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76" r:id="rId2"/>
    <p:sldId id="277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299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308" r:id="rId34"/>
    <p:sldId id="309" r:id="rId35"/>
    <p:sldId id="310" r:id="rId36"/>
    <p:sldId id="311" r:id="rId37"/>
    <p:sldId id="312" r:id="rId38"/>
    <p:sldId id="313" r:id="rId39"/>
    <p:sldId id="314" r:id="rId40"/>
    <p:sldId id="315" r:id="rId41"/>
    <p:sldId id="316" r:id="rId42"/>
    <p:sldId id="317" r:id="rId43"/>
    <p:sldId id="318" r:id="rId44"/>
    <p:sldId id="319" r:id="rId45"/>
    <p:sldId id="320" r:id="rId46"/>
    <p:sldId id="321" r:id="rId47"/>
    <p:sldId id="322" r:id="rId48"/>
    <p:sldId id="323" r:id="rId49"/>
    <p:sldId id="324" r:id="rId50"/>
    <p:sldId id="325" r:id="rId51"/>
    <p:sldId id="326" r:id="rId52"/>
    <p:sldId id="327" r:id="rId53"/>
    <p:sldId id="328" r:id="rId54"/>
    <p:sldId id="329" r:id="rId55"/>
    <p:sldId id="330" r:id="rId56"/>
    <p:sldId id="331" r:id="rId57"/>
    <p:sldId id="332" r:id="rId58"/>
    <p:sldId id="333" r:id="rId59"/>
    <p:sldId id="334" r:id="rId60"/>
    <p:sldId id="335" r:id="rId61"/>
    <p:sldId id="336" r:id="rId62"/>
    <p:sldId id="337" r:id="rId63"/>
    <p:sldId id="338" r:id="rId64"/>
    <p:sldId id="339" r:id="rId65"/>
    <p:sldId id="340" r:id="rId66"/>
    <p:sldId id="341" r:id="rId67"/>
    <p:sldId id="342" r:id="rId68"/>
    <p:sldId id="343" r:id="rId69"/>
    <p:sldId id="344" r:id="rId70"/>
    <p:sldId id="345" r:id="rId71"/>
    <p:sldId id="346" r:id="rId72"/>
    <p:sldId id="347" r:id="rId73"/>
    <p:sldId id="348" r:id="rId74"/>
    <p:sldId id="349" r:id="rId75"/>
    <p:sldId id="350" r:id="rId76"/>
    <p:sldId id="351" r:id="rId77"/>
    <p:sldId id="352" r:id="rId78"/>
    <p:sldId id="353" r:id="rId79"/>
    <p:sldId id="354" r:id="rId80"/>
    <p:sldId id="355" r:id="rId81"/>
    <p:sldId id="356" r:id="rId82"/>
    <p:sldId id="357" r:id="rId83"/>
    <p:sldId id="358" r:id="rId84"/>
    <p:sldId id="359" r:id="rId85"/>
    <p:sldId id="360" r:id="rId86"/>
    <p:sldId id="361" r:id="rId87"/>
    <p:sldId id="362" r:id="rId88"/>
    <p:sldId id="363" r:id="rId89"/>
    <p:sldId id="364" r:id="rId90"/>
    <p:sldId id="365" r:id="rId91"/>
    <p:sldId id="366" r:id="rId92"/>
    <p:sldId id="367" r:id="rId93"/>
    <p:sldId id="368" r:id="rId94"/>
    <p:sldId id="369" r:id="rId95"/>
    <p:sldId id="370" r:id="rId96"/>
    <p:sldId id="371" r:id="rId97"/>
    <p:sldId id="372" r:id="rId98"/>
    <p:sldId id="373" r:id="rId99"/>
    <p:sldId id="374" r:id="rId100"/>
    <p:sldId id="375" r:id="rId101"/>
    <p:sldId id="376" r:id="rId102"/>
    <p:sldId id="377" r:id="rId103"/>
    <p:sldId id="378" r:id="rId104"/>
    <p:sldId id="379" r:id="rId105"/>
    <p:sldId id="380" r:id="rId106"/>
    <p:sldId id="381" r:id="rId107"/>
    <p:sldId id="382" r:id="rId108"/>
    <p:sldId id="383" r:id="rId109"/>
    <p:sldId id="384" r:id="rId110"/>
    <p:sldId id="385" r:id="rId111"/>
    <p:sldId id="386" r:id="rId112"/>
    <p:sldId id="387" r:id="rId113"/>
    <p:sldId id="388" r:id="rId114"/>
    <p:sldId id="389" r:id="rId115"/>
    <p:sldId id="390" r:id="rId116"/>
    <p:sldId id="391" r:id="rId117"/>
    <p:sldId id="392" r:id="rId118"/>
    <p:sldId id="393" r:id="rId119"/>
    <p:sldId id="394" r:id="rId120"/>
    <p:sldId id="395" r:id="rId121"/>
    <p:sldId id="396" r:id="rId122"/>
    <p:sldId id="397" r:id="rId123"/>
    <p:sldId id="398" r:id="rId124"/>
    <p:sldId id="399" r:id="rId125"/>
    <p:sldId id="400" r:id="rId126"/>
    <p:sldId id="401" r:id="rId127"/>
    <p:sldId id="402" r:id="rId128"/>
    <p:sldId id="403" r:id="rId129"/>
    <p:sldId id="404" r:id="rId130"/>
    <p:sldId id="405" r:id="rId131"/>
    <p:sldId id="406" r:id="rId132"/>
    <p:sldId id="407" r:id="rId133"/>
    <p:sldId id="408" r:id="rId134"/>
    <p:sldId id="409" r:id="rId135"/>
    <p:sldId id="410" r:id="rId136"/>
    <p:sldId id="411" r:id="rId137"/>
    <p:sldId id="412" r:id="rId138"/>
    <p:sldId id="413" r:id="rId139"/>
    <p:sldId id="414" r:id="rId140"/>
    <p:sldId id="415" r:id="rId141"/>
    <p:sldId id="416" r:id="rId142"/>
    <p:sldId id="417" r:id="rId143"/>
    <p:sldId id="418" r:id="rId144"/>
    <p:sldId id="419" r:id="rId145"/>
    <p:sldId id="420" r:id="rId146"/>
    <p:sldId id="421" r:id="rId147"/>
    <p:sldId id="422" r:id="rId148"/>
    <p:sldId id="423" r:id="rId149"/>
    <p:sldId id="424" r:id="rId150"/>
    <p:sldId id="425" r:id="rId151"/>
    <p:sldId id="426" r:id="rId152"/>
    <p:sldId id="427" r:id="rId153"/>
    <p:sldId id="428" r:id="rId154"/>
    <p:sldId id="429" r:id="rId155"/>
    <p:sldId id="430" r:id="rId156"/>
    <p:sldId id="431" r:id="rId157"/>
    <p:sldId id="432" r:id="rId158"/>
    <p:sldId id="433" r:id="rId159"/>
    <p:sldId id="434" r:id="rId160"/>
    <p:sldId id="435" r:id="rId161"/>
    <p:sldId id="436" r:id="rId162"/>
    <p:sldId id="437" r:id="rId163"/>
    <p:sldId id="438" r:id="rId164"/>
    <p:sldId id="439" r:id="rId165"/>
    <p:sldId id="440" r:id="rId166"/>
    <p:sldId id="441" r:id="rId167"/>
    <p:sldId id="442" r:id="rId168"/>
    <p:sldId id="443" r:id="rId169"/>
    <p:sldId id="444" r:id="rId170"/>
    <p:sldId id="445" r:id="rId171"/>
    <p:sldId id="446" r:id="rId172"/>
    <p:sldId id="447" r:id="rId173"/>
    <p:sldId id="448" r:id="rId174"/>
    <p:sldId id="449" r:id="rId175"/>
    <p:sldId id="450" r:id="rId176"/>
    <p:sldId id="451" r:id="rId177"/>
    <p:sldId id="452" r:id="rId178"/>
    <p:sldId id="453" r:id="rId179"/>
    <p:sldId id="454" r:id="rId180"/>
    <p:sldId id="455" r:id="rId181"/>
    <p:sldId id="456" r:id="rId182"/>
    <p:sldId id="457" r:id="rId183"/>
    <p:sldId id="458" r:id="rId184"/>
    <p:sldId id="459" r:id="rId185"/>
    <p:sldId id="460" r:id="rId186"/>
    <p:sldId id="461" r:id="rId187"/>
    <p:sldId id="462" r:id="rId188"/>
    <p:sldId id="463" r:id="rId189"/>
    <p:sldId id="464" r:id="rId190"/>
    <p:sldId id="465" r:id="rId191"/>
    <p:sldId id="466" r:id="rId192"/>
    <p:sldId id="467" r:id="rId193"/>
    <p:sldId id="468" r:id="rId194"/>
    <p:sldId id="469" r:id="rId195"/>
    <p:sldId id="470" r:id="rId196"/>
    <p:sldId id="471" r:id="rId197"/>
    <p:sldId id="472" r:id="rId198"/>
    <p:sldId id="473" r:id="rId199"/>
    <p:sldId id="474" r:id="rId200"/>
    <p:sldId id="475" r:id="rId201"/>
    <p:sldId id="476" r:id="rId202"/>
    <p:sldId id="477" r:id="rId203"/>
    <p:sldId id="478" r:id="rId204"/>
    <p:sldId id="479" r:id="rId205"/>
    <p:sldId id="480" r:id="rId206"/>
    <p:sldId id="481" r:id="rId207"/>
    <p:sldId id="482" r:id="rId208"/>
    <p:sldId id="483" r:id="rId209"/>
    <p:sldId id="484" r:id="rId210"/>
    <p:sldId id="485" r:id="rId211"/>
    <p:sldId id="486" r:id="rId212"/>
    <p:sldId id="487" r:id="rId213"/>
    <p:sldId id="488" r:id="rId214"/>
    <p:sldId id="489" r:id="rId215"/>
    <p:sldId id="490" r:id="rId216"/>
    <p:sldId id="491" r:id="rId217"/>
    <p:sldId id="492" r:id="rId218"/>
    <p:sldId id="493" r:id="rId219"/>
    <p:sldId id="494" r:id="rId220"/>
    <p:sldId id="495" r:id="rId221"/>
    <p:sldId id="496" r:id="rId222"/>
    <p:sldId id="497" r:id="rId223"/>
    <p:sldId id="498" r:id="rId224"/>
    <p:sldId id="499" r:id="rId225"/>
    <p:sldId id="500" r:id="rId226"/>
    <p:sldId id="501" r:id="rId227"/>
    <p:sldId id="502" r:id="rId228"/>
    <p:sldId id="503" r:id="rId229"/>
    <p:sldId id="504" r:id="rId230"/>
    <p:sldId id="505" r:id="rId231"/>
    <p:sldId id="506" r:id="rId232"/>
    <p:sldId id="507" r:id="rId233"/>
    <p:sldId id="508" r:id="rId234"/>
    <p:sldId id="509" r:id="rId235"/>
    <p:sldId id="510" r:id="rId236"/>
    <p:sldId id="511" r:id="rId237"/>
    <p:sldId id="512" r:id="rId238"/>
    <p:sldId id="513" r:id="rId239"/>
    <p:sldId id="514" r:id="rId240"/>
    <p:sldId id="515" r:id="rId241"/>
    <p:sldId id="516" r:id="rId242"/>
    <p:sldId id="517" r:id="rId243"/>
    <p:sldId id="518" r:id="rId244"/>
    <p:sldId id="256" r:id="rId245"/>
    <p:sldId id="257" r:id="rId246"/>
    <p:sldId id="258" r:id="rId247"/>
    <p:sldId id="259" r:id="rId248"/>
    <p:sldId id="260" r:id="rId249"/>
    <p:sldId id="261" r:id="rId250"/>
    <p:sldId id="262" r:id="rId251"/>
    <p:sldId id="263" r:id="rId252"/>
    <p:sldId id="264" r:id="rId253"/>
    <p:sldId id="265" r:id="rId254"/>
    <p:sldId id="266" r:id="rId255"/>
    <p:sldId id="267" r:id="rId256"/>
    <p:sldId id="268" r:id="rId257"/>
    <p:sldId id="269" r:id="rId258"/>
    <p:sldId id="270" r:id="rId259"/>
    <p:sldId id="271" r:id="rId260"/>
    <p:sldId id="272" r:id="rId261"/>
    <p:sldId id="273" r:id="rId262"/>
    <p:sldId id="274" r:id="rId263"/>
    <p:sldId id="275" r:id="rId264"/>
  </p:sldIdLst>
  <p:sldSz cx="7556500" cy="10693400"/>
  <p:notesSz cx="7556500" cy="10693400"/>
  <p:defaultTextStyle>
    <a:defPPr>
      <a:defRPr kern="0"/>
    </a:defPPr>
  </p:defaultTextStyle>
  <p:extLst>
    <p:ext uri="{521415D9-36F7-43E2-AB2F-B90AF26B5E84}">
      <p14:sectionLst xmlns:p14="http://schemas.microsoft.com/office/powerpoint/2010/main">
        <p14:section name="TATA 2023 ACCOUNTS" id="{F7E888D3-A5F7-4850-8F39-6DD1F82F3446}">
          <p14:sldIdLst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  <p14:sldId id="295"/>
            <p14:sldId id="296"/>
            <p14:sldId id="297"/>
            <p14:sldId id="298"/>
            <p14:sldId id="299"/>
            <p14:sldId id="300"/>
            <p14:sldId id="301"/>
            <p14:sldId id="302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317"/>
            <p14:sldId id="318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39"/>
            <p14:sldId id="340"/>
            <p14:sldId id="341"/>
            <p14:sldId id="342"/>
          </p14:sldIdLst>
        </p14:section>
        <p14:section name="TATA 2024 ACCOUNTS" id="{3AA50D32-D594-46E1-95E0-824BF3E047D0}">
          <p14:sldIdLst>
            <p14:sldId id="343"/>
            <p14:sldId id="344"/>
            <p14:sldId id="345"/>
            <p14:sldId id="346"/>
            <p14:sldId id="347"/>
            <p14:sldId id="348"/>
            <p14:sldId id="349"/>
            <p14:sldId id="350"/>
            <p14:sldId id="351"/>
            <p14:sldId id="352"/>
            <p14:sldId id="353"/>
            <p14:sldId id="354"/>
            <p14:sldId id="355"/>
            <p14:sldId id="356"/>
            <p14:sldId id="357"/>
            <p14:sldId id="358"/>
            <p14:sldId id="359"/>
            <p14:sldId id="360"/>
            <p14:sldId id="361"/>
            <p14:sldId id="362"/>
            <p14:sldId id="363"/>
            <p14:sldId id="364"/>
            <p14:sldId id="365"/>
            <p14:sldId id="366"/>
            <p14:sldId id="367"/>
            <p14:sldId id="368"/>
            <p14:sldId id="369"/>
            <p14:sldId id="370"/>
            <p14:sldId id="371"/>
            <p14:sldId id="372"/>
            <p14:sldId id="373"/>
            <p14:sldId id="374"/>
            <p14:sldId id="375"/>
            <p14:sldId id="376"/>
            <p14:sldId id="377"/>
            <p14:sldId id="378"/>
            <p14:sldId id="379"/>
            <p14:sldId id="380"/>
            <p14:sldId id="381"/>
            <p14:sldId id="382"/>
            <p14:sldId id="383"/>
            <p14:sldId id="384"/>
            <p14:sldId id="385"/>
            <p14:sldId id="386"/>
            <p14:sldId id="387"/>
            <p14:sldId id="388"/>
            <p14:sldId id="389"/>
            <p14:sldId id="390"/>
            <p14:sldId id="391"/>
            <p14:sldId id="392"/>
            <p14:sldId id="393"/>
            <p14:sldId id="394"/>
            <p14:sldId id="395"/>
            <p14:sldId id="396"/>
            <p14:sldId id="397"/>
            <p14:sldId id="398"/>
            <p14:sldId id="399"/>
            <p14:sldId id="400"/>
            <p14:sldId id="401"/>
            <p14:sldId id="402"/>
            <p14:sldId id="403"/>
            <p14:sldId id="404"/>
            <p14:sldId id="405"/>
            <p14:sldId id="406"/>
            <p14:sldId id="407"/>
            <p14:sldId id="408"/>
            <p14:sldId id="409"/>
            <p14:sldId id="410"/>
            <p14:sldId id="411"/>
            <p14:sldId id="412"/>
            <p14:sldId id="413"/>
            <p14:sldId id="414"/>
            <p14:sldId id="415"/>
            <p14:sldId id="416"/>
            <p14:sldId id="417"/>
            <p14:sldId id="418"/>
            <p14:sldId id="419"/>
            <p14:sldId id="420"/>
            <p14:sldId id="421"/>
            <p14:sldId id="422"/>
            <p14:sldId id="423"/>
            <p14:sldId id="424"/>
            <p14:sldId id="425"/>
            <p14:sldId id="426"/>
            <p14:sldId id="427"/>
            <p14:sldId id="428"/>
            <p14:sldId id="429"/>
            <p14:sldId id="430"/>
            <p14:sldId id="431"/>
            <p14:sldId id="432"/>
            <p14:sldId id="433"/>
            <p14:sldId id="434"/>
            <p14:sldId id="435"/>
            <p14:sldId id="436"/>
            <p14:sldId id="437"/>
            <p14:sldId id="438"/>
            <p14:sldId id="439"/>
            <p14:sldId id="440"/>
            <p14:sldId id="441"/>
            <p14:sldId id="442"/>
            <p14:sldId id="443"/>
            <p14:sldId id="444"/>
            <p14:sldId id="445"/>
            <p14:sldId id="446"/>
          </p14:sldIdLst>
        </p14:section>
        <p14:section name="TATA 2025 ACCOUNTS" id="{1BEA54B4-2D00-4CF2-8F17-1E7DBD029119}">
          <p14:sldIdLst>
            <p14:sldId id="447"/>
            <p14:sldId id="448"/>
            <p14:sldId id="449"/>
            <p14:sldId id="450"/>
            <p14:sldId id="451"/>
            <p14:sldId id="452"/>
            <p14:sldId id="453"/>
            <p14:sldId id="454"/>
            <p14:sldId id="455"/>
            <p14:sldId id="456"/>
            <p14:sldId id="457"/>
            <p14:sldId id="458"/>
            <p14:sldId id="459"/>
            <p14:sldId id="460"/>
            <p14:sldId id="461"/>
            <p14:sldId id="462"/>
            <p14:sldId id="463"/>
            <p14:sldId id="464"/>
            <p14:sldId id="465"/>
            <p14:sldId id="466"/>
            <p14:sldId id="467"/>
            <p14:sldId id="468"/>
            <p14:sldId id="469"/>
            <p14:sldId id="470"/>
            <p14:sldId id="471"/>
            <p14:sldId id="472"/>
            <p14:sldId id="473"/>
            <p14:sldId id="474"/>
            <p14:sldId id="475"/>
            <p14:sldId id="476"/>
            <p14:sldId id="477"/>
            <p14:sldId id="478"/>
            <p14:sldId id="479"/>
            <p14:sldId id="480"/>
            <p14:sldId id="481"/>
            <p14:sldId id="482"/>
            <p14:sldId id="483"/>
            <p14:sldId id="484"/>
            <p14:sldId id="485"/>
            <p14:sldId id="486"/>
            <p14:sldId id="487"/>
            <p14:sldId id="488"/>
            <p14:sldId id="489"/>
            <p14:sldId id="490"/>
            <p14:sldId id="491"/>
            <p14:sldId id="492"/>
            <p14:sldId id="493"/>
            <p14:sldId id="494"/>
            <p14:sldId id="495"/>
            <p14:sldId id="496"/>
            <p14:sldId id="497"/>
            <p14:sldId id="498"/>
            <p14:sldId id="499"/>
            <p14:sldId id="500"/>
            <p14:sldId id="501"/>
            <p14:sldId id="502"/>
            <p14:sldId id="503"/>
            <p14:sldId id="504"/>
            <p14:sldId id="505"/>
            <p14:sldId id="506"/>
            <p14:sldId id="507"/>
            <p14:sldId id="508"/>
            <p14:sldId id="509"/>
            <p14:sldId id="510"/>
            <p14:sldId id="511"/>
            <p14:sldId id="512"/>
            <p14:sldId id="513"/>
            <p14:sldId id="514"/>
            <p14:sldId id="515"/>
            <p14:sldId id="516"/>
            <p14:sldId id="517"/>
            <p14:sldId id="518"/>
          </p14:sldIdLst>
        </p14:section>
        <p14:section name="PART B ANSWERS" id="{BDBF9ECF-FD06-4923-BCCB-AC898D1D0028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3186" y="6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63" Type="http://schemas.openxmlformats.org/officeDocument/2006/relationships/slide" Target="slides/slide62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226" Type="http://schemas.openxmlformats.org/officeDocument/2006/relationships/slide" Target="slides/slide225.xml"/><Relationship Id="rId107" Type="http://schemas.openxmlformats.org/officeDocument/2006/relationships/slide" Target="slides/slide106.xml"/><Relationship Id="rId268" Type="http://schemas.openxmlformats.org/officeDocument/2006/relationships/tableStyles" Target="tableStyles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53" Type="http://schemas.openxmlformats.org/officeDocument/2006/relationships/slide" Target="slides/slide52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81" Type="http://schemas.openxmlformats.org/officeDocument/2006/relationships/slide" Target="slides/slide180.xml"/><Relationship Id="rId216" Type="http://schemas.openxmlformats.org/officeDocument/2006/relationships/slide" Target="slides/slide215.xml"/><Relationship Id="rId237" Type="http://schemas.openxmlformats.org/officeDocument/2006/relationships/slide" Target="slides/slide236.xml"/><Relationship Id="rId258" Type="http://schemas.openxmlformats.org/officeDocument/2006/relationships/slide" Target="slides/slide257.xml"/><Relationship Id="rId22" Type="http://schemas.openxmlformats.org/officeDocument/2006/relationships/slide" Target="slides/slide21.xml"/><Relationship Id="rId43" Type="http://schemas.openxmlformats.org/officeDocument/2006/relationships/slide" Target="slides/slide42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39" Type="http://schemas.openxmlformats.org/officeDocument/2006/relationships/slide" Target="slides/slide138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71" Type="http://schemas.openxmlformats.org/officeDocument/2006/relationships/slide" Target="slides/slide170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27" Type="http://schemas.openxmlformats.org/officeDocument/2006/relationships/slide" Target="slides/slide226.xml"/><Relationship Id="rId248" Type="http://schemas.openxmlformats.org/officeDocument/2006/relationships/slide" Target="slides/slide247.xml"/><Relationship Id="rId12" Type="http://schemas.openxmlformats.org/officeDocument/2006/relationships/slide" Target="slides/slide11.xml"/><Relationship Id="rId33" Type="http://schemas.openxmlformats.org/officeDocument/2006/relationships/slide" Target="slides/slide32.xml"/><Relationship Id="rId108" Type="http://schemas.openxmlformats.org/officeDocument/2006/relationships/slide" Target="slides/slide107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5" Type="http://schemas.openxmlformats.org/officeDocument/2006/relationships/slide" Target="slides/slide74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61" Type="http://schemas.openxmlformats.org/officeDocument/2006/relationships/slide" Target="slides/slide160.xml"/><Relationship Id="rId182" Type="http://schemas.openxmlformats.org/officeDocument/2006/relationships/slide" Target="slides/slide181.xml"/><Relationship Id="rId217" Type="http://schemas.openxmlformats.org/officeDocument/2006/relationships/slide" Target="slides/slide216.xml"/><Relationship Id="rId6" Type="http://schemas.openxmlformats.org/officeDocument/2006/relationships/slide" Target="slides/slide5.xml"/><Relationship Id="rId238" Type="http://schemas.openxmlformats.org/officeDocument/2006/relationships/slide" Target="slides/slide237.xml"/><Relationship Id="rId259" Type="http://schemas.openxmlformats.org/officeDocument/2006/relationships/slide" Target="slides/slide258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228" Type="http://schemas.openxmlformats.org/officeDocument/2006/relationships/slide" Target="slides/slide227.xml"/><Relationship Id="rId249" Type="http://schemas.openxmlformats.org/officeDocument/2006/relationships/slide" Target="slides/slide248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260" Type="http://schemas.openxmlformats.org/officeDocument/2006/relationships/slide" Target="slides/slide259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openxmlformats.org/officeDocument/2006/relationships/slide" Target="slides/slide217.xml"/><Relationship Id="rId239" Type="http://schemas.openxmlformats.org/officeDocument/2006/relationships/slide" Target="slides/slide238.xml"/><Relationship Id="rId250" Type="http://schemas.openxmlformats.org/officeDocument/2006/relationships/slide" Target="slides/slide249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240" Type="http://schemas.openxmlformats.org/officeDocument/2006/relationships/slide" Target="slides/slide239.xml"/><Relationship Id="rId261" Type="http://schemas.openxmlformats.org/officeDocument/2006/relationships/slide" Target="slides/slide260.xml"/><Relationship Id="rId14" Type="http://schemas.openxmlformats.org/officeDocument/2006/relationships/slide" Target="slides/slide13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8" Type="http://schemas.openxmlformats.org/officeDocument/2006/relationships/slide" Target="slides/slide7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219" Type="http://schemas.openxmlformats.org/officeDocument/2006/relationships/slide" Target="slides/slide218.xml"/><Relationship Id="rId230" Type="http://schemas.openxmlformats.org/officeDocument/2006/relationships/slide" Target="slides/slide229.xml"/><Relationship Id="rId251" Type="http://schemas.openxmlformats.org/officeDocument/2006/relationships/slide" Target="slides/slide250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220" Type="http://schemas.openxmlformats.org/officeDocument/2006/relationships/slide" Target="slides/slide219.xml"/><Relationship Id="rId241" Type="http://schemas.openxmlformats.org/officeDocument/2006/relationships/slide" Target="slides/slide24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262" Type="http://schemas.openxmlformats.org/officeDocument/2006/relationships/slide" Target="slides/slide261.xml"/><Relationship Id="rId78" Type="http://schemas.openxmlformats.org/officeDocument/2006/relationships/slide" Target="slides/slide77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64" Type="http://schemas.openxmlformats.org/officeDocument/2006/relationships/slide" Target="slides/slide163.xml"/><Relationship Id="rId185" Type="http://schemas.openxmlformats.org/officeDocument/2006/relationships/slide" Target="slides/slide184.xml"/><Relationship Id="rId9" Type="http://schemas.openxmlformats.org/officeDocument/2006/relationships/slide" Target="slides/slide8.xml"/><Relationship Id="rId210" Type="http://schemas.openxmlformats.org/officeDocument/2006/relationships/slide" Target="slides/slide209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252" Type="http://schemas.openxmlformats.org/officeDocument/2006/relationships/slide" Target="slides/slide251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263" Type="http://schemas.openxmlformats.org/officeDocument/2006/relationships/slide" Target="slides/slide262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53" Type="http://schemas.openxmlformats.org/officeDocument/2006/relationships/slide" Target="slides/slide252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Relationship Id="rId264" Type="http://schemas.openxmlformats.org/officeDocument/2006/relationships/slide" Target="slides/slide263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54" Type="http://schemas.openxmlformats.org/officeDocument/2006/relationships/slide" Target="slides/slide253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223" Type="http://schemas.openxmlformats.org/officeDocument/2006/relationships/slide" Target="slides/slide222.xml"/><Relationship Id="rId244" Type="http://schemas.openxmlformats.org/officeDocument/2006/relationships/slide" Target="slides/slide243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265" Type="http://schemas.openxmlformats.org/officeDocument/2006/relationships/presProps" Target="presProps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slide" Target="slides/slide212.xml"/><Relationship Id="rId234" Type="http://schemas.openxmlformats.org/officeDocument/2006/relationships/slide" Target="slides/slide233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55" Type="http://schemas.openxmlformats.org/officeDocument/2006/relationships/slide" Target="slides/slide254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5" Type="http://schemas.openxmlformats.org/officeDocument/2006/relationships/slide" Target="slides/slide244.xml"/><Relationship Id="rId266" Type="http://schemas.openxmlformats.org/officeDocument/2006/relationships/viewProps" Target="viewProps.xml"/><Relationship Id="rId30" Type="http://schemas.openxmlformats.org/officeDocument/2006/relationships/slide" Target="slides/slide2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5" Type="http://schemas.openxmlformats.org/officeDocument/2006/relationships/slide" Target="slides/slide234.xml"/><Relationship Id="rId256" Type="http://schemas.openxmlformats.org/officeDocument/2006/relationships/slide" Target="slides/slide255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179" Type="http://schemas.openxmlformats.org/officeDocument/2006/relationships/slide" Target="slides/slide17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5" Type="http://schemas.openxmlformats.org/officeDocument/2006/relationships/slide" Target="slides/slide224.xml"/><Relationship Id="rId246" Type="http://schemas.openxmlformats.org/officeDocument/2006/relationships/slide" Target="slides/slide245.xml"/><Relationship Id="rId267" Type="http://schemas.openxmlformats.org/officeDocument/2006/relationships/theme" Target="theme/theme1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94" Type="http://schemas.openxmlformats.org/officeDocument/2006/relationships/slide" Target="slides/slide93.xml"/><Relationship Id="rId148" Type="http://schemas.openxmlformats.org/officeDocument/2006/relationships/slide" Target="slides/slide147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180" Type="http://schemas.openxmlformats.org/officeDocument/2006/relationships/slide" Target="slides/slide17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57" Type="http://schemas.openxmlformats.org/officeDocument/2006/relationships/slide" Target="slides/slide256.xml"/><Relationship Id="rId42" Type="http://schemas.openxmlformats.org/officeDocument/2006/relationships/slide" Target="slides/slide41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47" Type="http://schemas.openxmlformats.org/officeDocument/2006/relationships/slide" Target="slides/slide24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2/25/2026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2/25/2026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2/25/2026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1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2/25/2026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902004" y="9915420"/>
            <a:ext cx="620394" cy="1822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1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6A13FB9-E454-7E10-7AE0-05283F25238C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190500" y="10380980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>
                    <a:alpha val="50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tasteeleurope.com/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alasteeleurope.com/" TargetMode="Externa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frc.org.uk/auditorsresponsibilities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tasteeleurope.com/" TargetMode="External"/><Relationship Id="rId1" Type="http://schemas.openxmlformats.org/officeDocument/2006/relationships/slideLayout" Target="../slideLayouts/slideLayout5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2.jpg"/><Relationship Id="rId4" Type="http://schemas.openxmlformats.org/officeDocument/2006/relationships/image" Target="../media/image21.jp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5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5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rc.org.uk/auditorsresponsibilities" TargetMode="External"/><Relationship Id="rId1" Type="http://schemas.openxmlformats.org/officeDocument/2006/relationships/slideLayout" Target="../slideLayouts/slideLayout5.xml"/></Relationships>
</file>

<file path=ppt/slides/_rels/slide1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5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17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jp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6.jp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0.jpg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www.tatasteel.com/" TargetMode="External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.xml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5.xml"/></Relationships>
</file>

<file path=ppt/slides/_rels/slide1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.xml"/></Relationships>
</file>

<file path=ppt/slides/_rels/slide1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.xml"/></Relationships>
</file>

<file path=ppt/slides/_rels/slide1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3.png"/></Relationships>
</file>

<file path=ppt/slides/_rels/slide1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/Relationships>
</file>

<file path=ppt/slides/_rels/slide1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5.xml"/></Relationships>
</file>

<file path=ppt/slides/_rels/slide1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5.xml"/></Relationships>
</file>

<file path=ppt/slides/_rels/slide1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3.jpg"/><Relationship Id="rId4" Type="http://schemas.openxmlformats.org/officeDocument/2006/relationships/image" Target="../media/image72.png"/></Relationships>
</file>

<file path=ppt/slides/_rels/slide1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5.xml"/></Relationships>
</file>

<file path=ppt/slides/_rels/slide1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8.png"/></Relationships>
</file>

<file path=ppt/slides/_rels/slide1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1.jpg"/></Relationships>
</file>

<file path=ppt/slides/_rels/slide18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8.png"/><Relationship Id="rId13" Type="http://schemas.openxmlformats.org/officeDocument/2006/relationships/hyperlink" Target="http://www.gov.uk/government/publications/greenhouse-" TargetMode="External"/><Relationship Id="rId3" Type="http://schemas.openxmlformats.org/officeDocument/2006/relationships/image" Target="../media/image83.png"/><Relationship Id="rId7" Type="http://schemas.openxmlformats.org/officeDocument/2006/relationships/image" Target="../media/image87.png"/><Relationship Id="rId12" Type="http://schemas.openxmlformats.org/officeDocument/2006/relationships/image" Target="../media/image92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6.png"/><Relationship Id="rId11" Type="http://schemas.openxmlformats.org/officeDocument/2006/relationships/image" Target="../media/image91.jpg"/><Relationship Id="rId5" Type="http://schemas.openxmlformats.org/officeDocument/2006/relationships/image" Target="../media/image85.png"/><Relationship Id="rId10" Type="http://schemas.openxmlformats.org/officeDocument/2006/relationships/image" Target="../media/image90.png"/><Relationship Id="rId4" Type="http://schemas.openxmlformats.org/officeDocument/2006/relationships/image" Target="../media/image84.png"/><Relationship Id="rId9" Type="http://schemas.openxmlformats.org/officeDocument/2006/relationships/image" Target="../media/image89.png"/></Relationships>
</file>

<file path=ppt/slides/_rels/slide1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5.xml"/></Relationships>
</file>

<file path=ppt/slides/_rels/slide1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jp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5.xml"/></Relationships>
</file>

<file path=ppt/slides/_rels/slide1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5.xml"/></Relationships>
</file>

<file path=ppt/slides/_rels/slide1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jp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3.png"/><Relationship Id="rId5" Type="http://schemas.openxmlformats.org/officeDocument/2006/relationships/image" Target="../media/image102.png"/><Relationship Id="rId4" Type="http://schemas.openxmlformats.org/officeDocument/2006/relationships/image" Target="../media/image101.jpg"/></Relationships>
</file>

<file path=ppt/slides/_rels/slide19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0.png"/><Relationship Id="rId13" Type="http://schemas.openxmlformats.org/officeDocument/2006/relationships/image" Target="../media/image115.png"/><Relationship Id="rId3" Type="http://schemas.openxmlformats.org/officeDocument/2006/relationships/image" Target="../media/image105.png"/><Relationship Id="rId7" Type="http://schemas.openxmlformats.org/officeDocument/2006/relationships/image" Target="../media/image109.png"/><Relationship Id="rId12" Type="http://schemas.openxmlformats.org/officeDocument/2006/relationships/image" Target="../media/image114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8.png"/><Relationship Id="rId11" Type="http://schemas.openxmlformats.org/officeDocument/2006/relationships/image" Target="../media/image113.png"/><Relationship Id="rId5" Type="http://schemas.openxmlformats.org/officeDocument/2006/relationships/image" Target="../media/image107.png"/><Relationship Id="rId10" Type="http://schemas.openxmlformats.org/officeDocument/2006/relationships/image" Target="../media/image112.png"/><Relationship Id="rId4" Type="http://schemas.openxmlformats.org/officeDocument/2006/relationships/image" Target="../media/image106.png"/><Relationship Id="rId9" Type="http://schemas.openxmlformats.org/officeDocument/2006/relationships/image" Target="../media/image111.png"/></Relationships>
</file>

<file path=ppt/slides/_rels/slide1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7.png"/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9.png"/><Relationship Id="rId4" Type="http://schemas.openxmlformats.org/officeDocument/2006/relationships/image" Target="../media/image118.png"/></Relationships>
</file>

<file path=ppt/slides/_rels/slide19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13" Type="http://schemas.openxmlformats.org/officeDocument/2006/relationships/image" Target="../media/image131.png"/><Relationship Id="rId3" Type="http://schemas.openxmlformats.org/officeDocument/2006/relationships/image" Target="../media/image121.png"/><Relationship Id="rId7" Type="http://schemas.openxmlformats.org/officeDocument/2006/relationships/image" Target="../media/image125.png"/><Relationship Id="rId12" Type="http://schemas.openxmlformats.org/officeDocument/2006/relationships/image" Target="../media/image130.png"/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4.png"/><Relationship Id="rId11" Type="http://schemas.openxmlformats.org/officeDocument/2006/relationships/image" Target="../media/image129.png"/><Relationship Id="rId5" Type="http://schemas.openxmlformats.org/officeDocument/2006/relationships/image" Target="../media/image123.png"/><Relationship Id="rId10" Type="http://schemas.openxmlformats.org/officeDocument/2006/relationships/image" Target="../media/image128.png"/><Relationship Id="rId4" Type="http://schemas.openxmlformats.org/officeDocument/2006/relationships/image" Target="../media/image122.png"/><Relationship Id="rId9" Type="http://schemas.openxmlformats.org/officeDocument/2006/relationships/image" Target="../media/image127.png"/><Relationship Id="rId14" Type="http://schemas.openxmlformats.org/officeDocument/2006/relationships/image" Target="../media/image132.png"/></Relationships>
</file>

<file path=ppt/slides/_rels/slide19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9.png"/><Relationship Id="rId3" Type="http://schemas.openxmlformats.org/officeDocument/2006/relationships/image" Target="../media/image134.png"/><Relationship Id="rId7" Type="http://schemas.openxmlformats.org/officeDocument/2006/relationships/image" Target="../media/image138.png"/><Relationship Id="rId2" Type="http://schemas.openxmlformats.org/officeDocument/2006/relationships/image" Target="../media/image133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37.png"/><Relationship Id="rId5" Type="http://schemas.openxmlformats.org/officeDocument/2006/relationships/image" Target="../media/image136.png"/><Relationship Id="rId4" Type="http://schemas.openxmlformats.org/officeDocument/2006/relationships/image" Target="../media/image135.png"/><Relationship Id="rId9" Type="http://schemas.openxmlformats.org/officeDocument/2006/relationships/image" Target="../media/image140.png"/></Relationships>
</file>

<file path=ppt/slides/_rels/slide19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7.png"/><Relationship Id="rId13" Type="http://schemas.openxmlformats.org/officeDocument/2006/relationships/image" Target="../media/image152.png"/><Relationship Id="rId18" Type="http://schemas.openxmlformats.org/officeDocument/2006/relationships/image" Target="../media/image157.png"/><Relationship Id="rId26" Type="http://schemas.openxmlformats.org/officeDocument/2006/relationships/image" Target="../media/image165.png"/><Relationship Id="rId3" Type="http://schemas.openxmlformats.org/officeDocument/2006/relationships/image" Target="../media/image142.png"/><Relationship Id="rId21" Type="http://schemas.openxmlformats.org/officeDocument/2006/relationships/image" Target="../media/image160.png"/><Relationship Id="rId7" Type="http://schemas.openxmlformats.org/officeDocument/2006/relationships/image" Target="../media/image146.png"/><Relationship Id="rId12" Type="http://schemas.openxmlformats.org/officeDocument/2006/relationships/image" Target="../media/image151.png"/><Relationship Id="rId17" Type="http://schemas.openxmlformats.org/officeDocument/2006/relationships/image" Target="../media/image156.png"/><Relationship Id="rId25" Type="http://schemas.openxmlformats.org/officeDocument/2006/relationships/image" Target="../media/image164.png"/><Relationship Id="rId2" Type="http://schemas.openxmlformats.org/officeDocument/2006/relationships/image" Target="../media/image141.png"/><Relationship Id="rId16" Type="http://schemas.openxmlformats.org/officeDocument/2006/relationships/image" Target="../media/image155.png"/><Relationship Id="rId20" Type="http://schemas.openxmlformats.org/officeDocument/2006/relationships/image" Target="../media/image15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5.png"/><Relationship Id="rId11" Type="http://schemas.openxmlformats.org/officeDocument/2006/relationships/image" Target="../media/image150.png"/><Relationship Id="rId24" Type="http://schemas.openxmlformats.org/officeDocument/2006/relationships/image" Target="../media/image163.png"/><Relationship Id="rId5" Type="http://schemas.openxmlformats.org/officeDocument/2006/relationships/image" Target="../media/image144.png"/><Relationship Id="rId15" Type="http://schemas.openxmlformats.org/officeDocument/2006/relationships/image" Target="../media/image154.png"/><Relationship Id="rId23" Type="http://schemas.openxmlformats.org/officeDocument/2006/relationships/image" Target="../media/image162.jpg"/><Relationship Id="rId28" Type="http://schemas.openxmlformats.org/officeDocument/2006/relationships/image" Target="../media/image167.png"/><Relationship Id="rId10" Type="http://schemas.openxmlformats.org/officeDocument/2006/relationships/image" Target="../media/image149.jpg"/><Relationship Id="rId19" Type="http://schemas.openxmlformats.org/officeDocument/2006/relationships/image" Target="../media/image158.png"/><Relationship Id="rId4" Type="http://schemas.openxmlformats.org/officeDocument/2006/relationships/image" Target="../media/image143.png"/><Relationship Id="rId9" Type="http://schemas.openxmlformats.org/officeDocument/2006/relationships/image" Target="../media/image148.png"/><Relationship Id="rId14" Type="http://schemas.openxmlformats.org/officeDocument/2006/relationships/image" Target="../media/image153.png"/><Relationship Id="rId22" Type="http://schemas.openxmlformats.org/officeDocument/2006/relationships/image" Target="../media/image161.png"/><Relationship Id="rId27" Type="http://schemas.openxmlformats.org/officeDocument/2006/relationships/image" Target="../media/image166.png"/></Relationships>
</file>

<file path=ppt/slides/_rels/slide1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pn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0.png"/></Relationships>
</file>

<file path=ppt/slides/_rels/slide1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2.png"/><Relationship Id="rId2" Type="http://schemas.openxmlformats.org/officeDocument/2006/relationships/image" Target="../media/image171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74.png"/><Relationship Id="rId4" Type="http://schemas.openxmlformats.org/officeDocument/2006/relationships/image" Target="../media/image173.png"/></Relationships>
</file>

<file path=ppt/slides/_rels/slide2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6.png"/><Relationship Id="rId2" Type="http://schemas.openxmlformats.org/officeDocument/2006/relationships/image" Target="../media/image175.png"/><Relationship Id="rId1" Type="http://schemas.openxmlformats.org/officeDocument/2006/relationships/slideLayout" Target="../slideLayouts/slideLayout5.xml"/></Relationships>
</file>

<file path=ppt/slides/_rels/slide2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png"/><Relationship Id="rId2" Type="http://schemas.openxmlformats.org/officeDocument/2006/relationships/image" Target="../media/image177.png"/><Relationship Id="rId1" Type="http://schemas.openxmlformats.org/officeDocument/2006/relationships/slideLayout" Target="../slideLayouts/slideLayout5.xml"/></Relationships>
</file>

<file path=ppt/slides/_rels/slide2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image" Target="../media/image179.png"/><Relationship Id="rId1" Type="http://schemas.openxmlformats.org/officeDocument/2006/relationships/slideLayout" Target="../slideLayouts/slideLayout5.xml"/></Relationships>
</file>

<file path=ppt/slides/_rels/slide2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2" Type="http://schemas.openxmlformats.org/officeDocument/2006/relationships/image" Target="../media/image181.png"/><Relationship Id="rId1" Type="http://schemas.openxmlformats.org/officeDocument/2006/relationships/slideLayout" Target="../slideLayouts/slideLayout5.xml"/></Relationships>
</file>

<file path=ppt/slides/_rels/slide2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4.png"/><Relationship Id="rId2" Type="http://schemas.openxmlformats.org/officeDocument/2006/relationships/image" Target="../media/image18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5.jpg"/></Relationships>
</file>

<file path=ppt/slides/_rels/slide20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7.png"/><Relationship Id="rId2" Type="http://schemas.openxmlformats.org/officeDocument/2006/relationships/image" Target="../media/image186.png"/><Relationship Id="rId1" Type="http://schemas.openxmlformats.org/officeDocument/2006/relationships/slideLayout" Target="../slideLayouts/slideLayout5.xml"/></Relationships>
</file>

<file path=ppt/slides/_rels/slide20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9.png"/><Relationship Id="rId2" Type="http://schemas.openxmlformats.org/officeDocument/2006/relationships/image" Target="../media/image188.png"/><Relationship Id="rId1" Type="http://schemas.openxmlformats.org/officeDocument/2006/relationships/slideLayout" Target="../slideLayouts/slideLayout5.xml"/></Relationships>
</file>

<file path=ppt/slides/_rels/slide2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png"/><Relationship Id="rId2" Type="http://schemas.openxmlformats.org/officeDocument/2006/relationships/image" Target="../media/image19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2.png"/></Relationships>
</file>

<file path=ppt/slides/_rels/slide2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4.png"/><Relationship Id="rId2" Type="http://schemas.openxmlformats.org/officeDocument/2006/relationships/image" Target="../media/image193.png"/><Relationship Id="rId1" Type="http://schemas.openxmlformats.org/officeDocument/2006/relationships/slideLayout" Target="../slideLayouts/slideLayout5.xml"/></Relationships>
</file>

<file path=ppt/slides/_rels/slide20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c.org.uk/auditorsresponsibiIities" TargetMode="External"/><Relationship Id="rId2" Type="http://schemas.openxmlformats.org/officeDocument/2006/relationships/image" Target="../media/image195.png"/><Relationship Id="rId1" Type="http://schemas.openxmlformats.org/officeDocument/2006/relationships/slideLayout" Target="../slideLayouts/slideLayout5.xml"/></Relationships>
</file>

<file path=ppt/slides/_rels/slide2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7.png"/><Relationship Id="rId2" Type="http://schemas.openxmlformats.org/officeDocument/2006/relationships/image" Target="../media/image196.png"/><Relationship Id="rId1" Type="http://schemas.openxmlformats.org/officeDocument/2006/relationships/slideLayout" Target="../slideLayouts/slideLayout5.xml"/></Relationships>
</file>

<file path=ppt/slides/_rels/slide2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9.png"/><Relationship Id="rId2" Type="http://schemas.openxmlformats.org/officeDocument/2006/relationships/image" Target="../media/image19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1.png"/><Relationship Id="rId4" Type="http://schemas.openxmlformats.org/officeDocument/2006/relationships/image" Target="../media/image200.png"/></Relationships>
</file>

<file path=ppt/slides/_rels/slide2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3.png"/><Relationship Id="rId2" Type="http://schemas.openxmlformats.org/officeDocument/2006/relationships/image" Target="../media/image20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4.jpg"/></Relationships>
</file>

<file path=ppt/slides/_rels/slide2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6.png"/><Relationship Id="rId2" Type="http://schemas.openxmlformats.org/officeDocument/2006/relationships/image" Target="../media/image20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8.png"/><Relationship Id="rId4" Type="http://schemas.openxmlformats.org/officeDocument/2006/relationships/image" Target="../media/image207.png"/></Relationships>
</file>

<file path=ppt/slides/_rels/slide2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5.jpg"/><Relationship Id="rId3" Type="http://schemas.openxmlformats.org/officeDocument/2006/relationships/image" Target="../media/image210.png"/><Relationship Id="rId7" Type="http://schemas.openxmlformats.org/officeDocument/2006/relationships/image" Target="../media/image214.jpg"/><Relationship Id="rId2" Type="http://schemas.openxmlformats.org/officeDocument/2006/relationships/image" Target="../media/image20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13.png"/><Relationship Id="rId11" Type="http://schemas.openxmlformats.org/officeDocument/2006/relationships/image" Target="../media/image218.jpg"/><Relationship Id="rId5" Type="http://schemas.openxmlformats.org/officeDocument/2006/relationships/image" Target="../media/image212.jpg"/><Relationship Id="rId10" Type="http://schemas.openxmlformats.org/officeDocument/2006/relationships/image" Target="../media/image217.png"/><Relationship Id="rId4" Type="http://schemas.openxmlformats.org/officeDocument/2006/relationships/image" Target="../media/image211.png"/><Relationship Id="rId9" Type="http://schemas.openxmlformats.org/officeDocument/2006/relationships/image" Target="../media/image216.jpg"/></Relationships>
</file>

<file path=ppt/slides/_rels/slide2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2" Type="http://schemas.openxmlformats.org/officeDocument/2006/relationships/image" Target="../media/image21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1.png"/></Relationships>
</file>

<file path=ppt/slides/_rels/slide2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3.png"/><Relationship Id="rId2" Type="http://schemas.openxmlformats.org/officeDocument/2006/relationships/image" Target="../media/image222.png"/><Relationship Id="rId1" Type="http://schemas.openxmlformats.org/officeDocument/2006/relationships/slideLayout" Target="../slideLayouts/slideLayout5.xml"/></Relationships>
</file>

<file path=ppt/slides/_rels/slide2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5.png"/><Relationship Id="rId2" Type="http://schemas.openxmlformats.org/officeDocument/2006/relationships/image" Target="../media/image224.png"/><Relationship Id="rId1" Type="http://schemas.openxmlformats.org/officeDocument/2006/relationships/slideLayout" Target="../slideLayouts/slideLayout5.xml"/></Relationships>
</file>

<file path=ppt/slides/_rels/slide2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7.png"/><Relationship Id="rId7" Type="http://schemas.openxmlformats.org/officeDocument/2006/relationships/image" Target="../media/image231.png"/><Relationship Id="rId2" Type="http://schemas.openxmlformats.org/officeDocument/2006/relationships/image" Target="../media/image22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0.png"/><Relationship Id="rId5" Type="http://schemas.openxmlformats.org/officeDocument/2006/relationships/image" Target="../media/image229.png"/><Relationship Id="rId4" Type="http://schemas.openxmlformats.org/officeDocument/2006/relationships/image" Target="../media/image228.png"/></Relationships>
</file>

<file path=ppt/slides/_rels/slide2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3.png"/><Relationship Id="rId2" Type="http://schemas.openxmlformats.org/officeDocument/2006/relationships/image" Target="../media/image232.png"/><Relationship Id="rId1" Type="http://schemas.openxmlformats.org/officeDocument/2006/relationships/slideLayout" Target="../slideLayouts/slideLayout5.xml"/></Relationships>
</file>

<file path=ppt/slides/_rels/slide2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5.png"/><Relationship Id="rId2" Type="http://schemas.openxmlformats.org/officeDocument/2006/relationships/image" Target="../media/image234.png"/><Relationship Id="rId1" Type="http://schemas.openxmlformats.org/officeDocument/2006/relationships/slideLayout" Target="../slideLayouts/slideLayout5.xml"/></Relationships>
</file>

<file path=ppt/slides/_rels/slide2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7.png"/><Relationship Id="rId2" Type="http://schemas.openxmlformats.org/officeDocument/2006/relationships/image" Target="../media/image236.png"/><Relationship Id="rId1" Type="http://schemas.openxmlformats.org/officeDocument/2006/relationships/slideLayout" Target="../slideLayouts/slideLayout5.xml"/></Relationships>
</file>

<file path=ppt/slides/_rels/slide2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9.png"/><Relationship Id="rId2" Type="http://schemas.openxmlformats.org/officeDocument/2006/relationships/image" Target="../media/image238.png"/><Relationship Id="rId1" Type="http://schemas.openxmlformats.org/officeDocument/2006/relationships/slideLayout" Target="../slideLayouts/slideLayout5.xml"/></Relationships>
</file>

<file path=ppt/slides/_rels/slide2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1.png"/><Relationship Id="rId7" Type="http://schemas.openxmlformats.org/officeDocument/2006/relationships/image" Target="../media/image245.png"/><Relationship Id="rId2" Type="http://schemas.openxmlformats.org/officeDocument/2006/relationships/image" Target="../media/image24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44.jpg"/><Relationship Id="rId5" Type="http://schemas.openxmlformats.org/officeDocument/2006/relationships/image" Target="../media/image243.png"/><Relationship Id="rId4" Type="http://schemas.openxmlformats.org/officeDocument/2006/relationships/image" Target="../media/image242.png"/></Relationships>
</file>

<file path=ppt/slides/_rels/slide2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2.png"/><Relationship Id="rId13" Type="http://schemas.openxmlformats.org/officeDocument/2006/relationships/image" Target="../media/image257.jpg"/><Relationship Id="rId3" Type="http://schemas.openxmlformats.org/officeDocument/2006/relationships/image" Target="../media/image247.png"/><Relationship Id="rId7" Type="http://schemas.openxmlformats.org/officeDocument/2006/relationships/image" Target="../media/image251.png"/><Relationship Id="rId12" Type="http://schemas.openxmlformats.org/officeDocument/2006/relationships/image" Target="../media/image256.png"/><Relationship Id="rId2" Type="http://schemas.openxmlformats.org/officeDocument/2006/relationships/image" Target="../media/image24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0.png"/><Relationship Id="rId11" Type="http://schemas.openxmlformats.org/officeDocument/2006/relationships/image" Target="../media/image255.png"/><Relationship Id="rId5" Type="http://schemas.openxmlformats.org/officeDocument/2006/relationships/image" Target="../media/image249.png"/><Relationship Id="rId10" Type="http://schemas.openxmlformats.org/officeDocument/2006/relationships/image" Target="../media/image254.png"/><Relationship Id="rId4" Type="http://schemas.openxmlformats.org/officeDocument/2006/relationships/image" Target="../media/image248.png"/><Relationship Id="rId9" Type="http://schemas.openxmlformats.org/officeDocument/2006/relationships/image" Target="../media/image253.png"/></Relationships>
</file>

<file path=ppt/slides/_rels/slide2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4.png"/><Relationship Id="rId3" Type="http://schemas.openxmlformats.org/officeDocument/2006/relationships/image" Target="../media/image259.png"/><Relationship Id="rId7" Type="http://schemas.openxmlformats.org/officeDocument/2006/relationships/image" Target="../media/image263.jpg"/><Relationship Id="rId2" Type="http://schemas.openxmlformats.org/officeDocument/2006/relationships/image" Target="../media/image25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2.png"/><Relationship Id="rId11" Type="http://schemas.openxmlformats.org/officeDocument/2006/relationships/image" Target="../media/image267.png"/><Relationship Id="rId5" Type="http://schemas.openxmlformats.org/officeDocument/2006/relationships/image" Target="../media/image261.png"/><Relationship Id="rId10" Type="http://schemas.openxmlformats.org/officeDocument/2006/relationships/image" Target="../media/image266.png"/><Relationship Id="rId4" Type="http://schemas.openxmlformats.org/officeDocument/2006/relationships/image" Target="../media/image260.png"/><Relationship Id="rId9" Type="http://schemas.openxmlformats.org/officeDocument/2006/relationships/image" Target="../media/image265.png"/></Relationships>
</file>

<file path=ppt/slides/_rels/slide2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4.png"/><Relationship Id="rId13" Type="http://schemas.openxmlformats.org/officeDocument/2006/relationships/image" Target="../media/image279.png"/><Relationship Id="rId18" Type="http://schemas.openxmlformats.org/officeDocument/2006/relationships/image" Target="../media/image284.png"/><Relationship Id="rId3" Type="http://schemas.openxmlformats.org/officeDocument/2006/relationships/image" Target="../media/image269.png"/><Relationship Id="rId7" Type="http://schemas.openxmlformats.org/officeDocument/2006/relationships/image" Target="../media/image273.png"/><Relationship Id="rId12" Type="http://schemas.openxmlformats.org/officeDocument/2006/relationships/image" Target="../media/image278.png"/><Relationship Id="rId17" Type="http://schemas.openxmlformats.org/officeDocument/2006/relationships/image" Target="../media/image283.png"/><Relationship Id="rId2" Type="http://schemas.openxmlformats.org/officeDocument/2006/relationships/image" Target="../media/image268.png"/><Relationship Id="rId16" Type="http://schemas.openxmlformats.org/officeDocument/2006/relationships/image" Target="../media/image28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72.png"/><Relationship Id="rId11" Type="http://schemas.openxmlformats.org/officeDocument/2006/relationships/image" Target="../media/image277.png"/><Relationship Id="rId5" Type="http://schemas.openxmlformats.org/officeDocument/2006/relationships/image" Target="../media/image271.png"/><Relationship Id="rId15" Type="http://schemas.openxmlformats.org/officeDocument/2006/relationships/image" Target="../media/image281.jpg"/><Relationship Id="rId10" Type="http://schemas.openxmlformats.org/officeDocument/2006/relationships/image" Target="../media/image276.png"/><Relationship Id="rId4" Type="http://schemas.openxmlformats.org/officeDocument/2006/relationships/image" Target="../media/image270.png"/><Relationship Id="rId9" Type="http://schemas.openxmlformats.org/officeDocument/2006/relationships/image" Target="../media/image275.png"/><Relationship Id="rId14" Type="http://schemas.openxmlformats.org/officeDocument/2006/relationships/image" Target="../media/image280.jpg"/></Relationships>
</file>

<file path=ppt/slides/_rels/slide2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1.png"/><Relationship Id="rId13" Type="http://schemas.openxmlformats.org/officeDocument/2006/relationships/image" Target="../media/image296.png"/><Relationship Id="rId18" Type="http://schemas.openxmlformats.org/officeDocument/2006/relationships/image" Target="../media/image301.png"/><Relationship Id="rId3" Type="http://schemas.openxmlformats.org/officeDocument/2006/relationships/image" Target="../media/image286.png"/><Relationship Id="rId7" Type="http://schemas.openxmlformats.org/officeDocument/2006/relationships/image" Target="../media/image290.png"/><Relationship Id="rId12" Type="http://schemas.openxmlformats.org/officeDocument/2006/relationships/image" Target="../media/image295.png"/><Relationship Id="rId17" Type="http://schemas.openxmlformats.org/officeDocument/2006/relationships/image" Target="../media/image300.jpg"/><Relationship Id="rId2" Type="http://schemas.openxmlformats.org/officeDocument/2006/relationships/image" Target="../media/image285.png"/><Relationship Id="rId16" Type="http://schemas.openxmlformats.org/officeDocument/2006/relationships/image" Target="../media/image29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9.png"/><Relationship Id="rId11" Type="http://schemas.openxmlformats.org/officeDocument/2006/relationships/image" Target="../media/image294.png"/><Relationship Id="rId5" Type="http://schemas.openxmlformats.org/officeDocument/2006/relationships/image" Target="../media/image288.png"/><Relationship Id="rId15" Type="http://schemas.openxmlformats.org/officeDocument/2006/relationships/image" Target="../media/image298.jpg"/><Relationship Id="rId10" Type="http://schemas.openxmlformats.org/officeDocument/2006/relationships/image" Target="../media/image293.png"/><Relationship Id="rId19" Type="http://schemas.openxmlformats.org/officeDocument/2006/relationships/image" Target="../media/image302.png"/><Relationship Id="rId4" Type="http://schemas.openxmlformats.org/officeDocument/2006/relationships/image" Target="../media/image287.png"/><Relationship Id="rId9" Type="http://schemas.openxmlformats.org/officeDocument/2006/relationships/image" Target="../media/image292.png"/><Relationship Id="rId14" Type="http://schemas.openxmlformats.org/officeDocument/2006/relationships/image" Target="../media/image297.jpg"/></Relationships>
</file>

<file path=ppt/slides/_rels/slide2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4.png"/><Relationship Id="rId2" Type="http://schemas.openxmlformats.org/officeDocument/2006/relationships/image" Target="../media/image30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5.png"/></Relationships>
</file>

<file path=ppt/slides/_rels/slide2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2.jpg"/><Relationship Id="rId3" Type="http://schemas.openxmlformats.org/officeDocument/2006/relationships/image" Target="../media/image307.png"/><Relationship Id="rId7" Type="http://schemas.openxmlformats.org/officeDocument/2006/relationships/image" Target="../media/image311.png"/><Relationship Id="rId2" Type="http://schemas.openxmlformats.org/officeDocument/2006/relationships/image" Target="../media/image30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10.png"/><Relationship Id="rId5" Type="http://schemas.openxmlformats.org/officeDocument/2006/relationships/image" Target="../media/image309.png"/><Relationship Id="rId10" Type="http://schemas.openxmlformats.org/officeDocument/2006/relationships/image" Target="../media/image314.png"/><Relationship Id="rId4" Type="http://schemas.openxmlformats.org/officeDocument/2006/relationships/image" Target="../media/image308.png"/><Relationship Id="rId9" Type="http://schemas.openxmlformats.org/officeDocument/2006/relationships/image" Target="../media/image313.png"/></Relationships>
</file>

<file path=ppt/slides/_rels/slide2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1.png"/><Relationship Id="rId13" Type="http://schemas.openxmlformats.org/officeDocument/2006/relationships/image" Target="../media/image326.png"/><Relationship Id="rId3" Type="http://schemas.openxmlformats.org/officeDocument/2006/relationships/image" Target="../media/image316.png"/><Relationship Id="rId7" Type="http://schemas.openxmlformats.org/officeDocument/2006/relationships/image" Target="../media/image320.png"/><Relationship Id="rId12" Type="http://schemas.openxmlformats.org/officeDocument/2006/relationships/image" Target="../media/image325.png"/><Relationship Id="rId2" Type="http://schemas.openxmlformats.org/officeDocument/2006/relationships/image" Target="../media/image315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19.jpg"/><Relationship Id="rId11" Type="http://schemas.openxmlformats.org/officeDocument/2006/relationships/image" Target="../media/image324.jpg"/><Relationship Id="rId5" Type="http://schemas.openxmlformats.org/officeDocument/2006/relationships/image" Target="../media/image318.jpg"/><Relationship Id="rId10" Type="http://schemas.openxmlformats.org/officeDocument/2006/relationships/image" Target="../media/image323.png"/><Relationship Id="rId4" Type="http://schemas.openxmlformats.org/officeDocument/2006/relationships/image" Target="../media/image317.png"/><Relationship Id="rId9" Type="http://schemas.openxmlformats.org/officeDocument/2006/relationships/image" Target="../media/image322.png"/></Relationships>
</file>

<file path=ppt/slides/_rels/slide2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3.png"/><Relationship Id="rId13" Type="http://schemas.openxmlformats.org/officeDocument/2006/relationships/image" Target="../media/image338.png"/><Relationship Id="rId3" Type="http://schemas.openxmlformats.org/officeDocument/2006/relationships/image" Target="../media/image328.jpg"/><Relationship Id="rId7" Type="http://schemas.openxmlformats.org/officeDocument/2006/relationships/image" Target="../media/image332.png"/><Relationship Id="rId12" Type="http://schemas.openxmlformats.org/officeDocument/2006/relationships/image" Target="../media/image337.png"/><Relationship Id="rId2" Type="http://schemas.openxmlformats.org/officeDocument/2006/relationships/image" Target="../media/image32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31.png"/><Relationship Id="rId11" Type="http://schemas.openxmlformats.org/officeDocument/2006/relationships/image" Target="../media/image336.png"/><Relationship Id="rId5" Type="http://schemas.openxmlformats.org/officeDocument/2006/relationships/image" Target="../media/image330.png"/><Relationship Id="rId10" Type="http://schemas.openxmlformats.org/officeDocument/2006/relationships/image" Target="../media/image335.png"/><Relationship Id="rId4" Type="http://schemas.openxmlformats.org/officeDocument/2006/relationships/image" Target="../media/image329.png"/><Relationship Id="rId9" Type="http://schemas.openxmlformats.org/officeDocument/2006/relationships/image" Target="../media/image334.png"/><Relationship Id="rId14" Type="http://schemas.openxmlformats.org/officeDocument/2006/relationships/image" Target="../media/image339.jpg"/></Relationships>
</file>

<file path=ppt/slides/_rels/slide2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6.png"/><Relationship Id="rId13" Type="http://schemas.openxmlformats.org/officeDocument/2006/relationships/image" Target="../media/image351.png"/><Relationship Id="rId3" Type="http://schemas.openxmlformats.org/officeDocument/2006/relationships/image" Target="../media/image341.png"/><Relationship Id="rId7" Type="http://schemas.openxmlformats.org/officeDocument/2006/relationships/image" Target="../media/image345.png"/><Relationship Id="rId12" Type="http://schemas.openxmlformats.org/officeDocument/2006/relationships/image" Target="../media/image350.png"/><Relationship Id="rId2" Type="http://schemas.openxmlformats.org/officeDocument/2006/relationships/image" Target="../media/image34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44.png"/><Relationship Id="rId11" Type="http://schemas.openxmlformats.org/officeDocument/2006/relationships/image" Target="../media/image349.png"/><Relationship Id="rId5" Type="http://schemas.openxmlformats.org/officeDocument/2006/relationships/image" Target="../media/image343.png"/><Relationship Id="rId10" Type="http://schemas.openxmlformats.org/officeDocument/2006/relationships/image" Target="../media/image348.png"/><Relationship Id="rId4" Type="http://schemas.openxmlformats.org/officeDocument/2006/relationships/image" Target="../media/image342.png"/><Relationship Id="rId9" Type="http://schemas.openxmlformats.org/officeDocument/2006/relationships/image" Target="../media/image347.png"/><Relationship Id="rId14" Type="http://schemas.openxmlformats.org/officeDocument/2006/relationships/image" Target="../media/image352.png"/></Relationships>
</file>

<file path=ppt/slides/_rels/slide2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9.png"/><Relationship Id="rId13" Type="http://schemas.openxmlformats.org/officeDocument/2006/relationships/image" Target="../media/image364.png"/><Relationship Id="rId18" Type="http://schemas.openxmlformats.org/officeDocument/2006/relationships/image" Target="../media/image369.jpg"/><Relationship Id="rId3" Type="http://schemas.openxmlformats.org/officeDocument/2006/relationships/image" Target="../media/image354.png"/><Relationship Id="rId7" Type="http://schemas.openxmlformats.org/officeDocument/2006/relationships/image" Target="../media/image358.jpg"/><Relationship Id="rId12" Type="http://schemas.openxmlformats.org/officeDocument/2006/relationships/image" Target="../media/image363.png"/><Relationship Id="rId17" Type="http://schemas.openxmlformats.org/officeDocument/2006/relationships/image" Target="../media/image368.jpg"/><Relationship Id="rId2" Type="http://schemas.openxmlformats.org/officeDocument/2006/relationships/image" Target="../media/image353.png"/><Relationship Id="rId16" Type="http://schemas.openxmlformats.org/officeDocument/2006/relationships/image" Target="../media/image36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57.png"/><Relationship Id="rId11" Type="http://schemas.openxmlformats.org/officeDocument/2006/relationships/image" Target="../media/image362.png"/><Relationship Id="rId5" Type="http://schemas.openxmlformats.org/officeDocument/2006/relationships/image" Target="../media/image356.png"/><Relationship Id="rId15" Type="http://schemas.openxmlformats.org/officeDocument/2006/relationships/image" Target="../media/image366.jpg"/><Relationship Id="rId10" Type="http://schemas.openxmlformats.org/officeDocument/2006/relationships/image" Target="../media/image361.png"/><Relationship Id="rId19" Type="http://schemas.openxmlformats.org/officeDocument/2006/relationships/image" Target="../media/image370.png"/><Relationship Id="rId4" Type="http://schemas.openxmlformats.org/officeDocument/2006/relationships/image" Target="../media/image355.png"/><Relationship Id="rId9" Type="http://schemas.openxmlformats.org/officeDocument/2006/relationships/image" Target="../media/image360.jpg"/><Relationship Id="rId14" Type="http://schemas.openxmlformats.org/officeDocument/2006/relationships/image" Target="../media/image365.png"/></Relationships>
</file>

<file path=ppt/slides/_rels/slide2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7.jpg"/><Relationship Id="rId13" Type="http://schemas.openxmlformats.org/officeDocument/2006/relationships/image" Target="../media/image382.png"/><Relationship Id="rId18" Type="http://schemas.openxmlformats.org/officeDocument/2006/relationships/image" Target="../media/image387.png"/><Relationship Id="rId3" Type="http://schemas.openxmlformats.org/officeDocument/2006/relationships/image" Target="../media/image372.jpg"/><Relationship Id="rId7" Type="http://schemas.openxmlformats.org/officeDocument/2006/relationships/image" Target="../media/image376.png"/><Relationship Id="rId12" Type="http://schemas.openxmlformats.org/officeDocument/2006/relationships/image" Target="../media/image381.jpg"/><Relationship Id="rId17" Type="http://schemas.openxmlformats.org/officeDocument/2006/relationships/image" Target="../media/image386.png"/><Relationship Id="rId2" Type="http://schemas.openxmlformats.org/officeDocument/2006/relationships/image" Target="../media/image371.png"/><Relationship Id="rId16" Type="http://schemas.openxmlformats.org/officeDocument/2006/relationships/image" Target="../media/image385.jpg"/><Relationship Id="rId20" Type="http://schemas.openxmlformats.org/officeDocument/2006/relationships/image" Target="../media/image38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75.jpg"/><Relationship Id="rId11" Type="http://schemas.openxmlformats.org/officeDocument/2006/relationships/image" Target="../media/image380.png"/><Relationship Id="rId5" Type="http://schemas.openxmlformats.org/officeDocument/2006/relationships/image" Target="../media/image374.png"/><Relationship Id="rId15" Type="http://schemas.openxmlformats.org/officeDocument/2006/relationships/image" Target="../media/image384.png"/><Relationship Id="rId10" Type="http://schemas.openxmlformats.org/officeDocument/2006/relationships/image" Target="../media/image379.jpg"/><Relationship Id="rId19" Type="http://schemas.openxmlformats.org/officeDocument/2006/relationships/image" Target="../media/image388.png"/><Relationship Id="rId4" Type="http://schemas.openxmlformats.org/officeDocument/2006/relationships/image" Target="../media/image373.png"/><Relationship Id="rId9" Type="http://schemas.openxmlformats.org/officeDocument/2006/relationships/image" Target="../media/image378.png"/><Relationship Id="rId14" Type="http://schemas.openxmlformats.org/officeDocument/2006/relationships/image" Target="../media/image383.jpg"/></Relationships>
</file>

<file path=ppt/slides/_rels/slide2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6.png"/><Relationship Id="rId3" Type="http://schemas.openxmlformats.org/officeDocument/2006/relationships/image" Target="../media/image391.png"/><Relationship Id="rId7" Type="http://schemas.openxmlformats.org/officeDocument/2006/relationships/image" Target="../media/image395.png"/><Relationship Id="rId2" Type="http://schemas.openxmlformats.org/officeDocument/2006/relationships/image" Target="../media/image39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94.png"/><Relationship Id="rId5" Type="http://schemas.openxmlformats.org/officeDocument/2006/relationships/image" Target="../media/image393.png"/><Relationship Id="rId4" Type="http://schemas.openxmlformats.org/officeDocument/2006/relationships/image" Target="../media/image392.png"/></Relationships>
</file>

<file path=ppt/slides/_rels/slide2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8.png"/><Relationship Id="rId2" Type="http://schemas.openxmlformats.org/officeDocument/2006/relationships/image" Target="../media/image397.png"/><Relationship Id="rId1" Type="http://schemas.openxmlformats.org/officeDocument/2006/relationships/slideLayout" Target="../slideLayouts/slideLayout5.xml"/></Relationships>
</file>

<file path=ppt/slides/_rels/slide2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5.png"/><Relationship Id="rId3" Type="http://schemas.openxmlformats.org/officeDocument/2006/relationships/image" Target="../media/image400.png"/><Relationship Id="rId7" Type="http://schemas.openxmlformats.org/officeDocument/2006/relationships/image" Target="../media/image404.png"/><Relationship Id="rId2" Type="http://schemas.openxmlformats.org/officeDocument/2006/relationships/image" Target="../media/image39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03.png"/><Relationship Id="rId5" Type="http://schemas.openxmlformats.org/officeDocument/2006/relationships/image" Target="../media/image402.png"/><Relationship Id="rId4" Type="http://schemas.openxmlformats.org/officeDocument/2006/relationships/image" Target="../media/image401.png"/><Relationship Id="rId9" Type="http://schemas.openxmlformats.org/officeDocument/2006/relationships/image" Target="../media/image406.png"/></Relationships>
</file>

<file path=ppt/slides/_rels/slide2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3.png"/><Relationship Id="rId3" Type="http://schemas.openxmlformats.org/officeDocument/2006/relationships/image" Target="../media/image408.png"/><Relationship Id="rId7" Type="http://schemas.openxmlformats.org/officeDocument/2006/relationships/image" Target="../media/image412.png"/><Relationship Id="rId2" Type="http://schemas.openxmlformats.org/officeDocument/2006/relationships/image" Target="../media/image407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11.png"/><Relationship Id="rId5" Type="http://schemas.openxmlformats.org/officeDocument/2006/relationships/image" Target="../media/image410.png"/><Relationship Id="rId10" Type="http://schemas.openxmlformats.org/officeDocument/2006/relationships/image" Target="../media/image415.png"/><Relationship Id="rId4" Type="http://schemas.openxmlformats.org/officeDocument/2006/relationships/image" Target="../media/image409.png"/><Relationship Id="rId9" Type="http://schemas.openxmlformats.org/officeDocument/2006/relationships/image" Target="../media/image414.png"/></Relationships>
</file>

<file path=ppt/slides/_rels/slide2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2.png"/><Relationship Id="rId13" Type="http://schemas.openxmlformats.org/officeDocument/2006/relationships/image" Target="../media/image427.png"/><Relationship Id="rId3" Type="http://schemas.openxmlformats.org/officeDocument/2006/relationships/image" Target="../media/image417.png"/><Relationship Id="rId7" Type="http://schemas.openxmlformats.org/officeDocument/2006/relationships/image" Target="../media/image421.png"/><Relationship Id="rId12" Type="http://schemas.openxmlformats.org/officeDocument/2006/relationships/image" Target="../media/image426.png"/><Relationship Id="rId17" Type="http://schemas.openxmlformats.org/officeDocument/2006/relationships/image" Target="../media/image431.png"/><Relationship Id="rId2" Type="http://schemas.openxmlformats.org/officeDocument/2006/relationships/image" Target="../media/image416.png"/><Relationship Id="rId16" Type="http://schemas.openxmlformats.org/officeDocument/2006/relationships/image" Target="../media/image430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20.png"/><Relationship Id="rId11" Type="http://schemas.openxmlformats.org/officeDocument/2006/relationships/image" Target="../media/image425.jpg"/><Relationship Id="rId5" Type="http://schemas.openxmlformats.org/officeDocument/2006/relationships/image" Target="../media/image419.png"/><Relationship Id="rId15" Type="http://schemas.openxmlformats.org/officeDocument/2006/relationships/image" Target="../media/image429.png"/><Relationship Id="rId10" Type="http://schemas.openxmlformats.org/officeDocument/2006/relationships/image" Target="../media/image424.png"/><Relationship Id="rId4" Type="http://schemas.openxmlformats.org/officeDocument/2006/relationships/image" Target="../media/image418.png"/><Relationship Id="rId9" Type="http://schemas.openxmlformats.org/officeDocument/2006/relationships/image" Target="../media/image423.png"/><Relationship Id="rId14" Type="http://schemas.openxmlformats.org/officeDocument/2006/relationships/image" Target="../media/image428.png"/></Relationships>
</file>

<file path=ppt/slides/_rels/slide2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8.png"/><Relationship Id="rId3" Type="http://schemas.openxmlformats.org/officeDocument/2006/relationships/image" Target="../media/image433.png"/><Relationship Id="rId7" Type="http://schemas.openxmlformats.org/officeDocument/2006/relationships/image" Target="../media/image437.png"/><Relationship Id="rId2" Type="http://schemas.openxmlformats.org/officeDocument/2006/relationships/image" Target="../media/image43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36.png"/><Relationship Id="rId5" Type="http://schemas.openxmlformats.org/officeDocument/2006/relationships/image" Target="../media/image435.png"/><Relationship Id="rId4" Type="http://schemas.openxmlformats.org/officeDocument/2006/relationships/image" Target="../media/image434.png"/><Relationship Id="rId9" Type="http://schemas.openxmlformats.org/officeDocument/2006/relationships/image" Target="../media/image439.png"/></Relationships>
</file>

<file path=ppt/slides/_rels/slide2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1.png"/><Relationship Id="rId2" Type="http://schemas.openxmlformats.org/officeDocument/2006/relationships/image" Target="../media/image44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42.png"/></Relationships>
</file>

<file path=ppt/slides/_rels/slide2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4.png"/><Relationship Id="rId2" Type="http://schemas.openxmlformats.org/officeDocument/2006/relationships/image" Target="../media/image443.png"/><Relationship Id="rId1" Type="http://schemas.openxmlformats.org/officeDocument/2006/relationships/slideLayout" Target="../slideLayouts/slideLayout5.xml"/></Relationships>
</file>

<file path=ppt/slides/_rels/slide2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5.png"/><Relationship Id="rId1" Type="http://schemas.openxmlformats.org/officeDocument/2006/relationships/slideLayout" Target="../slideLayouts/slideLayout5.xml"/></Relationships>
</file>

<file path=ppt/slides/_rels/slide2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6.jpg"/><Relationship Id="rId1" Type="http://schemas.openxmlformats.org/officeDocument/2006/relationships/slideLayout" Target="../slideLayouts/slideLayout5.xml"/></Relationships>
</file>

<file path=ppt/slides/_rels/slide2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3010" y="22156"/>
            <a:ext cx="7483598" cy="10662779"/>
            <a:chOff x="73132" y="13207"/>
            <a:chExt cx="7496175" cy="106807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3132" y="13207"/>
              <a:ext cx="7496067" cy="1068019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596128" y="1476247"/>
              <a:ext cx="923544" cy="80467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33471" y="6926071"/>
              <a:ext cx="3360420" cy="10972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2560319" y="2642108"/>
              <a:ext cx="4873752" cy="347929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70431" y="1723136"/>
              <a:ext cx="1851660" cy="2651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5340096" y="6281420"/>
              <a:ext cx="2061972" cy="112013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303519" y="2637535"/>
              <a:ext cx="2125979" cy="81381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6729983" y="3341623"/>
              <a:ext cx="713231" cy="621791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183572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657225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36302" y="735017"/>
            <a:ext cx="70556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spc="-10" dirty="0">
                <a:solidFill>
                  <a:srgbClr val="1F5297"/>
                </a:solidFill>
                <a:latin typeface="Arial"/>
                <a:cs typeface="Arial"/>
              </a:rPr>
              <a:t>Contents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41093"/>
          </a:xfrm>
          <a:prstGeom prst="rect">
            <a:avLst/>
          </a:prstGeom>
        </p:spPr>
        <p:txBody>
          <a:bodyPr vert="horz" wrap="square" lIns="0" tIns="109565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5" dirty="0">
                <a:solidFill>
                  <a:srgbClr val="444444"/>
                </a:solidFill>
              </a:rPr>
              <a:t>Tata</a:t>
            </a:r>
            <a:r>
              <a:rPr sz="849" spc="-35" dirty="0">
                <a:solidFill>
                  <a:srgbClr val="444444"/>
                </a:solidFill>
              </a:rPr>
              <a:t> </a:t>
            </a:r>
            <a:r>
              <a:rPr sz="849" spc="-10" dirty="0">
                <a:solidFill>
                  <a:srgbClr val="444444"/>
                </a:solidFill>
              </a:rPr>
              <a:t>Steel</a:t>
            </a:r>
            <a:r>
              <a:rPr sz="849" spc="-50" dirty="0">
                <a:solidFill>
                  <a:srgbClr val="444444"/>
                </a:solidFill>
              </a:rPr>
              <a:t> </a:t>
            </a:r>
            <a:r>
              <a:rPr sz="849" dirty="0">
                <a:solidFill>
                  <a:srgbClr val="444444"/>
                </a:solidFill>
              </a:rPr>
              <a:t>UK </a:t>
            </a:r>
            <a:r>
              <a:rPr sz="849" spc="-10" dirty="0">
                <a:solidFill>
                  <a:srgbClr val="444444"/>
                </a:solidFill>
              </a:rPr>
              <a:t>Limited</a:t>
            </a:r>
            <a:endParaRPr sz="849"/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256483"/>
          </a:xfrm>
          <a:prstGeom prst="rect">
            <a:avLst/>
          </a:prstGeom>
        </p:spPr>
        <p:txBody>
          <a:bodyPr vert="horz" wrap="square" lIns="0" tIns="124806" rIns="0" bIns="0" rtlCol="0">
            <a:spAutoFit/>
          </a:bodyPr>
          <a:lstStyle/>
          <a:p>
            <a:pPr marL="20919">
              <a:spcBef>
                <a:spcPts val="20"/>
              </a:spcBef>
            </a:pPr>
            <a:r>
              <a:rPr sz="849" spc="-20" dirty="0">
                <a:solidFill>
                  <a:srgbClr val="444444"/>
                </a:solidFill>
              </a:rPr>
              <a:t>Report</a:t>
            </a:r>
            <a:r>
              <a:rPr sz="849" spc="-40" dirty="0">
                <a:solidFill>
                  <a:srgbClr val="444444"/>
                </a:solidFill>
              </a:rPr>
              <a:t> </a:t>
            </a:r>
            <a:r>
              <a:rPr sz="849" dirty="0">
                <a:solidFill>
                  <a:srgbClr val="444444"/>
                </a:solidFill>
              </a:rPr>
              <a:t>&amp;</a:t>
            </a:r>
            <a:r>
              <a:rPr sz="849" spc="-60" dirty="0">
                <a:solidFill>
                  <a:srgbClr val="444444"/>
                </a:solidFill>
              </a:rPr>
              <a:t> </a:t>
            </a:r>
            <a:r>
              <a:rPr sz="849" spc="-10" dirty="0">
                <a:solidFill>
                  <a:srgbClr val="444444"/>
                </a:solidFill>
              </a:rPr>
              <a:t>Accounts</a:t>
            </a:r>
            <a:r>
              <a:rPr sz="849" dirty="0">
                <a:solidFill>
                  <a:srgbClr val="444444"/>
                </a:solidFill>
              </a:rPr>
              <a:t> </a:t>
            </a:r>
            <a:r>
              <a:rPr sz="849" spc="-20" dirty="0">
                <a:solidFill>
                  <a:srgbClr val="444444"/>
                </a:solidFill>
              </a:rPr>
              <a:t>2023</a:t>
            </a:r>
            <a:endParaRPr sz="849"/>
          </a:p>
        </p:txBody>
      </p:sp>
      <p:sp>
        <p:nvSpPr>
          <p:cNvPr id="18" name="object 18"/>
          <p:cNvSpPr txBox="1"/>
          <p:nvPr/>
        </p:nvSpPr>
        <p:spPr>
          <a:xfrm>
            <a:off x="5670757" y="9911509"/>
            <a:ext cx="345494" cy="1379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78"/>
            <a:r>
              <a:rPr sz="898" dirty="0">
                <a:solidFill>
                  <a:srgbClr val="6D6D6D"/>
                </a:solidFill>
                <a:latin typeface="Times New Roman"/>
                <a:cs typeface="Times New Roman"/>
              </a:rPr>
              <a:t>Page</a:t>
            </a:r>
            <a:r>
              <a:rPr sz="898" spc="55" dirty="0">
                <a:solidFill>
                  <a:srgbClr val="6D6D6D"/>
                </a:solidFill>
                <a:latin typeface="Times New Roman"/>
                <a:cs typeface="Times New Roman"/>
              </a:rPr>
              <a:t> </a:t>
            </a:r>
            <a:r>
              <a:rPr sz="898" spc="-50" dirty="0">
                <a:solidFill>
                  <a:srgbClr val="6D6D6D"/>
                </a:solidFill>
                <a:latin typeface="Times New Roman"/>
                <a:cs typeface="Times New Roman"/>
              </a:rPr>
              <a:t>1</a:t>
            </a:r>
            <a:endParaRPr sz="898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91779" y="1628359"/>
            <a:ext cx="1832071" cy="4938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2015" indent="-218069">
              <a:spcBef>
                <a:spcPts val="100"/>
              </a:spcBef>
              <a:buAutoNum type="alphaUcPeriod"/>
              <a:tabLst>
                <a:tab pos="232015" algn="l"/>
              </a:tabLst>
            </a:pP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Directors</a:t>
            </a:r>
            <a:r>
              <a:rPr sz="1148" b="1" spc="45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and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 advisors</a:t>
            </a:r>
            <a:endParaRPr sz="1148">
              <a:latin typeface="Arial"/>
              <a:cs typeface="Arial"/>
            </a:endParaRPr>
          </a:p>
          <a:p>
            <a:pPr marL="235185" indent="-222506">
              <a:spcBef>
                <a:spcPts val="928"/>
              </a:spcBef>
              <a:buAutoNum type="alphaUcPeriod"/>
              <a:tabLst>
                <a:tab pos="235185" algn="l"/>
              </a:tabLst>
            </a:pP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Strategic</a:t>
            </a:r>
            <a:r>
              <a:rPr sz="1148" b="1" spc="10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report</a:t>
            </a:r>
            <a:endParaRPr sz="114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026355" y="1395181"/>
            <a:ext cx="25801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20" dirty="0">
                <a:solidFill>
                  <a:srgbClr val="6D6D6D"/>
                </a:solidFill>
                <a:latin typeface="Times New Roman"/>
                <a:cs typeface="Times New Roman"/>
              </a:rPr>
              <a:t>Page</a:t>
            </a:r>
            <a:endParaRPr sz="849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14174" y="1672302"/>
            <a:ext cx="8558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50" dirty="0">
                <a:solidFill>
                  <a:srgbClr val="6D6D6D"/>
                </a:solidFill>
                <a:latin typeface="Arial"/>
                <a:cs typeface="Arial"/>
              </a:rPr>
              <a:t>2</a:t>
            </a:r>
            <a:endParaRPr sz="898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468452" y="2041626"/>
            <a:ext cx="154680" cy="1040920"/>
          </a:xfrm>
          <a:prstGeom prst="rect">
            <a:avLst/>
          </a:prstGeom>
        </p:spPr>
        <p:txBody>
          <a:bodyPr vert="horz" wrap="square" lIns="0" tIns="8241" rIns="0" bIns="0" rtlCol="0">
            <a:spAutoFit/>
          </a:bodyPr>
          <a:lstStyle/>
          <a:p>
            <a:pPr marL="12678" marR="5071" algn="just">
              <a:lnSpc>
                <a:spcPct val="141000"/>
              </a:lnSpc>
              <a:spcBef>
                <a:spcPts val="65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B1</a:t>
            </a:r>
            <a:r>
              <a:rPr sz="79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B2</a:t>
            </a:r>
            <a:r>
              <a:rPr sz="79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B3</a:t>
            </a:r>
            <a:r>
              <a:rPr sz="79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74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BS</a:t>
            </a:r>
            <a:r>
              <a:rPr sz="79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B6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06273" y="2038578"/>
            <a:ext cx="1511300" cy="1043456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5848">
              <a:spcBef>
                <a:spcPts val="483"/>
              </a:spcBef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endParaRPr sz="799">
              <a:latin typeface="Arial"/>
              <a:cs typeface="Arial"/>
            </a:endParaRPr>
          </a:p>
          <a:p>
            <a:pPr marL="16482" marR="113471" indent="-634">
              <a:lnSpc>
                <a:spcPct val="137700"/>
              </a:lnSpc>
              <a:spcBef>
                <a:spcPts val="25"/>
              </a:spcBef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Principal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uncertainties Business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84"/>
              </a:spcBef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endParaRPr sz="799">
              <a:latin typeface="Arial"/>
              <a:cs typeface="Arial"/>
            </a:endParaRPr>
          </a:p>
          <a:p>
            <a:pPr marL="14579" marR="5071" indent="1268">
              <a:lnSpc>
                <a:spcPts val="1368"/>
              </a:lnSpc>
              <a:spcBef>
                <a:spcPts val="30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Section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172,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2006 Approval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91779" y="3216406"/>
            <a:ext cx="4067324" cy="123744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2015" indent="-218703">
              <a:spcBef>
                <a:spcPts val="100"/>
              </a:spcBef>
              <a:buAutoNum type="alphaUcPeriod" startAt="3"/>
              <a:tabLst>
                <a:tab pos="232015" algn="l"/>
              </a:tabLst>
            </a:pP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Directors'</a:t>
            </a:r>
            <a:r>
              <a:rPr sz="1148" b="1" spc="65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report</a:t>
            </a:r>
            <a:endParaRPr sz="1148">
              <a:latin typeface="Arial"/>
              <a:cs typeface="Arial"/>
            </a:endParaRPr>
          </a:p>
          <a:p>
            <a:pPr marL="228211" marR="5071" indent="-216167">
              <a:lnSpc>
                <a:spcPts val="1348"/>
              </a:lnSpc>
              <a:spcBef>
                <a:spcPts val="973"/>
              </a:spcBef>
              <a:buAutoNum type="alphaUcPeriod" startAt="3"/>
              <a:tabLst>
                <a:tab pos="228211" algn="l"/>
                <a:tab pos="232015" algn="l"/>
              </a:tabLst>
            </a:pP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	Directors'</a:t>
            </a:r>
            <a:r>
              <a:rPr sz="1148" b="1" spc="130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responsibilities</a:t>
            </a:r>
            <a:r>
              <a:rPr sz="1148" b="1" spc="-70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statement</a:t>
            </a:r>
            <a:r>
              <a:rPr sz="1148" b="1" spc="105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on</a:t>
            </a:r>
            <a:r>
              <a:rPr sz="1148" b="1" spc="-15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the</a:t>
            </a:r>
            <a:r>
              <a:rPr sz="1148" b="1" spc="-170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Company's </a:t>
            </a: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financial</a:t>
            </a:r>
            <a:r>
              <a:rPr sz="1148" b="1" spc="-40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statements</a:t>
            </a:r>
            <a:endParaRPr sz="1148">
              <a:latin typeface="Arial"/>
              <a:cs typeface="Arial"/>
            </a:endParaRPr>
          </a:p>
          <a:p>
            <a:pPr marL="232649" indent="-219970">
              <a:spcBef>
                <a:spcPts val="834"/>
              </a:spcBef>
              <a:buAutoNum type="alphaUcPeriod" startAt="3"/>
              <a:tabLst>
                <a:tab pos="232649" algn="l"/>
              </a:tabLst>
            </a:pP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Independent</a:t>
            </a:r>
            <a:r>
              <a:rPr sz="1148" b="1" spc="10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auditors'</a:t>
            </a:r>
            <a:r>
              <a:rPr sz="1148" b="1" spc="30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report</a:t>
            </a:r>
            <a:endParaRPr sz="1148">
              <a:latin typeface="Arial"/>
              <a:cs typeface="Arial"/>
            </a:endParaRPr>
          </a:p>
          <a:p>
            <a:pPr marL="232015" indent="-219336">
              <a:spcBef>
                <a:spcPts val="903"/>
              </a:spcBef>
              <a:buAutoNum type="alphaUcPeriod" startAt="3"/>
              <a:tabLst>
                <a:tab pos="232015" algn="l"/>
              </a:tabLst>
            </a:pPr>
            <a:r>
              <a:rPr sz="1148" b="1" dirty="0">
                <a:solidFill>
                  <a:srgbClr val="1F5297"/>
                </a:solidFill>
                <a:latin typeface="Arial"/>
                <a:cs typeface="Arial"/>
              </a:rPr>
              <a:t>Financial</a:t>
            </a:r>
            <a:r>
              <a:rPr sz="1148" b="1" spc="25" dirty="0">
                <a:solidFill>
                  <a:srgbClr val="1F5297"/>
                </a:solidFill>
                <a:latin typeface="Arial"/>
                <a:cs typeface="Arial"/>
              </a:rPr>
              <a:t> </a:t>
            </a:r>
            <a:r>
              <a:rPr sz="1148" b="1" spc="-10" dirty="0">
                <a:solidFill>
                  <a:srgbClr val="1F5297"/>
                </a:solidFill>
                <a:latin typeface="Arial"/>
                <a:cs typeface="Arial"/>
              </a:rPr>
              <a:t>statements</a:t>
            </a:r>
            <a:endParaRPr sz="1148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3448520" y="4441431"/>
          <a:ext cx="2893277" cy="9528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83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43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38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1367">
                <a:tc>
                  <a:txBody>
                    <a:bodyPr/>
                    <a:lstStyle/>
                    <a:p>
                      <a:pPr marR="106045" algn="ct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F1</a:t>
                      </a:r>
                      <a:r>
                        <a:rPr sz="800" spc="-25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3510">
                        <a:lnSpc>
                          <a:spcPts val="885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Income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</a:pPr>
                      <a:r>
                        <a:rPr sz="7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993">
                <a:tc>
                  <a:txBody>
                    <a:bodyPr/>
                    <a:lstStyle/>
                    <a:p>
                      <a:pPr marR="102870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F2</a:t>
                      </a:r>
                      <a:r>
                        <a:rPr sz="800" spc="-25" dirty="0">
                          <a:solidFill>
                            <a:srgbClr val="BCBCB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L="14541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R="106045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F3</a:t>
                      </a:r>
                      <a:r>
                        <a:rPr sz="800" spc="-25" dirty="0">
                          <a:solidFill>
                            <a:srgbClr val="BCBCB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L="14287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sheet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R="10604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F4</a:t>
                      </a:r>
                      <a:r>
                        <a:rPr sz="800" spc="-25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L="14541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R="13779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L="14224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Presentation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accounts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accounting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policies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R="106045" algn="ctr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F6</a:t>
                      </a:r>
                      <a:r>
                        <a:rPr sz="800" spc="-25" dirty="0">
                          <a:solidFill>
                            <a:srgbClr val="BCBCB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L="142240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Notes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statements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L="9525" algn="ctr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6104107" y="2041625"/>
            <a:ext cx="142001" cy="1054797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5214">
              <a:spcBef>
                <a:spcPts val="483"/>
              </a:spcBef>
            </a:pP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endParaRPr sz="799">
              <a:latin typeface="Arial"/>
              <a:cs typeface="Arial"/>
            </a:endParaRPr>
          </a:p>
          <a:p>
            <a:pPr marL="18384">
              <a:spcBef>
                <a:spcPts val="384"/>
              </a:spcBef>
            </a:pP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4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64"/>
              </a:spcBef>
            </a:pP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8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359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364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384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08439" y="3266953"/>
            <a:ext cx="13756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24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07052" y="3556521"/>
            <a:ext cx="13946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30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10099" y="4010684"/>
            <a:ext cx="13883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6D6D6D"/>
                </a:solidFill>
                <a:latin typeface="Arial"/>
                <a:cs typeface="Arial"/>
              </a:rPr>
              <a:t>31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180523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568831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28565" y="712919"/>
            <a:ext cx="1944277" cy="7366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384">
              <a:spcBef>
                <a:spcPts val="100"/>
              </a:spcBef>
            </a:pPr>
            <a:r>
              <a:rPr sz="1348" b="1" spc="-65" dirty="0">
                <a:solidFill>
                  <a:srgbClr val="1F5295"/>
                </a:solidFill>
                <a:latin typeface="Arial"/>
                <a:cs typeface="Arial"/>
              </a:rPr>
              <a:t>A.</a:t>
            </a:r>
            <a:r>
              <a:rPr sz="1348" b="1" spc="-60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1348" b="1" spc="-50" dirty="0">
                <a:solidFill>
                  <a:srgbClr val="1F5295"/>
                </a:solidFill>
                <a:latin typeface="Arial"/>
                <a:cs typeface="Arial"/>
              </a:rPr>
              <a:t>Directors</a:t>
            </a:r>
            <a:r>
              <a:rPr sz="1348" b="1" spc="-10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1348" b="1" spc="-70" dirty="0">
                <a:solidFill>
                  <a:srgbClr val="1F5295"/>
                </a:solidFill>
                <a:latin typeface="Arial"/>
                <a:cs typeface="Arial"/>
              </a:rPr>
              <a:t>and</a:t>
            </a:r>
            <a:r>
              <a:rPr sz="1348" b="1" spc="-40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1348" b="1" spc="-45" dirty="0">
                <a:solidFill>
                  <a:srgbClr val="1F5295"/>
                </a:solidFill>
                <a:latin typeface="Arial"/>
                <a:cs typeface="Arial"/>
              </a:rPr>
              <a:t>advisors</a:t>
            </a:r>
            <a:endParaRPr sz="1348">
              <a:latin typeface="Arial"/>
              <a:cs typeface="Arial"/>
            </a:endParaRPr>
          </a:p>
          <a:p>
            <a:pPr>
              <a:spcBef>
                <a:spcPts val="1288"/>
              </a:spcBef>
            </a:pPr>
            <a:endParaRPr sz="1348">
              <a:latin typeface="Arial"/>
              <a:cs typeface="Arial"/>
            </a:endParaRPr>
          </a:p>
          <a:p>
            <a:pPr marL="12678"/>
            <a:r>
              <a:rPr sz="948" b="1" spc="-10" dirty="0">
                <a:solidFill>
                  <a:srgbClr val="1F5295"/>
                </a:solidFill>
                <a:latin typeface="Arial"/>
                <a:cs typeface="Arial"/>
              </a:rPr>
              <a:t>Directors</a:t>
            </a:r>
            <a:endParaRPr sz="948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 Steel</a:t>
            </a:r>
            <a:r>
              <a:rPr spc="-15" dirty="0"/>
              <a:t> </a:t>
            </a:r>
            <a:r>
              <a:rPr dirty="0"/>
              <a:t>UK</a:t>
            </a:r>
            <a:r>
              <a:rPr spc="-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55" dirty="0"/>
              <a:t> </a:t>
            </a:r>
            <a:r>
              <a:rPr dirty="0"/>
              <a:t>&amp;</a:t>
            </a:r>
            <a:r>
              <a:rPr spc="-15" dirty="0"/>
              <a:t> </a:t>
            </a:r>
            <a:r>
              <a:rPr dirty="0"/>
              <a:t>Accounts</a:t>
            </a:r>
            <a:r>
              <a:rPr spc="100" dirty="0"/>
              <a:t> </a:t>
            </a:r>
            <a:r>
              <a:rPr spc="-20" dirty="0"/>
              <a:t>2023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52576" y="9802512"/>
            <a:ext cx="360709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2561" y="1483828"/>
            <a:ext cx="1764873" cy="4061619"/>
          </a:xfrm>
          <a:prstGeom prst="rect">
            <a:avLst/>
          </a:prstGeom>
        </p:spPr>
        <p:txBody>
          <a:bodyPr vert="horz" wrap="square" lIns="0" tIns="67831" rIns="0" bIns="0" rtlCol="0">
            <a:spAutoFit/>
          </a:bodyPr>
          <a:lstStyle/>
          <a:p>
            <a:pPr marL="15848">
              <a:spcBef>
                <a:spcPts val="534"/>
              </a:spcBef>
            </a:pP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HAdam</a:t>
            </a:r>
            <a:endParaRPr sz="799">
              <a:latin typeface="Arial"/>
              <a:cs typeface="Arial"/>
            </a:endParaRPr>
          </a:p>
          <a:p>
            <a:pPr marL="16482" marR="1058647" indent="-1268">
              <a:lnSpc>
                <a:spcPts val="1418"/>
              </a:lnSpc>
              <a:spcBef>
                <a:spcPts val="95"/>
              </a:spcBef>
            </a:pP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TV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Narendran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Chatterjee</a:t>
            </a:r>
            <a:endParaRPr sz="799">
              <a:latin typeface="Arial"/>
              <a:cs typeface="Arial"/>
            </a:endParaRPr>
          </a:p>
          <a:p>
            <a:pPr marL="16482" marR="5071" indent="-634">
              <a:lnSpc>
                <a:spcPts val="1388"/>
              </a:lnSpc>
              <a:spcBef>
                <a:spcPts val="2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J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Davies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(resigned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31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2023)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(appointed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31 March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2023)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34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Nair</a:t>
            </a:r>
            <a:endParaRPr sz="799">
              <a:latin typeface="Arial"/>
              <a:cs typeface="Arial"/>
            </a:endParaRPr>
          </a:p>
          <a:p>
            <a:pPr marL="18384">
              <a:spcBef>
                <a:spcPts val="483"/>
              </a:spcBef>
            </a:pP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AJhanji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94"/>
              </a:spcBef>
            </a:pPr>
            <a:endParaRPr sz="799">
              <a:latin typeface="Arial"/>
              <a:cs typeface="Arial"/>
            </a:endParaRPr>
          </a:p>
          <a:p>
            <a:pPr marL="13946"/>
            <a:r>
              <a:rPr sz="948" b="1" spc="-20" dirty="0">
                <a:solidFill>
                  <a:srgbClr val="1F5295"/>
                </a:solidFill>
                <a:latin typeface="Arial"/>
                <a:cs typeface="Arial"/>
              </a:rPr>
              <a:t>Secretary</a:t>
            </a:r>
            <a:r>
              <a:rPr sz="948" b="1" spc="10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1F5295"/>
                </a:solidFill>
                <a:latin typeface="Arial"/>
                <a:cs typeface="Arial"/>
              </a:rPr>
              <a:t>and</a:t>
            </a:r>
            <a:r>
              <a:rPr sz="948" b="1" spc="-70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948" b="1" spc="-25" dirty="0">
                <a:solidFill>
                  <a:srgbClr val="1F5295"/>
                </a:solidFill>
                <a:latin typeface="Arial"/>
                <a:cs typeface="Arial"/>
              </a:rPr>
              <a:t>registered</a:t>
            </a:r>
            <a:r>
              <a:rPr sz="948" b="1" spc="5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1F5295"/>
                </a:solidFill>
                <a:latin typeface="Arial"/>
                <a:cs typeface="Arial"/>
              </a:rPr>
              <a:t>office</a:t>
            </a:r>
            <a:endParaRPr sz="948">
              <a:latin typeface="Arial"/>
              <a:cs typeface="Arial"/>
            </a:endParaRPr>
          </a:p>
          <a:p>
            <a:pPr marL="18384">
              <a:spcBef>
                <a:spcPts val="883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6482" marR="817124" indent="-634">
              <a:lnSpc>
                <a:spcPct val="147800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18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Grosvenor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Place London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SW1X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7HS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99"/>
              </a:spcBef>
            </a:pPr>
            <a:endParaRPr sz="799">
              <a:latin typeface="Arial"/>
              <a:cs typeface="Arial"/>
            </a:endParaRPr>
          </a:p>
          <a:p>
            <a:pPr marL="12678"/>
            <a:r>
              <a:rPr sz="948" b="1" spc="-25" dirty="0">
                <a:solidFill>
                  <a:srgbClr val="1F5295"/>
                </a:solidFill>
                <a:latin typeface="Arial"/>
                <a:cs typeface="Arial"/>
              </a:rPr>
              <a:t>Company</a:t>
            </a:r>
            <a:r>
              <a:rPr sz="948" b="1" spc="10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1F5295"/>
                </a:solidFill>
                <a:latin typeface="Arial"/>
                <a:cs typeface="Arial"/>
              </a:rPr>
              <a:t>Number</a:t>
            </a:r>
            <a:endParaRPr sz="948">
              <a:latin typeface="Arial"/>
              <a:cs typeface="Arial"/>
            </a:endParaRPr>
          </a:p>
          <a:p>
            <a:pPr marL="13946">
              <a:spcBef>
                <a:spcPts val="908"/>
              </a:spcBef>
            </a:pP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02280000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859"/>
              </a:spcBef>
            </a:pPr>
            <a:r>
              <a:rPr sz="948" b="1" spc="-20" dirty="0">
                <a:solidFill>
                  <a:srgbClr val="1F5295"/>
                </a:solidFill>
                <a:latin typeface="Arial"/>
                <a:cs typeface="Arial"/>
              </a:rPr>
              <a:t>Independent</a:t>
            </a:r>
            <a:r>
              <a:rPr sz="948" b="1" spc="40" dirty="0">
                <a:solidFill>
                  <a:srgbClr val="1F5295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1F5295"/>
                </a:solidFill>
                <a:latin typeface="Arial"/>
                <a:cs typeface="Arial"/>
              </a:rPr>
              <a:t>Auditors</a:t>
            </a:r>
            <a:endParaRPr sz="948">
              <a:latin typeface="Arial"/>
              <a:cs typeface="Arial"/>
            </a:endParaRPr>
          </a:p>
          <a:p>
            <a:pPr marL="13312" marR="359433" indent="2536">
              <a:lnSpc>
                <a:spcPct val="145200"/>
              </a:lnSpc>
              <a:spcBef>
                <a:spcPts val="449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PricewaterhouseCoopers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LLP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One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Kingsway</a:t>
            </a:r>
            <a:endParaRPr sz="799">
              <a:latin typeface="Arial"/>
              <a:cs typeface="Arial"/>
            </a:endParaRPr>
          </a:p>
          <a:p>
            <a:pPr marL="12678" marR="1233609">
              <a:lnSpc>
                <a:spcPct val="145200"/>
              </a:lnSpc>
              <a:spcBef>
                <a:spcPts val="75"/>
              </a:spcBef>
            </a:pP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Cardiff CF103PW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073840"/>
            <a:ext cx="7285176" cy="0"/>
          </a:xfrm>
          <a:custGeom>
            <a:avLst/>
            <a:gdLst/>
            <a:ahLst/>
            <a:cxnLst/>
            <a:rect l="l" t="t" r="r" b="b"/>
            <a:pathLst>
              <a:path w="7297420">
                <a:moveTo>
                  <a:pt x="0" y="0"/>
                </a:moveTo>
                <a:lnTo>
                  <a:pt x="7297059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0904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3985" y="743908"/>
            <a:ext cx="1891027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b="1" dirty="0">
                <a:solidFill>
                  <a:srgbClr val="345D9C"/>
                </a:solidFill>
                <a:latin typeface="Arial"/>
                <a:cs typeface="Arial"/>
              </a:rPr>
              <a:t>81.</a:t>
            </a:r>
            <a:r>
              <a:rPr sz="1248" b="1" spc="95" dirty="0">
                <a:solidFill>
                  <a:srgbClr val="345D9C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345D9C"/>
                </a:solidFill>
                <a:latin typeface="Arial"/>
                <a:cs typeface="Arial"/>
              </a:rPr>
              <a:t>Company's</a:t>
            </a:r>
            <a:r>
              <a:rPr sz="1248" b="1" spc="70" dirty="0">
                <a:solidFill>
                  <a:srgbClr val="345D9C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345D9C"/>
                </a:solidFill>
                <a:latin typeface="Arial"/>
                <a:cs typeface="Arial"/>
              </a:rPr>
              <a:t>business</a:t>
            </a:r>
            <a:endParaRPr sz="1248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583368" y="1370566"/>
            <a:ext cx="21554" cy="138832"/>
          </a:xfrm>
          <a:custGeom>
            <a:avLst/>
            <a:gdLst/>
            <a:ahLst/>
            <a:cxnLst/>
            <a:rect l="l" t="t" r="r" b="b"/>
            <a:pathLst>
              <a:path w="21589" h="139065">
                <a:moveTo>
                  <a:pt x="21363" y="138845"/>
                </a:moveTo>
                <a:lnTo>
                  <a:pt x="0" y="138845"/>
                </a:lnTo>
                <a:lnTo>
                  <a:pt x="0" y="0"/>
                </a:lnTo>
                <a:lnTo>
                  <a:pt x="21363" y="0"/>
                </a:lnTo>
                <a:lnTo>
                  <a:pt x="21363" y="138845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452819" y="1730239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29345" y="1136349"/>
            <a:ext cx="2847000" cy="912866"/>
          </a:xfrm>
          <a:prstGeom prst="rect">
            <a:avLst/>
          </a:prstGeom>
        </p:spPr>
        <p:txBody>
          <a:bodyPr vert="horz" wrap="square" lIns="0" tIns="64660" rIns="0" bIns="0" rtlCol="0">
            <a:spAutoFit/>
          </a:bodyPr>
          <a:lstStyle/>
          <a:p>
            <a:pPr marL="20285">
              <a:spcBef>
                <a:spcPts val="508"/>
              </a:spcBef>
            </a:pPr>
            <a:r>
              <a:rPr sz="799" i="1" spc="-10" dirty="0">
                <a:solidFill>
                  <a:srgbClr val="48628E"/>
                </a:solidFill>
                <a:latin typeface="Arial"/>
                <a:cs typeface="Arial"/>
              </a:rPr>
              <a:t>Introduction</a:t>
            </a:r>
            <a:endParaRPr sz="799">
              <a:latin typeface="Arial"/>
              <a:cs typeface="Arial"/>
            </a:endParaRPr>
          </a:p>
          <a:p>
            <a:pPr marL="12678" indent="2536">
              <a:spcBef>
                <a:spcPts val="408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pleasure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presenting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Strateg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</a:t>
            </a:r>
            <a:endParaRPr sz="799">
              <a:latin typeface="Arial"/>
              <a:cs typeface="Arial"/>
            </a:endParaRPr>
          </a:p>
          <a:p>
            <a:pPr marL="12678" marR="5071" indent="-634" algn="just">
              <a:lnSpc>
                <a:spcPct val="146500"/>
              </a:lnSpc>
              <a:spcBef>
                <a:spcPts val="3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Report,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together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Limited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('TSUK'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}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11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ended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March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2023.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636785" y="2446538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27619" y="2206223"/>
            <a:ext cx="2847634" cy="1455514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3804" algn="just">
              <a:lnSpc>
                <a:spcPct val="1470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chosen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financ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statements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FRS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101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Disclosure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Framework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'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'FRS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101',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framework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entities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apply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presentation,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recognition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454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measurement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10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sclosure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international</a:t>
            </a:r>
            <a:r>
              <a:rPr sz="799" spc="195" dirty="0">
                <a:solidFill>
                  <a:srgbClr val="4F4F4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conformity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2006</a:t>
            </a:r>
            <a:r>
              <a:rPr sz="799" spc="-10" dirty="0">
                <a:solidFill>
                  <a:srgbClr val="909090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ensure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6D6D6D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egal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app</a:t>
            </a:r>
            <a:r>
              <a:rPr sz="799" spc="-20" dirty="0">
                <a:solidFill>
                  <a:srgbClr val="6D6D6D"/>
                </a:solidFill>
                <a:latin typeface="Arial"/>
                <a:cs typeface="Arial"/>
              </a:rPr>
              <a:t>H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cable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488134" y="3967528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29344" y="3696735"/>
            <a:ext cx="2841295" cy="1482773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7116">
              <a:spcBef>
                <a:spcPts val="654"/>
              </a:spcBef>
            </a:pPr>
            <a:r>
              <a:rPr sz="799" i="1" spc="-10" dirty="0">
                <a:solidFill>
                  <a:srgbClr val="48628E"/>
                </a:solidFill>
                <a:latin typeface="Arial"/>
                <a:cs typeface="Arial"/>
              </a:rPr>
              <a:t>Ownership</a:t>
            </a:r>
            <a:endParaRPr sz="799">
              <a:latin typeface="Arial"/>
              <a:cs typeface="Arial"/>
            </a:endParaRPr>
          </a:p>
          <a:p>
            <a:pPr marL="15214" algn="just">
              <a:spcBef>
                <a:spcPts val="54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F4F4F"/>
                </a:solidFill>
                <a:latin typeface="Arial"/>
                <a:cs typeface="Arial"/>
              </a:rPr>
              <a:t>Lim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ted</a:t>
            </a:r>
            <a:endParaRPr sz="799">
              <a:latin typeface="Arial"/>
              <a:cs typeface="Arial"/>
            </a:endParaRPr>
          </a:p>
          <a:p>
            <a:pPr marL="12678" indent="1268" algn="just">
              <a:spcBef>
                <a:spcPts val="43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{</a:t>
            </a:r>
            <a:r>
              <a:rPr sz="799" dirty="0">
                <a:solidFill>
                  <a:srgbClr val="7E7E7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TSE'}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14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ultimate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is</a:t>
            </a:r>
            <a:r>
              <a:rPr sz="799" spc="21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endParaRPr sz="799">
              <a:latin typeface="Arial"/>
              <a:cs typeface="Arial"/>
            </a:endParaRPr>
          </a:p>
          <a:p>
            <a:pPr marL="12678" marR="5071" algn="just">
              <a:lnSpc>
                <a:spcPct val="147100"/>
              </a:lnSpc>
              <a:spcBef>
                <a:spcPts val="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 ('TSL'}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 company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incorporated</a:t>
            </a:r>
            <a:r>
              <a:rPr sz="799" spc="8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7E7E7E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shares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listed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{formerly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Bombay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Stock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Limited)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Mumbai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National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Stock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Exchange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India,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depositary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receipts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listed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!he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London 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Luxembourg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Stock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Exchanges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25350" y="5217724"/>
            <a:ext cx="2844464" cy="1833339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20285" algn="just">
              <a:spcBef>
                <a:spcPts val="629"/>
              </a:spcBef>
            </a:pPr>
            <a:r>
              <a:rPr sz="799" i="1" dirty="0">
                <a:solidFill>
                  <a:srgbClr val="48628E"/>
                </a:solidFill>
                <a:latin typeface="Arial"/>
                <a:cs typeface="Arial"/>
              </a:rPr>
              <a:t>Principal</a:t>
            </a:r>
            <a:r>
              <a:rPr sz="799" i="1" spc="-25" dirty="0">
                <a:solidFill>
                  <a:srgbClr val="48628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8628E"/>
                </a:solidFill>
                <a:latin typeface="Arial"/>
                <a:cs typeface="Arial"/>
              </a:rPr>
              <a:t>activities</a:t>
            </a:r>
            <a:endParaRPr sz="799">
              <a:latin typeface="Arial"/>
              <a:cs typeface="Arial"/>
            </a:endParaRPr>
          </a:p>
          <a:p>
            <a:pPr marL="12678" marR="5071" indent="6339" algn="just">
              <a:lnSpc>
                <a:spcPct val="1468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activities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sale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throughout</a:t>
            </a:r>
            <a:r>
              <a:rPr sz="79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world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384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produced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basic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oxygen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steelmaking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method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integrated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steelworks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Talbot.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2022/23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17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produced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0mt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liquid</a:t>
            </a:r>
            <a:r>
              <a:rPr sz="799" spc="27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(2021/22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:</a:t>
            </a:r>
            <a:r>
              <a:rPr sz="799" spc="-2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5ml)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ower level 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year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weaker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second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half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2022/23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certain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operational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unplanned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stoppages.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1405924" y="8237884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5" h="139065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824165" y="7101435"/>
            <a:ext cx="2845098" cy="2241593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owns</a:t>
            </a:r>
            <a:r>
              <a:rPr sz="79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offices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stockholders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,</a:t>
            </a:r>
            <a:r>
              <a:rPr sz="799" spc="25" dirty="0">
                <a:solidFill>
                  <a:srgbClr val="6D6D6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service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centres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venture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associate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arrangements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number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dIstnbution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further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processing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products.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includes</a:t>
            </a:r>
            <a:r>
              <a:rPr sz="799" spc="11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branch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 France.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end-user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markets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engineering</a:t>
            </a:r>
            <a:r>
              <a:rPr sz="799" spc="-10" dirty="0">
                <a:solidFill>
                  <a:srgbClr val="909090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construction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automotive,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retail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packaging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 marR="6339" indent="1268" algn="just">
              <a:lnSpc>
                <a:spcPct val="147100"/>
              </a:lnSpc>
              <a:spcBef>
                <a:spcPts val="55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information</a:t>
            </a:r>
            <a:r>
              <a:rPr sz="799" spc="6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obtained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either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company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website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  <a:hlinkClick r:id="rId2"/>
              </a:rPr>
              <a:t>www.tatasteeleurope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  <a:hlinkClick r:id="rId2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  <a:hlinkClick r:id="rId2"/>
              </a:rPr>
              <a:t>com)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and/or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TSL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2022/23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obtained from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registered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Bombay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House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24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HomI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Mody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Street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,</a:t>
            </a:r>
            <a:r>
              <a:rPr sz="799" spc="-3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Mumbai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400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001.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25893" y="9939676"/>
            <a:ext cx="1041554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704005"/>
          </a:xfrm>
          <a:prstGeom prst="rect">
            <a:avLst/>
          </a:prstGeom>
        </p:spPr>
        <p:txBody>
          <a:bodyPr vert="horz" wrap="square" lIns="0" tIns="149477" rIns="0" bIns="0" rtlCol="0">
            <a:spAutoFit/>
          </a:bodyPr>
          <a:lstStyle/>
          <a:p>
            <a:pPr marL="232015">
              <a:spcBef>
                <a:spcPts val="25"/>
              </a:spcBef>
            </a:pPr>
            <a:r>
              <a:rPr dirty="0">
                <a:solidFill>
                  <a:srgbClr val="3F3F3F"/>
                </a:solidFill>
              </a:rPr>
              <a:t>Report</a:t>
            </a:r>
            <a:r>
              <a:rPr spc="-15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&amp;</a:t>
            </a:r>
            <a:r>
              <a:rPr spc="-10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Accounts</a:t>
            </a:r>
            <a:r>
              <a:rPr spc="45" dirty="0">
                <a:solidFill>
                  <a:srgbClr val="3F3F3F"/>
                </a:solidFill>
              </a:rPr>
              <a:t> </a:t>
            </a:r>
            <a:r>
              <a:rPr spc="-20" dirty="0">
                <a:solidFill>
                  <a:srgbClr val="3F3F3F"/>
                </a:solidFill>
              </a:rPr>
              <a:t>2023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64659">
              <a:spcBef>
                <a:spcPts val="25"/>
              </a:spcBef>
            </a:pPr>
            <a:r>
              <a:rPr dirty="0"/>
              <a:t>Page</a:t>
            </a:r>
            <a:r>
              <a:rPr spc="85" dirty="0"/>
              <a:t> </a:t>
            </a:r>
            <a:r>
              <a:rPr spc="-50" dirty="0"/>
              <a:t>3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898757" y="1310091"/>
            <a:ext cx="2858411" cy="2561730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20919" algn="just">
              <a:spcBef>
                <a:spcPts val="654"/>
              </a:spcBef>
            </a:pPr>
            <a:r>
              <a:rPr sz="799" i="1" dirty="0">
                <a:solidFill>
                  <a:srgbClr val="48628E"/>
                </a:solidFill>
                <a:latin typeface="Arial"/>
                <a:cs typeface="Arial"/>
              </a:rPr>
              <a:t>Strategic</a:t>
            </a:r>
            <a:r>
              <a:rPr sz="799" i="1" spc="60" dirty="0">
                <a:solidFill>
                  <a:srgbClr val="48628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8628E"/>
                </a:solidFill>
                <a:latin typeface="Arial"/>
                <a:cs typeface="Arial"/>
              </a:rPr>
              <a:t>activities</a:t>
            </a:r>
            <a:endParaRPr sz="799">
              <a:latin typeface="Arial"/>
              <a:cs typeface="Arial"/>
            </a:endParaRPr>
          </a:p>
          <a:p>
            <a:pPr marL="12678" marR="5071" indent="4437" algn="just">
              <a:lnSpc>
                <a:spcPct val="1473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4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undertook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significant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maintenance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focused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making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909090"/>
                </a:solidFill>
                <a:latin typeface="Arial"/>
                <a:cs typeface="Arial"/>
              </a:rPr>
              <a:t>1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improve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operationa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l</a:t>
            </a:r>
            <a:r>
              <a:rPr sz="799" spc="95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stability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114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spc="-20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successful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installation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charger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crane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909090"/>
                </a:solidFill>
                <a:latin typeface="Arial"/>
                <a:cs typeface="Arial"/>
              </a:rPr>
              <a:t>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l</a:t>
            </a:r>
            <a:r>
              <a:rPr sz="799" spc="-45" dirty="0">
                <a:solidFill>
                  <a:srgbClr val="6D6D6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-1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refurbishment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stoves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first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phase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replacement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teeming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ladle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fleet.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conditions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deteriorated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second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half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year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focussed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efforts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improving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business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responding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downturns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F4F4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l</a:t>
            </a:r>
            <a:r>
              <a:rPr sz="799" spc="-60" dirty="0">
                <a:solidFill>
                  <a:srgbClr val="6D6D6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results.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launch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'Drive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Save</a:t>
            </a:r>
            <a:r>
              <a:rPr sz="799" spc="-20" dirty="0">
                <a:solidFill>
                  <a:srgbClr val="909090"/>
                </a:solidFill>
                <a:latin typeface="Arial"/>
                <a:cs typeface="Arial"/>
              </a:rPr>
              <a:t>'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2023 which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targeting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levels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spend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ensure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strong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focus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 moves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2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8756" y="3910099"/>
            <a:ext cx="2859045" cy="1461219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5071" indent="4437" algn="just">
              <a:lnSpc>
                <a:spcPct val="147000"/>
              </a:lnSpc>
              <a:spcBef>
                <a:spcPts val="13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insurance</a:t>
            </a:r>
            <a:r>
              <a:rPr sz="799" spc="3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{c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£4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4bn)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were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completed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legacy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defined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scheme,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British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Scheme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7E7E7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),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external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insurance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taking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proportion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insured</a:t>
            </a:r>
            <a:r>
              <a:rPr sz="799" spc="19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c.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60%.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F4F4F"/>
                </a:solidFill>
                <a:latin typeface="Arial"/>
                <a:cs typeface="Arial"/>
              </a:rPr>
              <a:t>insurance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completed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BSPS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fully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risked.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please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page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58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1507" y="5421944"/>
            <a:ext cx="2851438" cy="91540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discussions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government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seek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transition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low-carbon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steelmaking,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vital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securing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long-term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sustainable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future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ofTSUK's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decarbonisatIon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ambitions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please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see page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13.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901843" y="1399985"/>
          <a:ext cx="6042030" cy="793686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532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0591">
                <a:tc>
                  <a:txBody>
                    <a:bodyPr/>
                    <a:lstStyle/>
                    <a:p>
                      <a:pPr marL="12700">
                        <a:lnSpc>
                          <a:spcPts val="930"/>
                        </a:lnSpc>
                        <a:spcBef>
                          <a:spcPts val="5"/>
                        </a:spcBef>
                        <a:tabLst>
                          <a:tab pos="3220720" algn="l"/>
                        </a:tabLst>
                      </a:pPr>
                      <a:r>
                        <a:rPr sz="800" spc="-25" dirty="0">
                          <a:solidFill>
                            <a:srgbClr val="3895B8"/>
                          </a:solidFill>
                          <a:latin typeface="Arial"/>
                          <a:cs typeface="Arial"/>
                        </a:rPr>
                        <a:t>••</a:t>
                      </a:r>
                      <a:r>
                        <a:rPr sz="800" dirty="0">
                          <a:solidFill>
                            <a:srgbClr val="3895B8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500" spc="45" dirty="0">
                          <a:solidFill>
                            <a:srgbClr val="3895B8"/>
                          </a:solidFill>
                          <a:latin typeface="Arial"/>
                          <a:cs typeface="Arial"/>
                        </a:rPr>
                        <a:t>1mn111r.tr,1,tc•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574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605"/>
                        </a:spcBef>
                      </a:pPr>
                      <a:r>
                        <a:rPr sz="700" b="1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Health,</a:t>
                      </a:r>
                      <a:r>
                        <a:rPr sz="700" b="1" spc="75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safety,</a:t>
                      </a:r>
                      <a:r>
                        <a:rPr sz="700" b="1" spc="65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700" b="1" spc="110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b="1" spc="-30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b="1" spc="5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r>
                        <a:rPr sz="700" b="1" spc="20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matters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670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68766">
                <a:tc>
                  <a:txBody>
                    <a:bodyPr/>
                    <a:lstStyle/>
                    <a:p>
                      <a:pPr marL="69215" marR="49530" indent="3810" algn="just">
                        <a:lnSpc>
                          <a:spcPct val="139000"/>
                        </a:lnSpc>
                        <a:spcBef>
                          <a:spcPts val="219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TSUK's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priority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limes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health,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safety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wellbeing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staff</a:t>
                      </a:r>
                      <a:r>
                        <a:rPr sz="800" spc="229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deploys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positive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culture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managing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safety.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health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and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contractors.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Available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expenditure</a:t>
                      </a:r>
                      <a:r>
                        <a:rPr sz="800" spc="1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funding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therefore</a:t>
                      </a:r>
                      <a:r>
                        <a:rPr sz="800" spc="2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('SHE')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risks.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includes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escalation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these prioritised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area.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1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policies,</a:t>
                      </a:r>
                      <a:r>
                        <a:rPr sz="800" spc="114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systems</a:t>
                      </a:r>
                      <a:r>
                        <a:rPr sz="800" spc="1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to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TSL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SHE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Commillee.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3025" marR="47625" indent="-3810" algn="just">
                        <a:lnSpc>
                          <a:spcPts val="1030"/>
                        </a:lnSpc>
                        <a:spcBef>
                          <a:spcPts val="62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procedures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place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aimed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at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ensuring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r>
                        <a:rPr sz="800" spc="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there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isa</a:t>
                      </a:r>
                      <a:r>
                        <a:rPr sz="800" spc="229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2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area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TSUK's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procurement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strong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commitment</a:t>
                      </a:r>
                      <a:r>
                        <a:rPr sz="800" spc="1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TSUK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board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continuously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improve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5310">
                        <a:lnSpc>
                          <a:spcPts val="440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minimise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impacts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selecting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raw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660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health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and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safety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performance,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enforce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minimise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2135">
                        <a:lnSpc>
                          <a:spcPts val="660"/>
                        </a:lnSpc>
                      </a:pP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credentials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(as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well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quality)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minimise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7945">
                        <a:lnSpc>
                          <a:spcPts val="660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Company's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5310">
                        <a:lnSpc>
                          <a:spcPts val="780"/>
                        </a:lnSpc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landfill</a:t>
                      </a:r>
                      <a:r>
                        <a:rPr sz="800" spc="2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tonnages</a:t>
                      </a:r>
                      <a:r>
                        <a:rPr sz="800" spc="2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identify</a:t>
                      </a:r>
                      <a:r>
                        <a:rPr sz="800" spc="2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2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r>
                        <a:rPr sz="800" spc="2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1755" marR="1805939" indent="1270">
                        <a:lnSpc>
                          <a:spcPts val="1320"/>
                        </a:lnSpc>
                        <a:spcBef>
                          <a:spcPts val="105"/>
                        </a:spcBef>
                        <a:tabLst>
                          <a:tab pos="3115310" algn="l"/>
                        </a:tabLst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2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2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800" spc="2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2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numerous</a:t>
                      </a:r>
                      <a:r>
                        <a:rPr sz="800" spc="2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laws,</a:t>
                      </a:r>
                      <a:r>
                        <a:rPr sz="800" spc="2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regulations</a:t>
                      </a:r>
                      <a:r>
                        <a:rPr sz="800" spc="30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use/sale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by-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products.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contractual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commitments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health,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safety,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3405">
                        <a:lnSpc>
                          <a:spcPts val="380"/>
                        </a:lnSpc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continues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engage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legislators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secure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2390">
                        <a:lnSpc>
                          <a:spcPts val="840"/>
                        </a:lnSpc>
                        <a:tabLst>
                          <a:tab pos="3115310" algn="l"/>
                        </a:tabLst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regulatory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UK.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substantial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costs,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level</a:t>
                      </a:r>
                      <a:r>
                        <a:rPr sz="1200" spc="82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playing</a:t>
                      </a:r>
                      <a:r>
                        <a:rPr sz="1200" spc="112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field,</a:t>
                      </a:r>
                      <a:r>
                        <a:rPr sz="1200" spc="12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1200" spc="104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example</a:t>
                      </a:r>
                      <a:r>
                        <a:rPr sz="1200" spc="12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1200" spc="6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areas</a:t>
                      </a:r>
                      <a:r>
                        <a:rPr sz="1200" spc="15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such</a:t>
                      </a:r>
                      <a:r>
                        <a:rPr sz="1200" spc="6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1200" spc="89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200" spc="82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REACH</a:t>
                      </a:r>
                      <a:endParaRPr sz="1200" baseline="-41666">
                        <a:latin typeface="Arial"/>
                        <a:cs typeface="Arial"/>
                      </a:endParaRPr>
                    </a:p>
                    <a:p>
                      <a:pPr marL="69215" marR="55244">
                        <a:lnSpc>
                          <a:spcPts val="1320"/>
                        </a:lnSpc>
                        <a:spcBef>
                          <a:spcPts val="130"/>
                        </a:spcBef>
                        <a:tabLst>
                          <a:tab pos="3115310" algn="l"/>
                        </a:tabLst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spc="2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damage</a:t>
                      </a:r>
                      <a:r>
                        <a:rPr sz="800" spc="1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reputation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800" spc="1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laws</a:t>
                      </a:r>
                      <a:r>
                        <a:rPr sz="800" spc="1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(Registration,</a:t>
                      </a:r>
                      <a:r>
                        <a:rPr sz="1200" spc="682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Evaluation,</a:t>
                      </a:r>
                      <a:r>
                        <a:rPr sz="1200" spc="254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Authorisation</a:t>
                      </a:r>
                      <a:r>
                        <a:rPr sz="1200" spc="21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1200" spc="69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restriction</a:t>
                      </a:r>
                      <a:r>
                        <a:rPr sz="1200" spc="209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1200" spc="-3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200" spc="-3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regulations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800" spc="-10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inherent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Company's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0865">
                        <a:lnSpc>
                          <a:spcPts val="500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Chemicals}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scheme</a:t>
                      </a:r>
                      <a:r>
                        <a:rPr sz="8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2390" marR="64769" indent="-3175">
                        <a:lnSpc>
                          <a:spcPts val="1300"/>
                        </a:lnSpc>
                        <a:spcBef>
                          <a:spcPts val="125"/>
                        </a:spcBef>
                        <a:tabLst>
                          <a:tab pos="3113405" algn="l"/>
                        </a:tabLst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Improving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performance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linkage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"license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1200" spc="12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1200" spc="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increasing</a:t>
                      </a:r>
                      <a:r>
                        <a:rPr sz="1200" spc="104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1200" spc="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contact</a:t>
                      </a:r>
                      <a:r>
                        <a:rPr sz="1200" spc="104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1200" spc="3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local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communities 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operate"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Company.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"license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operate"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1500">
                        <a:lnSpc>
                          <a:spcPts val="390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closest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manufacturing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explain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4295">
                        <a:lnSpc>
                          <a:spcPts val="675"/>
                        </a:lnSpc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depends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achieves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7945" marR="53340" indent="3045460">
                        <a:lnSpc>
                          <a:spcPct val="75100"/>
                        </a:lnSpc>
                        <a:spcBef>
                          <a:spcPts val="60"/>
                        </a:spcBef>
                        <a:tabLst>
                          <a:tab pos="3112135" algn="l"/>
                        </a:tabLst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taken</a:t>
                      </a:r>
                      <a:r>
                        <a:rPr sz="800" spc="3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3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3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3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3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800" spc="3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3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30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avoid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services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to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society,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jobs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ii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creates,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1200" spc="254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nuisance</a:t>
                      </a:r>
                      <a:r>
                        <a:rPr sz="1200" spc="27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1200" spc="19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200" spc="104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listen</a:t>
                      </a:r>
                      <a:r>
                        <a:rPr sz="1200" spc="16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200" spc="15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sz="1200" spc="187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main</a:t>
                      </a:r>
                      <a:r>
                        <a:rPr sz="1200" spc="22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concerns</a:t>
                      </a:r>
                      <a:endParaRPr sz="1200" baseline="-41666">
                        <a:latin typeface="Arial"/>
                        <a:cs typeface="Arial"/>
                      </a:endParaRPr>
                    </a:p>
                    <a:p>
                      <a:pPr marL="69215" algn="just">
                        <a:lnSpc>
                          <a:spcPts val="780"/>
                        </a:lnSpc>
                        <a:spcBef>
                          <a:spcPts val="36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contributions</a:t>
                      </a:r>
                      <a:r>
                        <a:rPr sz="800" spc="2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communities</a:t>
                      </a:r>
                      <a:r>
                        <a:rPr sz="800" spc="2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local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economies,</a:t>
                      </a:r>
                      <a:r>
                        <a:rPr sz="800" spc="2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08960" algn="just">
                        <a:lnSpc>
                          <a:spcPts val="660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regarding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TSUK's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making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activities.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ts val="840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800" spc="3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footprint.</a:t>
                      </a:r>
                      <a:r>
                        <a:rPr sz="800" spc="2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800" spc="3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issues,</a:t>
                      </a:r>
                      <a:r>
                        <a:rPr sz="800" spc="3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such</a:t>
                      </a:r>
                      <a:r>
                        <a:rPr sz="800" spc="2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dust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9215" marR="2972435" indent="-3175" algn="just">
                        <a:lnSpc>
                          <a:spcPct val="137700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vicinity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Company's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manufacturing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sites,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are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key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areas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concern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local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communities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negatively harm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"licence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operate"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2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2673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700" b="1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Digital</a:t>
                      </a:r>
                      <a:r>
                        <a:rPr sz="700" b="1" spc="-10" dirty="0">
                          <a:solidFill>
                            <a:srgbClr val="2B569A"/>
                          </a:solidFill>
                          <a:latin typeface="Arial"/>
                          <a:cs typeface="Arial"/>
                        </a:rPr>
                        <a:t> Reslllence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5438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590257">
                <a:tc>
                  <a:txBody>
                    <a:bodyPr/>
                    <a:lstStyle/>
                    <a:p>
                      <a:pPr marL="62865" marR="45085" indent="3810" algn="just">
                        <a:lnSpc>
                          <a:spcPct val="137200"/>
                        </a:lnSpc>
                        <a:spcBef>
                          <a:spcPts val="210"/>
                        </a:spcBef>
                        <a:tabLst>
                          <a:tab pos="3108960" algn="l"/>
                        </a:tabLst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environment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which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operates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requires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continuous</a:t>
                      </a:r>
                      <a:r>
                        <a:rPr sz="800" spc="2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800" spc="3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800" spc="3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2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800" spc="229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committed</a:t>
                      </a:r>
                      <a:r>
                        <a:rPr sz="800" spc="2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204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combat</a:t>
                      </a:r>
                      <a:r>
                        <a:rPr sz="800" spc="2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scanning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threats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constant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review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controls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prevent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800" spc="4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increasing</a:t>
                      </a:r>
                      <a:r>
                        <a:rPr sz="800" spc="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global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threat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incidents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manufactunng increasing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r>
                        <a:rPr sz="800" spc="-1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45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utilising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new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technology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maintaining</a:t>
                      </a:r>
                      <a:r>
                        <a:rPr sz="800" spc="1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companies,</a:t>
                      </a:r>
                      <a:r>
                        <a:rPr sz="800" spc="3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including</a:t>
                      </a:r>
                      <a:r>
                        <a:rPr sz="800" spc="3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continuing</a:t>
                      </a:r>
                      <a:r>
                        <a:rPr sz="800" spc="3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800" spc="3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3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3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central existing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hardware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levels.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comm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tied to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setting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4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Operational</a:t>
                      </a:r>
                      <a:r>
                        <a:rPr sz="800" spc="1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b="1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1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Operations maintaining</a:t>
                      </a:r>
                      <a:r>
                        <a:rPr sz="800" spc="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appropriate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standards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 practices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4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Centre),</a:t>
                      </a:r>
                      <a:r>
                        <a:rPr sz="800" spc="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both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process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control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1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projects</a:t>
                      </a:r>
                      <a:r>
                        <a:rPr sz="800" spc="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ensure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2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2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equ</a:t>
                      </a:r>
                      <a:r>
                        <a:rPr sz="80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pped</a:t>
                      </a:r>
                      <a:r>
                        <a:rPr sz="800" spc="2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defend</a:t>
                      </a:r>
                      <a:r>
                        <a:rPr sz="800" spc="229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itself</a:t>
                      </a:r>
                      <a:r>
                        <a:rPr sz="800" spc="2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204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2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improve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resihence</a:t>
                      </a:r>
                      <a:r>
                        <a:rPr sz="800" spc="-35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2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secunty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incidents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improve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event incidents.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detection.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3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66040" marR="46355" indent="1270" algn="just">
                        <a:lnSpc>
                          <a:spcPct val="138600"/>
                        </a:lnSpc>
                        <a:tabLst>
                          <a:tab pos="3106420" algn="l"/>
                        </a:tabLst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threat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</a:t>
                      </a:r>
                      <a:r>
                        <a:rPr sz="800" spc="-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cyber-attacks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continued 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genuine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7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Specific</a:t>
                      </a:r>
                      <a:r>
                        <a:rPr sz="800" spc="1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800" spc="1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800" spc="1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800" spc="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placed</a:t>
                      </a:r>
                      <a:r>
                        <a:rPr sz="800" spc="10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awareness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due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large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scale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criminal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targeting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major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businesses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across</a:t>
                      </a:r>
                      <a:r>
                        <a:rPr sz="800" spc="7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education</a:t>
                      </a:r>
                      <a:r>
                        <a:rPr sz="800" spc="-1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1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protection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viruses</a:t>
                      </a:r>
                      <a:r>
                        <a:rPr sz="800" spc="-15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1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malicious</a:t>
                      </a:r>
                      <a:r>
                        <a:rPr sz="800" spc="1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software</a:t>
                      </a:r>
                      <a:r>
                        <a:rPr sz="800" spc="114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industries</a:t>
                      </a:r>
                      <a:r>
                        <a:rPr sz="800" spc="2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therefore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preventative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800" spc="7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2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hacking</a:t>
                      </a:r>
                      <a:r>
                        <a:rPr sz="800" spc="5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managing</a:t>
                      </a:r>
                      <a:r>
                        <a:rPr sz="800" spc="3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core</a:t>
                      </a:r>
                      <a:r>
                        <a:rPr sz="800" spc="254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network</a:t>
                      </a:r>
                      <a:r>
                        <a:rPr sz="800" spc="3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components</a:t>
                      </a:r>
                      <a:r>
                        <a:rPr sz="800" spc="5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help</a:t>
                      </a:r>
                      <a:r>
                        <a:rPr sz="800" spc="-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maintain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leve</a:t>
                      </a:r>
                      <a:r>
                        <a:rPr sz="80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65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vulnerability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contingency</a:t>
                      </a:r>
                      <a:r>
                        <a:rPr sz="800" spc="2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planning</a:t>
                      </a:r>
                      <a:r>
                        <a:rPr sz="800" spc="10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resilience</a:t>
                      </a:r>
                      <a:r>
                        <a:rPr sz="800" spc="1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digita</a:t>
                      </a:r>
                      <a:r>
                        <a:rPr sz="800" spc="-1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55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1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crihcal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80415" algn="ctr">
                        <a:lnSpc>
                          <a:spcPct val="100000"/>
                        </a:lnSpc>
                        <a:spcBef>
                          <a:spcPts val="36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components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46245" y="1156139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46244" y="973342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25601" y="774642"/>
            <a:ext cx="4424229" cy="59661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8115">
              <a:spcBef>
                <a:spcPts val="100"/>
              </a:spcBef>
            </a:pP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82.</a:t>
            </a:r>
            <a:r>
              <a:rPr sz="1198" b="1" spc="19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Principal</a:t>
            </a:r>
            <a:r>
              <a:rPr sz="1198" b="1" spc="16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risks</a:t>
            </a:r>
            <a:r>
              <a:rPr sz="1198" b="1" spc="11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and</a:t>
            </a:r>
            <a:r>
              <a:rPr sz="1198" b="1" spc="7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69A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554"/>
              </a:spcBef>
            </a:pPr>
            <a:endParaRPr sz="1198">
              <a:latin typeface="Arial"/>
              <a:cs typeface="Arial"/>
            </a:endParaRPr>
          </a:p>
          <a:p>
            <a:pPr marL="12678">
              <a:spcBef>
                <a:spcPts val="5"/>
              </a:spcBef>
            </a:pPr>
            <a:r>
              <a:rPr sz="898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98" spc="-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40" dirty="0">
                <a:solidFill>
                  <a:srgbClr val="444444"/>
                </a:solidFill>
                <a:latin typeface="Arial"/>
                <a:cs typeface="Arial"/>
              </a:rPr>
              <a:t>principal </a:t>
            </a:r>
            <a:r>
              <a:rPr sz="898" spc="-30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898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5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98" spc="-40" dirty="0">
                <a:solidFill>
                  <a:srgbClr val="444444"/>
                </a:solidFill>
                <a:latin typeface="Arial"/>
                <a:cs typeface="Arial"/>
              </a:rPr>
              <a:t> uncertainties</a:t>
            </a:r>
            <a:r>
              <a:rPr sz="898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40" dirty="0">
                <a:solidFill>
                  <a:srgbClr val="444444"/>
                </a:solidFill>
                <a:latin typeface="Arial"/>
                <a:cs typeface="Arial"/>
              </a:rPr>
              <a:t>affecting</a:t>
            </a:r>
            <a:r>
              <a:rPr sz="898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98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5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98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5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98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5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98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45" dirty="0">
                <a:solidFill>
                  <a:srgbClr val="444444"/>
                </a:solidFill>
                <a:latin typeface="Arial"/>
                <a:cs typeface="Arial"/>
              </a:rPr>
              <a:t>actions</a:t>
            </a:r>
            <a:r>
              <a:rPr sz="898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45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898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30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898" spc="-45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9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10" dirty="0">
                <a:solidFill>
                  <a:srgbClr val="444444"/>
                </a:solidFill>
                <a:latin typeface="Arial"/>
                <a:cs typeface="Arial"/>
              </a:rPr>
              <a:t>follows</a:t>
            </a:r>
            <a:endParaRPr sz="8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220053" y="9952564"/>
            <a:ext cx="1155663" cy="139868"/>
          </a:xfrm>
          <a:prstGeom prst="rect">
            <a:avLst/>
          </a:prstGeom>
        </p:spPr>
        <p:txBody>
          <a:bodyPr vert="horz" wrap="square" lIns="0" tIns="1902" rIns="0" bIns="0" rtlCol="0">
            <a:spAutoFit/>
          </a:bodyPr>
          <a:lstStyle/>
          <a:p>
            <a:pPr marL="12678">
              <a:spcBef>
                <a:spcPts val="15"/>
              </a:spcBef>
            </a:pPr>
            <a:r>
              <a:rPr sz="898" spc="-45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98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30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98" spc="-45" dirty="0">
                <a:solidFill>
                  <a:srgbClr val="444444"/>
                </a:solidFill>
                <a:latin typeface="Arial"/>
                <a:cs typeface="Arial"/>
              </a:rPr>
              <a:t> Accounts</a:t>
            </a:r>
            <a:r>
              <a:rPr sz="898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3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898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39868"/>
          </a:xfrm>
          <a:prstGeom prst="rect">
            <a:avLst/>
          </a:prstGeom>
        </p:spPr>
        <p:txBody>
          <a:bodyPr vert="horz" wrap="square" lIns="0" tIns="1902" rIns="0" bIns="0" rtlCol="0">
            <a:spAutoFit/>
          </a:bodyPr>
          <a:lstStyle/>
          <a:p>
            <a:pPr marL="57687">
              <a:spcBef>
                <a:spcPts val="15"/>
              </a:spcBef>
            </a:pPr>
            <a:r>
              <a:rPr sz="898" spc="-30" dirty="0">
                <a:solidFill>
                  <a:srgbClr val="444444"/>
                </a:solidFill>
              </a:rPr>
              <a:t>Page</a:t>
            </a:r>
            <a:r>
              <a:rPr sz="898" spc="-35" dirty="0">
                <a:solidFill>
                  <a:srgbClr val="444444"/>
                </a:solidFill>
              </a:rPr>
              <a:t> </a:t>
            </a:r>
            <a:r>
              <a:rPr sz="898" spc="-50" dirty="0">
                <a:solidFill>
                  <a:srgbClr val="444444"/>
                </a:solidFill>
              </a:rPr>
              <a:t>4</a:t>
            </a:r>
            <a:endParaRPr sz="898"/>
          </a:p>
        </p:txBody>
      </p:sp>
      <p:sp>
        <p:nvSpPr>
          <p:cNvPr id="8" name="object 8"/>
          <p:cNvSpPr txBox="1"/>
          <p:nvPr/>
        </p:nvSpPr>
        <p:spPr>
          <a:xfrm>
            <a:off x="825747" y="9958312"/>
            <a:ext cx="1040287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907937" y="1224721"/>
          <a:ext cx="6072459" cy="58157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574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230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0591">
                <a:tc>
                  <a:txBody>
                    <a:bodyPr/>
                    <a:lstStyle/>
                    <a:p>
                      <a:pPr marL="43815" indent="-41275">
                        <a:lnSpc>
                          <a:spcPts val="935"/>
                        </a:lnSpc>
                        <a:buClr>
                          <a:srgbClr val="3891BA"/>
                        </a:buClr>
                        <a:buSzPct val="72222"/>
                        <a:buChar char="•"/>
                        <a:tabLst>
                          <a:tab pos="43815" algn="l"/>
                        </a:tabLst>
                      </a:pPr>
                      <a:r>
                        <a:rPr sz="900" spc="-25" dirty="0">
                          <a:solidFill>
                            <a:srgbClr val="679EB8"/>
                          </a:solidFill>
                          <a:latin typeface="Times New Roman"/>
                          <a:cs typeface="Times New Roman"/>
                        </a:rPr>
                        <a:t>�a: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25463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500" b="1" spc="-10" dirty="0">
                          <a:solidFill>
                            <a:srgbClr val="3891BA"/>
                          </a:solidFill>
                          <a:latin typeface="Arial"/>
                          <a:cs typeface="Arial"/>
                        </a:rPr>
                        <a:t>o•.:IUH!</a:t>
                      </a:r>
                      <a:r>
                        <a:rPr sz="700" spc="-10" dirty="0">
                          <a:solidFill>
                            <a:srgbClr val="3891BA"/>
                          </a:solidFill>
                          <a:latin typeface="Arial"/>
                          <a:cs typeface="Arial"/>
                        </a:rPr>
                        <a:t>■</a:t>
                      </a:r>
                      <a:r>
                        <a:rPr sz="500" b="1" spc="-10" dirty="0">
                          <a:solidFill>
                            <a:srgbClr val="3891BA"/>
                          </a:solidFill>
                          <a:latin typeface="Arial"/>
                          <a:cs typeface="Arial"/>
                        </a:rPr>
                        <a:t>f':.[Jt(•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574">
                <a:tc gridSpan="2"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b="1" spc="-25" dirty="0">
                          <a:solidFill>
                            <a:srgbClr val="2F5D9E"/>
                          </a:solidFill>
                          <a:latin typeface="Arial"/>
                          <a:cs typeface="Arial"/>
                        </a:rPr>
                        <a:t>Cllmate</a:t>
                      </a:r>
                      <a:r>
                        <a:rPr sz="800" b="1" dirty="0">
                          <a:solidFill>
                            <a:srgbClr val="2F5D9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F5D9E"/>
                          </a:solidFill>
                          <a:latin typeface="Arial"/>
                          <a:cs typeface="Arial"/>
                        </a:rPr>
                        <a:t>Change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6782">
                <a:tc gridSpan="2">
                  <a:txBody>
                    <a:bodyPr/>
                    <a:lstStyle/>
                    <a:p>
                      <a:pPr marL="66040" marR="46355" indent="-1270" algn="just">
                        <a:lnSpc>
                          <a:spcPct val="138700"/>
                        </a:lnSpc>
                        <a:spcBef>
                          <a:spcPts val="270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Climate-related</a:t>
                      </a:r>
                      <a:r>
                        <a:rPr sz="700" spc="1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2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central</a:t>
                      </a:r>
                      <a:r>
                        <a:rPr sz="700" spc="22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1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spc="20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register.</a:t>
                      </a:r>
                      <a:r>
                        <a:rPr sz="700" spc="2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700" spc="3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Physical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-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mitigations</a:t>
                      </a:r>
                      <a:r>
                        <a:rPr sz="700" spc="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place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include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flood</a:t>
                      </a:r>
                      <a:r>
                        <a:rPr sz="700" dirty="0">
                          <a:solidFill>
                            <a:srgbClr val="838383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700" spc="-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include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climate</a:t>
                      </a:r>
                      <a:r>
                        <a:rPr sz="700" spc="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change-induced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physical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such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1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those</a:t>
                      </a:r>
                      <a:r>
                        <a:rPr sz="700" spc="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linked</a:t>
                      </a:r>
                      <a:r>
                        <a:rPr sz="700" spc="4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sites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resilience</a:t>
                      </a:r>
                      <a:r>
                        <a:rPr sz="700" spc="1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plann</a:t>
                      </a:r>
                      <a:r>
                        <a:rPr sz="700" spc="-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ng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838383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900" dirty="0">
                          <a:solidFill>
                            <a:srgbClr val="484848"/>
                          </a:solidFill>
                          <a:latin typeface="Times New Roman"/>
                          <a:cs typeface="Times New Roman"/>
                        </a:rPr>
                        <a:t>n</a:t>
                      </a:r>
                      <a:r>
                        <a:rPr sz="900" spc="25" dirty="0">
                          <a:solidFill>
                            <a:srgbClr val="484848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respect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rising</a:t>
                      </a:r>
                      <a:r>
                        <a:rPr sz="700" spc="1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sea</a:t>
                      </a:r>
                      <a:r>
                        <a:rPr sz="700" spc="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levels</a:t>
                      </a:r>
                      <a:r>
                        <a:rPr sz="700" spc="1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extreme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weather</a:t>
                      </a:r>
                      <a:r>
                        <a:rPr sz="700" spc="1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events</a:t>
                      </a:r>
                      <a:r>
                        <a:rPr sz="700" spc="1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disrupting</a:t>
                      </a:r>
                      <a:r>
                        <a:rPr sz="700" spc="1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700" spc="40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raw material</a:t>
                      </a:r>
                      <a:r>
                        <a:rPr sz="700" spc="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suppliers</a:t>
                      </a:r>
                      <a:r>
                        <a:rPr sz="700" spc="1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declaring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Force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Majeure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because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mine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chains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(e.g.</a:t>
                      </a:r>
                      <a:r>
                        <a:rPr sz="700" spc="-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storms,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flooding,</a:t>
                      </a:r>
                      <a:r>
                        <a:rPr sz="700" spc="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droughts,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severe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winds},</a:t>
                      </a:r>
                      <a:r>
                        <a:rPr sz="700" spc="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3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inundation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or shipping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delays.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740"/>
                        </a:lnSpc>
                        <a:spcBef>
                          <a:spcPts val="425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2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2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include</a:t>
                      </a:r>
                      <a:r>
                        <a:rPr sz="700" spc="2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technological.</a:t>
                      </a:r>
                      <a:r>
                        <a:rPr sz="700" spc="1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policy</a:t>
                      </a:r>
                      <a:r>
                        <a:rPr sz="700" spc="2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2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700" spc="2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801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early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700" spc="1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2021122,</a:t>
                      </a:r>
                      <a:r>
                        <a:rPr sz="700" spc="2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11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started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pass</a:t>
                      </a:r>
                      <a:r>
                        <a:rPr sz="700" spc="11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700" spc="1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675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adapt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 lower-carbon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economy.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9915" algn="just">
                        <a:lnSpc>
                          <a:spcPts val="75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taxes</a:t>
                      </a:r>
                      <a:r>
                        <a:rPr sz="700" spc="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form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add1t1onal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surcharge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marR="48260" indent="1270" algn="just">
                        <a:lnSpc>
                          <a:spcPts val="135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industry,</a:t>
                      </a:r>
                      <a:r>
                        <a:rPr sz="700" spc="2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include</a:t>
                      </a:r>
                      <a:r>
                        <a:rPr sz="700" spc="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increased</a:t>
                      </a:r>
                      <a:r>
                        <a:rPr sz="700" spc="1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unit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700" spc="3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1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adjusted</a:t>
                      </a:r>
                      <a:r>
                        <a:rPr sz="700" spc="1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when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1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700" spc="40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Transparency</a:t>
                      </a:r>
                      <a:r>
                        <a:rPr sz="700" spc="1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within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spc="2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Trading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Systems</a:t>
                      </a:r>
                      <a:r>
                        <a:rPr sz="700" spc="1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reduction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free</a:t>
                      </a:r>
                      <a:r>
                        <a:rPr sz="700" spc="3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pricing</a:t>
                      </a:r>
                      <a:r>
                        <a:rPr sz="700" spc="2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r>
                        <a:rPr sz="700" spc="2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2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important</a:t>
                      </a:r>
                      <a:r>
                        <a:rPr sz="700" spc="2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700" spc="1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r>
                        <a:rPr sz="700" spc="2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4232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2654"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allocation</a:t>
                      </a:r>
                      <a:r>
                        <a:rPr sz="700" spc="3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3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allowances</a:t>
                      </a:r>
                      <a:r>
                        <a:rPr sz="700" spc="3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700" spc="2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700" spc="3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scheme.</a:t>
                      </a:r>
                      <a:r>
                        <a:rPr sz="700" spc="3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There</a:t>
                      </a:r>
                      <a:r>
                        <a:rPr sz="700" spc="25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3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1840" marB="0">
                    <a:lnL w="1270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405"/>
                        </a:lnSpc>
                      </a:pP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society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-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whole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should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recognise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-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decarbonisalion</a:t>
                      </a:r>
                      <a:r>
                        <a:rPr sz="700" spc="-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lik</a:t>
                      </a:r>
                      <a:r>
                        <a:rPr sz="700" spc="-1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5200" spc="-7" baseline="-23349" dirty="0">
                          <a:solidFill>
                            <a:srgbClr val="AABFC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ly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4966"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expectation</a:t>
                      </a:r>
                      <a:r>
                        <a:rPr sz="700" spc="1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700" spc="11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allocation</a:t>
                      </a:r>
                      <a:r>
                        <a:rPr sz="700" spc="20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1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allowances</a:t>
                      </a:r>
                      <a:r>
                        <a:rPr sz="700" spc="1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1554" marB="0">
                    <a:lnL w="1270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involve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higher</a:t>
                      </a:r>
                      <a:r>
                        <a:rPr sz="700" spc="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costs.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6768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7520"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likely</a:t>
                      </a:r>
                      <a:r>
                        <a:rPr sz="700" spc="22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2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substantially</a:t>
                      </a:r>
                      <a:r>
                        <a:rPr sz="700" spc="2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lower</a:t>
                      </a:r>
                      <a:r>
                        <a:rPr sz="700" spc="1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projected</a:t>
                      </a:r>
                      <a:r>
                        <a:rPr sz="700" spc="1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spc="2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1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>
                        <a:lnSpc>
                          <a:spcPts val="580"/>
                        </a:lnSpc>
                        <a:spcBef>
                          <a:spcPts val="420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likely</a:t>
                      </a:r>
                      <a:r>
                        <a:rPr sz="700" spc="2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expose</a:t>
                      </a:r>
                      <a:r>
                        <a:rPr sz="700" spc="2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2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higher</a:t>
                      </a:r>
                      <a:r>
                        <a:rPr sz="700" spc="2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700" spc="2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costs.</a:t>
                      </a:r>
                      <a:r>
                        <a:rPr sz="700" spc="25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2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taxes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L w="1270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710"/>
                        </a:spcBef>
                        <a:tabLst>
                          <a:tab pos="1492885" algn="l"/>
                        </a:tabLst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700" spc="2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regulatory</a:t>
                      </a:r>
                      <a:r>
                        <a:rPr sz="700" spc="2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	including</a:t>
                      </a:r>
                      <a:r>
                        <a:rPr sz="700" spc="2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2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22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Border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90019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70468">
                <a:tc gridSpan="2">
                  <a:txBody>
                    <a:bodyPr/>
                    <a:lstStyle/>
                    <a:p>
                      <a:pPr marL="3128010" algn="just">
                        <a:lnSpc>
                          <a:spcPts val="745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Adjustment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Mechanism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EU</a:t>
                      </a:r>
                      <a:r>
                        <a:rPr sz="70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5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-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required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protect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continue</a:t>
                      </a:r>
                      <a:r>
                        <a:rPr sz="700" spc="4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absorb</a:t>
                      </a:r>
                      <a:r>
                        <a:rPr sz="700" spc="1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additional</a:t>
                      </a:r>
                      <a:r>
                        <a:rPr sz="700" spc="1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sz="700" spc="1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when</a:t>
                      </a:r>
                      <a:r>
                        <a:rPr sz="700" spc="4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compared</a:t>
                      </a:r>
                      <a:r>
                        <a:rPr sz="700" spc="4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674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Eurppean</a:t>
                      </a:r>
                      <a:r>
                        <a:rPr sz="700" spc="1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1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producers</a:t>
                      </a:r>
                      <a:r>
                        <a:rPr sz="700" spc="20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11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imports</a:t>
                      </a:r>
                      <a:r>
                        <a:rPr sz="700" spc="20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1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countnes</a:t>
                      </a:r>
                      <a:r>
                        <a:rPr sz="700" spc="1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are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competitors</a:t>
                      </a:r>
                      <a:r>
                        <a:rPr sz="700" spc="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same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legislation.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7375" algn="just">
                        <a:lnSpc>
                          <a:spcPts val="75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700" spc="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same</a:t>
                      </a:r>
                      <a:r>
                        <a:rPr sz="700" spc="-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level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taxes</a:t>
                      </a:r>
                      <a:r>
                        <a:rPr sz="700" spc="3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TSUK is</a:t>
                      </a:r>
                      <a:r>
                        <a:rPr sz="700" spc="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ve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marR="51435" indent="1270" algn="just">
                        <a:lnSpc>
                          <a:spcPct val="14690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major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challenges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facing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-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sector</a:t>
                      </a:r>
                      <a:r>
                        <a:rPr sz="700" spc="-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ambition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principle</a:t>
                      </a:r>
                      <a:r>
                        <a:rPr sz="700" spc="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proposed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Border</a:t>
                      </a:r>
                      <a:r>
                        <a:rPr sz="700" spc="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Adjustment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Mechanism</a:t>
                      </a:r>
                      <a:r>
                        <a:rPr sz="700" spc="-10" dirty="0">
                          <a:solidFill>
                            <a:srgbClr val="9E9E9E"/>
                          </a:solidFill>
                          <a:latin typeface="Arial"/>
                          <a:cs typeface="Arial"/>
                        </a:rPr>
                        <a:t>.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move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towards</a:t>
                      </a:r>
                      <a:r>
                        <a:rPr sz="700" spc="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steelmaking</a:t>
                      </a:r>
                      <a:r>
                        <a:rPr sz="700" spc="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-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stakeholders</a:t>
                      </a:r>
                      <a:r>
                        <a:rPr sz="700" spc="1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putting</a:t>
                      </a:r>
                      <a:r>
                        <a:rPr sz="700" spc="4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but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care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needed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design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sz="700" spc="1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700" spc="1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have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intended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pressure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industry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1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make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step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emissions.</a:t>
                      </a:r>
                      <a:r>
                        <a:rPr sz="700" spc="3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effect</a:t>
                      </a:r>
                      <a:r>
                        <a:rPr sz="700" spc="3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3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incentivising</a:t>
                      </a:r>
                      <a:r>
                        <a:rPr sz="700" spc="3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rapid</a:t>
                      </a:r>
                      <a:r>
                        <a:rPr sz="700" spc="3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decarbonisation</a:t>
                      </a:r>
                      <a:r>
                        <a:rPr sz="700" spc="3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amongst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945" algn="just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1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2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working</a:t>
                      </a:r>
                      <a:r>
                        <a:rPr sz="700" spc="2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2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partnership</a:t>
                      </a:r>
                      <a:r>
                        <a:rPr sz="700" spc="1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1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2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steelmakers.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675" algn="just">
                        <a:lnSpc>
                          <a:spcPts val="750"/>
                        </a:lnSpc>
                        <a:spcBef>
                          <a:spcPts val="400"/>
                        </a:spcBef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shared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objective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creating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-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achievable,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long-term</a:t>
                      </a:r>
                      <a:r>
                        <a:rPr sz="700" spc="-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700" spc="-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547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active</a:t>
                      </a:r>
                      <a:r>
                        <a:rPr sz="700" spc="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several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exploring</a:t>
                      </a:r>
                      <a:r>
                        <a:rPr sz="700" spc="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number</a:t>
                      </a:r>
                      <a:r>
                        <a:rPr sz="700" spc="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223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11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sector's</a:t>
                      </a:r>
                      <a:r>
                        <a:rPr sz="700" spc="1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11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2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competitive,</a:t>
                      </a:r>
                      <a:r>
                        <a:rPr sz="700" spc="2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sustainable</a:t>
                      </a:r>
                      <a:r>
                        <a:rPr sz="700" spc="1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low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1660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possible</a:t>
                      </a:r>
                      <a:r>
                        <a:rPr sz="700" spc="45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options</a:t>
                      </a:r>
                      <a:r>
                        <a:rPr sz="700" spc="4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3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could</a:t>
                      </a:r>
                      <a:r>
                        <a:rPr sz="700" spc="40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4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used</a:t>
                      </a:r>
                      <a:r>
                        <a:rPr sz="700" spc="4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4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decarbonise</a:t>
                      </a:r>
                      <a:r>
                        <a:rPr sz="700" spc="1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its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future.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700" spc="-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amount</a:t>
                      </a:r>
                      <a:r>
                        <a:rPr sz="700" spc="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would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4835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operations.</a:t>
                      </a:r>
                      <a:r>
                        <a:rPr sz="700" spc="1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number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options</a:t>
                      </a:r>
                      <a:r>
                        <a:rPr sz="700" spc="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being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evaluated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required</a:t>
                      </a:r>
                      <a:r>
                        <a:rPr sz="700" spc="-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700" spc="-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4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invest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greener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steelmaking,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-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remains</a:t>
                      </a:r>
                      <a:r>
                        <a:rPr sz="700" spc="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that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420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feasibility</a:t>
                      </a:r>
                      <a:r>
                        <a:rPr sz="700" spc="229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700" spc="1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some</a:t>
                      </a:r>
                      <a:r>
                        <a:rPr sz="700" spc="1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6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700" spc="2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step-change</a:t>
                      </a:r>
                      <a:r>
                        <a:rPr sz="700" spc="1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techno</a:t>
                      </a:r>
                      <a:r>
                        <a:rPr sz="7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ogy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685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without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sufficient</a:t>
                      </a:r>
                      <a:r>
                        <a:rPr sz="700" spc="1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1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1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UK,</a:t>
                      </a:r>
                      <a:r>
                        <a:rPr sz="700" spc="8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may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4835" algn="just">
                        <a:lnSpc>
                          <a:spcPts val="660"/>
                        </a:lnSpc>
                      </a:pP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options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700" spc="-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commenced</a:t>
                      </a:r>
                      <a:r>
                        <a:rPr sz="700" spc="10" dirty="0">
                          <a:solidFill>
                            <a:srgbClr val="BFBFBF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10" dirty="0">
                          <a:solidFill>
                            <a:srgbClr val="BFBFB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were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700" spc="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695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700" spc="1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1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able</a:t>
                      </a:r>
                      <a:r>
                        <a:rPr sz="700" spc="1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1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meet</a:t>
                      </a:r>
                      <a:r>
                        <a:rPr sz="700" spc="15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700" spc="13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spc="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sustainability</a:t>
                      </a:r>
                      <a:r>
                        <a:rPr sz="700" spc="1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objectives,</a:t>
                      </a:r>
                      <a:r>
                        <a:rPr sz="700" spc="1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leading</a:t>
                      </a:r>
                      <a:r>
                        <a:rPr sz="700" spc="1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420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available</a:t>
                      </a:r>
                      <a:r>
                        <a:rPr sz="700" spc="48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then</a:t>
                      </a:r>
                      <a:r>
                        <a:rPr sz="700" spc="4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9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4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would</a:t>
                      </a:r>
                      <a:r>
                        <a:rPr sz="700" spc="3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5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4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forced</a:t>
                      </a:r>
                      <a:r>
                        <a:rPr sz="700" spc="4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4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look</a:t>
                      </a:r>
                      <a:r>
                        <a:rPr sz="700" spc="4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at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710"/>
                        </a:lnSpc>
                      </a:pP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higher</a:t>
                      </a:r>
                      <a:r>
                        <a:rPr sz="700" spc="29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254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taxes</a:t>
                      </a:r>
                      <a:r>
                        <a:rPr sz="700" spc="3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2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potentially</a:t>
                      </a:r>
                      <a:r>
                        <a:rPr sz="700" spc="3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2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reduction</a:t>
                      </a:r>
                      <a:r>
                        <a:rPr sz="700" spc="27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31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orders</a:t>
                      </a:r>
                      <a:r>
                        <a:rPr sz="700" spc="30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from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0325" algn="just">
                        <a:lnSpc>
                          <a:spcPts val="844"/>
                        </a:lnSpc>
                        <a:tabLst>
                          <a:tab pos="3124200" algn="l"/>
                        </a:tabLst>
                      </a:pPr>
                      <a:r>
                        <a:rPr sz="1100" spc="15" baseline="-407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environmentally</a:t>
                      </a:r>
                      <a:r>
                        <a:rPr sz="1100" spc="-75" baseline="-407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15" baseline="-407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conscious</a:t>
                      </a:r>
                      <a:r>
                        <a:rPr sz="1100" spc="82" baseline="-407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5" baseline="-407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customers.</a:t>
                      </a:r>
                      <a:r>
                        <a:rPr sz="1100" baseline="-4074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alternative</a:t>
                      </a:r>
                      <a:r>
                        <a:rPr sz="700" spc="165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strategies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13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7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84848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46245" y="1156139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46244" y="973342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9368" y="774642"/>
            <a:ext cx="2744937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F5D9E"/>
                </a:solidFill>
                <a:latin typeface="Arial"/>
                <a:cs typeface="Arial"/>
              </a:rPr>
              <a:t>B2.</a:t>
            </a:r>
            <a:r>
              <a:rPr sz="1198" b="1" spc="110" dirty="0">
                <a:solidFill>
                  <a:srgbClr val="2F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D9E"/>
                </a:solidFill>
                <a:latin typeface="Arial"/>
                <a:cs typeface="Arial"/>
              </a:rPr>
              <a:t>Principal</a:t>
            </a:r>
            <a:r>
              <a:rPr sz="1198" b="1" spc="135" dirty="0">
                <a:solidFill>
                  <a:srgbClr val="2F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D9E"/>
                </a:solidFill>
                <a:latin typeface="Arial"/>
                <a:cs typeface="Arial"/>
              </a:rPr>
              <a:t>risks</a:t>
            </a:r>
            <a:r>
              <a:rPr sz="1198" b="1" spc="50" dirty="0">
                <a:solidFill>
                  <a:srgbClr val="2F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D9E"/>
                </a:solidFill>
                <a:latin typeface="Arial"/>
                <a:cs typeface="Arial"/>
              </a:rPr>
              <a:t>and</a:t>
            </a:r>
            <a:r>
              <a:rPr sz="1198" b="1" spc="75" dirty="0">
                <a:solidFill>
                  <a:srgbClr val="2F5D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F5D9E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78632"/>
          </a:xfrm>
          <a:prstGeom prst="rect">
            <a:avLst/>
          </a:prstGeom>
        </p:spPr>
        <p:txBody>
          <a:bodyPr vert="horz" wrap="square" lIns="0" tIns="161956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484848"/>
                </a:solidFill>
              </a:rPr>
              <a:t>Tata</a:t>
            </a:r>
            <a:r>
              <a:rPr sz="749" spc="145" dirty="0">
                <a:solidFill>
                  <a:srgbClr val="484848"/>
                </a:solidFill>
              </a:rPr>
              <a:t> </a:t>
            </a:r>
            <a:r>
              <a:rPr sz="749" dirty="0">
                <a:solidFill>
                  <a:srgbClr val="484848"/>
                </a:solidFill>
              </a:rPr>
              <a:t>Steel</a:t>
            </a:r>
            <a:r>
              <a:rPr sz="749" spc="114" dirty="0">
                <a:solidFill>
                  <a:srgbClr val="484848"/>
                </a:solidFill>
              </a:rPr>
              <a:t> </a:t>
            </a:r>
            <a:r>
              <a:rPr sz="749" dirty="0">
                <a:solidFill>
                  <a:srgbClr val="484848"/>
                </a:solidFill>
              </a:rPr>
              <a:t>UK</a:t>
            </a:r>
            <a:r>
              <a:rPr sz="749" spc="130" dirty="0">
                <a:solidFill>
                  <a:srgbClr val="484848"/>
                </a:solidFill>
              </a:rPr>
              <a:t> </a:t>
            </a:r>
            <a:r>
              <a:rPr sz="749" spc="-10" dirty="0">
                <a:solidFill>
                  <a:srgbClr val="484848"/>
                </a:solidFill>
              </a:rPr>
              <a:t>Limited</a:t>
            </a:r>
            <a:endParaRPr sz="749"/>
          </a:p>
        </p:txBody>
      </p:sp>
      <p:sp>
        <p:nvSpPr>
          <p:cNvPr id="7" name="object 7"/>
          <p:cNvSpPr txBox="1"/>
          <p:nvPr/>
        </p:nvSpPr>
        <p:spPr>
          <a:xfrm>
            <a:off x="3221558" y="9964060"/>
            <a:ext cx="1158198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49" dirty="0">
                <a:solidFill>
                  <a:srgbClr val="484848"/>
                </a:solidFill>
                <a:latin typeface="Arial"/>
                <a:cs typeface="Arial"/>
              </a:rPr>
              <a:t>Report</a:t>
            </a:r>
            <a:r>
              <a:rPr sz="749" spc="165" dirty="0">
                <a:solidFill>
                  <a:srgbClr val="48484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84848"/>
                </a:solidFill>
                <a:latin typeface="Arial"/>
                <a:cs typeface="Arial"/>
              </a:rPr>
              <a:t>&amp;</a:t>
            </a:r>
            <a:r>
              <a:rPr sz="799" spc="140" dirty="0">
                <a:solidFill>
                  <a:srgbClr val="484848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484848"/>
                </a:solidFill>
                <a:latin typeface="Arial"/>
                <a:cs typeface="Arial"/>
              </a:rPr>
              <a:t>Accounts</a:t>
            </a:r>
            <a:r>
              <a:rPr sz="749" spc="220" dirty="0">
                <a:solidFill>
                  <a:srgbClr val="484848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484848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11854"/>
          </a:xfrm>
          <a:prstGeom prst="rect">
            <a:avLst/>
          </a:prstGeom>
        </p:spPr>
        <p:txBody>
          <a:bodyPr vert="horz" wrap="square" lIns="0" tIns="42447" rIns="0" bIns="0" rtlCol="0">
            <a:spAutoFit/>
          </a:bodyPr>
          <a:lstStyle/>
          <a:p>
            <a:pPr marL="58320">
              <a:spcBef>
                <a:spcPts val="25"/>
              </a:spcBef>
            </a:pPr>
            <a:r>
              <a:rPr dirty="0">
                <a:solidFill>
                  <a:srgbClr val="484848"/>
                </a:solidFill>
              </a:rPr>
              <a:t>Page</a:t>
            </a:r>
            <a:r>
              <a:rPr spc="60" dirty="0">
                <a:solidFill>
                  <a:srgbClr val="484848"/>
                </a:solidFill>
              </a:rPr>
              <a:t> </a:t>
            </a:r>
            <a:r>
              <a:rPr spc="-50" dirty="0">
                <a:solidFill>
                  <a:srgbClr val="484848"/>
                </a:solidFill>
              </a:rPr>
              <a:t>5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150042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27332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4246" y="688188"/>
            <a:ext cx="2740499" cy="651051"/>
          </a:xfrm>
          <a:prstGeom prst="rect">
            <a:avLst/>
          </a:prstGeom>
        </p:spPr>
        <p:txBody>
          <a:bodyPr vert="horz" wrap="square" lIns="0" tIns="93188" rIns="0" bIns="0" rtlCol="0">
            <a:spAutoFit/>
          </a:bodyPr>
          <a:lstStyle/>
          <a:p>
            <a:pPr marL="12678">
              <a:spcBef>
                <a:spcPts val="734"/>
              </a:spcBef>
            </a:pPr>
            <a:r>
              <a:rPr sz="1198" b="1" dirty="0">
                <a:solidFill>
                  <a:srgbClr val="2D599A"/>
                </a:solidFill>
                <a:latin typeface="Arial"/>
                <a:cs typeface="Arial"/>
              </a:rPr>
              <a:t>82.</a:t>
            </a:r>
            <a:r>
              <a:rPr sz="1198" b="1" spc="260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99A"/>
                </a:solidFill>
                <a:latin typeface="Arial"/>
                <a:cs typeface="Arial"/>
              </a:rPr>
              <a:t>Principal</a:t>
            </a:r>
            <a:r>
              <a:rPr sz="1198" b="1" spc="190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99A"/>
                </a:solidFill>
                <a:latin typeface="Arial"/>
                <a:cs typeface="Arial"/>
              </a:rPr>
              <a:t>risks</a:t>
            </a:r>
            <a:r>
              <a:rPr sz="1198" b="1" spc="70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99A"/>
                </a:solidFill>
                <a:latin typeface="Arial"/>
                <a:cs typeface="Arial"/>
              </a:rPr>
              <a:t>and</a:t>
            </a:r>
            <a:r>
              <a:rPr sz="1198" b="1" spc="15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99A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  <a:p>
            <a:pPr marL="19018">
              <a:spcBef>
                <a:spcPts val="874"/>
              </a:spcBef>
            </a:pPr>
            <a:r>
              <a:rPr sz="1647" spc="-25" dirty="0">
                <a:solidFill>
                  <a:srgbClr val="3B97BC"/>
                </a:solidFill>
                <a:latin typeface="Times New Roman"/>
                <a:cs typeface="Times New Roman"/>
              </a:rPr>
              <a:t>._.</a:t>
            </a:r>
            <a:endParaRPr sz="1647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786112" y="8719985"/>
            <a:ext cx="18384" cy="129957"/>
          </a:xfrm>
          <a:custGeom>
            <a:avLst/>
            <a:gdLst/>
            <a:ahLst/>
            <a:cxnLst/>
            <a:rect l="l" t="t" r="r" b="b"/>
            <a:pathLst>
              <a:path w="18414" h="130175">
                <a:moveTo>
                  <a:pt x="18311" y="130167"/>
                </a:moveTo>
                <a:lnTo>
                  <a:pt x="0" y="130167"/>
                </a:lnTo>
                <a:lnTo>
                  <a:pt x="0" y="0"/>
                </a:lnTo>
                <a:lnTo>
                  <a:pt x="18311" y="0"/>
                </a:lnTo>
                <a:lnTo>
                  <a:pt x="18311" y="130167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10982" y="1218624"/>
          <a:ext cx="6060414" cy="83267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716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0591">
                <a:tc>
                  <a:txBody>
                    <a:bodyPr/>
                    <a:lstStyle/>
                    <a:p>
                      <a:pPr marL="979805" algn="ctr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400" b="1" spc="270" dirty="0">
                          <a:solidFill>
                            <a:srgbClr val="3B97BC"/>
                          </a:solidFill>
                          <a:latin typeface="Arial"/>
                          <a:cs typeface="Arial"/>
                        </a:rPr>
                        <a:t>��il_Ml!t_{•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L w="12700">
                      <a:solidFill>
                        <a:srgbClr val="000000"/>
                      </a:solidFill>
                      <a:prstDash val="solid"/>
                    </a:lnL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4574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b="1" spc="-2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800" b="1" spc="-1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b="1" spc="-35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competitiveness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8778">
                <a:tc>
                  <a:txBody>
                    <a:bodyPr/>
                    <a:lstStyle/>
                    <a:p>
                      <a:pPr marL="63500" marR="43815" indent="3810" algn="just">
                        <a:lnSpc>
                          <a:spcPct val="147800"/>
                        </a:lnSpc>
                        <a:spcBef>
                          <a:spcPts val="215"/>
                        </a:spcBef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TSUK's</a:t>
                      </a:r>
                      <a:r>
                        <a:rPr sz="700" spc="2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manufacturing</a:t>
                      </a:r>
                      <a:r>
                        <a:rPr sz="700" spc="3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facilities</a:t>
                      </a:r>
                      <a:r>
                        <a:rPr sz="700" spc="2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1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700" spc="2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5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20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1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2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3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mamtam</a:t>
                      </a:r>
                      <a:r>
                        <a:rPr sz="700" spc="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ability</a:t>
                      </a:r>
                      <a:r>
                        <a:rPr sz="700" spc="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successfully</a:t>
                      </a:r>
                      <a:r>
                        <a:rPr sz="700" spc="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compete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relatively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700" spc="-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cost area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sz="700" spc="-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growth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r>
                        <a:rPr sz="700" spc="4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spc="3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4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4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undertaking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3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number</a:t>
                      </a:r>
                      <a:r>
                        <a:rPr sz="700" spc="4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40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initiatives</a:t>
                      </a:r>
                      <a:r>
                        <a:rPr sz="700" spc="-1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50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lower</a:t>
                      </a:r>
                      <a:r>
                        <a:rPr sz="700" spc="-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developing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parts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world.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Increasing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700" spc="-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material</a:t>
                      </a:r>
                      <a:r>
                        <a:rPr sz="700" spc="3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including</a:t>
                      </a:r>
                      <a:r>
                        <a:rPr sz="700" spc="1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700" spc="1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reduction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700" spc="1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1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specific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well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700" spc="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challenge</a:t>
                      </a:r>
                      <a:r>
                        <a:rPr sz="700" spc="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long-term</a:t>
                      </a:r>
                      <a:r>
                        <a:rPr sz="700" spc="3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improvement</a:t>
                      </a:r>
                      <a:r>
                        <a:rPr sz="700" spc="1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plans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ts val="740"/>
                        </a:lnSpc>
                        <a:spcBef>
                          <a:spcPts val="420"/>
                        </a:spcBef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competitiveness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products.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22930" algn="just">
                        <a:lnSpc>
                          <a:spcPts val="740"/>
                        </a:lnSpc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most</a:t>
                      </a:r>
                      <a:r>
                        <a:rPr sz="700" spc="22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700" spc="2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700" spc="2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initiatives</a:t>
                      </a:r>
                      <a:r>
                        <a:rPr sz="700" spc="2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1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Transformation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marR="45085" indent="1270" algn="just">
                        <a:lnSpc>
                          <a:spcPct val="146900"/>
                        </a:lnSpc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major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challenges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facing</a:t>
                      </a:r>
                      <a:r>
                        <a:rPr sz="700" spc="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steel sector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ambition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programme.</a:t>
                      </a:r>
                      <a:r>
                        <a:rPr sz="700" spc="1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aims</a:t>
                      </a:r>
                      <a:r>
                        <a:rPr sz="700" spc="1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deliver</a:t>
                      </a:r>
                      <a:r>
                        <a:rPr sz="700" spc="1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operational.</a:t>
                      </a:r>
                      <a:r>
                        <a:rPr sz="700" spc="1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commercial</a:t>
                      </a:r>
                      <a:r>
                        <a:rPr sz="700" spc="1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move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towards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steelmaking</a:t>
                      </a:r>
                      <a:r>
                        <a:rPr sz="700" spc="1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700" spc="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stakeholders</a:t>
                      </a:r>
                      <a:r>
                        <a:rPr sz="700" spc="1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putting</a:t>
                      </a:r>
                      <a:r>
                        <a:rPr sz="700" spc="4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700" spc="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chain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improvements</a:t>
                      </a:r>
                      <a:r>
                        <a:rPr sz="700" spc="1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enable</a:t>
                      </a:r>
                      <a:r>
                        <a:rPr sz="700" spc="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Company's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675" marR="42545" indent="-3810" algn="just">
                        <a:lnSpc>
                          <a:spcPct val="143700"/>
                        </a:lnSpc>
                        <a:spcBef>
                          <a:spcPts val="75"/>
                        </a:spcBef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pressure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industry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make</a:t>
                      </a:r>
                      <a:r>
                        <a:rPr sz="700" spc="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step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700" spc="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emissions.</a:t>
                      </a:r>
                      <a:r>
                        <a:rPr sz="700" spc="40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reach</a:t>
                      </a:r>
                      <a:r>
                        <a:rPr sz="700" spc="20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sustainable</a:t>
                      </a:r>
                      <a:r>
                        <a:rPr sz="700" spc="2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levels</a:t>
                      </a:r>
                      <a:r>
                        <a:rPr sz="700" spc="2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EBITDA</a:t>
                      </a:r>
                      <a:r>
                        <a:rPr sz="700" spc="2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even</a:t>
                      </a:r>
                      <a:r>
                        <a:rPr sz="700" spc="1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5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1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economic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working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alongside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United</a:t>
                      </a:r>
                      <a:r>
                        <a:rPr sz="700" spc="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Kingdom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downturn.</a:t>
                      </a:r>
                      <a:r>
                        <a:rPr sz="700" spc="1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4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700" spc="45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4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Transformation</a:t>
                      </a:r>
                      <a:r>
                        <a:rPr sz="700" spc="3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programme,</a:t>
                      </a:r>
                      <a:r>
                        <a:rPr sz="700" spc="1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shared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objective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creating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-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achievable,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long-term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700" spc="-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3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1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1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continue</a:t>
                      </a:r>
                      <a:r>
                        <a:rPr sz="700" spc="1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target</a:t>
                      </a:r>
                      <a:r>
                        <a:rPr sz="700" spc="1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grow</a:t>
                      </a:r>
                      <a:r>
                        <a:rPr sz="700" spc="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1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offering</a:t>
                      </a:r>
                      <a:r>
                        <a:rPr sz="700" spc="1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700" spc="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sector's</a:t>
                      </a:r>
                      <a:r>
                        <a:rPr sz="700" spc="1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1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competitive.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sustainable</a:t>
                      </a:r>
                      <a:r>
                        <a:rPr sz="700" spc="1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700" spc="2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value,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differentiated</a:t>
                      </a:r>
                      <a:r>
                        <a:rPr sz="700" spc="-1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product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mix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market.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future.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25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9012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3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Performance</a:t>
                      </a:r>
                      <a:r>
                        <a:rPr sz="800" b="1" spc="5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15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83245">
                <a:tc>
                  <a:txBody>
                    <a:bodyPr/>
                    <a:lstStyle/>
                    <a:p>
                      <a:pPr marL="63500" marR="50800" indent="-4445" algn="just">
                        <a:lnSpc>
                          <a:spcPct val="147800"/>
                        </a:lnSpc>
                        <a:spcBef>
                          <a:spcPts val="190"/>
                        </a:spcBef>
                      </a:pP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1/1/hilst</a:t>
                      </a:r>
                      <a:r>
                        <a:rPr sz="700" spc="40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40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seeks</a:t>
                      </a:r>
                      <a:r>
                        <a:rPr sz="700" spc="3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700" spc="3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differentiated/premium</a:t>
                      </a:r>
                      <a:r>
                        <a:rPr sz="700" spc="3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Best</a:t>
                      </a:r>
                      <a:r>
                        <a:rPr sz="700" spc="4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practices</a:t>
                      </a:r>
                      <a:r>
                        <a:rPr sz="700" spc="43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4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asset</a:t>
                      </a:r>
                      <a:r>
                        <a:rPr sz="700" spc="4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70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325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enhancing</a:t>
                      </a:r>
                      <a:r>
                        <a:rPr sz="700" spc="43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technical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dependent</a:t>
                      </a:r>
                      <a:r>
                        <a:rPr sz="700" spc="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price</a:t>
                      </a:r>
                      <a:r>
                        <a:rPr sz="700" spc="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r>
                        <a:rPr sz="70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37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sz="700" spc="1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skills</a:t>
                      </a:r>
                      <a:r>
                        <a:rPr sz="70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25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improving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process</a:t>
                      </a:r>
                      <a:r>
                        <a:rPr sz="700" spc="1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safety,</a:t>
                      </a:r>
                      <a:r>
                        <a:rPr sz="700" spc="1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targeted</a:t>
                      </a:r>
                      <a:r>
                        <a:rPr sz="700" spc="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700" spc="5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700" spc="4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still</a:t>
                      </a:r>
                      <a:r>
                        <a:rPr sz="700" spc="3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retains</a:t>
                      </a:r>
                      <a:r>
                        <a:rPr sz="700" spc="43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700" spc="4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700" spc="3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4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3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improving</a:t>
                      </a:r>
                      <a:r>
                        <a:rPr sz="700" spc="4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4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700" spc="2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expenditure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focused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spc="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remain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priorities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consistency</a:t>
                      </a:r>
                      <a:r>
                        <a:rPr sz="70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165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taking</a:t>
                      </a:r>
                      <a:r>
                        <a:rPr sz="700" spc="25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700" spc="3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protect</a:t>
                      </a:r>
                      <a:r>
                        <a:rPr sz="700" spc="2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against</a:t>
                      </a:r>
                      <a:r>
                        <a:rPr sz="700" spc="2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unplanned</a:t>
                      </a:r>
                      <a:r>
                        <a:rPr sz="700" spc="4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,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interruptions</a:t>
                      </a:r>
                      <a:r>
                        <a:rPr sz="700" spc="1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property</a:t>
                      </a:r>
                      <a:r>
                        <a:rPr sz="700" spc="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damage</a:t>
                      </a:r>
                      <a:r>
                        <a:rPr sz="7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5842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800" b="1" spc="-10" dirty="0">
                          <a:solidFill>
                            <a:srgbClr val="2D599A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226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04688">
                <a:tc>
                  <a:txBody>
                    <a:bodyPr/>
                    <a:lstStyle/>
                    <a:p>
                      <a:pPr marL="66675" marR="53340" indent="635" algn="r">
                        <a:lnSpc>
                          <a:spcPct val="144200"/>
                        </a:lnSpc>
                        <a:spcBef>
                          <a:spcPts val="220"/>
                        </a:spcBef>
                        <a:tabLst>
                          <a:tab pos="3121660" algn="l"/>
                        </a:tabLst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700" spc="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r>
                        <a:rPr sz="700" spc="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faci</a:t>
                      </a:r>
                      <a:r>
                        <a:rPr sz="70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ities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place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certain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additional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spc="-2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order to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effecbvely</a:t>
                      </a:r>
                      <a:r>
                        <a:rPr sz="700" spc="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risk,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forecast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requirements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provided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spc="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7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continue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closely</a:t>
                      </a:r>
                      <a:r>
                        <a:rPr sz="700" spc="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monitored</a:t>
                      </a:r>
                      <a:r>
                        <a:rPr sz="700" spc="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2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downside</a:t>
                      </a:r>
                      <a:r>
                        <a:rPr sz="700" spc="-1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'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55244" algn="r">
                        <a:lnSpc>
                          <a:spcPts val="740"/>
                        </a:lnSpc>
                        <a:spcBef>
                          <a:spcPts val="445"/>
                        </a:spcBef>
                      </a:pPr>
                      <a:r>
                        <a:rPr sz="700" spc="-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sens1hv1tres</a:t>
                      </a:r>
                      <a:r>
                        <a:rPr sz="700" spc="11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undertaken</a:t>
                      </a:r>
                      <a:r>
                        <a:rPr sz="700" spc="1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regularly</a:t>
                      </a:r>
                      <a:r>
                        <a:rPr sz="700" spc="1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ensure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adequacy</a:t>
                      </a:r>
                      <a:r>
                        <a:rPr sz="700" spc="11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945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2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1s</a:t>
                      </a:r>
                      <a:r>
                        <a:rPr sz="700" spc="2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comm,tted</a:t>
                      </a:r>
                      <a:r>
                        <a:rPr sz="700" spc="2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70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spc="2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2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1/ldependence</a:t>
                      </a:r>
                      <a:r>
                        <a:rPr sz="700" spc="2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03250" algn="ctr">
                        <a:lnSpc>
                          <a:spcPts val="660"/>
                        </a:lnSpc>
                      </a:pP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facilities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740"/>
                        </a:lnSpc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recent</a:t>
                      </a:r>
                      <a:r>
                        <a:rPr sz="700" spc="1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700" spc="1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700" spc="1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sums</a:t>
                      </a:r>
                      <a:r>
                        <a:rPr sz="700" spc="1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outstanding</a:t>
                      </a:r>
                      <a:r>
                        <a:rPr sz="700" spc="2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loans</a:t>
                      </a:r>
                      <a:r>
                        <a:rPr sz="700" spc="1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20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from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5405" marR="52069" indent="1905" algn="just">
                        <a:lnSpc>
                          <a:spcPct val="148300"/>
                        </a:lnSpc>
                        <a:spcBef>
                          <a:spcPts val="15"/>
                        </a:spcBef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TSL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700" spc="1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700" spc="1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have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700" spc="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converted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into</a:t>
                      </a:r>
                      <a:r>
                        <a:rPr sz="700" spc="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equity</a:t>
                      </a:r>
                      <a:r>
                        <a:rPr sz="700" spc="1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waived</a:t>
                      </a:r>
                      <a:r>
                        <a:rPr sz="70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36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700" spc="1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wider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TSL</a:t>
                      </a:r>
                      <a:r>
                        <a:rPr sz="700" spc="1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Group,</a:t>
                      </a:r>
                      <a:r>
                        <a:rPr sz="700" spc="1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1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700" spc="1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good</a:t>
                      </a:r>
                      <a:r>
                        <a:rPr sz="700" spc="1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relationships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700" spc="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facilities</a:t>
                      </a:r>
                      <a:r>
                        <a:rPr sz="700" spc="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have</a:t>
                      </a:r>
                      <a:r>
                        <a:rPr sz="700" spc="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put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place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1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409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banks</a:t>
                      </a:r>
                      <a:r>
                        <a:rPr sz="700" spc="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proven</a:t>
                      </a:r>
                      <a:r>
                        <a:rPr sz="700" spc="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ability</a:t>
                      </a:r>
                      <a:r>
                        <a:rPr sz="700" spc="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access</a:t>
                      </a:r>
                      <a:r>
                        <a:rPr sz="700" spc="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sources</a:t>
                      </a:r>
                      <a:r>
                        <a:rPr sz="700" spc="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700" spc="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intention</a:t>
                      </a:r>
                      <a:r>
                        <a:rPr sz="700" spc="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being</a:t>
                      </a:r>
                      <a:r>
                        <a:rPr sz="700" spc="1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1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1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700" spc="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700" spc="1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1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liquidity</a:t>
                      </a:r>
                      <a:r>
                        <a:rPr sz="700" spc="1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700" spc="3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financ</a:t>
                      </a:r>
                      <a:r>
                        <a:rPr sz="70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ng when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required</a:t>
                      </a:r>
                      <a:r>
                        <a:rPr sz="7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9215" algn="just">
                        <a:lnSpc>
                          <a:spcPts val="750"/>
                        </a:lnSpc>
                        <a:spcBef>
                          <a:spcPts val="395"/>
                        </a:spcBef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facilities</a:t>
                      </a:r>
                      <a:r>
                        <a:rPr sz="700" spc="4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without</a:t>
                      </a:r>
                      <a:r>
                        <a:rPr sz="700" spc="4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requmng</a:t>
                      </a:r>
                      <a:r>
                        <a:rPr sz="700" spc="1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4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4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4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TSL</a:t>
                      </a:r>
                      <a:r>
                        <a:rPr sz="700" spc="4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Group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9755" algn="just">
                        <a:lnSpc>
                          <a:spcPts val="750"/>
                        </a:lnSpc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700" spc="4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700" spc="4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sheet</a:t>
                      </a:r>
                      <a:r>
                        <a:rPr sz="700" spc="4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position</a:t>
                      </a:r>
                      <a:r>
                        <a:rPr sz="700" spc="3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improved</a:t>
                      </a:r>
                      <a:r>
                        <a:rPr sz="700" spc="4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following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9850" marR="58419" indent="-4445" algn="just">
                        <a:lnSpc>
                          <a:spcPct val="146900"/>
                        </a:lnSpc>
                        <a:tabLst>
                          <a:tab pos="3118485" algn="l"/>
                        </a:tabLst>
                      </a:pPr>
                      <a:r>
                        <a:rPr sz="1100" spc="-15" baseline="407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1100" baseline="407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repayments</a:t>
                      </a:r>
                      <a:r>
                        <a:rPr sz="700" spc="1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700" spc="17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conversion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700" spc="1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700" spc="1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Access</a:t>
                      </a:r>
                      <a:r>
                        <a:rPr sz="700" spc="3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700" spc="3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700" spc="3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2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requ</a:t>
                      </a:r>
                      <a:r>
                        <a:rPr sz="70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red</a:t>
                      </a:r>
                      <a:r>
                        <a:rPr sz="700" spc="30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enable</a:t>
                      </a:r>
                      <a:r>
                        <a:rPr sz="700" spc="3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700" spc="3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equity</a:t>
                      </a:r>
                      <a:r>
                        <a:rPr sz="700" spc="3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3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2020/21.</a:t>
                      </a:r>
                      <a:r>
                        <a:rPr sz="700" spc="3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3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continues</a:t>
                      </a:r>
                      <a:r>
                        <a:rPr sz="700" spc="3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54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engage</a:t>
                      </a:r>
                      <a:r>
                        <a:rPr sz="700" spc="3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2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marR="385445" indent="4445">
                        <a:lnSpc>
                          <a:spcPct val="144200"/>
                        </a:lnSpc>
                        <a:spcBef>
                          <a:spcPts val="50"/>
                        </a:spcBef>
                        <a:tabLst>
                          <a:tab pos="3116580" algn="l"/>
                        </a:tabLst>
                      </a:pP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1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8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700" spc="9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16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700" spc="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potential</a:t>
                      </a:r>
                      <a:r>
                        <a:rPr sz="700" spc="1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700" spc="1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around</a:t>
                      </a:r>
                      <a:r>
                        <a:rPr sz="700" spc="-3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4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-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decarbonisation</a:t>
                      </a:r>
                      <a:r>
                        <a:rPr sz="700" spc="-5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plans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running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into</a:t>
                      </a:r>
                      <a:r>
                        <a:rPr sz="700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700" spc="-10" dirty="0">
                          <a:solidFill>
                            <a:srgbClr val="9C9C9C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ll</a:t>
                      </a:r>
                      <a:r>
                        <a:rPr sz="700" spc="-1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ons</a:t>
                      </a:r>
                      <a:r>
                        <a:rPr sz="700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4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pounds</a:t>
                      </a:r>
                      <a:r>
                        <a:rPr sz="700" spc="5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potentially</a:t>
                      </a:r>
                      <a:r>
                        <a:rPr sz="700" spc="6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700" spc="-3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space</a:t>
                      </a:r>
                      <a:r>
                        <a:rPr sz="700" spc="1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7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lime</a:t>
                      </a:r>
                      <a:r>
                        <a:rPr sz="700" spc="-20" dirty="0">
                          <a:solidFill>
                            <a:srgbClr val="B1B1B1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78632"/>
          </a:xfrm>
          <a:prstGeom prst="rect">
            <a:avLst/>
          </a:prstGeom>
        </p:spPr>
        <p:txBody>
          <a:bodyPr vert="horz" wrap="square" lIns="0" tIns="161956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484848"/>
                </a:solidFill>
              </a:rPr>
              <a:t>Tata</a:t>
            </a:r>
            <a:r>
              <a:rPr sz="749" spc="145" dirty="0">
                <a:solidFill>
                  <a:srgbClr val="484848"/>
                </a:solidFill>
              </a:rPr>
              <a:t> </a:t>
            </a:r>
            <a:r>
              <a:rPr sz="749" dirty="0">
                <a:solidFill>
                  <a:srgbClr val="484848"/>
                </a:solidFill>
              </a:rPr>
              <a:t>Steel</a:t>
            </a:r>
            <a:r>
              <a:rPr sz="749" spc="114" dirty="0">
                <a:solidFill>
                  <a:srgbClr val="484848"/>
                </a:solidFill>
              </a:rPr>
              <a:t> </a:t>
            </a:r>
            <a:r>
              <a:rPr sz="749" dirty="0">
                <a:solidFill>
                  <a:srgbClr val="484848"/>
                </a:solidFill>
              </a:rPr>
              <a:t>UK</a:t>
            </a:r>
            <a:r>
              <a:rPr sz="749" spc="130" dirty="0">
                <a:solidFill>
                  <a:srgbClr val="484848"/>
                </a:solidFill>
              </a:rPr>
              <a:t> </a:t>
            </a:r>
            <a:r>
              <a:rPr sz="749" spc="-10" dirty="0">
                <a:solidFill>
                  <a:srgbClr val="484848"/>
                </a:solidFill>
              </a:rPr>
              <a:t>Limited</a:t>
            </a:r>
            <a:endParaRPr sz="749"/>
          </a:p>
        </p:txBody>
      </p:sp>
      <p:sp>
        <p:nvSpPr>
          <p:cNvPr id="8" name="object 8"/>
          <p:cNvSpPr txBox="1"/>
          <p:nvPr/>
        </p:nvSpPr>
        <p:spPr>
          <a:xfrm>
            <a:off x="3221558" y="9964060"/>
            <a:ext cx="1158198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49" dirty="0">
                <a:solidFill>
                  <a:srgbClr val="484848"/>
                </a:solidFill>
                <a:latin typeface="Arial"/>
                <a:cs typeface="Arial"/>
              </a:rPr>
              <a:t>Report</a:t>
            </a:r>
            <a:r>
              <a:rPr sz="749" spc="165" dirty="0">
                <a:solidFill>
                  <a:srgbClr val="48484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84848"/>
                </a:solidFill>
                <a:latin typeface="Arial"/>
                <a:cs typeface="Arial"/>
              </a:rPr>
              <a:t>&amp;</a:t>
            </a:r>
            <a:r>
              <a:rPr sz="799" spc="140" dirty="0">
                <a:solidFill>
                  <a:srgbClr val="484848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484848"/>
                </a:solidFill>
                <a:latin typeface="Arial"/>
                <a:cs typeface="Arial"/>
              </a:rPr>
              <a:t>Accounts</a:t>
            </a:r>
            <a:r>
              <a:rPr sz="749" spc="220" dirty="0">
                <a:solidFill>
                  <a:srgbClr val="484848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484848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11854"/>
          </a:xfrm>
          <a:prstGeom prst="rect">
            <a:avLst/>
          </a:prstGeom>
        </p:spPr>
        <p:txBody>
          <a:bodyPr vert="horz" wrap="square" lIns="0" tIns="42447" rIns="0" bIns="0" rtlCol="0">
            <a:spAutoFit/>
          </a:bodyPr>
          <a:lstStyle/>
          <a:p>
            <a:pPr marL="58320">
              <a:spcBef>
                <a:spcPts val="25"/>
              </a:spcBef>
            </a:pPr>
            <a:r>
              <a:rPr dirty="0">
                <a:solidFill>
                  <a:srgbClr val="484848"/>
                </a:solidFill>
              </a:rPr>
              <a:t>Page</a:t>
            </a:r>
            <a:r>
              <a:rPr spc="60" dirty="0">
                <a:solidFill>
                  <a:srgbClr val="484848"/>
                </a:solidFill>
              </a:rPr>
              <a:t> </a:t>
            </a:r>
            <a:r>
              <a:rPr spc="-50" dirty="0">
                <a:solidFill>
                  <a:srgbClr val="484848"/>
                </a:solidFill>
              </a:rPr>
              <a:t>6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0982" y="1204909"/>
            <a:ext cx="0" cy="8340042"/>
          </a:xfrm>
          <a:custGeom>
            <a:avLst/>
            <a:gdLst/>
            <a:ahLst/>
            <a:cxnLst/>
            <a:rect l="l" t="t" r="r" b="b"/>
            <a:pathLst>
              <a:path h="8354059">
                <a:moveTo>
                  <a:pt x="0" y="8353554"/>
                </a:moveTo>
                <a:lnTo>
                  <a:pt x="0" y="0"/>
                </a:lnTo>
              </a:path>
            </a:pathLst>
          </a:custGeom>
          <a:ln w="122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803427" y="1351217"/>
            <a:ext cx="0" cy="8193604"/>
          </a:xfrm>
          <a:custGeom>
            <a:avLst/>
            <a:gdLst/>
            <a:ahLst/>
            <a:cxnLst/>
            <a:rect l="l" t="t" r="r" b="b"/>
            <a:pathLst>
              <a:path h="8207375">
                <a:moveTo>
                  <a:pt x="0" y="8207001"/>
                </a:moveTo>
                <a:lnTo>
                  <a:pt x="0" y="0"/>
                </a:lnTo>
              </a:path>
            </a:pathLst>
          </a:custGeom>
          <a:ln w="122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46245" y="1143946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01842" y="1218624"/>
            <a:ext cx="6008432" cy="125519"/>
          </a:xfrm>
          <a:custGeom>
            <a:avLst/>
            <a:gdLst/>
            <a:ahLst/>
            <a:cxnLst/>
            <a:rect l="l" t="t" r="r" b="b"/>
            <a:pathLst>
              <a:path w="6018530" h="125730">
                <a:moveTo>
                  <a:pt x="0" y="0"/>
                </a:moveTo>
                <a:lnTo>
                  <a:pt x="6018319" y="0"/>
                </a:lnTo>
                <a:lnTo>
                  <a:pt x="6018319" y="125181"/>
                </a:lnTo>
                <a:lnTo>
                  <a:pt x="0" y="125181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1842" y="5460024"/>
            <a:ext cx="5923485" cy="0"/>
          </a:xfrm>
          <a:custGeom>
            <a:avLst/>
            <a:gdLst/>
            <a:ahLst/>
            <a:cxnLst/>
            <a:rect l="l" t="t" r="r" b="b"/>
            <a:pathLst>
              <a:path w="5933440">
                <a:moveTo>
                  <a:pt x="0" y="0"/>
                </a:moveTo>
                <a:lnTo>
                  <a:pt x="593286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1842" y="5786167"/>
            <a:ext cx="5910806" cy="0"/>
          </a:xfrm>
          <a:custGeom>
            <a:avLst/>
            <a:gdLst/>
            <a:ahLst/>
            <a:cxnLst/>
            <a:rect l="l" t="t" r="r" b="b"/>
            <a:pathLst>
              <a:path w="5920740">
                <a:moveTo>
                  <a:pt x="0" y="0"/>
                </a:moveTo>
                <a:lnTo>
                  <a:pt x="592065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1842" y="9529207"/>
            <a:ext cx="5910806" cy="0"/>
          </a:xfrm>
          <a:custGeom>
            <a:avLst/>
            <a:gdLst/>
            <a:ahLst/>
            <a:cxnLst/>
            <a:rect l="l" t="t" r="r" b="b"/>
            <a:pathLst>
              <a:path w="5920740">
                <a:moveTo>
                  <a:pt x="0" y="0"/>
                </a:moveTo>
                <a:lnTo>
                  <a:pt x="592065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46244" y="9718188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01198" y="762450"/>
            <a:ext cx="274366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spc="55" dirty="0">
                <a:solidFill>
                  <a:srgbClr val="2D5B9C"/>
                </a:solidFill>
                <a:latin typeface="Arial"/>
                <a:cs typeface="Arial"/>
              </a:rPr>
              <a:t>82.</a:t>
            </a:r>
            <a:r>
              <a:rPr sz="1198" b="1" spc="120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C"/>
                </a:solidFill>
                <a:latin typeface="Arial"/>
                <a:cs typeface="Arial"/>
              </a:rPr>
              <a:t>Principal</a:t>
            </a:r>
            <a:r>
              <a:rPr sz="1198" b="1" spc="175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C"/>
                </a:solidFill>
                <a:latin typeface="Arial"/>
                <a:cs typeface="Arial"/>
              </a:rPr>
              <a:t>risks</a:t>
            </a:r>
            <a:r>
              <a:rPr sz="1198" b="1" spc="40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C"/>
                </a:solidFill>
                <a:latin typeface="Arial"/>
                <a:cs typeface="Arial"/>
              </a:rPr>
              <a:t>and</a:t>
            </a:r>
            <a:r>
              <a:rPr sz="1198" b="1" spc="60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B9C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2772" y="1126189"/>
            <a:ext cx="181305" cy="2581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597" spc="35" dirty="0">
                <a:solidFill>
                  <a:srgbClr val="3490B8"/>
                </a:solidFill>
                <a:latin typeface="Arial"/>
                <a:cs typeface="Arial"/>
              </a:rPr>
              <a:t>•</a:t>
            </a:r>
            <a:r>
              <a:rPr sz="1597" spc="35" dirty="0">
                <a:solidFill>
                  <a:srgbClr val="7CA1A5"/>
                </a:solidFill>
                <a:latin typeface="Arial"/>
                <a:cs typeface="Arial"/>
              </a:rPr>
              <a:t>·</a:t>
            </a:r>
            <a:endParaRPr sz="1597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070189" y="1216105"/>
            <a:ext cx="689087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b="1" spc="-55" dirty="0">
                <a:solidFill>
                  <a:srgbClr val="3490B8"/>
                </a:solidFill>
                <a:latin typeface="Times New Roman"/>
                <a:cs typeface="Times New Roman"/>
              </a:rPr>
              <a:t>,rur•�iu11,at:crotc•</a:t>
            </a:r>
            <a:endParaRPr sz="699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72100" y="1395181"/>
            <a:ext cx="1580399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60" dirty="0">
                <a:solidFill>
                  <a:srgbClr val="2D5B9C"/>
                </a:solidFill>
                <a:latin typeface="Arial"/>
                <a:cs typeface="Arial"/>
              </a:rPr>
              <a:t>Trading</a:t>
            </a:r>
            <a:r>
              <a:rPr sz="849" b="1" spc="-5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2D5B9C"/>
                </a:solidFill>
                <a:latin typeface="Arial"/>
                <a:cs typeface="Arial"/>
              </a:rPr>
              <a:t>In</a:t>
            </a:r>
            <a:r>
              <a:rPr sz="849" b="1" spc="-55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40" dirty="0">
                <a:solidFill>
                  <a:srgbClr val="2D5B9C"/>
                </a:solidFill>
                <a:latin typeface="Arial"/>
                <a:cs typeface="Arial"/>
              </a:rPr>
              <a:t>the</a:t>
            </a:r>
            <a:r>
              <a:rPr sz="849" b="1" spc="-70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2D5B9C"/>
                </a:solidFill>
                <a:latin typeface="Arial"/>
                <a:cs typeface="Arial"/>
              </a:rPr>
              <a:t>global</a:t>
            </a:r>
            <a:r>
              <a:rPr sz="849" b="1" spc="-30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2D5B9C"/>
                </a:solidFill>
                <a:latin typeface="Arial"/>
                <a:cs typeface="Arial"/>
              </a:rPr>
              <a:t>steel</a:t>
            </a:r>
            <a:r>
              <a:rPr sz="849" b="1" spc="-15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2D5B9C"/>
                </a:solidFill>
                <a:latin typeface="Arial"/>
                <a:cs typeface="Arial"/>
              </a:rPr>
              <a:t>market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64723" y="1669761"/>
            <a:ext cx="2960474" cy="1543631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3804" algn="just">
              <a:lnSpc>
                <a:spcPct val="138700"/>
              </a:lnSpc>
              <a:spcBef>
                <a:spcPts val="9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Company's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performance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influenced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global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market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economic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climate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EU.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one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number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European</a:t>
            </a:r>
            <a:r>
              <a:rPr sz="79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producers</a:t>
            </a:r>
            <a:r>
              <a:rPr sz="79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wh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ch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being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squeezed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between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rising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import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pressures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tong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term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decline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demand,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situation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being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partIcularty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acute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producers </a:t>
            </a:r>
            <a:r>
              <a:rPr sz="799" spc="-6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hot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rolled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flat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products.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surge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imports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recent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years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forced 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other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EU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producers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to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pursue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anlIdumpmg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(AD)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actions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investigation</a:t>
            </a:r>
            <a:r>
              <a:rPr sz="79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unfair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imports</a:t>
            </a:r>
            <a:r>
              <a:rPr sz="799" spc="1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imposition</a:t>
            </a:r>
            <a:r>
              <a:rPr sz="79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trade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remedy measures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020832" y="1666713"/>
            <a:ext cx="2740499" cy="676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634" algn="just">
              <a:lnSpc>
                <a:spcPct val="139400"/>
              </a:lnSpc>
              <a:spcBef>
                <a:spcPts val="10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38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799" spc="4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commercial</a:t>
            </a:r>
            <a:r>
              <a:rPr sz="799" spc="47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strategies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aim</a:t>
            </a:r>
            <a:r>
              <a:rPr sz="799" spc="408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3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identify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opportunitres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focus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75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less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import-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sensitive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sectors/markets,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product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differentiation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 customer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focus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will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enable 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onger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-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term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contracts.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61980" y="3257810"/>
            <a:ext cx="2963010" cy="1882151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1268" algn="just">
              <a:lnSpc>
                <a:spcPct val="138500"/>
              </a:lnSpc>
              <a:spcBef>
                <a:spcPts val="114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Despite</a:t>
            </a:r>
            <a:r>
              <a:rPr sz="79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measures</a:t>
            </a:r>
            <a:r>
              <a:rPr sz="79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bemg</a:t>
            </a:r>
            <a:r>
              <a:rPr sz="79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rn</a:t>
            </a:r>
            <a:r>
              <a:rPr sz="79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place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2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support</a:t>
            </a:r>
            <a:r>
              <a:rPr sz="799" spc="2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producers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.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vulnerabilities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remain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safeguards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manage</a:t>
            </a:r>
            <a:r>
              <a:rPr sz="79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volumes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do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address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prices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Furthermore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Tariff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Rate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Quotas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(TRQs)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set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cap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imports</a:t>
            </a:r>
            <a:r>
              <a:rPr sz="799" spc="-20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but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high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level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varies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product,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based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around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historical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EU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imports</a:t>
            </a:r>
            <a:r>
              <a:rPr sz="799" spc="-20" dirty="0">
                <a:solidFill>
                  <a:srgbClr val="8C8C8C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when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demand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higher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than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today.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monitoring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current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status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utilisation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safeguard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quotas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 their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impact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stabilising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traditional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import flows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prevention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market</a:t>
            </a:r>
            <a:r>
              <a:rPr sz="799" spc="-25" dirty="0">
                <a:solidFill>
                  <a:srgbClr val="8C8C8C"/>
                </a:solidFill>
                <a:latin typeface="Arial"/>
                <a:cs typeface="Arial"/>
              </a:rPr>
              <a:t>-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disrupting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import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concentration.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Post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Brexil,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also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facing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risk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insufficient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response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new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Trade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Remedy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Authority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(TRA)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1mplemenlat1on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of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trade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defence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instruments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017683" y="2419588"/>
            <a:ext cx="2738597" cy="503523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3804" algn="just">
              <a:lnSpc>
                <a:spcPct val="139000"/>
              </a:lnSpc>
              <a:spcBef>
                <a:spcPts val="8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will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continue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lo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monitor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respond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4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emergmg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legislation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 it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establishes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standalone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regulatory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environment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post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Brexit.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66596" y="5513134"/>
            <a:ext cx="122222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80" dirty="0">
                <a:solidFill>
                  <a:srgbClr val="2D5B9C"/>
                </a:solidFill>
                <a:latin typeface="Arial"/>
                <a:cs typeface="Arial"/>
              </a:rPr>
              <a:t>Raw</a:t>
            </a:r>
            <a:r>
              <a:rPr sz="849" b="1" spc="5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2D5B9C"/>
                </a:solidFill>
                <a:latin typeface="Arial"/>
                <a:cs typeface="Arial"/>
              </a:rPr>
              <a:t>materials</a:t>
            </a:r>
            <a:r>
              <a:rPr sz="849" b="1" spc="10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2D5B9C"/>
                </a:solidFill>
                <a:latin typeface="Arial"/>
                <a:cs typeface="Arial"/>
              </a:rPr>
              <a:t>and</a:t>
            </a:r>
            <a:r>
              <a:rPr sz="849" b="1" spc="-65" dirty="0">
                <a:solidFill>
                  <a:srgbClr val="2D5B9C"/>
                </a:solidFill>
                <a:latin typeface="Arial"/>
                <a:cs typeface="Arial"/>
              </a:rPr>
              <a:t> </a:t>
            </a:r>
            <a:r>
              <a:rPr sz="849" b="1" spc="-40" dirty="0">
                <a:solidFill>
                  <a:srgbClr val="2D5B9C"/>
                </a:solidFill>
                <a:latin typeface="Arial"/>
                <a:cs typeface="Arial"/>
              </a:rPr>
              <a:t>energy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58732" y="5796859"/>
            <a:ext cx="2957939" cy="702399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3804" algn="just">
              <a:lnSpc>
                <a:spcPct val="138600"/>
              </a:lnSpc>
              <a:spcBef>
                <a:spcPts val="114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Company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does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not have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access lo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captive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iron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ore and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coal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supplies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therefore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access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pricing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of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raw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materials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supplies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depends</a:t>
            </a:r>
            <a:r>
              <a:rPr sz="799" dirty="0">
                <a:solidFill>
                  <a:srgbClr val="757575"/>
                </a:solidFill>
                <a:latin typeface="Arial"/>
                <a:cs typeface="Arial"/>
              </a:rPr>
              <a:t>,</a:t>
            </a:r>
            <a:r>
              <a:rPr sz="799" spc="6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lo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large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extent,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wor1dwide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supply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demand relationships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13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notably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iron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ore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7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metallurgical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coal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scrap.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57309" y="6546687"/>
            <a:ext cx="2955403" cy="1369933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5705" algn="just">
              <a:lnSpc>
                <a:spcPct val="138100"/>
              </a:lnSpc>
              <a:spcBef>
                <a:spcPts val="9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Exposure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raw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material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shortages</a:t>
            </a:r>
            <a:r>
              <a:rPr sz="79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not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been</a:t>
            </a:r>
            <a:r>
              <a:rPr sz="799" spc="1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high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risk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historically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though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646464"/>
                </a:solidFill>
                <a:latin typeface="Arial"/>
                <a:cs typeface="Arial"/>
              </a:rPr>
              <a:t>IS</a:t>
            </a:r>
            <a:r>
              <a:rPr sz="599" spc="40" dirty="0">
                <a:solidFill>
                  <a:srgbClr val="64646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going to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need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managed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effectively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period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llme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followmg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impact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COVID</a:t>
            </a:r>
            <a:r>
              <a:rPr sz="799" spc="-25" dirty="0">
                <a:solidFill>
                  <a:srgbClr val="757575"/>
                </a:solidFill>
                <a:latin typeface="Arial"/>
                <a:cs typeface="Arial"/>
              </a:rPr>
              <a:t>-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19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pandemic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sanctions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placed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Russia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following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 start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war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Ukraine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Supply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70" dirty="0">
                <a:solidFill>
                  <a:srgbClr val="464646"/>
                </a:solidFill>
                <a:latin typeface="Arial"/>
                <a:cs typeface="Arial"/>
              </a:rPr>
              <a:t>dkSruphon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raw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materials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beyond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existing buffer stocks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could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arise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either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quarantine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vessels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from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high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risk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countries</a:t>
            </a:r>
            <a:r>
              <a:rPr sz="79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disruptions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restrictions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country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origin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raw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materials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014542" y="5796859"/>
            <a:ext cx="2741133" cy="1205110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5071" algn="just">
              <a:lnSpc>
                <a:spcPct val="138200"/>
              </a:lnSpc>
              <a:spcBef>
                <a:spcPts val="12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Within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757575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Transformation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programme,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opportunities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being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sought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suppliers</a:t>
            </a:r>
            <a:r>
              <a:rPr sz="799" spc="1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extract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greater</a:t>
            </a:r>
            <a:r>
              <a:rPr sz="799" spc="1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value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contracts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strengthening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partnerships,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negotiating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better payment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terms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leveraging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buying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power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TSL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Group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lower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costs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consumables.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programme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also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mveslIgales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opportunities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supply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chain,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example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4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reducing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inbound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freight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costs.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4616999" y="8328281"/>
            <a:ext cx="15848" cy="51982"/>
          </a:xfrm>
          <a:custGeom>
            <a:avLst/>
            <a:gdLst/>
            <a:ahLst/>
            <a:cxnLst/>
            <a:rect l="l" t="t" r="r" b="b"/>
            <a:pathLst>
              <a:path w="15875" h="52070">
                <a:moveTo>
                  <a:pt x="15259" y="52066"/>
                </a:moveTo>
                <a:lnTo>
                  <a:pt x="0" y="52066"/>
                </a:lnTo>
                <a:lnTo>
                  <a:pt x="0" y="0"/>
                </a:lnTo>
                <a:lnTo>
                  <a:pt x="15259" y="0"/>
                </a:lnTo>
                <a:lnTo>
                  <a:pt x="15259" y="52066"/>
                </a:lnTo>
                <a:close/>
              </a:path>
            </a:pathLst>
          </a:custGeom>
          <a:solidFill>
            <a:srgbClr val="CDCD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 txBox="1"/>
          <p:nvPr/>
        </p:nvSpPr>
        <p:spPr>
          <a:xfrm>
            <a:off x="3984911" y="7046571"/>
            <a:ext cx="2797553" cy="1878981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38035" marR="30428" indent="5705" algn="just">
              <a:lnSpc>
                <a:spcPct val="138200"/>
              </a:lnSpc>
              <a:spcBef>
                <a:spcPts val="120"/>
              </a:spcBef>
            </a:pP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Exposure</a:t>
            </a:r>
            <a:r>
              <a:rPr sz="79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lo</a:t>
            </a:r>
            <a:r>
              <a:rPr sz="799" spc="3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energy</a:t>
            </a:r>
            <a:r>
              <a:rPr sz="79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shortages</a:t>
            </a:r>
            <a:r>
              <a:rPr sz="79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price</a:t>
            </a:r>
            <a:r>
              <a:rPr sz="799" spc="2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increases</a:t>
            </a:r>
            <a:r>
              <a:rPr sz="799" spc="3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present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nsk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due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spc="-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disruption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caused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war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Ukraine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and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sanctions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-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Russian</a:t>
            </a:r>
            <a:r>
              <a:rPr sz="799" spc="-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businesses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products.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These</a:t>
            </a:r>
            <a:r>
              <a:rPr sz="799" spc="-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risks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closely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monitored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and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extreme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volatility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market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partly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mitigated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short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-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term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price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hedging.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response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Russian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actions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AAAAAA"/>
                </a:solidFill>
                <a:latin typeface="Arial"/>
                <a:cs typeface="Arial"/>
              </a:rPr>
              <a:t>I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n</a:t>
            </a:r>
            <a:r>
              <a:rPr sz="799" spc="-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Ukra</a:t>
            </a:r>
            <a:r>
              <a:rPr sz="799" spc="-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ne</a:t>
            </a:r>
            <a:r>
              <a:rPr sz="799" spc="15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9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TSL</a:t>
            </a:r>
            <a:r>
              <a:rPr sz="799" spc="-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Group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announced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April 2022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40" dirty="0">
                <a:solidFill>
                  <a:srgbClr val="464646"/>
                </a:solidFill>
                <a:latin typeface="Arial"/>
                <a:cs typeface="Arial"/>
              </a:rPr>
              <a:t>11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decided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en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procurement</a:t>
            </a:r>
            <a:r>
              <a:rPr sz="79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coal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Russia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source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suppl</a:t>
            </a:r>
            <a:r>
              <a:rPr sz="449" spc="-22" baseline="27777" dirty="0">
                <a:solidFill>
                  <a:srgbClr val="AAAAAA"/>
                </a:solidFill>
                <a:latin typeface="Arial"/>
                <a:cs typeface="Arial"/>
              </a:rPr>
              <a:t>0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es</a:t>
            </a:r>
            <a:r>
              <a:rPr sz="799" spc="1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799" spc="2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alternative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countries.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addition,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the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continues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target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measures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reduce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energy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requirements</a:t>
            </a:r>
            <a:r>
              <a:rPr sz="799" spc="408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-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g</a:t>
            </a:r>
            <a:r>
              <a:rPr sz="799" spc="3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increasing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self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-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generation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electricity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efficiency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improvements.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25893" y="9939196"/>
            <a:ext cx="103521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221056" y="9942243"/>
            <a:ext cx="115819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555022" y="9932846"/>
            <a:ext cx="35944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10" dirty="0">
                <a:solidFill>
                  <a:srgbClr val="757575"/>
                </a:solidFill>
                <a:latin typeface="Arial"/>
                <a:cs typeface="Arial"/>
              </a:rPr>
              <a:t>Page7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165283"/>
            <a:ext cx="7282006" cy="0"/>
          </a:xfrm>
          <a:custGeom>
            <a:avLst/>
            <a:gdLst/>
            <a:ahLst/>
            <a:cxnLst/>
            <a:rect l="l" t="t" r="r" b="b"/>
            <a:pathLst>
              <a:path w="7294245">
                <a:moveTo>
                  <a:pt x="0" y="0"/>
                </a:moveTo>
                <a:lnTo>
                  <a:pt x="7294007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3952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5463" y="783786"/>
            <a:ext cx="160385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99C"/>
                </a:solidFill>
                <a:latin typeface="Arial"/>
                <a:cs typeface="Arial"/>
              </a:rPr>
              <a:t>B3.</a:t>
            </a:r>
            <a:r>
              <a:rPr sz="1198" b="1" spc="7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99C"/>
                </a:solidFill>
                <a:latin typeface="Arial"/>
                <a:cs typeface="Arial"/>
              </a:rPr>
              <a:t>Business</a:t>
            </a:r>
            <a:r>
              <a:rPr sz="1198" b="1" spc="15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99C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40980" y="9964407"/>
            <a:ext cx="1023804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232741" y="9964407"/>
            <a:ext cx="115566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76070">
              <a:spcBef>
                <a:spcPts val="20"/>
              </a:spcBef>
            </a:pPr>
            <a:r>
              <a:rPr sz="849" spc="-20" dirty="0">
                <a:solidFill>
                  <a:srgbClr val="444444"/>
                </a:solidFill>
              </a:rPr>
              <a:t>Page</a:t>
            </a:r>
            <a:r>
              <a:rPr sz="849" spc="-15" dirty="0">
                <a:solidFill>
                  <a:srgbClr val="444444"/>
                </a:solidFill>
              </a:rPr>
              <a:t> </a:t>
            </a:r>
            <a:r>
              <a:rPr sz="849" spc="-50" dirty="0">
                <a:solidFill>
                  <a:srgbClr val="444444"/>
                </a:solidFill>
              </a:rPr>
              <a:t>8</a:t>
            </a:r>
            <a:endParaRPr sz="849"/>
          </a:p>
        </p:txBody>
      </p:sp>
      <p:sp>
        <p:nvSpPr>
          <p:cNvPr id="5" name="object 5"/>
          <p:cNvSpPr txBox="1"/>
          <p:nvPr/>
        </p:nvSpPr>
        <p:spPr>
          <a:xfrm>
            <a:off x="835121" y="1218138"/>
            <a:ext cx="2081207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dirty="0">
                <a:solidFill>
                  <a:srgbClr val="2D599C"/>
                </a:solidFill>
                <a:latin typeface="Arial"/>
                <a:cs typeface="Arial"/>
              </a:rPr>
              <a:t>Business</a:t>
            </a:r>
            <a:r>
              <a:rPr sz="898" b="1" spc="6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99C"/>
                </a:solidFill>
                <a:latin typeface="Arial"/>
                <a:cs typeface="Arial"/>
              </a:rPr>
              <a:t>environment</a:t>
            </a:r>
            <a:r>
              <a:rPr sz="898" b="1" spc="25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99C"/>
                </a:solidFill>
                <a:latin typeface="Arial"/>
                <a:cs typeface="Arial"/>
              </a:rPr>
              <a:t>and</a:t>
            </a:r>
            <a:r>
              <a:rPr sz="898" b="1" spc="45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D599C"/>
                </a:solidFill>
                <a:latin typeface="Arial"/>
                <a:cs typeface="Arial"/>
              </a:rPr>
              <a:t>prospects</a:t>
            </a:r>
            <a:endParaRPr sz="8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0254" y="1424137"/>
            <a:ext cx="2842563" cy="2019082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20919" algn="just">
              <a:spcBef>
                <a:spcPts val="594"/>
              </a:spcBef>
            </a:pPr>
            <a:r>
              <a:rPr sz="849" i="1" spc="-30" dirty="0">
                <a:solidFill>
                  <a:srgbClr val="4D6791"/>
                </a:solidFill>
                <a:latin typeface="Arial"/>
                <a:cs typeface="Arial"/>
              </a:rPr>
              <a:t>D</a:t>
            </a:r>
            <a:r>
              <a:rPr sz="849" i="1" spc="-30" dirty="0">
                <a:solidFill>
                  <a:srgbClr val="2D599C"/>
                </a:solidFill>
                <a:latin typeface="Arial"/>
                <a:cs typeface="Arial"/>
              </a:rPr>
              <a:t>y</a:t>
            </a:r>
            <a:r>
              <a:rPr sz="849" i="1" spc="-30" dirty="0">
                <a:solidFill>
                  <a:srgbClr val="4D6791"/>
                </a:solidFill>
                <a:latin typeface="Arial"/>
                <a:cs typeface="Arial"/>
              </a:rPr>
              <a:t>namics</a:t>
            </a:r>
            <a:r>
              <a:rPr sz="849" i="1" spc="-5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6791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2D599C"/>
                </a:solidFill>
                <a:latin typeface="Arial"/>
                <a:cs typeface="Arial"/>
              </a:rPr>
              <a:t>f</a:t>
            </a:r>
            <a:r>
              <a:rPr sz="799" spc="2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the </a:t>
            </a:r>
            <a:r>
              <a:rPr sz="849" i="1" spc="-10" dirty="0">
                <a:solidFill>
                  <a:srgbClr val="4D6791"/>
                </a:solidFill>
                <a:latin typeface="Arial"/>
                <a:cs typeface="Arial"/>
              </a:rPr>
              <a:t>business</a:t>
            </a:r>
            <a:endParaRPr sz="849">
              <a:latin typeface="Arial"/>
              <a:cs typeface="Arial"/>
            </a:endParaRPr>
          </a:p>
          <a:p>
            <a:pPr marL="12678" marR="5071" indent="4437" algn="just">
              <a:lnSpc>
                <a:spcPct val="1383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industry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cyclical.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1s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affected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general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macroeconomic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downstream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industries</a:t>
            </a:r>
            <a:r>
              <a:rPr sz="849" spc="-10" dirty="0">
                <a:solidFill>
                  <a:srgbClr val="A0A0A0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A0A0A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capacity</a:t>
            </a:r>
            <a:r>
              <a:rPr sz="849" spc="-10" dirty="0">
                <a:solidFill>
                  <a:srgbClr val="A0A0A0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A0A0A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raw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prices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exchange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rate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relativities.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integrated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players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seek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maintain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capacity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utilisahon,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margins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across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regions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lead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geographical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sales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pattern</a:t>
            </a:r>
            <a:r>
              <a:rPr sz="849" spc="-2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result,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addition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developments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mainland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Europe,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influence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2945" y="3484638"/>
            <a:ext cx="2847000" cy="3622302"/>
          </a:xfrm>
          <a:prstGeom prst="rect">
            <a:avLst/>
          </a:prstGeom>
        </p:spPr>
        <p:txBody>
          <a:bodyPr vert="horz" wrap="square" lIns="0" tIns="72269" rIns="0" bIns="0" rtlCol="0">
            <a:spAutoFit/>
          </a:bodyPr>
          <a:lstStyle/>
          <a:p>
            <a:pPr marL="17116" algn="just">
              <a:spcBef>
                <a:spcPts val="569"/>
              </a:spcBef>
            </a:pPr>
            <a:r>
              <a:rPr sz="849" i="1" spc="-30" dirty="0">
                <a:solidFill>
                  <a:srgbClr val="4D6791"/>
                </a:solidFill>
                <a:latin typeface="Arial"/>
                <a:cs typeface="Arial"/>
              </a:rPr>
              <a:t>Macroeconomic</a:t>
            </a:r>
            <a:r>
              <a:rPr sz="849" i="1" spc="60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791"/>
                </a:solidFill>
                <a:latin typeface="Arial"/>
                <a:cs typeface="Arial"/>
              </a:rPr>
              <a:t>environment</a:t>
            </a:r>
            <a:endParaRPr sz="849">
              <a:latin typeface="Arial"/>
              <a:cs typeface="Arial"/>
            </a:endParaRPr>
          </a:p>
          <a:p>
            <a:pPr marL="12678" marR="5071" indent="1902" algn="just">
              <a:lnSpc>
                <a:spcPct val="138300"/>
              </a:lnSpc>
              <a:spcBef>
                <a:spcPts val="8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growth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decelerated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globally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second half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2022.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activity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impacted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rise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central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bank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rates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fight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inflation,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war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Ukraine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spread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COVID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China</a:t>
            </a:r>
            <a:r>
              <a:rPr sz="84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849" spc="4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GDP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growth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3.1%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6.2%)</a:t>
            </a:r>
            <a:r>
              <a:rPr sz="849" spc="-30" dirty="0">
                <a:solidFill>
                  <a:srgbClr val="B8B8B8"/>
                </a:solidFill>
                <a:latin typeface="Arial"/>
                <a:cs typeface="Arial"/>
              </a:rPr>
              <a:t>.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Inflation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at7.8%</a:t>
            </a:r>
            <a:r>
              <a:rPr sz="849" spc="-10" dirty="0">
                <a:solidFill>
                  <a:srgbClr val="898989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significantly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above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levels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seen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previous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(2</a:t>
            </a:r>
            <a:r>
              <a:rPr sz="849" dirty="0">
                <a:solidFill>
                  <a:srgbClr val="A0A0A0"/>
                </a:solidFill>
                <a:latin typeface="Arial"/>
                <a:cs typeface="Arial"/>
              </a:rPr>
              <a:t>.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9%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2016-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2020).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China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GDP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growth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grew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849" dirty="0">
                <a:solidFill>
                  <a:srgbClr val="A0A0A0"/>
                </a:solidFill>
                <a:latin typeface="Arial"/>
                <a:cs typeface="Arial"/>
              </a:rPr>
              <a:t>.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0%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(2021</a:t>
            </a:r>
            <a:r>
              <a:rPr sz="849" spc="-10" dirty="0">
                <a:solidFill>
                  <a:srgbClr val="A0A0A0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8.5%).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deceleration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China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lockdowns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COVID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outbreaks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impacted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consumer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spending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industrial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output</a:t>
            </a:r>
            <a:r>
              <a:rPr sz="849" spc="-20" dirty="0">
                <a:solidFill>
                  <a:srgbClr val="A0A0A0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A0A0A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slowdown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real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estate.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growth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in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China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lead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reduced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growth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lower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commodity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prices.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EU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economy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decelerated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3.6%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5.3%)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economy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4.0%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7.6%).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 EU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 UK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economy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remained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resilient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strong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contribution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services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sector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overall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positive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developments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over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second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consumer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confidence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sentiment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worsened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central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banks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started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interest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rates.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0786" y="7139281"/>
            <a:ext cx="2844464" cy="2199119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17750" algn="just">
              <a:spcBef>
                <a:spcPts val="594"/>
              </a:spcBef>
            </a:pPr>
            <a:r>
              <a:rPr sz="849" i="1" spc="-25" dirty="0">
                <a:solidFill>
                  <a:srgbClr val="4D6791"/>
                </a:solidFill>
                <a:latin typeface="Arial"/>
                <a:cs typeface="Arial"/>
              </a:rPr>
              <a:t>Steel</a:t>
            </a:r>
            <a:r>
              <a:rPr sz="849" i="1" spc="-35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D6791"/>
                </a:solidFill>
                <a:latin typeface="Arial"/>
                <a:cs typeface="Arial"/>
              </a:rPr>
              <a:t>demand</a:t>
            </a:r>
            <a:r>
              <a:rPr sz="849" i="1" spc="20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4D6791"/>
                </a:solidFill>
                <a:latin typeface="Arial"/>
                <a:cs typeface="Arial"/>
              </a:rPr>
              <a:t>and </a:t>
            </a:r>
            <a:r>
              <a:rPr sz="849" i="1" spc="-10" dirty="0">
                <a:solidFill>
                  <a:srgbClr val="4D6791"/>
                </a:solidFill>
                <a:latin typeface="Arial"/>
                <a:cs typeface="Arial"/>
              </a:rPr>
              <a:t>production</a:t>
            </a:r>
            <a:endParaRPr sz="849">
              <a:latin typeface="Arial"/>
              <a:cs typeface="Arial"/>
            </a:endParaRPr>
          </a:p>
          <a:p>
            <a:pPr marL="12678" marR="5071" indent="634" algn="just">
              <a:lnSpc>
                <a:spcPct val="1384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 demand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3.2% in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year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line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worsening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macroeconomic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conditions (2021</a:t>
            </a:r>
            <a:r>
              <a:rPr sz="849" spc="-10" dirty="0">
                <a:solidFill>
                  <a:srgbClr val="A0A0A0"/>
                </a:solidFill>
                <a:latin typeface="Arial"/>
                <a:cs typeface="Arial"/>
              </a:rPr>
              <a:t>:</a:t>
            </a:r>
            <a:r>
              <a:rPr sz="849" spc="-50" dirty="0">
                <a:solidFill>
                  <a:srgbClr val="A0A0A0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2.8%).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China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by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-3.5%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5.4%)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output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real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estate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sector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declined.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New construction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starts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declined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A0A0A0"/>
                </a:solidFill>
                <a:latin typeface="Arial"/>
                <a:cs typeface="Arial"/>
              </a:rPr>
              <a:t>-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36%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 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year. Demand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EU28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8.0%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18.1%).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Output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growth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steel-using-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sectors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positive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2022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strong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output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year.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However,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viewed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full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year declined strongly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destock,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especially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during 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latter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-10" dirty="0">
                <a:solidFill>
                  <a:srgbClr val="A0A0A0"/>
                </a:solidFill>
                <a:latin typeface="Arial"/>
                <a:cs typeface="Arial"/>
              </a:rPr>
              <a:t>.</a:t>
            </a:r>
            <a:r>
              <a:rPr sz="849" spc="-105" dirty="0">
                <a:solidFill>
                  <a:srgbClr val="A0A0A0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destock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was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triggered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04539" y="1162004"/>
            <a:ext cx="2845732" cy="35034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5071" indent="-3170">
              <a:lnSpc>
                <a:spcPct val="1367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confidence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caused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prices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inflation,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deterioration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lhe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outlook.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04165" y="1594830"/>
            <a:ext cx="2850170" cy="109860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algn="just">
              <a:lnSpc>
                <a:spcPct val="1367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year 2022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by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4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7%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9%)</a:t>
            </a:r>
            <a:r>
              <a:rPr sz="84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China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•</a:t>
            </a:r>
            <a:endParaRPr sz="849">
              <a:latin typeface="Arial"/>
              <a:cs typeface="Arial"/>
            </a:endParaRPr>
          </a:p>
          <a:p>
            <a:pPr marL="12678" marR="6973" indent="3804" algn="just">
              <a:lnSpc>
                <a:spcPct val="139100"/>
              </a:lnSpc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6%</a:t>
            </a:r>
            <a:r>
              <a:rPr sz="849" spc="-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-2</a:t>
            </a:r>
            <a:r>
              <a:rPr sz="849" spc="-15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9%)</a:t>
            </a:r>
            <a:r>
              <a:rPr sz="849" spc="-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equated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55%</a:t>
            </a:r>
            <a:r>
              <a:rPr sz="849" spc="-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(2021: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54%)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EU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10.8%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(2021</a:t>
            </a:r>
            <a:r>
              <a:rPr sz="849" spc="-5" dirty="0">
                <a:solidFill>
                  <a:srgbClr val="B8B8B8"/>
                </a:solidFill>
                <a:latin typeface="Arial"/>
                <a:cs typeface="Arial"/>
              </a:rPr>
              <a:t>:</a:t>
            </a:r>
            <a:r>
              <a:rPr sz="849" spc="-1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15.6%)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20%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EU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blast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furnaces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idled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response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lower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03029" y="2731763"/>
            <a:ext cx="2851438" cy="2909126"/>
          </a:xfrm>
          <a:prstGeom prst="rect">
            <a:avLst/>
          </a:prstGeom>
        </p:spPr>
        <p:txBody>
          <a:bodyPr vert="horz" wrap="square" lIns="0" tIns="72269" rIns="0" bIns="0" rtlCol="0">
            <a:spAutoFit/>
          </a:bodyPr>
          <a:lstStyle/>
          <a:p>
            <a:pPr marL="12678" algn="just">
              <a:spcBef>
                <a:spcPts val="569"/>
              </a:spcBef>
            </a:pP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Raw</a:t>
            </a:r>
            <a:r>
              <a:rPr sz="849" i="1" spc="5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materials</a:t>
            </a:r>
            <a:r>
              <a:rPr sz="849" i="1" spc="20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and</a:t>
            </a:r>
            <a:r>
              <a:rPr sz="849" i="1" spc="-40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steel</a:t>
            </a:r>
            <a:r>
              <a:rPr sz="849" i="1" spc="-30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791"/>
                </a:solidFill>
                <a:latin typeface="Arial"/>
                <a:cs typeface="Arial"/>
              </a:rPr>
              <a:t>prices</a:t>
            </a:r>
            <a:endParaRPr sz="849">
              <a:latin typeface="Arial"/>
              <a:cs typeface="Arial"/>
            </a:endParaRPr>
          </a:p>
          <a:p>
            <a:pPr marL="12678" marR="5071" indent="5705" algn="just">
              <a:lnSpc>
                <a:spcPct val="138400"/>
              </a:lnSpc>
              <a:spcBef>
                <a:spcPts val="80"/>
              </a:spcBef>
            </a:pP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principal</a:t>
            </a:r>
            <a:r>
              <a:rPr sz="849" spc="5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raw</a:t>
            </a:r>
            <a:r>
              <a:rPr sz="84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849" spc="5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5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5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steelmaking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processes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iron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ore,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metallurgical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coa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scrap.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reference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iron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ore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fines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(China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CFR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62%)</a:t>
            </a:r>
            <a:r>
              <a:rPr sz="84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US$121/t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(-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$39/1)</a:t>
            </a:r>
            <a:r>
              <a:rPr sz="84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declined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because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iron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ore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reduction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output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blast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furnaces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globally.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hard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coking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coal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spot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(Australia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FOB)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US$365/t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(+$141/t).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all-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time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US$594/t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Russia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war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Ukraine.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German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benchmark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scrap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pric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(Sorte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2/8)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endParaRPr sz="849">
              <a:latin typeface="Arial"/>
              <a:cs typeface="Arial"/>
            </a:endParaRPr>
          </a:p>
          <a:p>
            <a:pPr marL="13946" marR="6339" indent="1902" algn="just">
              <a:lnSpc>
                <a:spcPct val="138300"/>
              </a:lnSpc>
              <a:spcBef>
                <a:spcPts val="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€414/t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(+€16/t)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compared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previous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price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slightly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£73/t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£2/t),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although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volatile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throughout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year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reaching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all-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time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£98/t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August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01900" y="5685350"/>
            <a:ext cx="2853339" cy="11017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5071" indent="4437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European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spot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Hot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Rolled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Coil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(Germany parity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point)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€930/t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(-</a:t>
            </a:r>
            <a:endParaRPr sz="849">
              <a:latin typeface="Arial"/>
              <a:cs typeface="Arial"/>
            </a:endParaRPr>
          </a:p>
          <a:p>
            <a:pPr marL="17116" algn="just">
              <a:spcBef>
                <a:spcPts val="369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€44/t).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April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all-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time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endParaRPr sz="849">
              <a:latin typeface="Arial"/>
              <a:cs typeface="Arial"/>
            </a:endParaRPr>
          </a:p>
          <a:p>
            <a:pPr marL="12678" marR="10143" indent="4437" algn="just">
              <a:lnSpc>
                <a:spcPct val="139100"/>
              </a:lnSpc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€1,385/t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ofsupply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Ukraine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Russia.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later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year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reduced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sharply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as demand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reduced.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01468" y="6819234"/>
            <a:ext cx="2848268" cy="2019082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14579" algn="just">
              <a:spcBef>
                <a:spcPts val="594"/>
              </a:spcBef>
            </a:pP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Prospects</a:t>
            </a:r>
            <a:r>
              <a:rPr sz="849" i="1" spc="45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for</a:t>
            </a:r>
            <a:r>
              <a:rPr sz="849" i="1" spc="-50" dirty="0">
                <a:solidFill>
                  <a:srgbClr val="4D679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1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  <a:p>
            <a:pPr marL="12678" marR="5071" indent="634" algn="just">
              <a:lnSpc>
                <a:spcPct val="1383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calendar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outlook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EU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economy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growth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low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(+0.5%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EU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0.0%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UK).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Monetary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policy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tightening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negative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growth.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Output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machinery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decline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whilst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automotive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grow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slightly.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EU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decline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1.6%.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Downside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forecasts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higher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inflation</a:t>
            </a:r>
            <a:r>
              <a:rPr sz="849" spc="-20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lagged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effect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monetary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tightening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unexpected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developments in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geopolitics.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146994"/>
            <a:ext cx="7273131" cy="0"/>
          </a:xfrm>
          <a:custGeom>
            <a:avLst/>
            <a:gdLst/>
            <a:ahLst/>
            <a:cxnLst/>
            <a:rect l="l" t="t" r="r" b="b"/>
            <a:pathLst>
              <a:path w="7285355">
                <a:moveTo>
                  <a:pt x="0" y="0"/>
                </a:moveTo>
                <a:lnTo>
                  <a:pt x="728485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21236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6324" y="765499"/>
            <a:ext cx="160956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35B9A"/>
                </a:solidFill>
                <a:latin typeface="Arial"/>
                <a:cs typeface="Arial"/>
              </a:rPr>
              <a:t>B3.</a:t>
            </a:r>
            <a:r>
              <a:rPr sz="1198" b="1" spc="70" dirty="0">
                <a:solidFill>
                  <a:srgbClr val="335B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35B9A"/>
                </a:solidFill>
                <a:latin typeface="Arial"/>
                <a:cs typeface="Arial"/>
              </a:rPr>
              <a:t>Business</a:t>
            </a:r>
            <a:r>
              <a:rPr sz="1198" b="1" spc="200" dirty="0">
                <a:solidFill>
                  <a:srgbClr val="335B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35B9A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40980" y="9964407"/>
            <a:ext cx="1023804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232741" y="9964407"/>
            <a:ext cx="115566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76070">
              <a:spcBef>
                <a:spcPts val="20"/>
              </a:spcBef>
            </a:pPr>
            <a:r>
              <a:rPr sz="849" spc="-20" dirty="0">
                <a:solidFill>
                  <a:srgbClr val="444444"/>
                </a:solidFill>
              </a:rPr>
              <a:t>Page</a:t>
            </a:r>
            <a:r>
              <a:rPr sz="849" spc="-15" dirty="0">
                <a:solidFill>
                  <a:srgbClr val="444444"/>
                </a:solidFill>
              </a:rPr>
              <a:t> </a:t>
            </a:r>
            <a:r>
              <a:rPr sz="849" spc="-50" dirty="0">
                <a:solidFill>
                  <a:srgbClr val="444444"/>
                </a:solidFill>
              </a:rPr>
              <a:t>9</a:t>
            </a:r>
            <a:endParaRPr sz="849"/>
          </a:p>
        </p:txBody>
      </p:sp>
      <p:sp>
        <p:nvSpPr>
          <p:cNvPr id="5" name="object 5"/>
          <p:cNvSpPr txBox="1"/>
          <p:nvPr/>
        </p:nvSpPr>
        <p:spPr>
          <a:xfrm>
            <a:off x="821106" y="1128473"/>
            <a:ext cx="2843197" cy="2202289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19018" algn="just">
              <a:spcBef>
                <a:spcPts val="594"/>
              </a:spcBef>
            </a:pPr>
            <a:r>
              <a:rPr sz="849" i="1" spc="-165" dirty="0">
                <a:solidFill>
                  <a:srgbClr val="4D6997"/>
                </a:solidFill>
                <a:latin typeface="Arial"/>
                <a:cs typeface="Arial"/>
              </a:rPr>
              <a:t>C1v1/</a:t>
            </a:r>
            <a:r>
              <a:rPr sz="849" i="1" spc="70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997"/>
                </a:solidFill>
                <a:latin typeface="Arial"/>
                <a:cs typeface="Arial"/>
              </a:rPr>
              <a:t>society</a:t>
            </a:r>
            <a:r>
              <a:rPr sz="849" i="1" spc="10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997"/>
                </a:solidFill>
                <a:latin typeface="Arial"/>
                <a:cs typeface="Arial"/>
              </a:rPr>
              <a:t>advocacy</a:t>
            </a:r>
            <a:endParaRPr sz="849">
              <a:latin typeface="Arial"/>
              <a:cs typeface="Arial"/>
            </a:endParaRPr>
          </a:p>
          <a:p>
            <a:pPr marL="12678" marR="5071" indent="4437" algn="just">
              <a:lnSpc>
                <a:spcPct val="138600"/>
              </a:lnSpc>
              <a:spcBef>
                <a:spcPts val="100"/>
              </a:spcBef>
            </a:pP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continuously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engages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various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levels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civi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society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stakeholders</a:t>
            </a:r>
            <a:r>
              <a:rPr sz="849" spc="-15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849" spc="15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non-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governmental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organisations,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inform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elements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public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policy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regulation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business.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objective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help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create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right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industry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adoption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policies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create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level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playing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field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545454"/>
                </a:solidFill>
                <a:latin typeface="Arial"/>
                <a:cs typeface="Arial"/>
              </a:rPr>
              <a:t>111lernational</a:t>
            </a:r>
            <a:r>
              <a:rPr sz="849" spc="-11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competitors</a:t>
            </a:r>
            <a:r>
              <a:rPr sz="849" spc="-15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849" spc="-9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competitive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cost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base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attractive</a:t>
            </a:r>
            <a:r>
              <a:rPr sz="84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innovation</a:t>
            </a:r>
            <a:r>
              <a:rPr sz="84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investment.</a:t>
            </a:r>
            <a:r>
              <a:rPr sz="849" spc="6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6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6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engage</a:t>
            </a:r>
            <a:r>
              <a:rPr sz="849" spc="5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civi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849" spc="5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society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stakeholders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competitiveness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issues,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prices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property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taxation</a:t>
            </a:r>
            <a:r>
              <a:rPr sz="849" spc="-15" dirty="0">
                <a:solidFill>
                  <a:srgbClr val="B6B6B6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9704" y="3381002"/>
            <a:ext cx="2848268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2536" algn="just">
              <a:lnSpc>
                <a:spcPct val="138100"/>
              </a:lnSpc>
              <a:spcBef>
                <a:spcPts val="85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Climate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change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most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significant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area</a:t>
            </a:r>
            <a:r>
              <a:rPr sz="84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civil</a:t>
            </a:r>
            <a:r>
              <a:rPr sz="84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society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stakeholders</a:t>
            </a:r>
            <a:r>
              <a:rPr sz="849" spc="-10" dirty="0">
                <a:solidFill>
                  <a:srgbClr val="B6B6B6"/>
                </a:solidFill>
                <a:latin typeface="Arial"/>
                <a:cs typeface="Arial"/>
              </a:rPr>
              <a:t>.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centred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how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plans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can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funded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 ensuring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secures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right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policy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environment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industr</a:t>
            </a:r>
            <a:r>
              <a:rPr sz="849" spc="-10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al decarbonisallon.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9253" y="4520984"/>
            <a:ext cx="2842563" cy="9249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 algn="just">
              <a:lnSpc>
                <a:spcPct val="139100"/>
              </a:lnSpc>
              <a:spcBef>
                <a:spcPts val="10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closely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monitor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regulatory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dialogue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UK's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Remedies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Authonty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level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playing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field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against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unfairly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priced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imports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'dumped'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UK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make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case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renewal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existing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safeguards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25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0865" y="5490274"/>
            <a:ext cx="2838125" cy="1095439"/>
          </a:xfrm>
          <a:prstGeom prst="rect">
            <a:avLst/>
          </a:prstGeom>
        </p:spPr>
        <p:txBody>
          <a:bodyPr vert="horz" wrap="square" lIns="0" tIns="14580" rIns="0" bIns="0" rtlCol="0">
            <a:spAutoFit/>
          </a:bodyPr>
          <a:lstStyle/>
          <a:p>
            <a:pPr marL="12678" marR="5071" indent="1268" algn="just">
              <a:lnSpc>
                <a:spcPct val="137600"/>
              </a:lnSpc>
              <a:spcBef>
                <a:spcPts val="11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wider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industry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17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calling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impose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'melt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pour'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clause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prevent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importation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Russian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metal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substrate.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remove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"loophole"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allowing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Russian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exporters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send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semi-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finished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other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countries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rolled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shipped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9888" y="6689437"/>
            <a:ext cx="634568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10" dirty="0">
                <a:solidFill>
                  <a:srgbClr val="335B9A"/>
                </a:solidFill>
                <a:latin typeface="Arial"/>
                <a:cs typeface="Arial"/>
              </a:rPr>
              <a:t>Employees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6441" y="6901532"/>
            <a:ext cx="2841295" cy="943295"/>
          </a:xfrm>
          <a:prstGeom prst="rect">
            <a:avLst/>
          </a:prstGeom>
        </p:spPr>
        <p:txBody>
          <a:bodyPr vert="horz" wrap="square" lIns="0" tIns="72269" rIns="0" bIns="0" rtlCol="0">
            <a:spAutoFit/>
          </a:bodyPr>
          <a:lstStyle/>
          <a:p>
            <a:pPr marL="19652" algn="just">
              <a:spcBef>
                <a:spcPts val="569"/>
              </a:spcBef>
            </a:pPr>
            <a:r>
              <a:rPr sz="849" i="1" spc="-25" dirty="0">
                <a:solidFill>
                  <a:srgbClr val="335B9A"/>
                </a:solidFill>
                <a:latin typeface="Arial"/>
                <a:cs typeface="Arial"/>
              </a:rPr>
              <a:t>Health</a:t>
            </a:r>
            <a:r>
              <a:rPr sz="849" i="1" spc="-35" dirty="0">
                <a:solidFill>
                  <a:srgbClr val="335B9A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35B9A"/>
                </a:solidFill>
                <a:latin typeface="Arial"/>
                <a:cs typeface="Arial"/>
              </a:rPr>
              <a:t>and</a:t>
            </a:r>
            <a:r>
              <a:rPr sz="849" i="1" spc="-25" dirty="0">
                <a:solidFill>
                  <a:srgbClr val="335B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35B9A"/>
                </a:solidFill>
                <a:latin typeface="Arial"/>
                <a:cs typeface="Arial"/>
              </a:rPr>
              <a:t>safety</a:t>
            </a:r>
            <a:endParaRPr sz="849">
              <a:latin typeface="Arial"/>
              <a:cs typeface="Arial"/>
            </a:endParaRPr>
          </a:p>
          <a:p>
            <a:pPr marL="17116" marR="5071" indent="-5071" algn="just">
              <a:lnSpc>
                <a:spcPct val="139100"/>
              </a:lnSpc>
              <a:spcBef>
                <a:spcPts val="7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b="1" spc="-60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b="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priority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strives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achieve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ensuring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zero harm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our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employees,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contractors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communities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6575" y="7892156"/>
            <a:ext cx="2843830" cy="145234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5705" algn="just">
              <a:lnSpc>
                <a:spcPct val="138100"/>
              </a:lnSpc>
              <a:spcBef>
                <a:spcPts val="8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ambition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remains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safety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benchmark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steel.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However,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despite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morning 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14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September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tragic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fatality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Llanwern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site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South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Wales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employee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involved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rail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shunting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operations.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thoughts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remain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family,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friends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colleagues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deceased.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full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investigation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initiated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held a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series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Time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Workshops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core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95292" y="1140668"/>
            <a:ext cx="2853339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536">
              <a:lnSpc>
                <a:spcPct val="139100"/>
              </a:lnSpc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contractors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overall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on health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92003" y="1573493"/>
            <a:ext cx="2852706" cy="145804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38400"/>
              </a:lnSpc>
              <a:spcBef>
                <a:spcPts val="105"/>
              </a:spcBef>
            </a:pP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combined </a:t>
            </a:r>
            <a:r>
              <a:rPr sz="849" spc="-10" dirty="0">
                <a:solidFill>
                  <a:srgbClr val="9A9A9A"/>
                </a:solidFill>
                <a:latin typeface="Arial"/>
                <a:cs typeface="Arial"/>
              </a:rPr>
              <a:t>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ost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time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injury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frequency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(LTIF)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2022/23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contractors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worsened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slightly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2.77 compared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2.47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previous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similar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picture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was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observed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recordables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rate,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includes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lost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time </a:t>
            </a:r>
            <a:r>
              <a:rPr sz="849" spc="-60" dirty="0">
                <a:solidFill>
                  <a:srgbClr val="545454"/>
                </a:solidFill>
                <a:latin typeface="Arial"/>
                <a:cs typeface="Arial"/>
              </a:rPr>
              <a:t>inJuries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minor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injuries,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rose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4.23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2022/23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compared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799" b="1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b="1" dirty="0">
                <a:solidFill>
                  <a:srgbClr val="444444"/>
                </a:solidFill>
                <a:latin typeface="Arial"/>
                <a:cs typeface="Arial"/>
              </a:rPr>
              <a:t>82</a:t>
            </a:r>
            <a:r>
              <a:rPr sz="799" b="1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2021/22.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However,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injury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frequency rate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injuries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overall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reduced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12.4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10.6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showing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reduction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injuries.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2003" y="3082291"/>
            <a:ext cx="2847000" cy="145234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38100"/>
              </a:lnSpc>
              <a:spcBef>
                <a:spcPts val="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revitalised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its</a:t>
            </a:r>
            <a:r>
              <a:rPr sz="849" spc="29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face-to-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face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senior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tours,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effective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engag</a:t>
            </a:r>
            <a:r>
              <a:rPr sz="84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employees,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holding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positive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safety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conversations</a:t>
            </a:r>
            <a:r>
              <a:rPr sz="84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849" spc="339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checking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controls,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barriers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enable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challenge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improve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standards.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tours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enable leaders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demonstrate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felt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workplace,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along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continued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health,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leadership training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89198" y="4581946"/>
            <a:ext cx="2850170" cy="1455514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4437" algn="just">
              <a:lnSpc>
                <a:spcPct val="138100"/>
              </a:lnSpc>
              <a:spcBef>
                <a:spcPts val="11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increased</a:t>
            </a:r>
            <a:r>
              <a:rPr sz="849" spc="11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severity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potential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severity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events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rather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than,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example,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low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potential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sl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ps</a:t>
            </a:r>
            <a:r>
              <a:rPr sz="84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849" spc="-1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trips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falls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level.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focus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resulted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team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visiting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potential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high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severity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events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give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focus.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now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feature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regular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processes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reviews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organisation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learns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events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minimise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likelihood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repeat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events.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89199" y="6087694"/>
            <a:ext cx="2846366" cy="1991822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4437" algn="just">
              <a:lnSpc>
                <a:spcPct val="1384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Healthy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aims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allow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every individual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who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 be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able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interact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positively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productively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colleagues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stakeholders,</a:t>
            </a:r>
            <a:r>
              <a:rPr sz="84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realise</a:t>
            </a:r>
            <a:r>
              <a:rPr sz="84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full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potential.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promotes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positive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culture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wellbeing,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strives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awareness,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involvement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confidence.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health,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including mental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health,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integrated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day-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lo-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day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aiming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prevent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work-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illness,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encourage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health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surveillance,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promote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wellbeing,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support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recovery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rehabilitation.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87345" y="8120450"/>
            <a:ext cx="2844464" cy="937589"/>
          </a:xfrm>
          <a:prstGeom prst="rect">
            <a:avLst/>
          </a:prstGeom>
        </p:spPr>
        <p:txBody>
          <a:bodyPr vert="horz" wrap="square" lIns="0" tIns="72902" rIns="0" bIns="0" rtlCol="0">
            <a:spAutoFit/>
          </a:bodyPr>
          <a:lstStyle/>
          <a:p>
            <a:pPr marL="20285" algn="just">
              <a:spcBef>
                <a:spcPts val="574"/>
              </a:spcBef>
            </a:pPr>
            <a:r>
              <a:rPr sz="799" i="1" dirty="0">
                <a:solidFill>
                  <a:srgbClr val="4D6997"/>
                </a:solidFill>
                <a:latin typeface="Arial"/>
                <a:cs typeface="Arial"/>
              </a:rPr>
              <a:t>Employee</a:t>
            </a:r>
            <a:r>
              <a:rPr sz="799" i="1" spc="-5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D6997"/>
                </a:solidFill>
                <a:latin typeface="Arial"/>
                <a:cs typeface="Arial"/>
              </a:rPr>
              <a:t>numbers</a:t>
            </a:r>
            <a:endParaRPr sz="799">
              <a:latin typeface="Arial"/>
              <a:cs typeface="Arial"/>
            </a:endParaRPr>
          </a:p>
          <a:p>
            <a:pPr marL="14579" marR="5071" indent="-2536" algn="just">
              <a:lnSpc>
                <a:spcPct val="138300"/>
              </a:lnSpc>
              <a:spcBef>
                <a:spcPts val="11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2023,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7,939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7</a:t>
            </a:r>
            <a:r>
              <a:rPr sz="84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890).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found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4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15918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3342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6324" y="777690"/>
            <a:ext cx="160385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44679A"/>
                </a:solidFill>
                <a:latin typeface="Arial"/>
                <a:cs typeface="Arial"/>
              </a:rPr>
              <a:t>B3.</a:t>
            </a:r>
            <a:r>
              <a:rPr sz="1198" b="1" spc="70" dirty="0">
                <a:solidFill>
                  <a:srgbClr val="4467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44679A"/>
                </a:solidFill>
                <a:latin typeface="Arial"/>
                <a:cs typeface="Arial"/>
              </a:rPr>
              <a:t>Business</a:t>
            </a:r>
            <a:r>
              <a:rPr sz="1198" b="1" spc="150" dirty="0">
                <a:solidFill>
                  <a:srgbClr val="4467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44679A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34886" y="9961359"/>
            <a:ext cx="1033947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232741" y="9958312"/>
            <a:ext cx="115249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9509">
              <a:spcBef>
                <a:spcPts val="20"/>
              </a:spcBef>
            </a:pPr>
            <a:r>
              <a:rPr sz="849" spc="-20" dirty="0">
                <a:solidFill>
                  <a:srgbClr val="444444"/>
                </a:solidFill>
              </a:rPr>
              <a:t>Page</a:t>
            </a:r>
            <a:r>
              <a:rPr sz="849" spc="-25" dirty="0">
                <a:solidFill>
                  <a:srgbClr val="444444"/>
                </a:solidFill>
              </a:rPr>
              <a:t> 10</a:t>
            </a:r>
            <a:endParaRPr sz="849"/>
          </a:p>
        </p:txBody>
      </p:sp>
      <p:sp>
        <p:nvSpPr>
          <p:cNvPr id="5" name="object 5"/>
          <p:cNvSpPr txBox="1"/>
          <p:nvPr/>
        </p:nvSpPr>
        <p:spPr>
          <a:xfrm>
            <a:off x="829682" y="1206199"/>
            <a:ext cx="96992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35" dirty="0">
                <a:solidFill>
                  <a:srgbClr val="44679A"/>
                </a:solidFill>
                <a:latin typeface="Arial"/>
                <a:cs typeface="Arial"/>
              </a:rPr>
              <a:t>Employment</a:t>
            </a:r>
            <a:r>
              <a:rPr sz="849" i="1" spc="70" dirty="0">
                <a:solidFill>
                  <a:srgbClr val="4467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679A"/>
                </a:solidFill>
                <a:latin typeface="Arial"/>
                <a:cs typeface="Arial"/>
              </a:rPr>
              <a:t>policies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4235" y="1399753"/>
            <a:ext cx="2838125" cy="1646962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268" algn="just">
              <a:lnSpc>
                <a:spcPct val="139100"/>
              </a:lnSpc>
              <a:spcBef>
                <a:spcPts val="120"/>
              </a:spcBef>
            </a:pP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established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effective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arrangements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each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location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communication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consultation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84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union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representalives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systematically</a:t>
            </a:r>
            <a:r>
              <a:rPr sz="84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provide employees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 matters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them.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strives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well-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developed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policies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procedures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consulting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negotiating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unions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views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making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decisions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likely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affect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their interests.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5746" y="3088386"/>
            <a:ext cx="2837491" cy="146121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38700"/>
              </a:lnSpc>
              <a:spcBef>
                <a:spcPts val="10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committed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provide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environment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recognises</a:t>
            </a:r>
            <a:r>
              <a:rPr sz="849" spc="6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6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849" spc="6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differences</a:t>
            </a:r>
            <a:r>
              <a:rPr sz="849" spc="6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employee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backgrounds</a:t>
            </a:r>
            <a:r>
              <a:rPr sz="84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skills.</a:t>
            </a:r>
            <a:r>
              <a:rPr sz="84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aim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provide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equal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opportunity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maximise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benefits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diverse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workforce.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adaptations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pandemic,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continued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embed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flexibility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adaptive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working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as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supporting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diversity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 inclusivity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action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plan.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6013" y="4600233"/>
            <a:ext cx="2838759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3946" marR="5071" indent="-1902" algn="just">
              <a:lnSpc>
                <a:spcPct val="1383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Diversity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Inclusion,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Diversity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Inclusion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Dignity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policies,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ready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roll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2023/24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supporting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e-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learning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face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face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sessions.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established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Steering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Group,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developing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Equality,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Diversity,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Inclusion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('ED&amp;I')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strategy,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representatives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participating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external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forums.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7208" y="5917003"/>
            <a:ext cx="2840027" cy="199752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6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requirements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job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applicants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existing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staff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who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a·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disability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reviewed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reasonable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adjustments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them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perform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possible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recruitment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while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employed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Company.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promotion,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access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benefits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facilities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employment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unreasonably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reasonable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adjustments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made.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reasonable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measures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ensure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 disabled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staff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given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opportunity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participate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fully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workplace,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training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career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development opportunities.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0005" y="7962264"/>
            <a:ext cx="2830518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268" algn="just">
              <a:lnSpc>
                <a:spcPct val="138300"/>
              </a:lnSpc>
              <a:spcBef>
                <a:spcPts val="80"/>
              </a:spcBef>
            </a:pP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continues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promote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development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future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talent</a:t>
            </a:r>
            <a:r>
              <a:rPr sz="84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apprentice,</a:t>
            </a:r>
            <a:r>
              <a:rPr sz="84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higher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apprentice,</a:t>
            </a:r>
            <a:r>
              <a:rPr sz="84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degree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apprentice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graduate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programmes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developed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new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suit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development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programmes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ensure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enhancement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leadership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capability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as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progress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different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stages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their career.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89206" y="1149811"/>
            <a:ext cx="2862215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6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Enterprise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limited,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subsidiary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25" dirty="0">
                <a:solidFill>
                  <a:srgbClr val="9A9A9A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helps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regeneration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communities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affected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industry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ii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roll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out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measures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businesses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manufacturing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regions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help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create new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job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communities.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8899" y="2305034"/>
            <a:ext cx="2856509" cy="1452344"/>
          </a:xfrm>
          <a:prstGeom prst="rect">
            <a:avLst/>
          </a:prstGeom>
        </p:spPr>
        <p:txBody>
          <a:bodyPr vert="horz" wrap="square" lIns="0" tIns="60224" rIns="0" bIns="0" rtlCol="0">
            <a:spAutoFit/>
          </a:bodyPr>
          <a:lstStyle/>
          <a:p>
            <a:pPr marL="12678" algn="just">
              <a:spcBef>
                <a:spcPts val="474"/>
              </a:spcBef>
            </a:pPr>
            <a:r>
              <a:rPr sz="849" i="1" dirty="0">
                <a:solidFill>
                  <a:srgbClr val="44679A"/>
                </a:solidFill>
                <a:latin typeface="Arial"/>
                <a:cs typeface="Arial"/>
              </a:rPr>
              <a:t>UK</a:t>
            </a:r>
            <a:r>
              <a:rPr sz="849" i="1" spc="-60" dirty="0">
                <a:solidFill>
                  <a:srgbClr val="4467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679A"/>
                </a:solidFill>
                <a:latin typeface="Arial"/>
                <a:cs typeface="Arial"/>
              </a:rPr>
              <a:t>Gender</a:t>
            </a:r>
            <a:r>
              <a:rPr sz="849" i="1" spc="-20" dirty="0">
                <a:solidFill>
                  <a:srgbClr val="44679A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4679A"/>
                </a:solidFill>
                <a:latin typeface="Arial"/>
                <a:cs typeface="Arial"/>
              </a:rPr>
              <a:t>pay</a:t>
            </a:r>
            <a:endParaRPr sz="849">
              <a:latin typeface="Arial"/>
              <a:cs typeface="Arial"/>
            </a:endParaRPr>
          </a:p>
          <a:p>
            <a:pPr marL="15848" algn="just">
              <a:spcBef>
                <a:spcPts val="369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UK,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Equality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2010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(Gender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Pay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Gap</a:t>
            </a:r>
            <a:endParaRPr sz="849">
              <a:latin typeface="Arial"/>
              <a:cs typeface="Arial"/>
            </a:endParaRPr>
          </a:p>
          <a:p>
            <a:pPr marL="12678" marR="5071" indent="2536" algn="just">
              <a:lnSpc>
                <a:spcPct val="138100"/>
              </a:lnSpc>
              <a:spcBef>
                <a:spcPts val="10"/>
              </a:spcBef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Information)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Regulations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2017,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employers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250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publish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annually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gender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pay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gap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information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percentage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differences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pay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between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male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female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employees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previous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published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results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in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2018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again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year has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published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results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website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89198" y="3804688"/>
            <a:ext cx="2861581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600"/>
              </a:lnSpc>
              <a:spcBef>
                <a:spcPts val="10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Relative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national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industry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statistics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gender pay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gap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(3.5%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mean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gender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gap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7.9%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median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gender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pay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gap)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lhe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end.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Group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steps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enhance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diversity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64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organisation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because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believes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having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right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people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right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job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important.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2004" y="4944666"/>
            <a:ext cx="2853339" cy="1833339"/>
          </a:xfrm>
          <a:prstGeom prst="rect">
            <a:avLst/>
          </a:prstGeom>
        </p:spPr>
        <p:txBody>
          <a:bodyPr vert="horz" wrap="square" lIns="0" tIns="72269" rIns="0" bIns="0" rtlCol="0">
            <a:spAutoFit/>
          </a:bodyPr>
          <a:lstStyle/>
          <a:p>
            <a:pPr marL="15214" algn="just">
              <a:spcBef>
                <a:spcPts val="569"/>
              </a:spcBef>
            </a:pPr>
            <a:r>
              <a:rPr sz="849" i="1" spc="-20" dirty="0">
                <a:solidFill>
                  <a:srgbClr val="44679A"/>
                </a:solidFill>
                <a:latin typeface="Arial"/>
                <a:cs typeface="Arial"/>
              </a:rPr>
              <a:t>Pension</a:t>
            </a:r>
            <a:r>
              <a:rPr sz="849" i="1" spc="-10" dirty="0">
                <a:solidFill>
                  <a:srgbClr val="44679A"/>
                </a:solidFill>
                <a:latin typeface="Arial"/>
                <a:cs typeface="Arial"/>
              </a:rPr>
              <a:t> arrangements</a:t>
            </a:r>
            <a:endParaRPr sz="849">
              <a:latin typeface="Arial"/>
              <a:cs typeface="Arial"/>
            </a:endParaRPr>
          </a:p>
          <a:p>
            <a:pPr marL="12678" marR="5071" indent="1268" algn="just">
              <a:lnSpc>
                <a:spcPct val="138200"/>
              </a:lnSpc>
              <a:spcBef>
                <a:spcPts val="80"/>
              </a:spcBef>
            </a:pP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principal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defined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benefit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British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Scheme ('BSPS')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closed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accrual.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scheme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came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existence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28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2018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regulated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apportionment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arrangement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b="1" spc="-35" dirty="0">
                <a:solidFill>
                  <a:srgbClr val="444444"/>
                </a:solidFill>
                <a:latin typeface="Arial"/>
                <a:cs typeface="Arial"/>
              </a:rPr>
              <a:t>('RAA')</a:t>
            </a:r>
            <a:r>
              <a:rPr sz="849" b="1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agreed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between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TSL,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Trustee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old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BSPS,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Pensions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Regulator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Protection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('PPF').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Pension arrangements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 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 are now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by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defined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contribution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scheme.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3565" y="6875625"/>
            <a:ext cx="248439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this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Note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25.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1356" y="7060033"/>
            <a:ext cx="2853973" cy="2022251"/>
          </a:xfrm>
          <a:prstGeom prst="rect">
            <a:avLst/>
          </a:prstGeom>
        </p:spPr>
        <p:txBody>
          <a:bodyPr vert="horz" wrap="square" lIns="0" tIns="77974" rIns="0" bIns="0" rtlCol="0">
            <a:spAutoFit/>
          </a:bodyPr>
          <a:lstStyle/>
          <a:p>
            <a:pPr marL="14579" algn="just">
              <a:spcBef>
                <a:spcPts val="614"/>
              </a:spcBef>
            </a:pPr>
            <a:r>
              <a:rPr sz="849" i="1" spc="-25" dirty="0">
                <a:solidFill>
                  <a:srgbClr val="44679A"/>
                </a:solidFill>
                <a:latin typeface="Arial"/>
                <a:cs typeface="Arial"/>
              </a:rPr>
              <a:t>Modern</a:t>
            </a:r>
            <a:r>
              <a:rPr sz="849" i="1" spc="-5" dirty="0">
                <a:solidFill>
                  <a:srgbClr val="4467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679A"/>
                </a:solidFill>
                <a:latin typeface="Arial"/>
                <a:cs typeface="Arial"/>
              </a:rPr>
              <a:t>Slavery</a:t>
            </a:r>
            <a:r>
              <a:rPr sz="849" i="1" spc="10" dirty="0">
                <a:solidFill>
                  <a:srgbClr val="44679A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4679A"/>
                </a:solidFill>
                <a:latin typeface="Arial"/>
                <a:cs typeface="Arial"/>
              </a:rPr>
              <a:t>Act</a:t>
            </a:r>
            <a:endParaRPr sz="849">
              <a:latin typeface="Arial"/>
              <a:cs typeface="Arial"/>
            </a:endParaRPr>
          </a:p>
          <a:p>
            <a:pPr marL="13312" marR="5071" indent="-1268" algn="just">
              <a:lnSpc>
                <a:spcPct val="138000"/>
              </a:lnSpc>
              <a:spcBef>
                <a:spcPts val="135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Section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54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Modem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Slavery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2015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requires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relevant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organisations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carrying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publish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statement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setting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steps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slavery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human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trafficking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taking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organisation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chains.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 Board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approved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statement setting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measures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ended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2022.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ending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issued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behalf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itself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subsidiary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companies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published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website.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13175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0599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0937" y="740861"/>
            <a:ext cx="1600051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b="1" dirty="0">
                <a:solidFill>
                  <a:srgbClr val="2D599A"/>
                </a:solidFill>
                <a:latin typeface="Arial"/>
                <a:cs typeface="Arial"/>
              </a:rPr>
              <a:t>83.</a:t>
            </a:r>
            <a:r>
              <a:rPr sz="1248" b="1" spc="-35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2D599A"/>
                </a:solidFill>
                <a:latin typeface="Arial"/>
                <a:cs typeface="Arial"/>
              </a:rPr>
              <a:t>Business</a:t>
            </a:r>
            <a:r>
              <a:rPr sz="1248" b="1" spc="70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2D599A"/>
                </a:solidFill>
                <a:latin typeface="Arial"/>
                <a:cs typeface="Arial"/>
              </a:rPr>
              <a:t>Review</a:t>
            </a:r>
            <a:endParaRPr sz="124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7550" y="1175719"/>
            <a:ext cx="117341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35" dirty="0">
                <a:solidFill>
                  <a:srgbClr val="4F6995"/>
                </a:solidFill>
                <a:latin typeface="Arial"/>
                <a:cs typeface="Arial"/>
              </a:rPr>
              <a:t>Communr</a:t>
            </a:r>
            <a:r>
              <a:rPr sz="849" i="1" spc="-35" dirty="0">
                <a:solidFill>
                  <a:srgbClr val="2D599A"/>
                </a:solidFill>
                <a:latin typeface="Arial"/>
                <a:cs typeface="Arial"/>
              </a:rPr>
              <a:t>t</a:t>
            </a:r>
            <a:r>
              <a:rPr sz="849" i="1" spc="-35" dirty="0">
                <a:solidFill>
                  <a:srgbClr val="4F6995"/>
                </a:solidFill>
                <a:latin typeface="Arial"/>
                <a:cs typeface="Arial"/>
              </a:rPr>
              <a:t>y</a:t>
            </a:r>
            <a:r>
              <a:rPr sz="849" i="1" spc="20" dirty="0">
                <a:solidFill>
                  <a:srgbClr val="4F6995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F6995"/>
                </a:solidFill>
                <a:latin typeface="Arial"/>
                <a:cs typeface="Arial"/>
              </a:rPr>
              <a:t>Eng</a:t>
            </a:r>
            <a:r>
              <a:rPr sz="849" i="1" spc="-10" dirty="0">
                <a:solidFill>
                  <a:srgbClr val="2D599A"/>
                </a:solidFill>
                <a:latin typeface="Arial"/>
                <a:cs typeface="Arial"/>
              </a:rPr>
              <a:t>a</a:t>
            </a:r>
            <a:r>
              <a:rPr sz="849" i="1" spc="-10" dirty="0">
                <a:solidFill>
                  <a:srgbClr val="4F6995"/>
                </a:solidFill>
                <a:latin typeface="Arial"/>
                <a:cs typeface="Arial"/>
              </a:rPr>
              <a:t>g</a:t>
            </a:r>
            <a:r>
              <a:rPr sz="849" i="1" spc="-10" dirty="0">
                <a:solidFill>
                  <a:srgbClr val="2D599A"/>
                </a:solidFill>
                <a:latin typeface="Arial"/>
                <a:cs typeface="Arial"/>
              </a:rPr>
              <a:t>e</a:t>
            </a:r>
            <a:r>
              <a:rPr sz="849" i="1" spc="-10" dirty="0">
                <a:solidFill>
                  <a:srgbClr val="4F6995"/>
                </a:solidFill>
                <a:latin typeface="Arial"/>
                <a:cs typeface="Arial"/>
              </a:rPr>
              <a:t>men</a:t>
            </a:r>
            <a:r>
              <a:rPr sz="849" i="1" spc="-10" dirty="0">
                <a:solidFill>
                  <a:srgbClr val="2D599A"/>
                </a:solidFill>
                <a:latin typeface="Arial"/>
                <a:cs typeface="Arial"/>
              </a:rPr>
              <a:t>t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7417" y="1375367"/>
            <a:ext cx="2843197" cy="146121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387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strives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enr.ch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local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communitres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contribute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social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wellbeing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proactive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community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partnerships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embraces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three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aspects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:</a:t>
            </a:r>
            <a:r>
              <a:rPr sz="849" spc="-5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wellbeing</a:t>
            </a:r>
            <a:r>
              <a:rPr sz="849" spc="-20" dirty="0">
                <a:solidFill>
                  <a:srgbClr val="828282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environment</a:t>
            </a:r>
            <a:r>
              <a:rPr sz="849" spc="-10" dirty="0">
                <a:solidFill>
                  <a:srgbClr val="828282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education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learn</a:t>
            </a:r>
            <a:r>
              <a:rPr sz="849" dirty="0">
                <a:solidFill>
                  <a:srgbClr val="919191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84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12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sponsors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running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event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828282"/>
                </a:solidFill>
                <a:latin typeface="Arial"/>
                <a:cs typeface="Arial"/>
              </a:rPr>
              <a:t>-</a:t>
            </a:r>
            <a:r>
              <a:rPr sz="849" spc="26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Richard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Burton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10K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near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Talbot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now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545454"/>
                </a:solidFill>
                <a:latin typeface="Arial"/>
                <a:cs typeface="Arial"/>
              </a:rPr>
              <a:t>Ill</a:t>
            </a:r>
            <a:r>
              <a:rPr sz="649" spc="17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545454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40th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raised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£50</a:t>
            </a:r>
            <a:r>
              <a:rPr sz="849" spc="-30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000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local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chantIes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good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causes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7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242087" y="3119657"/>
            <a:ext cx="12679" cy="147707"/>
          </a:xfrm>
          <a:custGeom>
            <a:avLst/>
            <a:gdLst/>
            <a:ahLst/>
            <a:cxnLst/>
            <a:rect l="l" t="t" r="r" b="b"/>
            <a:pathLst>
              <a:path w="12700" h="147954">
                <a:moveTo>
                  <a:pt x="12207" y="147522"/>
                </a:moveTo>
                <a:lnTo>
                  <a:pt x="0" y="147522"/>
                </a:lnTo>
                <a:lnTo>
                  <a:pt x="0" y="0"/>
                </a:lnTo>
                <a:lnTo>
                  <a:pt x="12207" y="0"/>
                </a:lnTo>
                <a:lnTo>
                  <a:pt x="12207" y="147522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24667" y="2881118"/>
            <a:ext cx="2838759" cy="146121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973" algn="just">
              <a:lnSpc>
                <a:spcPct val="1387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encourages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make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active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contribut</a:t>
            </a:r>
            <a:r>
              <a:rPr sz="849" dirty="0">
                <a:solidFill>
                  <a:srgbClr val="B5B5B5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ocal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community</a:t>
            </a:r>
            <a:r>
              <a:rPr sz="84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16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Examples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inc</a:t>
            </a:r>
            <a:r>
              <a:rPr sz="849" spc="-10" dirty="0">
                <a:solidFill>
                  <a:srgbClr val="919191"/>
                </a:solidFill>
                <a:latin typeface="Arial"/>
                <a:cs typeface="Arial"/>
              </a:rPr>
              <a:t>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ude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donations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food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banks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donations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charities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supporting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victims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domestic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abuse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families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facing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poverty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hardship</a:t>
            </a:r>
            <a:r>
              <a:rPr sz="84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22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its</a:t>
            </a:r>
            <a:r>
              <a:rPr sz="849" spc="254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also continued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raise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thousands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pounds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every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Christmas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local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</a:t>
            </a:r>
            <a:r>
              <a:rPr sz="84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ties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families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something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celebrate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005672" y="6054955"/>
            <a:ext cx="12679" cy="147707"/>
          </a:xfrm>
          <a:custGeom>
            <a:avLst/>
            <a:gdLst/>
            <a:ahLst/>
            <a:cxnLst/>
            <a:rect l="l" t="t" r="r" b="b"/>
            <a:pathLst>
              <a:path w="12700" h="147954">
                <a:moveTo>
                  <a:pt x="12207" y="147522"/>
                </a:moveTo>
                <a:lnTo>
                  <a:pt x="0" y="147522"/>
                </a:lnTo>
                <a:lnTo>
                  <a:pt x="0" y="0"/>
                </a:lnTo>
                <a:lnTo>
                  <a:pt x="12207" y="0"/>
                </a:lnTo>
                <a:lnTo>
                  <a:pt x="12207" y="147522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27958" y="4392965"/>
            <a:ext cx="2840027" cy="1988653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3804" algn="just">
              <a:lnSpc>
                <a:spcPct val="138100"/>
              </a:lnSpc>
              <a:spcBef>
                <a:spcPts val="85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organised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two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Kids of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mini-triath</a:t>
            </a:r>
            <a:r>
              <a:rPr sz="849" spc="-20" dirty="0">
                <a:solidFill>
                  <a:srgbClr val="A1A1A1"/>
                </a:solidFill>
                <a:latin typeface="Arial"/>
                <a:cs typeface="Arial"/>
              </a:rPr>
              <a:t>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ons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545454"/>
                </a:solidFill>
                <a:latin typeface="Arial"/>
                <a:cs typeface="Arial"/>
              </a:rPr>
              <a:t>in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-35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849" spc="-2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involving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849" spc="-35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000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primary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school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children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tried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swimming</a:t>
            </a:r>
            <a:r>
              <a:rPr sz="849" spc="-20" dirty="0">
                <a:solidFill>
                  <a:srgbClr val="828282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running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cycling</a:t>
            </a:r>
            <a:r>
              <a:rPr sz="849" spc="-10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849" spc="-4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promoting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healthy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ac</a:t>
            </a:r>
            <a:r>
              <a:rPr sz="849" spc="-50" dirty="0">
                <a:solidFill>
                  <a:srgbClr val="727272"/>
                </a:solidFill>
                <a:latin typeface="Arial"/>
                <a:cs typeface="Arial"/>
              </a:rPr>
              <a:t>h</a:t>
            </a:r>
            <a:r>
              <a:rPr sz="849" spc="-50" dirty="0">
                <a:solidFill>
                  <a:srgbClr val="545454"/>
                </a:solidFill>
                <a:latin typeface="Arial"/>
                <a:cs typeface="Arial"/>
              </a:rPr>
              <a:t>ve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lifestyles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sponsor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two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activity-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programmes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primary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school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</a:t>
            </a:r>
            <a:r>
              <a:rPr sz="849" spc="-10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ldren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Wales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Aberavon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Wizards</a:t>
            </a:r>
            <a:r>
              <a:rPr sz="849" spc="-10" dirty="0">
                <a:solidFill>
                  <a:srgbClr val="A1A1A1"/>
                </a:solidFill>
                <a:latin typeface="Arial"/>
                <a:cs typeface="Arial"/>
              </a:rPr>
              <a:t>'</a:t>
            </a:r>
            <a:r>
              <a:rPr sz="849" spc="-4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League</a:t>
            </a:r>
            <a:r>
              <a:rPr sz="849" spc="-10" dirty="0">
                <a:solidFill>
                  <a:srgbClr val="919191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competition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develop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rugby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netball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skills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Neath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849" spc="-20" dirty="0">
                <a:solidFill>
                  <a:srgbClr val="919191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Newport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Dragons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community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outreach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offers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sports,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holiday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skills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camps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sessions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lifestyle</a:t>
            </a:r>
            <a:r>
              <a:rPr sz="849" spc="-10" dirty="0">
                <a:solidFill>
                  <a:srgbClr val="919191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diet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teamwork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ldren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over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60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primary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schools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828282"/>
                </a:solidFill>
                <a:latin typeface="Arial"/>
                <a:cs typeface="Arial"/>
              </a:rPr>
              <a:t>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Gwent.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7199" y="6414124"/>
            <a:ext cx="2838759" cy="2043171"/>
          </a:xfrm>
          <a:prstGeom prst="rect">
            <a:avLst/>
          </a:prstGeom>
        </p:spPr>
        <p:txBody>
          <a:bodyPr vert="horz" wrap="square" lIns="0" tIns="80510" rIns="0" bIns="0" rtlCol="0">
            <a:spAutoFit/>
          </a:bodyPr>
          <a:lstStyle/>
          <a:p>
            <a:pPr marL="15214">
              <a:spcBef>
                <a:spcPts val="634"/>
              </a:spcBef>
            </a:pPr>
            <a:r>
              <a:rPr sz="898" b="1" dirty="0">
                <a:solidFill>
                  <a:srgbClr val="2D599A"/>
                </a:solidFill>
                <a:latin typeface="Arial"/>
                <a:cs typeface="Arial"/>
              </a:rPr>
              <a:t>Sustainability</a:t>
            </a:r>
            <a:r>
              <a:rPr sz="898" b="1" spc="-30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99A"/>
                </a:solidFill>
                <a:latin typeface="Arial"/>
                <a:cs typeface="Arial"/>
              </a:rPr>
              <a:t>&amp;</a:t>
            </a:r>
            <a:r>
              <a:rPr sz="898" b="1" spc="30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D599A"/>
                </a:solidFill>
                <a:latin typeface="Arial"/>
                <a:cs typeface="Arial"/>
              </a:rPr>
              <a:t>Environment</a:t>
            </a:r>
            <a:endParaRPr sz="898">
              <a:latin typeface="Arial"/>
              <a:cs typeface="Arial"/>
            </a:endParaRPr>
          </a:p>
          <a:p>
            <a:pPr marL="15214">
              <a:spcBef>
                <a:spcPts val="508"/>
              </a:spcBef>
            </a:pPr>
            <a:r>
              <a:rPr sz="849" i="1" spc="-40" dirty="0">
                <a:solidFill>
                  <a:srgbClr val="4F6995"/>
                </a:solidFill>
                <a:latin typeface="Arial"/>
                <a:cs typeface="Arial"/>
              </a:rPr>
              <a:t>Sustamab/e</a:t>
            </a:r>
            <a:r>
              <a:rPr sz="849" i="1" spc="-5" dirty="0">
                <a:solidFill>
                  <a:srgbClr val="4F6995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F6995"/>
                </a:solidFill>
                <a:latin typeface="Arial"/>
                <a:cs typeface="Arial"/>
              </a:rPr>
              <a:t>m</a:t>
            </a:r>
            <a:r>
              <a:rPr sz="849" i="1" spc="-35" dirty="0">
                <a:solidFill>
                  <a:srgbClr val="4F6995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F6995"/>
                </a:solidFill>
                <a:latin typeface="Arial"/>
                <a:cs typeface="Arial"/>
              </a:rPr>
              <a:t>Every</a:t>
            </a:r>
            <a:r>
              <a:rPr sz="849" i="1" spc="-35" dirty="0">
                <a:solidFill>
                  <a:srgbClr val="4F6995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F6995"/>
                </a:solidFill>
                <a:latin typeface="Arial"/>
                <a:cs typeface="Arial"/>
              </a:rPr>
              <a:t>Sense</a:t>
            </a:r>
            <a:endParaRPr sz="849">
              <a:latin typeface="Arial"/>
              <a:cs typeface="Arial"/>
            </a:endParaRPr>
          </a:p>
          <a:p>
            <a:pPr marL="12678" marR="5071" indent="4437">
              <a:lnSpc>
                <a:spcPct val="138200"/>
              </a:lnSpc>
              <a:spcBef>
                <a:spcPts val="8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endeavours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every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sense</a:t>
            </a:r>
            <a:r>
              <a:rPr sz="849" spc="-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849" spc="-70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order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strengthen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secure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party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validation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progress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r>
              <a:rPr sz="849" spc="80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(through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-10" dirty="0">
                <a:solidFill>
                  <a:srgbClr val="919191"/>
                </a:solidFill>
                <a:latin typeface="Arial"/>
                <a:cs typeface="Arial"/>
              </a:rPr>
              <a:t>.</a:t>
            </a:r>
            <a:r>
              <a:rPr sz="849" spc="-5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LImIted)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became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member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ResponsibleSteel™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2020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-4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849" spc="-20" dirty="0">
                <a:solidFill>
                  <a:srgbClr val="919191"/>
                </a:solidFill>
                <a:latin typeface="Arial"/>
                <a:cs typeface="Arial"/>
              </a:rPr>
              <a:t>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globally-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present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standard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development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certification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scheme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industry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849" spc="-30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actively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pursuing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certification against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Respons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bleSteel™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standard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integrated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steelmak1ng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sites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Port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538379" y="9099984"/>
            <a:ext cx="18384" cy="147707"/>
          </a:xfrm>
          <a:custGeom>
            <a:avLst/>
            <a:gdLst/>
            <a:ahLst/>
            <a:cxnLst/>
            <a:rect l="l" t="t" r="r" b="b"/>
            <a:pathLst>
              <a:path w="18414" h="147954">
                <a:moveTo>
                  <a:pt x="18311" y="147522"/>
                </a:moveTo>
                <a:lnTo>
                  <a:pt x="0" y="147522"/>
                </a:lnTo>
                <a:lnTo>
                  <a:pt x="0" y="0"/>
                </a:lnTo>
                <a:lnTo>
                  <a:pt x="18311" y="0"/>
                </a:lnTo>
                <a:lnTo>
                  <a:pt x="18311" y="147522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827199" y="8510917"/>
            <a:ext cx="2839393" cy="912866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1268" algn="just">
              <a:lnSpc>
                <a:spcPct val="137300"/>
              </a:lnSpc>
              <a:spcBef>
                <a:spcPts val="9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2022123</a:t>
            </a:r>
            <a:r>
              <a:rPr sz="849" spc="-20" dirty="0">
                <a:solidFill>
                  <a:srgbClr val="919191"/>
                </a:solidFill>
                <a:latin typeface="Arial"/>
                <a:cs typeface="Arial"/>
              </a:rPr>
              <a:t>,</a:t>
            </a:r>
            <a:r>
              <a:rPr sz="849" spc="70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engaged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actIvIt1es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</a:t>
            </a:r>
            <a:r>
              <a:rPr sz="849" spc="114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accelerate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its</a:t>
            </a:r>
            <a:r>
              <a:rPr sz="849" spc="8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sustainab1</a:t>
            </a:r>
            <a:r>
              <a:rPr sz="849" spc="-30" dirty="0">
                <a:solidFill>
                  <a:srgbClr val="727272"/>
                </a:solidFill>
                <a:latin typeface="Arial"/>
                <a:cs typeface="Arial"/>
              </a:rPr>
              <a:t>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estab</a:t>
            </a:r>
            <a:r>
              <a:rPr sz="849" spc="-20" dirty="0">
                <a:solidFill>
                  <a:srgbClr val="A1A1A1"/>
                </a:solidFill>
                <a:latin typeface="Arial"/>
                <a:cs typeface="Arial"/>
              </a:rPr>
              <a:t>l</a:t>
            </a:r>
            <a:r>
              <a:rPr sz="849" spc="-20" dirty="0">
                <a:solidFill>
                  <a:srgbClr val="545454"/>
                </a:solidFill>
                <a:latin typeface="Arial"/>
                <a:cs typeface="Arial"/>
              </a:rPr>
              <a:t>ished</a:t>
            </a:r>
            <a:r>
              <a:rPr sz="849" spc="-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non</a:t>
            </a:r>
            <a:r>
              <a:rPr sz="849" spc="-25" dirty="0">
                <a:solidFill>
                  <a:srgbClr val="727272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financial</a:t>
            </a:r>
            <a:r>
              <a:rPr sz="849" spc="18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data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</a:t>
            </a:r>
            <a:r>
              <a:rPr sz="849" spc="21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ll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ll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ect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disclose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publicly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collaborating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large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software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0519" y="1122377"/>
            <a:ext cx="2853973" cy="181812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implement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integrated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data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reporting platform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steps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secure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third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assurance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core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data.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engaged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programme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stakeholder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concerted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effort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understand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better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issues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different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stakeholder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groups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regard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most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important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them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it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conducted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assessments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climate-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physical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trans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tion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approach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line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recommendations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Taskforce</a:t>
            </a:r>
            <a:r>
              <a:rPr sz="84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Climate-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related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Disclosure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(TCFD).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4187" y="3038095"/>
            <a:ext cx="566738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5" dirty="0">
                <a:solidFill>
                  <a:srgbClr val="4F6995"/>
                </a:solidFill>
                <a:latin typeface="Arial"/>
                <a:cs typeface="Arial"/>
              </a:rPr>
              <a:t>Recognition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2245" y="3243839"/>
            <a:ext cx="2846366" cy="145234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38100"/>
              </a:lnSpc>
              <a:spcBef>
                <a:spcPts val="85"/>
              </a:spcBef>
            </a:pPr>
            <a:r>
              <a:rPr sz="849" spc="-20" dirty="0">
                <a:solidFill>
                  <a:srgbClr val="54545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signed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World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Association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(worldstee</a:t>
            </a:r>
            <a:r>
              <a:rPr sz="849" spc="-20" dirty="0">
                <a:solidFill>
                  <a:srgbClr val="919191"/>
                </a:solidFill>
                <a:latin typeface="Arial"/>
                <a:cs typeface="Arial"/>
              </a:rPr>
              <a:t>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)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Charter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period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-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2024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inclusive.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April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849" spc="24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again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worldsteel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Champion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making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</a:t>
            </a:r>
            <a:r>
              <a:rPr sz="849" spc="5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one 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only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two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achieved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accolade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six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initiative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existed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(note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worldsteel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now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recognises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whole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single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member)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92245" y="4746543"/>
            <a:ext cx="2847000" cy="735998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4437" algn="just">
              <a:lnSpc>
                <a:spcPct val="137500"/>
              </a:lnSpc>
              <a:spcBef>
                <a:spcPts val="9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secured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worldsteel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Steelie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award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awards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ceremony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category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'Excellence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Life Cycle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Assessment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(LCA)</a:t>
            </a:r>
            <a:r>
              <a:rPr sz="849" spc="-10" dirty="0">
                <a:solidFill>
                  <a:srgbClr val="727272"/>
                </a:solidFill>
                <a:latin typeface="Arial"/>
                <a:cs typeface="Arial"/>
              </a:rPr>
              <a:t>.'</a:t>
            </a:r>
            <a:r>
              <a:rPr sz="849" spc="-50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adding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already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strong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internat'onal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reputation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LCA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expertise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activities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92245" y="5526850"/>
            <a:ext cx="2847000" cy="35955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>
              <a:lnSpc>
                <a:spcPct val="141400"/>
              </a:lnSpc>
              <a:spcBef>
                <a:spcPts val="100"/>
              </a:spcBef>
              <a:tabLst>
                <a:tab pos="512208" algn="l"/>
                <a:tab pos="782892" algn="l"/>
                <a:tab pos="1313483" algn="l"/>
                <a:tab pos="1946770" algn="l"/>
                <a:tab pos="2482433" algn="l"/>
                <a:tab pos="2715082" algn="l"/>
              </a:tabLst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10" dirty="0">
                <a:solidFill>
                  <a:srgbClr val="919191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manufacturing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independently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certified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meeting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90842" y="5892617"/>
            <a:ext cx="2842563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38100"/>
              </a:lnSpc>
              <a:spcBef>
                <a:spcPts val="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env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ronmenta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l</a:t>
            </a:r>
            <a:r>
              <a:rPr sz="849" spc="220" dirty="0">
                <a:solidFill>
                  <a:srgbClr val="A1A1A1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system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standard,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ISO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14001.2015.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July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spc="-30" dirty="0">
                <a:solidFill>
                  <a:srgbClr val="919191"/>
                </a:solidFill>
                <a:latin typeface="Arial"/>
                <a:cs typeface="Arial"/>
              </a:rPr>
              <a:t>,</a:t>
            </a:r>
            <a:r>
              <a:rPr sz="849" spc="-25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secured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ongo</a:t>
            </a:r>
            <a:r>
              <a:rPr sz="849" spc="-25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cert1ficat1on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its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manufactured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sustainabi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M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standard</a:t>
            </a:r>
            <a:r>
              <a:rPr sz="84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849" spc="8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BES6001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Certification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against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standard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increasingly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specified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 customers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sectors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537058" y="8191658"/>
            <a:ext cx="12679" cy="147707"/>
          </a:xfrm>
          <a:custGeom>
            <a:avLst/>
            <a:gdLst/>
            <a:ahLst/>
            <a:cxnLst/>
            <a:rect l="l" t="t" r="r" b="b"/>
            <a:pathLst>
              <a:path w="12700" h="147954">
                <a:moveTo>
                  <a:pt x="12207" y="147522"/>
                </a:moveTo>
                <a:lnTo>
                  <a:pt x="0" y="147522"/>
                </a:lnTo>
                <a:lnTo>
                  <a:pt x="0" y="0"/>
                </a:lnTo>
                <a:lnTo>
                  <a:pt x="12207" y="0"/>
                </a:lnTo>
                <a:lnTo>
                  <a:pt x="12207" y="147522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3892245" y="7026369"/>
            <a:ext cx="2849536" cy="1848553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15848">
              <a:spcBef>
                <a:spcPts val="594"/>
              </a:spcBef>
            </a:pPr>
            <a:r>
              <a:rPr sz="799" b="1" i="1" dirty="0">
                <a:solidFill>
                  <a:srgbClr val="2D599A"/>
                </a:solidFill>
                <a:latin typeface="Arial"/>
                <a:cs typeface="Arial"/>
              </a:rPr>
              <a:t>Climate</a:t>
            </a:r>
            <a:r>
              <a:rPr sz="799" b="1" i="1" spc="50" dirty="0">
                <a:solidFill>
                  <a:srgbClr val="2D599A"/>
                </a:solidFill>
                <a:latin typeface="Arial"/>
                <a:cs typeface="Arial"/>
              </a:rPr>
              <a:t> </a:t>
            </a:r>
            <a:r>
              <a:rPr sz="799" b="1" i="1" spc="-10" dirty="0">
                <a:solidFill>
                  <a:srgbClr val="2D599A"/>
                </a:solidFill>
                <a:latin typeface="Arial"/>
                <a:cs typeface="Arial"/>
              </a:rPr>
              <a:t>A</a:t>
            </a:r>
            <a:r>
              <a:rPr sz="799" b="1" i="1" spc="-10" dirty="0">
                <a:solidFill>
                  <a:srgbClr val="4F6995"/>
                </a:solidFill>
                <a:latin typeface="Arial"/>
                <a:cs typeface="Arial"/>
              </a:rPr>
              <a:t>c</a:t>
            </a:r>
            <a:r>
              <a:rPr sz="799" b="1" i="1" spc="-10" dirty="0">
                <a:solidFill>
                  <a:srgbClr val="2D599A"/>
                </a:solidFill>
                <a:latin typeface="Arial"/>
                <a:cs typeface="Arial"/>
              </a:rPr>
              <a:t>t</a:t>
            </a:r>
            <a:r>
              <a:rPr sz="799" b="1" i="1" spc="-10" dirty="0">
                <a:solidFill>
                  <a:srgbClr val="4F6995"/>
                </a:solidFill>
                <a:latin typeface="Arial"/>
                <a:cs typeface="Arial"/>
              </a:rPr>
              <a:t>i</a:t>
            </a:r>
            <a:r>
              <a:rPr sz="799" b="1" i="1" spc="-10" dirty="0">
                <a:solidFill>
                  <a:srgbClr val="2D599A"/>
                </a:solidFill>
                <a:latin typeface="Arial"/>
                <a:cs typeface="Arial"/>
              </a:rPr>
              <a:t>on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529"/>
              </a:spcBef>
            </a:pPr>
            <a:r>
              <a:rPr sz="849" i="1" spc="-10" dirty="0">
                <a:solidFill>
                  <a:srgbClr val="4F6995"/>
                </a:solidFill>
                <a:latin typeface="Arial"/>
                <a:cs typeface="Arial"/>
              </a:rPr>
              <a:t>Commitment</a:t>
            </a:r>
            <a:endParaRPr sz="849">
              <a:latin typeface="Arial"/>
              <a:cs typeface="Arial"/>
            </a:endParaRPr>
          </a:p>
          <a:p>
            <a:pPr marL="12678" marR="5071" indent="1902" algn="just">
              <a:lnSpc>
                <a:spcPct val="1384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b="1" spc="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444444"/>
                </a:solidFill>
                <a:latin typeface="Arial"/>
                <a:cs typeface="Arial"/>
              </a:rPr>
              <a:t>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fundamental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low-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economy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needed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renewable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energy,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low-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transportation</a:t>
            </a:r>
            <a:r>
              <a:rPr sz="849" spc="-10" dirty="0">
                <a:solidFill>
                  <a:srgbClr val="A1A1A1"/>
                </a:solidFill>
                <a:latin typeface="Arial"/>
                <a:cs typeface="Arial"/>
              </a:rPr>
              <a:t>.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infrastructure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schemes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large-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scale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hydrogen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distribution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849" spc="18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capture,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usage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storage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(CCUS)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ll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needed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build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power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electric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vehicles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tomorrow</a:t>
            </a:r>
            <a:r>
              <a:rPr sz="849" spc="-30" dirty="0">
                <a:solidFill>
                  <a:srgbClr val="919191"/>
                </a:solidFill>
                <a:latin typeface="Arial"/>
                <a:cs typeface="Arial"/>
              </a:rPr>
              <a:t>,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creating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buildings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delivering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major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infrastructure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help nations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globe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achieve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climate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goals.</a:t>
            </a:r>
            <a:endParaRPr sz="849">
              <a:latin typeface="Arial"/>
              <a:cs typeface="Arial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93416"/>
          </a:xfrm>
          <a:prstGeom prst="rect">
            <a:avLst/>
          </a:prstGeom>
        </p:spPr>
        <p:txBody>
          <a:bodyPr vert="horz" wrap="square" lIns="0" tIns="161383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Tata</a:t>
            </a:r>
            <a:r>
              <a:rPr sz="849" spc="-2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Stee</a:t>
            </a:r>
            <a:r>
              <a:rPr sz="849" spc="-20" dirty="0">
                <a:solidFill>
                  <a:srgbClr val="AFAFAF"/>
                </a:solidFill>
              </a:rPr>
              <a:t>l</a:t>
            </a:r>
            <a:r>
              <a:rPr sz="849" spc="-80" dirty="0">
                <a:solidFill>
                  <a:srgbClr val="AFAFAF"/>
                </a:solidFill>
              </a:rPr>
              <a:t> </a:t>
            </a:r>
            <a:r>
              <a:rPr sz="849" dirty="0">
                <a:solidFill>
                  <a:srgbClr val="464646"/>
                </a:solidFill>
              </a:rPr>
              <a:t>UK</a:t>
            </a:r>
            <a:r>
              <a:rPr sz="849" spc="-10" dirty="0">
                <a:solidFill>
                  <a:srgbClr val="464646"/>
                </a:solidFill>
              </a:rPr>
              <a:t> Limited</a:t>
            </a:r>
            <a:endParaRPr sz="849"/>
          </a:p>
        </p:txBody>
      </p:sp>
      <p:sp>
        <p:nvSpPr>
          <p:cNvPr id="24" name="object 24"/>
          <p:cNvSpPr txBox="1"/>
          <p:nvPr/>
        </p:nvSpPr>
        <p:spPr>
          <a:xfrm>
            <a:off x="3238835" y="9964407"/>
            <a:ext cx="1154395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70144"/>
          </a:xfrm>
          <a:prstGeom prst="rect">
            <a:avLst/>
          </a:prstGeom>
        </p:spPr>
        <p:txBody>
          <a:bodyPr vert="horz" wrap="square" lIns="0" tIns="39303" rIns="0" bIns="0" rtlCol="0">
            <a:spAutoFit/>
          </a:bodyPr>
          <a:lstStyle/>
          <a:p>
            <a:pPr marL="12678">
              <a:spcBef>
                <a:spcPts val="308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40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11</a:t>
            </a:r>
            <a:endParaRPr sz="849"/>
          </a:p>
        </p:txBody>
      </p:sp>
      <p:sp>
        <p:nvSpPr>
          <p:cNvPr id="22" name="object 22"/>
          <p:cNvSpPr txBox="1"/>
          <p:nvPr/>
        </p:nvSpPr>
        <p:spPr>
          <a:xfrm>
            <a:off x="3894403" y="8916311"/>
            <a:ext cx="2836857" cy="538857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3312" marR="5071" indent="-1268" algn="just">
              <a:lnSpc>
                <a:spcPct val="139100"/>
              </a:lnSpc>
              <a:spcBef>
                <a:spcPts val="12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20" dirty="0">
                <a:solidFill>
                  <a:srgbClr val="A1A1A1"/>
                </a:solidFill>
                <a:latin typeface="Arial"/>
                <a:cs typeface="Arial"/>
              </a:rPr>
              <a:t>'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role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zero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world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clear,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recognised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 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steelmaking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itself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creates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substantial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849" spc="-10" dirty="0">
                <a:solidFill>
                  <a:srgbClr val="828282"/>
                </a:solidFill>
                <a:latin typeface="Arial"/>
                <a:cs typeface="Arial"/>
              </a:rPr>
              <a:t>2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Tata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feels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strong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sense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16528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8432" y="973952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3985" y="780485"/>
            <a:ext cx="1605756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b="1" dirty="0">
                <a:solidFill>
                  <a:srgbClr val="285BA1"/>
                </a:solidFill>
                <a:latin typeface="Arial"/>
                <a:cs typeface="Arial"/>
              </a:rPr>
              <a:t>83.</a:t>
            </a:r>
            <a:r>
              <a:rPr sz="1248" b="1" spc="110" dirty="0">
                <a:solidFill>
                  <a:srgbClr val="285BA1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285BA1"/>
                </a:solidFill>
                <a:latin typeface="Arial"/>
                <a:cs typeface="Arial"/>
              </a:rPr>
              <a:t>Business</a:t>
            </a:r>
            <a:r>
              <a:rPr sz="1248" b="1" spc="5" dirty="0">
                <a:solidFill>
                  <a:srgbClr val="285BA1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285BA1"/>
                </a:solidFill>
                <a:latin typeface="Arial"/>
                <a:cs typeface="Arial"/>
              </a:rPr>
              <a:t>Review</a:t>
            </a:r>
            <a:endParaRPr sz="124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0246" y="1165052"/>
            <a:ext cx="2838125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algn="just">
              <a:lnSpc>
                <a:spcPct val="138300"/>
              </a:lnSpc>
              <a:spcBef>
                <a:spcPts val="80"/>
              </a:spcBef>
            </a:pP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responsibility,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therefore, 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reduce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own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emIssIons</a:t>
            </a:r>
            <a:r>
              <a:rPr sz="84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2022/23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was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significant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milestone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dirty="0">
                <a:solidFill>
                  <a:srgbClr val="AFAFAF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decarbomsation journey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it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adopted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during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year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target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net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zero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across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the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entire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Group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by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2045</a:t>
            </a:r>
            <a:r>
              <a:rPr sz="849" spc="1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target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545454"/>
                </a:solidFill>
                <a:latin typeface="Arial"/>
                <a:cs typeface="Arial"/>
              </a:rPr>
              <a:t>is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also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line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Group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target.</a:t>
            </a:r>
            <a:r>
              <a:rPr sz="84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set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itself</a:t>
            </a:r>
            <a:r>
              <a:rPr sz="849" spc="4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an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interim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milestone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Journey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net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zero</a:t>
            </a:r>
            <a:r>
              <a:rPr sz="84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849" spc="-6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targets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 reduce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emissions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30%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2030,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compared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2018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459555" y="4515676"/>
            <a:ext cx="15848" cy="147707"/>
          </a:xfrm>
          <a:custGeom>
            <a:avLst/>
            <a:gdLst/>
            <a:ahLst/>
            <a:cxnLst/>
            <a:rect l="l" t="t" r="r" b="b"/>
            <a:pathLst>
              <a:path w="15875" h="147954">
                <a:moveTo>
                  <a:pt x="15259" y="147522"/>
                </a:moveTo>
                <a:lnTo>
                  <a:pt x="0" y="147522"/>
                </a:lnTo>
                <a:lnTo>
                  <a:pt x="0" y="0"/>
                </a:lnTo>
                <a:lnTo>
                  <a:pt x="15259" y="0"/>
                </a:lnTo>
                <a:lnTo>
                  <a:pt x="15259" y="147522"/>
                </a:lnTo>
                <a:close/>
              </a:path>
            </a:pathLst>
          </a:custGeom>
          <a:solidFill>
            <a:srgbClr val="CDCD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28844" y="2487917"/>
            <a:ext cx="2843830" cy="396399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5705" algn="just">
              <a:lnSpc>
                <a:spcPct val="138400"/>
              </a:lnSpc>
              <a:spcBef>
                <a:spcPts val="105"/>
              </a:spcBef>
            </a:pP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set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out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545454"/>
                </a:solidFill>
                <a:latin typeface="Arial"/>
                <a:cs typeface="Arial"/>
              </a:rPr>
              <a:t>its</a:t>
            </a:r>
            <a:r>
              <a:rPr sz="849" spc="-7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intent</a:t>
            </a:r>
            <a:r>
              <a:rPr sz="849" spc="-7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establish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science-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based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targets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(SBl),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medium-term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emissions</a:t>
            </a:r>
            <a:r>
              <a:rPr sz="84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reductions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targets</a:t>
            </a:r>
            <a:r>
              <a:rPr sz="849" spc="7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consistent</a:t>
            </a:r>
            <a:r>
              <a:rPr sz="849" spc="78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849" spc="7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7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speed</a:t>
            </a:r>
            <a:r>
              <a:rPr sz="849" spc="7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73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extent</a:t>
            </a:r>
            <a:r>
              <a:rPr sz="849" spc="73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decarbonisation</a:t>
            </a:r>
            <a:r>
              <a:rPr sz="849" spc="-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-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-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will</a:t>
            </a:r>
            <a:r>
              <a:rPr sz="849" spc="-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need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make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13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order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world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meet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1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5</a:t>
            </a:r>
            <a:r>
              <a:rPr sz="799" spc="10" dirty="0">
                <a:solidFill>
                  <a:srgbClr val="898989"/>
                </a:solidFill>
                <a:latin typeface="Arial"/>
                <a:cs typeface="Arial"/>
              </a:rPr>
              <a:t>•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c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goal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Paris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Agreement.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Recognising</a:t>
            </a:r>
            <a:r>
              <a:rPr sz="849" spc="48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 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433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pre-existing</a:t>
            </a:r>
            <a:r>
              <a:rPr sz="849" spc="46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methodology</a:t>
            </a:r>
            <a:r>
              <a:rPr sz="849" spc="5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433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establishment</a:t>
            </a:r>
            <a:r>
              <a:rPr sz="849" spc="5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47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5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5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SBTs</a:t>
            </a:r>
            <a:r>
              <a:rPr sz="849" spc="48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was</a:t>
            </a:r>
            <a:r>
              <a:rPr sz="849" spc="5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47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need</a:t>
            </a:r>
            <a:r>
              <a:rPr sz="849" spc="47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improvement,</a:t>
            </a:r>
            <a:r>
              <a:rPr sz="84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took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696969"/>
                </a:solidFill>
                <a:latin typeface="Arial"/>
                <a:cs typeface="Arial"/>
              </a:rPr>
              <a:t>!eading</a:t>
            </a:r>
            <a:r>
              <a:rPr sz="849" spc="40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role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3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Net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Zero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Steel</a:t>
            </a:r>
            <a:r>
              <a:rPr sz="849" spc="80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Pathway</a:t>
            </a:r>
            <a:r>
              <a:rPr sz="849" spc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Methodology</a:t>
            </a:r>
            <a:r>
              <a:rPr sz="849" spc="87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Project</a:t>
            </a:r>
            <a:r>
              <a:rPr sz="849" spc="8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(NZSPMP)</a:t>
            </a:r>
            <a:r>
              <a:rPr sz="849" spc="-15" dirty="0">
                <a:solidFill>
                  <a:srgbClr val="AFAFAF"/>
                </a:solidFill>
                <a:latin typeface="Arial"/>
                <a:cs typeface="Arial"/>
              </a:rPr>
              <a:t>,</a:t>
            </a:r>
            <a:r>
              <a:rPr sz="849" spc="724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collaboration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between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organisations</a:t>
            </a:r>
            <a:r>
              <a:rPr sz="84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NGOs</a:t>
            </a:r>
            <a:r>
              <a:rPr sz="849" spc="-15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-1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July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2021,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b="1" spc="10" dirty="0">
                <a:solidFill>
                  <a:srgbClr val="464646"/>
                </a:solidFill>
                <a:latin typeface="Arial"/>
                <a:cs typeface="Arial"/>
              </a:rPr>
              <a:t>NZSMPM</a:t>
            </a:r>
            <a:r>
              <a:rPr sz="799" b="1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i:,ublished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detailed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10" dirty="0">
                <a:solidFill>
                  <a:srgbClr val="898989"/>
                </a:solidFill>
                <a:latin typeface="Arial"/>
                <a:cs typeface="Arial"/>
              </a:rPr>
              <a:t>.</a:t>
            </a:r>
            <a:r>
              <a:rPr sz="849" spc="-9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laying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out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foundations</a:t>
            </a:r>
            <a:r>
              <a:rPr sz="84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development</a:t>
            </a:r>
            <a:r>
              <a:rPr sz="84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robust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guidel</a:t>
            </a:r>
            <a:r>
              <a:rPr sz="849" spc="-35" dirty="0">
                <a:solidFill>
                  <a:srgbClr val="AFAFAF"/>
                </a:solidFill>
                <a:latin typeface="Arial"/>
                <a:cs typeface="Arial"/>
              </a:rPr>
              <a:t>r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nes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SBTs.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Science-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based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Target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lnillallve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(SBTi)</a:t>
            </a:r>
            <a:r>
              <a:rPr sz="849" spc="1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subsequently</a:t>
            </a:r>
            <a:r>
              <a:rPr sz="84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commenced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84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own</a:t>
            </a:r>
            <a:r>
              <a:rPr sz="84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project</a:t>
            </a:r>
            <a:r>
              <a:rPr sz="849" spc="2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revise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science-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based</a:t>
            </a:r>
            <a:r>
              <a:rPr sz="849" spc="5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target</a:t>
            </a:r>
            <a:r>
              <a:rPr sz="849" spc="5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setting</a:t>
            </a:r>
            <a:r>
              <a:rPr sz="849" spc="5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methodologies</a:t>
            </a:r>
            <a:r>
              <a:rPr sz="849" spc="843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tools</a:t>
            </a:r>
            <a:r>
              <a:rPr sz="849" spc="508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guidance</a:t>
            </a:r>
            <a:r>
              <a:rPr sz="84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companies</a:t>
            </a:r>
            <a:r>
              <a:rPr sz="84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other</a:t>
            </a:r>
            <a:r>
              <a:rPr sz="84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stakeholders</a:t>
            </a:r>
            <a:r>
              <a:rPr sz="849" spc="4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Stee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l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was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represented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Expert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Advisory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Group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project.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November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2022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January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r>
              <a:rPr sz="84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849" spc="-12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SBT</a:t>
            </a:r>
            <a:r>
              <a:rPr sz="849" spc="-20" dirty="0">
                <a:solidFill>
                  <a:srgbClr val="898989"/>
                </a:solidFill>
                <a:latin typeface="Arial"/>
                <a:cs typeface="Arial"/>
              </a:rPr>
              <a:t>t</a:t>
            </a:r>
            <a:r>
              <a:rPr sz="849" spc="-14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held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two</a:t>
            </a:r>
            <a:r>
              <a:rPr sz="84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month-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long</a:t>
            </a:r>
            <a:r>
              <a:rPr sz="84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public</a:t>
            </a:r>
            <a:r>
              <a:rPr sz="84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consultation</a:t>
            </a:r>
            <a:r>
              <a:rPr sz="849" spc="3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2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849" spc="2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Stee</a:t>
            </a:r>
            <a:r>
              <a:rPr sz="849" spc="-15" dirty="0">
                <a:solidFill>
                  <a:srgbClr val="9A9A9A"/>
                </a:solidFill>
                <a:latin typeface="Arial"/>
                <a:cs typeface="Arial"/>
              </a:rPr>
              <a:t>l</a:t>
            </a:r>
            <a:r>
              <a:rPr sz="849" spc="18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Guidance</a:t>
            </a:r>
            <a:r>
              <a:rPr sz="84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Tool,</a:t>
            </a:r>
            <a:r>
              <a:rPr sz="84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ensure</a:t>
            </a:r>
            <a:r>
              <a:rPr sz="849" spc="1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criteria</a:t>
            </a:r>
            <a:r>
              <a:rPr sz="84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guidance</a:t>
            </a:r>
            <a:r>
              <a:rPr sz="84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support</a:t>
            </a:r>
            <a:r>
              <a:rPr sz="84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companies</a:t>
            </a:r>
            <a:r>
              <a:rPr sz="84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their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decarbonisation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efforts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robust,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clear</a:t>
            </a:r>
            <a:r>
              <a:rPr sz="849" spc="-10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849" spc="-7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practical.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0255" y="6499185"/>
            <a:ext cx="2847000" cy="16317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38200"/>
              </a:lnSpc>
              <a:spcBef>
                <a:spcPts val="85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Tata Steel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sought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take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an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active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position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other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global initiatives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decarbomsatIon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played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substantial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role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Mission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Possible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Partnership</a:t>
            </a:r>
            <a:r>
              <a:rPr sz="849" spc="-25" dirty="0">
                <a:solidFill>
                  <a:srgbClr val="898989"/>
                </a:solidFill>
                <a:latin typeface="Arial"/>
                <a:cs typeface="Arial"/>
              </a:rPr>
              <a:t>'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Net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Zero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Initiative,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which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aims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inspire</a:t>
            </a:r>
            <a:r>
              <a:rPr sz="849" spc="-3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an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accelerated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trans</a:t>
            </a:r>
            <a:r>
              <a:rPr sz="849" spc="-10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tion to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net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zero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ncluding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essential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innovation</a:t>
            </a:r>
            <a:r>
              <a:rPr sz="849" spc="-10" dirty="0">
                <a:solidFill>
                  <a:srgbClr val="898989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investments</a:t>
            </a:r>
            <a:r>
              <a:rPr sz="849" dirty="0">
                <a:solidFill>
                  <a:srgbClr val="777777"/>
                </a:solidFill>
                <a:latin typeface="Arial"/>
                <a:cs typeface="Arial"/>
              </a:rPr>
              <a:t>,</a:t>
            </a:r>
            <a:r>
              <a:rPr sz="849" spc="16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policy,</a:t>
            </a:r>
            <a:r>
              <a:rPr sz="84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procurement</a:t>
            </a:r>
            <a:r>
              <a:rPr sz="849" spc="3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decisions</a:t>
            </a:r>
            <a:r>
              <a:rPr sz="849" spc="2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2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broader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industry</a:t>
            </a:r>
            <a:r>
              <a:rPr sz="849" spc="1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value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chain</a:t>
            </a:r>
            <a:r>
              <a:rPr sz="84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2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Stee</a:t>
            </a:r>
            <a:r>
              <a:rPr sz="849" dirty="0">
                <a:solidFill>
                  <a:srgbClr val="9A9A9A"/>
                </a:solidFill>
                <a:latin typeface="Arial"/>
                <a:cs typeface="Arial"/>
              </a:rPr>
              <a:t>l</a:t>
            </a:r>
            <a:r>
              <a:rPr sz="849" spc="3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also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active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member</a:t>
            </a:r>
            <a:r>
              <a:rPr sz="849" spc="3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2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ResponsibleSteel™</a:t>
            </a:r>
            <a:r>
              <a:rPr sz="84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2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2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seat</a:t>
            </a:r>
            <a:r>
              <a:rPr sz="84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84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its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governance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board.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8549" y="8219571"/>
            <a:ext cx="120827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i="1" spc="-40" dirty="0">
                <a:solidFill>
                  <a:srgbClr val="4B6997"/>
                </a:solidFill>
                <a:latin typeface="Arial"/>
                <a:cs typeface="Arial"/>
              </a:rPr>
              <a:t>Public</a:t>
            </a:r>
            <a:r>
              <a:rPr sz="898" i="1" spc="-10" dirty="0">
                <a:solidFill>
                  <a:srgbClr val="4B6997"/>
                </a:solidFill>
                <a:latin typeface="Arial"/>
                <a:cs typeface="Arial"/>
              </a:rPr>
              <a:t> </a:t>
            </a:r>
            <a:r>
              <a:rPr sz="898" i="1" spc="-45" dirty="0">
                <a:solidFill>
                  <a:srgbClr val="4B6997"/>
                </a:solidFill>
                <a:latin typeface="Arial"/>
                <a:cs typeface="Arial"/>
              </a:rPr>
              <a:t>Policy</a:t>
            </a:r>
            <a:r>
              <a:rPr sz="898" i="1" spc="-15" dirty="0">
                <a:solidFill>
                  <a:srgbClr val="4B6997"/>
                </a:solidFill>
                <a:latin typeface="Arial"/>
                <a:cs typeface="Arial"/>
              </a:rPr>
              <a:t> </a:t>
            </a:r>
            <a:r>
              <a:rPr sz="898" i="1" spc="-50" dirty="0">
                <a:solidFill>
                  <a:srgbClr val="4B6997"/>
                </a:solidFill>
                <a:latin typeface="Arial"/>
                <a:cs typeface="Arial"/>
              </a:rPr>
              <a:t>Environment</a:t>
            </a:r>
            <a:endParaRPr sz="89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3052" y="8428619"/>
            <a:ext cx="2847000" cy="1098609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38100"/>
              </a:lnSpc>
              <a:spcBef>
                <a:spcPts val="110"/>
              </a:spcBef>
            </a:pP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UK Government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legislated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for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net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zero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2050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AFAFAF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190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early</a:t>
            </a:r>
            <a:r>
              <a:rPr sz="849" spc="204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2021</a:t>
            </a:r>
            <a:r>
              <a:rPr sz="84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849" spc="140" dirty="0">
                <a:solidFill>
                  <a:srgbClr val="898989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announced</a:t>
            </a:r>
            <a:r>
              <a:rPr sz="849" spc="204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its</a:t>
            </a:r>
            <a:r>
              <a:rPr sz="849" spc="190" dirty="0">
                <a:solidFill>
                  <a:srgbClr val="54545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acceptance</a:t>
            </a:r>
            <a:r>
              <a:rPr sz="849" spc="210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185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recommendations</a:t>
            </a:r>
            <a:r>
              <a:rPr sz="84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84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statutory</a:t>
            </a:r>
            <a:r>
              <a:rPr sz="84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advisory</a:t>
            </a:r>
            <a:r>
              <a:rPr sz="849" spc="1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committee</a:t>
            </a:r>
            <a:r>
              <a:rPr sz="84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on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climate</a:t>
            </a:r>
            <a:r>
              <a:rPr sz="84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change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(UKCCC)</a:t>
            </a:r>
            <a:r>
              <a:rPr sz="84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legislate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ensure</a:t>
            </a:r>
            <a:r>
              <a:rPr sz="84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UK achieves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78%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reduction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emissions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2035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(compared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1990)</a:t>
            </a:r>
            <a:r>
              <a:rPr sz="84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ore-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based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steelmak</a:t>
            </a:r>
            <a:r>
              <a:rPr sz="849" spc="-10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ng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6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achieves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809410" y="2293629"/>
            <a:ext cx="18384" cy="147707"/>
          </a:xfrm>
          <a:custGeom>
            <a:avLst/>
            <a:gdLst/>
            <a:ahLst/>
            <a:cxnLst/>
            <a:rect l="l" t="t" r="r" b="b"/>
            <a:pathLst>
              <a:path w="18414" h="147955">
                <a:moveTo>
                  <a:pt x="18311" y="147522"/>
                </a:moveTo>
                <a:lnTo>
                  <a:pt x="0" y="147522"/>
                </a:lnTo>
                <a:lnTo>
                  <a:pt x="0" y="0"/>
                </a:lnTo>
                <a:lnTo>
                  <a:pt x="18311" y="0"/>
                </a:lnTo>
                <a:lnTo>
                  <a:pt x="18311" y="147522"/>
                </a:lnTo>
                <a:close/>
              </a:path>
            </a:pathLst>
          </a:custGeom>
          <a:solidFill>
            <a:srgbClr val="E4E4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3895990" y="1162004"/>
            <a:ext cx="2851438" cy="1455514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4579" marR="5071" indent="-2536" algn="just">
              <a:lnSpc>
                <a:spcPct val="138400"/>
              </a:lnSpc>
              <a:spcBef>
                <a:spcPts val="80"/>
              </a:spcBef>
            </a:pPr>
            <a:r>
              <a:rPr sz="849" spc="-20" dirty="0">
                <a:solidFill>
                  <a:srgbClr val="898989"/>
                </a:solidFill>
                <a:latin typeface="Arial"/>
                <a:cs typeface="Arial"/>
              </a:rPr>
              <a:t>·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near-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zero</a:t>
            </a:r>
            <a:r>
              <a:rPr sz="849" dirty="0">
                <a:solidFill>
                  <a:srgbClr val="777777"/>
                </a:solidFill>
                <a:latin typeface="Arial"/>
                <a:cs typeface="Arial"/>
              </a:rPr>
              <a:t>'</a:t>
            </a:r>
            <a:r>
              <a:rPr sz="849" spc="17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emissions</a:t>
            </a:r>
            <a:r>
              <a:rPr sz="84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2035.</a:t>
            </a:r>
            <a:r>
              <a:rPr sz="84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spring</a:t>
            </a:r>
            <a:r>
              <a:rPr sz="84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2022,</a:t>
            </a:r>
            <a:r>
              <a:rPr sz="849" spc="2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UK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Government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consulted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future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carbon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pricing,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the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main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aspects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its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proposals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being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it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seeking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tighten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trajectory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emissions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reduction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across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traded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sector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(i</a:t>
            </a:r>
            <a:r>
              <a:rPr sz="84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e.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those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Emissions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Trading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System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(UK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ETS))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line with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net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zero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by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2050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aspirations.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would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equate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~53%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reduction</a:t>
            </a:r>
            <a:r>
              <a:rPr sz="84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AFAFAF"/>
                </a:solidFill>
                <a:latin typeface="Arial"/>
                <a:cs typeface="Arial"/>
              </a:rPr>
              <a:t>·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em</a:t>
            </a:r>
            <a:r>
              <a:rPr sz="849" spc="-20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ss</a:t>
            </a:r>
            <a:r>
              <a:rPr sz="849" spc="-20" dirty="0">
                <a:solidFill>
                  <a:srgbClr val="AFAFAF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ons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2030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compared</a:t>
            </a:r>
            <a:r>
              <a:rPr sz="84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2019.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It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still hasn't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confirmed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whether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it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will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enact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these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measures.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93416"/>
          </a:xfrm>
          <a:prstGeom prst="rect">
            <a:avLst/>
          </a:prstGeom>
        </p:spPr>
        <p:txBody>
          <a:bodyPr vert="horz" wrap="square" lIns="0" tIns="161383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Tata</a:t>
            </a:r>
            <a:r>
              <a:rPr sz="849" spc="-2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Stee</a:t>
            </a:r>
            <a:r>
              <a:rPr sz="849" spc="-20" dirty="0">
                <a:solidFill>
                  <a:srgbClr val="AFAFAF"/>
                </a:solidFill>
              </a:rPr>
              <a:t>l</a:t>
            </a:r>
            <a:r>
              <a:rPr sz="849" spc="-80" dirty="0">
                <a:solidFill>
                  <a:srgbClr val="AFAFAF"/>
                </a:solidFill>
              </a:rPr>
              <a:t> </a:t>
            </a:r>
            <a:r>
              <a:rPr sz="849" dirty="0">
                <a:solidFill>
                  <a:srgbClr val="464646"/>
                </a:solidFill>
              </a:rPr>
              <a:t>UK</a:t>
            </a:r>
            <a:r>
              <a:rPr sz="849" spc="-10" dirty="0">
                <a:solidFill>
                  <a:srgbClr val="464646"/>
                </a:solidFill>
              </a:rPr>
              <a:t> Limited</a:t>
            </a:r>
            <a:endParaRPr sz="849"/>
          </a:p>
        </p:txBody>
      </p:sp>
      <p:sp>
        <p:nvSpPr>
          <p:cNvPr id="18" name="object 18"/>
          <p:cNvSpPr txBox="1"/>
          <p:nvPr/>
        </p:nvSpPr>
        <p:spPr>
          <a:xfrm>
            <a:off x="3238835" y="9964407"/>
            <a:ext cx="1154395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70144"/>
          </a:xfrm>
          <a:prstGeom prst="rect">
            <a:avLst/>
          </a:prstGeom>
        </p:spPr>
        <p:txBody>
          <a:bodyPr vert="horz" wrap="square" lIns="0" tIns="39303" rIns="0" bIns="0" rtlCol="0">
            <a:spAutoFit/>
          </a:bodyPr>
          <a:lstStyle/>
          <a:p>
            <a:pPr marL="12678">
              <a:spcBef>
                <a:spcPts val="308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40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12</a:t>
            </a:r>
            <a:endParaRPr sz="849"/>
          </a:p>
        </p:txBody>
      </p:sp>
      <p:sp>
        <p:nvSpPr>
          <p:cNvPr id="13" name="object 13"/>
          <p:cNvSpPr txBox="1"/>
          <p:nvPr/>
        </p:nvSpPr>
        <p:spPr>
          <a:xfrm>
            <a:off x="3898098" y="2664703"/>
            <a:ext cx="2852072" cy="217439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38400"/>
              </a:lnSpc>
              <a:spcBef>
                <a:spcPts val="105"/>
              </a:spcBef>
            </a:pP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-4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supportive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strong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leadership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position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climate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action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Government</a:t>
            </a:r>
            <a:r>
              <a:rPr sz="84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taken.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II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is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committed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working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closely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policy-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makers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deliver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profoundly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important</a:t>
            </a:r>
            <a:r>
              <a:rPr sz="849" spc="18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contribution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1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achievement</a:t>
            </a:r>
            <a:r>
              <a:rPr sz="84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national</a:t>
            </a:r>
            <a:r>
              <a:rPr sz="84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aspirations</a:t>
            </a:r>
            <a:r>
              <a:rPr sz="84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14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Company's</a:t>
            </a:r>
            <a:r>
              <a:rPr sz="84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emission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reduction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commitments</a:t>
            </a:r>
            <a:r>
              <a:rPr sz="84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849" spc="10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participation</a:t>
            </a:r>
            <a:r>
              <a:rPr sz="849" spc="1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global</a:t>
            </a:r>
            <a:r>
              <a:rPr sz="84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initiatives</a:t>
            </a:r>
            <a:r>
              <a:rPr sz="84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other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actions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date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evidence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this.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Yet,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cannot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achieve its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decarbonisation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aspirations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alone.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Tackling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climate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change is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64646"/>
                </a:solidFill>
                <a:latin typeface="Arial"/>
                <a:cs typeface="Arial"/>
              </a:rPr>
              <a:t>an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effort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concerns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whole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society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accelerating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pace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decarbonisation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will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require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set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policy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interventmns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rapidly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strengthen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business case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public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pr</a:t>
            </a:r>
            <a:r>
              <a:rPr sz="849" spc="-20" dirty="0">
                <a:solidFill>
                  <a:srgbClr val="898989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vate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investment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low-</a:t>
            </a:r>
            <a:r>
              <a:rPr sz="849" spc="-65" dirty="0">
                <a:solidFill>
                  <a:srgbClr val="464646"/>
                </a:solidFill>
                <a:latin typeface="Arial"/>
                <a:cs typeface="Arial"/>
              </a:rPr>
              <a:t>CO2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steel.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5425" y="4886754"/>
            <a:ext cx="2856509" cy="2168690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5214" marR="5071" indent="-3170" algn="just">
              <a:lnSpc>
                <a:spcPct val="138200"/>
              </a:lnSpc>
              <a:spcBef>
                <a:spcPts val="85"/>
              </a:spcBef>
            </a:pP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It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would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849" spc="-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counter-productive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if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cost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decarbonising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849" spc="-15" dirty="0">
                <a:solidFill>
                  <a:srgbClr val="AFAFAF"/>
                </a:solidFill>
                <a:latin typeface="Arial"/>
                <a:cs typeface="Arial"/>
              </a:rPr>
              <a:t>'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849" spc="-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steelmaking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were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give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competitive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advantage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steelmakers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8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less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carbon-constrained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jurisdictions;</a:t>
            </a:r>
            <a:r>
              <a:rPr sz="849" spc="-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policy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measures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thus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needed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enable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remain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competitive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whilst pioneering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-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sector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transition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net-zero</a:t>
            </a:r>
            <a:r>
              <a:rPr sz="84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299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These</a:t>
            </a:r>
            <a:r>
              <a:rPr sz="849" spc="38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measures</a:t>
            </a:r>
            <a:r>
              <a:rPr sz="849" spc="4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should</a:t>
            </a:r>
            <a:r>
              <a:rPr sz="849" spc="4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take</a:t>
            </a:r>
            <a:r>
              <a:rPr sz="849" spc="3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3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form</a:t>
            </a:r>
            <a:r>
              <a:rPr sz="849" spc="33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37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public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procurement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product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policies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696969"/>
                </a:solidFill>
                <a:latin typeface="Arial"/>
                <a:cs typeface="Arial"/>
              </a:rPr>
              <a:t>mcentivise</a:t>
            </a:r>
            <a:r>
              <a:rPr sz="849" spc="125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use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society</a:t>
            </a:r>
            <a:r>
              <a:rPr sz="849" spc="3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low-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CO2</a:t>
            </a:r>
            <a:r>
              <a:rPr sz="849" spc="3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steel,</a:t>
            </a:r>
            <a:r>
              <a:rPr sz="849" spc="3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measures</a:t>
            </a:r>
            <a:r>
              <a:rPr sz="849" spc="3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35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accelerate</a:t>
            </a:r>
            <a:r>
              <a:rPr sz="849" spc="408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deployment</a:t>
            </a:r>
            <a:r>
              <a:rPr sz="84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clean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energy</a:t>
            </a:r>
            <a:r>
              <a:rPr sz="84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545454"/>
                </a:solidFill>
                <a:latin typeface="Arial"/>
                <a:cs typeface="Arial"/>
              </a:rPr>
              <a:t>infrastructure</a:t>
            </a:r>
            <a:r>
              <a:rPr sz="849" spc="6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interventions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that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ensure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steelmakers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can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access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low-cost</a:t>
            </a:r>
            <a:r>
              <a:rPr sz="84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finance</a:t>
            </a:r>
            <a:r>
              <a:rPr sz="84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commercialise</a:t>
            </a:r>
            <a:r>
              <a:rPr sz="849" spc="7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high-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risk,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   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innovative</a:t>
            </a:r>
            <a:r>
              <a:rPr sz="849" spc="724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6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first-of-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a-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k</a:t>
            </a:r>
            <a:r>
              <a:rPr sz="849" spc="-15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nd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technologies</a:t>
            </a:r>
            <a:r>
              <a:rPr sz="849" spc="-15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5426" y="7099656"/>
            <a:ext cx="2855875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5214" marR="5071" indent="-3170" algn="just">
              <a:lnSpc>
                <a:spcPct val="138600"/>
              </a:lnSpc>
              <a:spcBef>
                <a:spcPts val="105"/>
              </a:spcBef>
            </a:pP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3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84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849" spc="18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Government</a:t>
            </a:r>
            <a:r>
              <a:rPr sz="84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launched</a:t>
            </a:r>
            <a:r>
              <a:rPr sz="84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comprehensive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consultation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April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setting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out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ts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commitment</a:t>
            </a:r>
            <a:r>
              <a:rPr sz="84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robust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suite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measures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designed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mitigate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against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carbon leakage</a:t>
            </a:r>
            <a:r>
              <a:rPr sz="849" spc="-10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including</a:t>
            </a:r>
            <a:r>
              <a:rPr sz="849" spc="-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Carbon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Border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Adjustment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Mechanism</a:t>
            </a:r>
            <a:r>
              <a:rPr sz="849" spc="-10" dirty="0">
                <a:solidFill>
                  <a:srgbClr val="9A9A9A"/>
                </a:solidFill>
                <a:latin typeface="Arial"/>
                <a:cs typeface="Arial"/>
              </a:rPr>
              <a:t>.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mandatory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product standards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measures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designed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8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grow market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demand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low-</a:t>
            </a:r>
            <a:r>
              <a:rPr sz="849" spc="-65" dirty="0">
                <a:solidFill>
                  <a:srgbClr val="464646"/>
                </a:solidFill>
                <a:latin typeface="Arial"/>
                <a:cs typeface="Arial"/>
              </a:rPr>
              <a:t>CO2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products</a:t>
            </a:r>
            <a:r>
              <a:rPr sz="84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8421" y="8242688"/>
            <a:ext cx="2843830" cy="1281182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5071" indent="1268" algn="just">
              <a:lnSpc>
                <a:spcPct val="138300"/>
              </a:lnSpc>
              <a:spcBef>
                <a:spcPts val="130"/>
              </a:spcBef>
            </a:pP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84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supportive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in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principle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expression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intent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by the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Government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ensure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carbon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leakage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mitigations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remain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 core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feature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ETS</a:t>
            </a:r>
            <a:r>
              <a:rPr sz="84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Care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continues</a:t>
            </a:r>
            <a:r>
              <a:rPr sz="84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needed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ensure</a:t>
            </a:r>
            <a:r>
              <a:rPr sz="84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these</a:t>
            </a:r>
            <a:r>
              <a:rPr sz="849" spc="2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mechanisms</a:t>
            </a:r>
            <a:r>
              <a:rPr sz="849" spc="2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have</a:t>
            </a:r>
            <a:r>
              <a:rPr sz="84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intended</a:t>
            </a:r>
            <a:r>
              <a:rPr sz="849" spc="2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effect</a:t>
            </a:r>
            <a:r>
              <a:rPr sz="84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ncentivising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decarbonisation</a:t>
            </a:r>
            <a:r>
              <a:rPr sz="84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amongst</a:t>
            </a:r>
            <a:r>
              <a:rPr sz="84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steelmakers</a:t>
            </a:r>
            <a:r>
              <a:rPr sz="84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whilst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ensuring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their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adoption</a:t>
            </a:r>
            <a:r>
              <a:rPr sz="84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leadership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position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climate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action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does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not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come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at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expense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competitiveness</a:t>
            </a:r>
            <a:r>
              <a:rPr sz="84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14699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21236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0230" y="768546"/>
            <a:ext cx="160385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42679C"/>
                </a:solidFill>
                <a:latin typeface="Arial"/>
                <a:cs typeface="Arial"/>
              </a:rPr>
              <a:t>B3.</a:t>
            </a:r>
            <a:r>
              <a:rPr sz="1198" b="1" spc="7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42679C"/>
                </a:solidFill>
                <a:latin typeface="Arial"/>
                <a:cs typeface="Arial"/>
              </a:rPr>
              <a:t>Business</a:t>
            </a:r>
            <a:r>
              <a:rPr sz="1198" b="1" spc="14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42679C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93416"/>
          </a:xfrm>
          <a:prstGeom prst="rect">
            <a:avLst/>
          </a:prstGeom>
        </p:spPr>
        <p:txBody>
          <a:bodyPr vert="horz" wrap="square" lIns="0" tIns="161383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Tata</a:t>
            </a:r>
            <a:r>
              <a:rPr sz="849" spc="-2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Stee</a:t>
            </a:r>
            <a:r>
              <a:rPr sz="849" spc="-20" dirty="0">
                <a:solidFill>
                  <a:srgbClr val="AFAFAF"/>
                </a:solidFill>
              </a:rPr>
              <a:t>l</a:t>
            </a:r>
            <a:r>
              <a:rPr sz="849" spc="-80" dirty="0">
                <a:solidFill>
                  <a:srgbClr val="AFAFAF"/>
                </a:solidFill>
              </a:rPr>
              <a:t> </a:t>
            </a:r>
            <a:r>
              <a:rPr sz="849" dirty="0">
                <a:solidFill>
                  <a:srgbClr val="464646"/>
                </a:solidFill>
              </a:rPr>
              <a:t>UK</a:t>
            </a:r>
            <a:r>
              <a:rPr sz="849" spc="-10" dirty="0">
                <a:solidFill>
                  <a:srgbClr val="464646"/>
                </a:solidFill>
              </a:rPr>
              <a:t> Limited</a:t>
            </a:r>
            <a:endParaRPr sz="849"/>
          </a:p>
        </p:txBody>
      </p:sp>
      <p:sp>
        <p:nvSpPr>
          <p:cNvPr id="20" name="object 20"/>
          <p:cNvSpPr txBox="1"/>
          <p:nvPr/>
        </p:nvSpPr>
        <p:spPr>
          <a:xfrm>
            <a:off x="3238835" y="9964407"/>
            <a:ext cx="1154395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70144"/>
          </a:xfrm>
          <a:prstGeom prst="rect">
            <a:avLst/>
          </a:prstGeom>
        </p:spPr>
        <p:txBody>
          <a:bodyPr vert="horz" wrap="square" lIns="0" tIns="39303" rIns="0" bIns="0" rtlCol="0">
            <a:spAutoFit/>
          </a:bodyPr>
          <a:lstStyle/>
          <a:p>
            <a:pPr marL="12678">
              <a:spcBef>
                <a:spcPts val="308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40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13</a:t>
            </a:r>
            <a:endParaRPr sz="849"/>
          </a:p>
        </p:txBody>
      </p:sp>
      <p:sp>
        <p:nvSpPr>
          <p:cNvPr id="5" name="object 5"/>
          <p:cNvSpPr txBox="1"/>
          <p:nvPr/>
        </p:nvSpPr>
        <p:spPr>
          <a:xfrm>
            <a:off x="823760" y="1203405"/>
            <a:ext cx="221306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Decarbonisation</a:t>
            </a:r>
            <a:r>
              <a:rPr sz="799" i="1" spc="-30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Activities</a:t>
            </a:r>
            <a:r>
              <a:rPr sz="799" i="1" spc="1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across</a:t>
            </a:r>
            <a:r>
              <a:rPr sz="799" i="1" spc="5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Tata</a:t>
            </a:r>
            <a:r>
              <a:rPr sz="799" i="1" spc="20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679C"/>
                </a:solidFill>
                <a:latin typeface="Arial"/>
                <a:cs typeface="Arial"/>
              </a:rPr>
              <a:t>Steel</a:t>
            </a:r>
            <a:r>
              <a:rPr sz="799" i="1" spc="-1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42679C"/>
                </a:solidFill>
                <a:latin typeface="Arial"/>
                <a:cs typeface="Arial"/>
              </a:rPr>
              <a:t>UK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8834" y="1392387"/>
            <a:ext cx="2841295" cy="164125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algn="just">
              <a:lnSpc>
                <a:spcPct val="147400"/>
              </a:lnSpc>
              <a:spcBef>
                <a:spcPts val="100"/>
              </a:spcBef>
            </a:pP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799" spc="6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Europe,</a:t>
            </a:r>
            <a:r>
              <a:rPr sz="799" spc="6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ther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5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6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growing</a:t>
            </a:r>
            <a:r>
              <a:rPr sz="799" spc="5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recognitio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6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stee1makers</a:t>
            </a:r>
            <a:r>
              <a:rPr sz="799" spc="5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need  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governmen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spc="5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5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decarbonise.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Steelmakers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governments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countries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working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together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develo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plans,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such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discussions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covering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selection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suitable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technology,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access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abundant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,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green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supplies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infrastructure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competitive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price,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possibl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fiscal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national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Governments,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need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create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competitiv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regulatory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environment.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8835" y="3077974"/>
            <a:ext cx="2834321" cy="921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71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actively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exploring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possible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options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could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decarbonise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now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stage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conducting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feasibility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some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step-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technology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options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discussing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Welsh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Governments.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8478" y="4050310"/>
            <a:ext cx="2841295" cy="1814955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3804" algn="just">
              <a:lnSpc>
                <a:spcPct val="1472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instrumental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formation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Wales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Industrial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Cluster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(SWIG).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region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equivalent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million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tonnes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 per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collaboration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multiple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industries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together,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share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knowledge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expertise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common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goal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reaching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zero.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best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pathway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zero,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technology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solutions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create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necessary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skilled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workforce.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industry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contributed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funding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nearly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£40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million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order 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achieve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aim.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3861" y="5970599"/>
            <a:ext cx="88116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Product</a:t>
            </a:r>
            <a:r>
              <a:rPr sz="799" i="1" spc="20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679C"/>
                </a:solidFill>
                <a:latin typeface="Arial"/>
                <a:cs typeface="Arial"/>
              </a:rPr>
              <a:t>innovation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8478" y="6156532"/>
            <a:ext cx="2840027" cy="3244477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902" algn="just">
              <a:lnSpc>
                <a:spcPct val="1463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its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 only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positive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contribution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 making,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also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solution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climate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change.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b="1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b="1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b="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fundamental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low-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economy.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emissions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offset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reductions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direct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indirect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life-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cycle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products,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achieved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effective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development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design,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79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recycling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end-of-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life.</a:t>
            </a:r>
            <a:r>
              <a:rPr sz="79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Company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toot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assess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all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 products against 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!hey replace, in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semi-quantitative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manner.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Sustainability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Assessment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Profiter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unique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supporting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mission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become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every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sense,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creates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value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propositions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customer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engagement.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environmental,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social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aspects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cycle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consistent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manner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approach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puts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ahead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companies.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91243" y="1200358"/>
            <a:ext cx="56356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679C"/>
                </a:solidFill>
                <a:latin typeface="Arial"/>
                <a:cs typeface="Arial"/>
              </a:rPr>
              <a:t>Carbon</a:t>
            </a:r>
            <a:r>
              <a:rPr sz="799" spc="-1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42679C"/>
                </a:solidFill>
                <a:latin typeface="Arial"/>
                <a:cs typeface="Arial"/>
              </a:rPr>
              <a:t>Lite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61213" y="1389340"/>
            <a:ext cx="2901518" cy="235760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035" marR="30428" indent="1902" algn="just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2022/23,</a:t>
            </a:r>
            <a:r>
              <a:rPr sz="799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launched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commercial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proposition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stake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828282"/>
                </a:solidFill>
                <a:latin typeface="Arial"/>
                <a:cs typeface="Arial"/>
              </a:rPr>
              <a:t>t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decarbonisalion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journey,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whilst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demonstrating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own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contribution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societal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1198" baseline="-6944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1198" spc="-82" baseline="-69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reductions.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brand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name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Optemis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lite,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proposition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on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approach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described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'insetting,'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actua</a:t>
            </a:r>
            <a:r>
              <a:rPr sz="799" spc="-10" dirty="0">
                <a:solidFill>
                  <a:srgbClr val="828282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reductions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third-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verified,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banked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offered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off-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setting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own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Scope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1198" spc="-37" baseline="-6944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824" baseline="-10101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824" spc="60" baseline="-1010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savings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subject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verification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leading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assurance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organisation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DNV</a:t>
            </a:r>
            <a:r>
              <a:rPr sz="799" spc="-20" dirty="0">
                <a:solidFill>
                  <a:srgbClr val="BCBCBC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Revenues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sale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certificates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fund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generating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savings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verified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DNV</a:t>
            </a:r>
            <a:r>
              <a:rPr sz="799" spc="-20" dirty="0">
                <a:solidFill>
                  <a:srgbClr val="828282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speeding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up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decarbonisalion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journey.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92812" y="3852185"/>
            <a:ext cx="126343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Transparency</a:t>
            </a:r>
            <a:r>
              <a:rPr sz="799" i="1" spc="90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679C"/>
                </a:solidFill>
                <a:latin typeface="Arial"/>
                <a:cs typeface="Arial"/>
              </a:rPr>
              <a:t>&amp; </a:t>
            </a:r>
            <a:r>
              <a:rPr sz="799" i="1" spc="-10" dirty="0">
                <a:solidFill>
                  <a:srgbClr val="42679C"/>
                </a:solidFill>
                <a:latin typeface="Arial"/>
                <a:cs typeface="Arial"/>
              </a:rPr>
              <a:t>Disclosure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88500" y="4047261"/>
            <a:ext cx="2843197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902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committed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open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communication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65656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 and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climate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action.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again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provided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comprehensive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disclosure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consolidated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Tata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submission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CDP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(formerly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Carbon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Disclosure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Project).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attained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rating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,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placing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firmly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amongst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best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performing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companies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CDP.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86578" y="5367079"/>
            <a:ext cx="2848268" cy="109860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Increasingly,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working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market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sectors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 aspects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sustainability.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knowledge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transparency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about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allows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understand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applications,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enabling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them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turn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approach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usage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goals.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4999" y="6574118"/>
            <a:ext cx="102887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Life</a:t>
            </a:r>
            <a:r>
              <a:rPr sz="799" i="1" spc="-2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79C"/>
                </a:solidFill>
                <a:latin typeface="Arial"/>
                <a:cs typeface="Arial"/>
              </a:rPr>
              <a:t>cycle</a:t>
            </a:r>
            <a:r>
              <a:rPr sz="799" i="1" spc="-5" dirty="0">
                <a:solidFill>
                  <a:srgbClr val="4267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679C"/>
                </a:solidFill>
                <a:latin typeface="Arial"/>
                <a:cs typeface="Arial"/>
              </a:rPr>
              <a:t>assessment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88907" y="6766149"/>
            <a:ext cx="2843197" cy="217122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14579" indent="-1268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cycle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assessment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(LCA)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powerful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tool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identifying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endParaRPr sz="799">
              <a:latin typeface="Arial"/>
              <a:cs typeface="Arial"/>
            </a:endParaRPr>
          </a:p>
          <a:p>
            <a:pPr marL="13312" algn="just">
              <a:spcBef>
                <a:spcPts val="42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building,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vehicle,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piece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machinery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endParaRPr sz="799">
              <a:latin typeface="Arial"/>
              <a:cs typeface="Arial"/>
            </a:endParaRPr>
          </a:p>
          <a:p>
            <a:pPr marL="12678" marR="5071" indent="634" algn="just">
              <a:lnSpc>
                <a:spcPct val="146800"/>
              </a:lnSpc>
              <a:spcBef>
                <a:spcPts val="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packaging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throughout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cycle.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widely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expertise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LCA.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Taking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chain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perspective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demonstrate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how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improvements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material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utilisation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right-first-time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manufacturing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reduce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phase.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Steel's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LCA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models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chain,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instance,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intensity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regional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grid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electricity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(gCO2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/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kWh) on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footprint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vehicle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building.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63550" y="8982097"/>
            <a:ext cx="2898983" cy="5359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 marR="30428" indent="3804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automotive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sector,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light-weighting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remains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lever for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1198" spc="-15" baseline="-6944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emiss.ions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vehicles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their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use-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phase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LCA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 to demonstrate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how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embodied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derived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140899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15139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5464" y="759403"/>
            <a:ext cx="160702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45B97"/>
                </a:solidFill>
                <a:latin typeface="Arial"/>
                <a:cs typeface="Arial"/>
              </a:rPr>
              <a:t>B3.</a:t>
            </a:r>
            <a:r>
              <a:rPr sz="1198" b="1" spc="75" dirty="0">
                <a:solidFill>
                  <a:srgbClr val="345B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B97"/>
                </a:solidFill>
                <a:latin typeface="Arial"/>
                <a:cs typeface="Arial"/>
              </a:rPr>
              <a:t>Business</a:t>
            </a:r>
            <a:r>
              <a:rPr sz="1198" b="1" spc="170" dirty="0">
                <a:solidFill>
                  <a:srgbClr val="345B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45B97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93416"/>
          </a:xfrm>
          <a:prstGeom prst="rect">
            <a:avLst/>
          </a:prstGeom>
        </p:spPr>
        <p:txBody>
          <a:bodyPr vert="horz" wrap="square" lIns="0" tIns="161383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Tata</a:t>
            </a:r>
            <a:r>
              <a:rPr sz="849" spc="-2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Stee</a:t>
            </a:r>
            <a:r>
              <a:rPr sz="849" spc="-20" dirty="0">
                <a:solidFill>
                  <a:srgbClr val="AFAFAF"/>
                </a:solidFill>
              </a:rPr>
              <a:t>l</a:t>
            </a:r>
            <a:r>
              <a:rPr sz="849" spc="-80" dirty="0">
                <a:solidFill>
                  <a:srgbClr val="AFAFAF"/>
                </a:solidFill>
              </a:rPr>
              <a:t> </a:t>
            </a:r>
            <a:r>
              <a:rPr sz="849" dirty="0">
                <a:solidFill>
                  <a:srgbClr val="464646"/>
                </a:solidFill>
              </a:rPr>
              <a:t>UK</a:t>
            </a:r>
            <a:r>
              <a:rPr sz="849" spc="-10" dirty="0">
                <a:solidFill>
                  <a:srgbClr val="464646"/>
                </a:solidFill>
              </a:rPr>
              <a:t> Limited</a:t>
            </a:r>
            <a:endParaRPr sz="849"/>
          </a:p>
        </p:txBody>
      </p:sp>
      <p:sp>
        <p:nvSpPr>
          <p:cNvPr id="21" name="object 21"/>
          <p:cNvSpPr txBox="1"/>
          <p:nvPr/>
        </p:nvSpPr>
        <p:spPr>
          <a:xfrm>
            <a:off x="3238835" y="9964407"/>
            <a:ext cx="1154395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70144"/>
          </a:xfrm>
          <a:prstGeom prst="rect">
            <a:avLst/>
          </a:prstGeom>
        </p:spPr>
        <p:txBody>
          <a:bodyPr vert="horz" wrap="square" lIns="0" tIns="39303" rIns="0" bIns="0" rtlCol="0">
            <a:spAutoFit/>
          </a:bodyPr>
          <a:lstStyle/>
          <a:p>
            <a:pPr marL="12678">
              <a:spcBef>
                <a:spcPts val="308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40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14</a:t>
            </a:r>
            <a:endParaRPr sz="849"/>
          </a:p>
        </p:txBody>
      </p:sp>
      <p:sp>
        <p:nvSpPr>
          <p:cNvPr id="5" name="object 5"/>
          <p:cNvSpPr txBox="1"/>
          <p:nvPr/>
        </p:nvSpPr>
        <p:spPr>
          <a:xfrm>
            <a:off x="835642" y="1131524"/>
            <a:ext cx="2834955" cy="9249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manufacture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advanced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ultra-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strength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offset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downgauging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parts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make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them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lighter.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Savings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mass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means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10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savings: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less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required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manufacture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vehicle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lighter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vehicle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produces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fewer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use.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3052" y="2100808"/>
            <a:ext cx="2836857" cy="2534470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38500"/>
              </a:lnSpc>
              <a:spcBef>
                <a:spcPts val="105"/>
              </a:spcBef>
            </a:pP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extend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capability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 area,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developed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PACI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(Product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Assessment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Carbon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Indicator) tool.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streamlines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undertaking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cycle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studies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enables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understanding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greenhouse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gas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(GHG)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emission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spots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trade-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chain,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product developments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optimise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existing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manufacturing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routes.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PACI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been used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collaborative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customers,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example,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examine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greenhouse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gas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emission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materials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selection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design,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trade-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between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motor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efficiency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versus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embodied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GHG emissions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associated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with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different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grades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electrical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steels. 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tool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recently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worldsteel,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winning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Steelie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award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Excellence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Cycle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Assessment.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0354" y="4685581"/>
            <a:ext cx="2841929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2536" algn="just">
              <a:lnSpc>
                <a:spcPct val="1383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construction,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supplying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cycle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data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building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envelope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15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years,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publishing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declarations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partners' cladding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systems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Colorcoat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HPS200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Ultra®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Colorcoat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Prisma®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prefinished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steel. Work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 this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area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has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been recognised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four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worldsteel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awards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Excellence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LCA.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901575" y="1131524"/>
            <a:ext cx="2852706" cy="16380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2536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impact.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June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2021,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commissioned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emissions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unit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sinter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after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investment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£20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million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filtration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systems.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calendar year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2022,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49" spc="-270" dirty="0">
                <a:solidFill>
                  <a:srgbClr val="444444"/>
                </a:solidFill>
                <a:latin typeface="Arial"/>
                <a:cs typeface="Arial"/>
              </a:rPr>
              <a:t>11</a:t>
            </a:r>
            <a:r>
              <a:rPr sz="6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emitted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almost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25%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less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particulate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matter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the atmosphere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activities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Port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2021,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largely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driven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sinter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emission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reduction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sch�me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deploy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wide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range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measures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ii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doesn't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adverse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local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air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quality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Talbot.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01398" y="2794072"/>
            <a:ext cx="1991822" cy="425369"/>
          </a:xfrm>
          <a:prstGeom prst="rect">
            <a:avLst/>
          </a:prstGeom>
        </p:spPr>
        <p:txBody>
          <a:bodyPr vert="horz" wrap="square" lIns="0" tIns="88751" rIns="0" bIns="0" rtlCol="0">
            <a:spAutoFit/>
          </a:bodyPr>
          <a:lstStyle/>
          <a:p>
            <a:pPr marL="14579">
              <a:spcBef>
                <a:spcPts val="699"/>
              </a:spcBef>
            </a:pPr>
            <a:r>
              <a:rPr sz="849" i="1" dirty="0">
                <a:solidFill>
                  <a:srgbClr val="345B97"/>
                </a:solidFill>
                <a:latin typeface="Arial"/>
                <a:cs typeface="Arial"/>
              </a:rPr>
              <a:t>Energy</a:t>
            </a:r>
            <a:r>
              <a:rPr sz="849" i="1" spc="40" dirty="0">
                <a:solidFill>
                  <a:srgbClr val="345B97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45B97"/>
                </a:solidFill>
                <a:latin typeface="Arial"/>
                <a:cs typeface="Arial"/>
              </a:rPr>
              <a:t>and</a:t>
            </a:r>
            <a:r>
              <a:rPr sz="849" i="1" spc="85" dirty="0">
                <a:solidFill>
                  <a:srgbClr val="345B97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45B97"/>
                </a:solidFill>
                <a:latin typeface="Arial"/>
                <a:cs typeface="Arial"/>
              </a:rPr>
              <a:t>carbon</a:t>
            </a:r>
            <a:r>
              <a:rPr sz="849" i="1" spc="90" dirty="0">
                <a:solidFill>
                  <a:srgbClr val="345B97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45B97"/>
                </a:solidFill>
                <a:latin typeface="Arial"/>
                <a:cs typeface="Arial"/>
              </a:rPr>
              <a:t>emissions</a:t>
            </a:r>
            <a:r>
              <a:rPr sz="849" i="1" spc="114" dirty="0">
                <a:solidFill>
                  <a:srgbClr val="345B97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B97"/>
                </a:solidFill>
                <a:latin typeface="Arial"/>
                <a:cs typeface="Arial"/>
              </a:rPr>
              <a:t>reporting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569"/>
              </a:spcBef>
            </a:pPr>
            <a:r>
              <a:rPr sz="799" i="1" spc="-20" dirty="0">
                <a:solidFill>
                  <a:srgbClr val="4F6690"/>
                </a:solidFill>
                <a:latin typeface="Arial"/>
                <a:cs typeface="Arial"/>
              </a:rPr>
              <a:t>SECR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0255" y="6002351"/>
            <a:ext cx="2835589" cy="16380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500"/>
              </a:lnSpc>
              <a:spcBef>
                <a:spcPts val="105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world's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manufacturer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operate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Declaration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(EPD)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produce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product-specific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EPDs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comply</a:t>
            </a:r>
            <a:r>
              <a:rPr sz="84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EN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15804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ISO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14025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third-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party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validated.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EPD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contains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description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manufacturing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route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technical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description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product.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Along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quantified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 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5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information,</a:t>
            </a:r>
            <a:r>
              <a:rPr sz="849" spc="5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ii</a:t>
            </a:r>
            <a:r>
              <a:rPr sz="849" spc="5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covers</a:t>
            </a:r>
            <a:r>
              <a:rPr sz="849" spc="5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specific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aspects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life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cycle,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raw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extraction,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manufacture,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fabrication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end-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of-life.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9298" y="7741531"/>
            <a:ext cx="64027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i="1" spc="-10" dirty="0">
                <a:solidFill>
                  <a:srgbClr val="345B97"/>
                </a:solidFill>
                <a:latin typeface="Arial"/>
                <a:cs typeface="Arial"/>
              </a:rPr>
              <a:t>Environment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0246" y="7907620"/>
            <a:ext cx="2835589" cy="955338"/>
          </a:xfrm>
          <a:prstGeom prst="rect">
            <a:avLst/>
          </a:prstGeom>
        </p:spPr>
        <p:txBody>
          <a:bodyPr vert="horz" wrap="square" lIns="0" tIns="81144" rIns="0" bIns="0" rtlCol="0">
            <a:spAutoFit/>
          </a:bodyPr>
          <a:lstStyle/>
          <a:p>
            <a:pPr marL="15214" algn="just">
              <a:spcBef>
                <a:spcPts val="639"/>
              </a:spcBef>
            </a:pPr>
            <a:r>
              <a:rPr sz="799" i="1" dirty="0">
                <a:solidFill>
                  <a:srgbClr val="345B97"/>
                </a:solidFill>
                <a:latin typeface="Arial"/>
                <a:cs typeface="Arial"/>
              </a:rPr>
              <a:t>Environmental </a:t>
            </a:r>
            <a:r>
              <a:rPr sz="799" i="1" spc="-10" dirty="0">
                <a:solidFill>
                  <a:srgbClr val="4F6690"/>
                </a:solidFill>
                <a:latin typeface="Arial"/>
                <a:cs typeface="Arial"/>
              </a:rPr>
              <a:t>Policy</a:t>
            </a:r>
            <a:endParaRPr sz="799">
              <a:latin typeface="Arial"/>
              <a:cs typeface="Arial"/>
            </a:endParaRPr>
          </a:p>
          <a:p>
            <a:pPr marL="12678" marR="5071" indent="1268" algn="just">
              <a:lnSpc>
                <a:spcPct val="138300"/>
              </a:lnSpc>
              <a:spcBef>
                <a:spcPts val="1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committed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minimising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environmental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adoption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practices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continuous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performance.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0330" y="8940922"/>
            <a:ext cx="2843197" cy="572465"/>
          </a:xfrm>
          <a:prstGeom prst="rect">
            <a:avLst/>
          </a:prstGeom>
        </p:spPr>
        <p:txBody>
          <a:bodyPr vert="horz" wrap="square" lIns="0" tIns="81144" rIns="0" bIns="0" rtlCol="0">
            <a:spAutoFit/>
          </a:bodyPr>
          <a:lstStyle/>
          <a:p>
            <a:pPr marL="16482">
              <a:spcBef>
                <a:spcPts val="639"/>
              </a:spcBef>
            </a:pPr>
            <a:r>
              <a:rPr sz="799" i="1" dirty="0">
                <a:solidFill>
                  <a:srgbClr val="4F6690"/>
                </a:solidFill>
                <a:latin typeface="Arial"/>
                <a:cs typeface="Arial"/>
              </a:rPr>
              <a:t>Year</a:t>
            </a:r>
            <a:r>
              <a:rPr sz="799" i="1" spc="20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690"/>
                </a:solidFill>
                <a:latin typeface="Arial"/>
                <a:cs typeface="Arial"/>
              </a:rPr>
              <a:t>in</a:t>
            </a:r>
            <a:r>
              <a:rPr sz="799" i="1" spc="5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F6690"/>
                </a:solidFill>
                <a:latin typeface="Arial"/>
                <a:cs typeface="Arial"/>
              </a:rPr>
              <a:t>Focus</a:t>
            </a:r>
            <a:endParaRPr sz="799">
              <a:latin typeface="Arial"/>
              <a:cs typeface="Arial"/>
            </a:endParaRPr>
          </a:p>
          <a:p>
            <a:pPr marL="12678" marR="5071" indent="4437">
              <a:lnSpc>
                <a:spcPct val="139100"/>
              </a:lnSpc>
              <a:spcBef>
                <a:spcPts val="1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pursue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targeted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investment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technology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achieve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reductions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8348" y="3262130"/>
            <a:ext cx="2850804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170" algn="just">
              <a:lnSpc>
                <a:spcPct val="138300"/>
              </a:lnSpc>
              <a:spcBef>
                <a:spcPts val="105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April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2019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introduced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legislation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called Streamlined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(SECR),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which mandates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defined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include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carbon emissions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annual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reports.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addition,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narrative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on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principal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measures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taken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purpose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increasing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business's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efficiency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required.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Both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required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below.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1094" y="4644685"/>
            <a:ext cx="213192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F6690"/>
                </a:solidFill>
                <a:latin typeface="Arial"/>
                <a:cs typeface="Arial"/>
              </a:rPr>
              <a:t>Energy</a:t>
            </a:r>
            <a:r>
              <a:rPr sz="799" i="1" spc="40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4F6690"/>
                </a:solidFill>
                <a:latin typeface="Arial"/>
                <a:cs typeface="Arial"/>
              </a:rPr>
              <a:t>Efflc1en</a:t>
            </a:r>
            <a:r>
              <a:rPr sz="799" i="1" spc="-25" dirty="0">
                <a:solidFill>
                  <a:srgbClr val="909093"/>
                </a:solidFill>
                <a:latin typeface="Arial"/>
                <a:cs typeface="Arial"/>
              </a:rPr>
              <a:t>c</a:t>
            </a:r>
            <a:r>
              <a:rPr sz="799" i="1" spc="-25" dirty="0">
                <a:solidFill>
                  <a:srgbClr val="4F6690"/>
                </a:solidFill>
                <a:latin typeface="Arial"/>
                <a:cs typeface="Arial"/>
              </a:rPr>
              <a:t>y</a:t>
            </a:r>
            <a:r>
              <a:rPr sz="799" i="1" spc="60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09093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F6690"/>
                </a:solidFill>
                <a:latin typeface="Arial"/>
                <a:cs typeface="Arial"/>
              </a:rPr>
              <a:t>f</a:t>
            </a:r>
            <a:r>
              <a:rPr sz="799" spc="5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690"/>
                </a:solidFill>
                <a:latin typeface="Arial"/>
                <a:cs typeface="Arial"/>
              </a:rPr>
              <a:t>Tata</a:t>
            </a:r>
            <a:r>
              <a:rPr sz="799" i="1" spc="60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690"/>
                </a:solidFill>
                <a:latin typeface="Arial"/>
                <a:cs typeface="Arial"/>
              </a:rPr>
              <a:t>Steel</a:t>
            </a:r>
            <a:r>
              <a:rPr sz="799" i="1" spc="5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690"/>
                </a:solidFill>
                <a:latin typeface="Arial"/>
                <a:cs typeface="Arial"/>
              </a:rPr>
              <a:t>UK</a:t>
            </a:r>
            <a:r>
              <a:rPr sz="799" i="1" dirty="0">
                <a:solidFill>
                  <a:srgbClr val="444444"/>
                </a:solidFill>
                <a:latin typeface="Arial"/>
                <a:cs typeface="Arial"/>
              </a:rPr>
              <a:t>'</a:t>
            </a:r>
            <a:r>
              <a:rPr sz="799" i="1" dirty="0">
                <a:solidFill>
                  <a:srgbClr val="4F6690"/>
                </a:solidFill>
                <a:latin typeface="Arial"/>
                <a:cs typeface="Arial"/>
              </a:rPr>
              <a:t>s</a:t>
            </a:r>
            <a:r>
              <a:rPr sz="799" i="1" spc="45" dirty="0">
                <a:solidFill>
                  <a:srgbClr val="4F669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F6690"/>
                </a:solidFill>
                <a:latin typeface="Arial"/>
                <a:cs typeface="Arial"/>
              </a:rPr>
              <a:t>Activities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7368" y="4844081"/>
            <a:ext cx="2853339" cy="16317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312" marR="5071" indent="-1268" algn="just">
              <a:lnSpc>
                <a:spcPct val="138200"/>
              </a:lnSpc>
              <a:spcBef>
                <a:spcPts val="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Most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associated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TSUK's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activities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occur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integrated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steelworks,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where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iron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coal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brought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together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blast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furnace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process.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1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already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very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efficient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steelworks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although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standard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efficiency measures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becoming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progressively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smaller</a:t>
            </a:r>
            <a:r>
              <a:rPr sz="849" spc="-20" dirty="0">
                <a:solidFill>
                  <a:srgbClr val="909093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90909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remains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committed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making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marginal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gains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wherever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opportunity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arises</a:t>
            </a:r>
            <a:r>
              <a:rPr sz="84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do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invest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substantially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evaluating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optimising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processes</a:t>
            </a:r>
            <a:r>
              <a:rPr sz="84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98338" y="6520524"/>
            <a:ext cx="2852072" cy="1281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387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 key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optimisation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tool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involved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so-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called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efficiency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·wave'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approach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systematically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targeted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efficiency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-10" dirty="0">
                <a:solidFill>
                  <a:srgbClr val="A5A5A5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main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around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UK.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also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developed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MONICA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state-of-the-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art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monitoring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benchmarking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tool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849" spc="-20" dirty="0">
                <a:solidFill>
                  <a:srgbClr val="797979"/>
                </a:solidFill>
                <a:latin typeface="Arial"/>
                <a:cs typeface="Arial"/>
              </a:rPr>
              <a:t>2</a:t>
            </a:r>
            <a:r>
              <a:rPr sz="849" spc="-4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processes.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97450" y="7846436"/>
            <a:ext cx="2844464" cy="71322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902" algn="just">
              <a:lnSpc>
                <a:spcPct val="1383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UK's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Saving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Opportunities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(ESOS)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fulfilled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obligations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regime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delivering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rolling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assessment.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96485" y="8632841"/>
            <a:ext cx="2847000" cy="921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4579" marR="5071" indent="-2536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optimisation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proiects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have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implemented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recently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save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sign</a:t>
            </a:r>
            <a:r>
              <a:rPr sz="849" spc="-10" dirty="0">
                <a:solidFill>
                  <a:srgbClr val="909093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ficant amount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upstream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iron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sleelmaking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various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optimisation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projects These include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improvements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operation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efficiency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13175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42430" y="6072687"/>
          <a:ext cx="6046468" cy="284319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244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67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07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73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06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898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4655"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GHG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b="1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b="1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700" b="1" spc="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700" b="1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2022/23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213995" algn="ctr">
                        <a:lnSpc>
                          <a:spcPts val="840"/>
                        </a:lnSpc>
                        <a:spcBef>
                          <a:spcPts val="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Scooe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201930">
                        <a:lnSpc>
                          <a:spcPts val="890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Units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389890" algn="ctr">
                        <a:lnSpc>
                          <a:spcPts val="840"/>
                        </a:lnSpc>
                        <a:spcBef>
                          <a:spcPts val="5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b="1" spc="-37" baseline="33333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700" baseline="33333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57150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Gaseous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combustion</a:t>
                      </a:r>
                      <a:r>
                        <a:rPr sz="700" spc="-15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2796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k\Nh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86715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8,499,295.663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lravel</a:t>
                      </a:r>
                      <a:r>
                        <a:rPr sz="1200" spc="-15" baseline="208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200" baseline="20833">
                        <a:latin typeface="Arial"/>
                        <a:cs typeface="Arial"/>
                      </a:endParaRPr>
                    </a:p>
                  </a:txBody>
                  <a:tcPr marL="0" marR="0" marT="374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796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k\Nh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7402" marB="0"/>
                </a:tc>
                <a:tc>
                  <a:txBody>
                    <a:bodyPr/>
                    <a:lstStyle/>
                    <a:p>
                      <a:pPr marL="382905" algn="ctr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22,097,922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423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electricity</a:t>
                      </a:r>
                      <a:r>
                        <a:rPr sz="700" spc="-15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L="218440" algn="ct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796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k\Nh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L="385445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694,455,490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6520"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800" spc="-15" baseline="25252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 baseline="25252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17804" algn="ct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2796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k\Nh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3540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19,648,221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 marL="55244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700" b="1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consumption</a:t>
                      </a:r>
                      <a:r>
                        <a:rPr sz="700" b="1" spc="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700" b="1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b="1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above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2225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86715" algn="ct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9,235,497,296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496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gaseous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700" spc="-30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8859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ICO2e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81000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5,025,848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1200" spc="-15" baseline="1736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200" baseline="17361">
                        <a:latin typeface="Arial"/>
                        <a:cs typeface="Arial"/>
                      </a:endParaRPr>
                    </a:p>
                  </a:txBody>
                  <a:tcPr marL="0" marR="0" marT="3550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859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ICO2e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/>
                </a:tc>
                <a:tc>
                  <a:txBody>
                    <a:bodyPr/>
                    <a:lstStyle/>
                    <a:p>
                      <a:pPr marL="391160" algn="ct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5,829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9261"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electricily</a:t>
                      </a:r>
                      <a:r>
                        <a:rPr sz="700" spc="-15" baseline="37037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7037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L="21844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tCOze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L="378460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125,435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3984">
                <a:tc>
                  <a:txBody>
                    <a:bodyPr/>
                    <a:lstStyle/>
                    <a:p>
                      <a:pPr marL="53975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800" spc="-15" baseline="3030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 baseline="30303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19710" algn="ct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7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0429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tCOze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6080" algn="ct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5,190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13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Total gross</a:t>
                      </a:r>
                      <a:r>
                        <a:rPr sz="700" b="1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0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</a:t>
                      </a:r>
                      <a:r>
                        <a:rPr sz="800" spc="40" dirty="0">
                          <a:solidFill>
                            <a:srgbClr val="707075"/>
                          </a:solidFill>
                          <a:latin typeface="Arial"/>
                          <a:cs typeface="Arial"/>
                        </a:rPr>
                        <a:t>;;-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4175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5,162,302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574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5743">
                <a:tc>
                  <a:txBody>
                    <a:bodyPr/>
                    <a:lstStyle/>
                    <a:p>
                      <a:pPr marL="5969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gross</a:t>
                      </a:r>
                      <a:r>
                        <a:rPr sz="800" spc="9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per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tonne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llquld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steel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2318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tCO2eftls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81635" algn="ctr">
                        <a:lnSpc>
                          <a:spcPts val="985"/>
                        </a:lnSpc>
                      </a:pPr>
                      <a:r>
                        <a:rPr sz="800" b="1" spc="-1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1.708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40907" y="7322398"/>
            <a:ext cx="707471" cy="0"/>
          </a:xfrm>
          <a:custGeom>
            <a:avLst/>
            <a:gdLst/>
            <a:ahLst/>
            <a:cxnLst/>
            <a:rect l="l" t="t" r="r" b="b"/>
            <a:pathLst>
              <a:path w="708660">
                <a:moveTo>
                  <a:pt x="0" y="0"/>
                </a:moveTo>
                <a:lnTo>
                  <a:pt x="708037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947946" y="8907399"/>
            <a:ext cx="1852991" cy="0"/>
          </a:xfrm>
          <a:custGeom>
            <a:avLst/>
            <a:gdLst/>
            <a:ahLst/>
            <a:cxnLst/>
            <a:rect l="l" t="t" r="r" b="b"/>
            <a:pathLst>
              <a:path w="1856104">
                <a:moveTo>
                  <a:pt x="0" y="0"/>
                </a:moveTo>
                <a:lnTo>
                  <a:pt x="185554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168635" y="8910448"/>
            <a:ext cx="1706552" cy="0"/>
          </a:xfrm>
          <a:custGeom>
            <a:avLst/>
            <a:gdLst/>
            <a:ahLst/>
            <a:cxnLst/>
            <a:rect l="l" t="t" r="r" b="b"/>
            <a:pathLst>
              <a:path w="1709420">
                <a:moveTo>
                  <a:pt x="0" y="0"/>
                </a:moveTo>
                <a:lnTo>
                  <a:pt x="170905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28720" y="8913495"/>
            <a:ext cx="487496" cy="0"/>
          </a:xfrm>
          <a:custGeom>
            <a:avLst/>
            <a:gdLst/>
            <a:ahLst/>
            <a:cxnLst/>
            <a:rect l="l" t="t" r="r" b="b"/>
            <a:pathLst>
              <a:path w="488315">
                <a:moveTo>
                  <a:pt x="0" y="0"/>
                </a:moveTo>
                <a:lnTo>
                  <a:pt x="48830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46244" y="970599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90230" y="753305"/>
            <a:ext cx="161209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B9E"/>
                </a:solidFill>
                <a:latin typeface="Arial"/>
                <a:cs typeface="Arial"/>
              </a:rPr>
              <a:t>B3.</a:t>
            </a:r>
            <a:r>
              <a:rPr sz="1198" b="1" spc="95" dirty="0">
                <a:solidFill>
                  <a:srgbClr val="2A5B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B9E"/>
                </a:solidFill>
                <a:latin typeface="Arial"/>
                <a:cs typeface="Arial"/>
              </a:rPr>
              <a:t>Business</a:t>
            </a:r>
            <a:r>
              <a:rPr sz="1198" b="1" spc="150" dirty="0">
                <a:solidFill>
                  <a:srgbClr val="2A5B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B9E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1525" y="1127203"/>
            <a:ext cx="2831152" cy="9185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 algn="just">
              <a:lnSpc>
                <a:spcPct val="1449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blast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furnace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stoves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optimised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blast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furnace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introduction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"Topscan"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technology,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enhanced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gas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utilisation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basic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oxygen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steelmaking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furnace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atmosphere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measurement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hot strip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mill.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1526" y="2093443"/>
            <a:ext cx="2834321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170" algn="just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activities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active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 TSUK's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down-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stream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facilities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and,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while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reducing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primary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focus,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even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renewable</a:t>
            </a:r>
            <a:r>
              <a:rPr sz="799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used,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energy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optimisation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remains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priority.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example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implementation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LED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lighting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Shotton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site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where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electricity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renewable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sources.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20407" y="3239522"/>
            <a:ext cx="2836223" cy="109860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3312" marR="5071" indent="-1268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Detailed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studies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large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waste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heat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recovery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fuel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switching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ongoing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and,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unaffordable,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 sought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access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efficiency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Industrial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Transformation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able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realise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opportunities.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20407" y="4391696"/>
            <a:ext cx="2837491" cy="145234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5071" algn="just">
              <a:lnSpc>
                <a:spcPct val="1467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keen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investigate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options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amount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scrap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recycles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alongside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fresh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iron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makes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blast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furnaces.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Options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currently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bemg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evaluated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scrap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collaborative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EMR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(European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Metal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recycling),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Darlow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Lloyd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Swansea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University,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called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RECTIFI. Supported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grant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funding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Research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Innovation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Transforming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Foundation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Industries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Challenge,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86570" y="1121106"/>
            <a:ext cx="2856509" cy="5359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5071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involve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investment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£1O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million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create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innovative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high-grade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recycled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sustainable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alternative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raw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cement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4399324" y="2156970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4">
                <a:moveTo>
                  <a:pt x="12207" y="138845"/>
                </a:moveTo>
                <a:lnTo>
                  <a:pt x="0" y="138845"/>
                </a:lnTo>
                <a:lnTo>
                  <a:pt x="0" y="0"/>
                </a:lnTo>
                <a:lnTo>
                  <a:pt x="12207" y="0"/>
                </a:lnTo>
                <a:lnTo>
                  <a:pt x="12207" y="138845"/>
                </a:lnTo>
                <a:close/>
              </a:path>
            </a:pathLst>
          </a:custGeom>
          <a:solidFill>
            <a:srgbClr val="E4E4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3889211" y="1736818"/>
            <a:ext cx="2850804" cy="1455514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268" algn="just">
              <a:lnSpc>
                <a:spcPct val="1470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collaboration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aims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build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brand-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circular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supply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799" spc="7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developing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high-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quality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grades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recycled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also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oping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mineral-rich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alternatives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cement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production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utilising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mineral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fractions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separated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recycling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process.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addition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enhancing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circularity,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RECTIFI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potential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avoid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almost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5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million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tonnes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CO2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equivalent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entering 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earth</a:t>
            </a:r>
            <a:r>
              <a:rPr sz="799" dirty="0">
                <a:solidFill>
                  <a:srgbClr val="8E90A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atmosphere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93416"/>
          </a:xfrm>
          <a:prstGeom prst="rect">
            <a:avLst/>
          </a:prstGeom>
        </p:spPr>
        <p:txBody>
          <a:bodyPr vert="horz" wrap="square" lIns="0" tIns="161383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Tata</a:t>
            </a:r>
            <a:r>
              <a:rPr sz="849" spc="-2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Stee</a:t>
            </a:r>
            <a:r>
              <a:rPr sz="849" spc="-20" dirty="0">
                <a:solidFill>
                  <a:srgbClr val="AFAFAF"/>
                </a:solidFill>
              </a:rPr>
              <a:t>l</a:t>
            </a:r>
            <a:r>
              <a:rPr sz="849" spc="-80" dirty="0">
                <a:solidFill>
                  <a:srgbClr val="AFAFAF"/>
                </a:solidFill>
              </a:rPr>
              <a:t> </a:t>
            </a:r>
            <a:r>
              <a:rPr sz="849" dirty="0">
                <a:solidFill>
                  <a:srgbClr val="464646"/>
                </a:solidFill>
              </a:rPr>
              <a:t>UK</a:t>
            </a:r>
            <a:r>
              <a:rPr sz="849" spc="-10" dirty="0">
                <a:solidFill>
                  <a:srgbClr val="464646"/>
                </a:solidFill>
              </a:rPr>
              <a:t> Limited</a:t>
            </a:r>
            <a:endParaRPr sz="849"/>
          </a:p>
        </p:txBody>
      </p:sp>
      <p:sp>
        <p:nvSpPr>
          <p:cNvPr id="20" name="object 20"/>
          <p:cNvSpPr txBox="1"/>
          <p:nvPr/>
        </p:nvSpPr>
        <p:spPr>
          <a:xfrm>
            <a:off x="3238835" y="9964407"/>
            <a:ext cx="1154395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70144"/>
          </a:xfrm>
          <a:prstGeom prst="rect">
            <a:avLst/>
          </a:prstGeom>
        </p:spPr>
        <p:txBody>
          <a:bodyPr vert="horz" wrap="square" lIns="0" tIns="39303" rIns="0" bIns="0" rtlCol="0">
            <a:spAutoFit/>
          </a:bodyPr>
          <a:lstStyle/>
          <a:p>
            <a:pPr marL="12678">
              <a:spcBef>
                <a:spcPts val="308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40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15</a:t>
            </a:r>
            <a:endParaRPr sz="849"/>
          </a:p>
        </p:txBody>
      </p:sp>
      <p:sp>
        <p:nvSpPr>
          <p:cNvPr id="17" name="object 17"/>
          <p:cNvSpPr txBox="1"/>
          <p:nvPr/>
        </p:nvSpPr>
        <p:spPr>
          <a:xfrm>
            <a:off x="3884752" y="3294133"/>
            <a:ext cx="106374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30" dirty="0">
                <a:solidFill>
                  <a:srgbClr val="4D6995"/>
                </a:solidFill>
                <a:latin typeface="Arial"/>
                <a:cs typeface="Arial"/>
              </a:rPr>
              <a:t>Management</a:t>
            </a:r>
            <a:r>
              <a:rPr sz="849" i="1" spc="55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995"/>
                </a:solidFill>
                <a:latin typeface="Arial"/>
                <a:cs typeface="Arial"/>
              </a:rPr>
              <a:t>Systems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86570" y="3495558"/>
            <a:ext cx="2850804" cy="91540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3804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importance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taking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holistic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approach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our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sites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working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towards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accreditation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ISO50001,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international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site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Shotton</a:t>
            </a:r>
            <a:r>
              <a:rPr sz="799" dirty="0">
                <a:solidFill>
                  <a:srgbClr val="A19EAC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A19E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North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Wales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already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having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achieved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this.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15918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949268" y="1357312"/>
            <a:ext cx="3875876" cy="0"/>
          </a:xfrm>
          <a:custGeom>
            <a:avLst/>
            <a:gdLst/>
            <a:ahLst/>
            <a:cxnLst/>
            <a:rect l="l" t="t" r="r" b="b"/>
            <a:pathLst>
              <a:path w="3882390">
                <a:moveTo>
                  <a:pt x="0" y="0"/>
                </a:moveTo>
                <a:lnTo>
                  <a:pt x="3881999" y="0"/>
                </a:lnTo>
              </a:path>
            </a:pathLst>
          </a:custGeom>
          <a:ln w="183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40907" y="1360360"/>
            <a:ext cx="1791499" cy="0"/>
          </a:xfrm>
          <a:custGeom>
            <a:avLst/>
            <a:gdLst/>
            <a:ahLst/>
            <a:cxnLst/>
            <a:rect l="l" t="t" r="r" b="b"/>
            <a:pathLst>
              <a:path w="1794510">
                <a:moveTo>
                  <a:pt x="0" y="0"/>
                </a:moveTo>
                <a:lnTo>
                  <a:pt x="179450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0907" y="1735274"/>
            <a:ext cx="962947" cy="0"/>
          </a:xfrm>
          <a:custGeom>
            <a:avLst/>
            <a:gdLst/>
            <a:ahLst/>
            <a:cxnLst/>
            <a:rect l="l" t="t" r="r" b="b"/>
            <a:pathLst>
              <a:path w="964564">
                <a:moveTo>
                  <a:pt x="0" y="0"/>
                </a:moveTo>
                <a:lnTo>
                  <a:pt x="96439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840907" y="1613777"/>
          <a:ext cx="6047736" cy="25794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975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4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52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7198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4295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21082">
                <a:tc>
                  <a:txBody>
                    <a:bodyPr/>
                    <a:lstStyle/>
                    <a:p>
                      <a:pPr marL="1537970">
                        <a:lnSpc>
                          <a:spcPts val="860"/>
                        </a:lnSpc>
                        <a:tabLst>
                          <a:tab pos="2720340" algn="l"/>
                        </a:tabLst>
                      </a:pPr>
                      <a:r>
                        <a:rPr sz="700" b="1" u="sng" dirty="0">
                          <a:solidFill>
                            <a:srgbClr val="44444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9550" algn="ctr">
                        <a:lnSpc>
                          <a:spcPts val="855"/>
                        </a:lnSpc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Sco_pe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8580" algn="ctr">
                        <a:lnSpc>
                          <a:spcPts val="855"/>
                        </a:lnSpc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Units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68300" algn="ctr">
                        <a:lnSpc>
                          <a:spcPts val="855"/>
                        </a:lnSpc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b="1" spc="-37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8341">
                <a:tc>
                  <a:txBody>
                    <a:bodyPr/>
                    <a:lstStyle/>
                    <a:p>
                      <a:pPr marL="64135">
                        <a:lnSpc>
                          <a:spcPts val="965"/>
                        </a:lnSpc>
                      </a:pP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Gaseous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combustion</a:t>
                      </a:r>
                      <a:r>
                        <a:rPr sz="700" spc="-15" baseline="37037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7037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4629" algn="ctr">
                        <a:lnSpc>
                          <a:spcPts val="930"/>
                        </a:lnSpc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ctr">
                        <a:lnSpc>
                          <a:spcPts val="965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9410" algn="ctr">
                        <a:lnSpc>
                          <a:spcPts val="940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9,358,335,065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7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800" spc="-15" baseline="25252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 baseline="25252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L="360045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17,463,147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electricity</a:t>
                      </a:r>
                      <a:r>
                        <a:rPr sz="700" spc="-15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R="216535" algn="ct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tc>
                  <a:txBody>
                    <a:bodyPr/>
                    <a:lstStyle/>
                    <a:p>
                      <a:pPr marR="65405"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L="362585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827,321,158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591">
                <a:tc>
                  <a:txBody>
                    <a:bodyPr/>
                    <a:lstStyle/>
                    <a:p>
                      <a:pPr marL="6096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700" spc="-15" baseline="27777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 baseline="27777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9075" algn="ct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045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19,609,987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 marL="6286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700" b="1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consumption</a:t>
                      </a:r>
                      <a:r>
                        <a:rPr sz="700" b="1" spc="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700" b="1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above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7719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10,222,729,357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25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61594">
                        <a:lnSpc>
                          <a:spcPts val="965"/>
                        </a:lnSpc>
                      </a:pP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gaseous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9850" algn="ctr">
                        <a:lnSpc>
                          <a:spcPts val="1010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tCO2e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58140" algn="ctr">
                        <a:lnSpc>
                          <a:spcPts val="965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5,604,695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 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700" spc="-15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6200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lCO2e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L="361315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4,655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eleclricityl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208915" algn="ct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7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259" marB="0"/>
                </a:tc>
                <a:tc>
                  <a:txBody>
                    <a:bodyPr/>
                    <a:lstStyle/>
                    <a:p>
                      <a:pPr marR="69850"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tCO2e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L="358140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173,870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8422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700" spc="-15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5104" algn="ct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1594" algn="ct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</a:t>
                      </a:r>
                      <a:r>
                        <a:rPr sz="800" spc="-10" dirty="0">
                          <a:solidFill>
                            <a:srgbClr val="8C8C8C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3855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5,334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4966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700" b="1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gross</a:t>
                      </a:r>
                      <a:r>
                        <a:rPr sz="700" b="1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tCOze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322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5,788,554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813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700" b="1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gross</a:t>
                      </a:r>
                      <a:r>
                        <a:rPr sz="700" b="1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emission</a:t>
                      </a:r>
                      <a:r>
                        <a:rPr sz="700" b="1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per</a:t>
                      </a:r>
                      <a:r>
                        <a:rPr sz="700" b="1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tonne</a:t>
                      </a:r>
                      <a:r>
                        <a:rPr sz="700" b="1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b="1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liquid</a:t>
                      </a:r>
                      <a:r>
                        <a:rPr sz="700" b="1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steel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120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tCO2eltls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9410" algn="ct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1.655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146244" y="9730379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900937" y="774389"/>
            <a:ext cx="1600051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b="1" dirty="0">
                <a:solidFill>
                  <a:srgbClr val="2A599C"/>
                </a:solidFill>
                <a:latin typeface="Arial"/>
                <a:cs typeface="Arial"/>
              </a:rPr>
              <a:t>83.</a:t>
            </a:r>
            <a:r>
              <a:rPr sz="1248" b="1" spc="-35" dirty="0">
                <a:solidFill>
                  <a:srgbClr val="2A599C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2A599C"/>
                </a:solidFill>
                <a:latin typeface="Arial"/>
                <a:cs typeface="Arial"/>
              </a:rPr>
              <a:t>Business</a:t>
            </a:r>
            <a:r>
              <a:rPr sz="1248" b="1" spc="70" dirty="0">
                <a:solidFill>
                  <a:srgbClr val="2A599C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2A599C"/>
                </a:solidFill>
                <a:latin typeface="Arial"/>
                <a:cs typeface="Arial"/>
              </a:rPr>
              <a:t>Review</a:t>
            </a:r>
            <a:endParaRPr sz="1248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93416"/>
          </a:xfrm>
          <a:prstGeom prst="rect">
            <a:avLst/>
          </a:prstGeom>
        </p:spPr>
        <p:txBody>
          <a:bodyPr vert="horz" wrap="square" lIns="0" tIns="161383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Tata</a:t>
            </a:r>
            <a:r>
              <a:rPr sz="849" spc="-2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Stee</a:t>
            </a:r>
            <a:r>
              <a:rPr sz="849" spc="-20" dirty="0">
                <a:solidFill>
                  <a:srgbClr val="AFAFAF"/>
                </a:solidFill>
              </a:rPr>
              <a:t>l</a:t>
            </a:r>
            <a:r>
              <a:rPr sz="849" spc="-80" dirty="0">
                <a:solidFill>
                  <a:srgbClr val="AFAFAF"/>
                </a:solidFill>
              </a:rPr>
              <a:t> </a:t>
            </a:r>
            <a:r>
              <a:rPr sz="849" dirty="0">
                <a:solidFill>
                  <a:srgbClr val="464646"/>
                </a:solidFill>
              </a:rPr>
              <a:t>UK</a:t>
            </a:r>
            <a:r>
              <a:rPr sz="849" spc="-10" dirty="0">
                <a:solidFill>
                  <a:srgbClr val="464646"/>
                </a:solidFill>
              </a:rPr>
              <a:t> Limited</a:t>
            </a:r>
            <a:endParaRPr sz="849"/>
          </a:p>
        </p:txBody>
      </p:sp>
      <p:sp>
        <p:nvSpPr>
          <p:cNvPr id="12" name="object 12"/>
          <p:cNvSpPr txBox="1"/>
          <p:nvPr/>
        </p:nvSpPr>
        <p:spPr>
          <a:xfrm>
            <a:off x="3238835" y="9964407"/>
            <a:ext cx="1154395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70144"/>
          </a:xfrm>
          <a:prstGeom prst="rect">
            <a:avLst/>
          </a:prstGeom>
        </p:spPr>
        <p:txBody>
          <a:bodyPr vert="horz" wrap="square" lIns="0" tIns="39303" rIns="0" bIns="0" rtlCol="0">
            <a:spAutoFit/>
          </a:bodyPr>
          <a:lstStyle/>
          <a:p>
            <a:pPr marL="12678">
              <a:spcBef>
                <a:spcPts val="308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40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16</a:t>
            </a:r>
            <a:endParaRPr sz="849"/>
          </a:p>
        </p:txBody>
      </p:sp>
      <p:sp>
        <p:nvSpPr>
          <p:cNvPr id="9" name="object 9"/>
          <p:cNvSpPr txBox="1"/>
          <p:nvPr/>
        </p:nvSpPr>
        <p:spPr>
          <a:xfrm>
            <a:off x="893733" y="1356064"/>
            <a:ext cx="1872009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GHG</a:t>
            </a:r>
            <a:r>
              <a:rPr sz="749" b="1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749" b="1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49" b="1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49" b="1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49" b="1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444444"/>
                </a:solidFill>
                <a:latin typeface="Arial"/>
                <a:cs typeface="Arial"/>
              </a:rPr>
              <a:t>2021122</a:t>
            </a:r>
            <a:endParaRPr sz="7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3696" y="4249704"/>
            <a:ext cx="2847000" cy="5267016"/>
          </a:xfrm>
          <a:prstGeom prst="rect">
            <a:avLst/>
          </a:prstGeom>
        </p:spPr>
        <p:txBody>
          <a:bodyPr vert="horz" wrap="square" lIns="0" tIns="60224" rIns="0" bIns="0" rtlCol="0">
            <a:spAutoFit/>
          </a:bodyPr>
          <a:lstStyle/>
          <a:p>
            <a:pPr marL="14579">
              <a:spcBef>
                <a:spcPts val="474"/>
              </a:spcBef>
            </a:pPr>
            <a:r>
              <a:rPr sz="849" u="heavy" spc="-10" dirty="0">
                <a:solidFill>
                  <a:srgbClr val="444444"/>
                </a:solidFill>
                <a:uFill>
                  <a:solidFill>
                    <a:srgbClr val="444444"/>
                  </a:solidFill>
                </a:uFill>
                <a:latin typeface="Arial"/>
                <a:cs typeface="Arial"/>
              </a:rPr>
              <a:t>Notes</a:t>
            </a:r>
            <a:endParaRPr sz="849">
              <a:latin typeface="Arial"/>
              <a:cs typeface="Arial"/>
            </a:endParaRPr>
          </a:p>
          <a:p>
            <a:pPr marL="228845" marR="10777" indent="-214899" algn="just">
              <a:lnSpc>
                <a:spcPct val="92100"/>
              </a:lnSpc>
              <a:spcBef>
                <a:spcPts val="454"/>
              </a:spcBef>
              <a:buAutoNum type="arabicPeriod"/>
              <a:tabLst>
                <a:tab pos="228845" algn="l"/>
                <a:tab pos="233917" algn="l"/>
              </a:tabLst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data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scope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organisation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covered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Financial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22/23;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derogation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exclude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legal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subsidiaries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not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meet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definition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"large"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applied.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methodology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Green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House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Gas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Protocol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Standard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Emission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Trading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System (UK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ETS).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available,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site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specific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conversion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factors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not,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national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factors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used.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control approach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(as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opposed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equity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split)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define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organisational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boundaries;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deductions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were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onward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third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supplies.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Greenhouse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gas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reported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CO2e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except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tor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combustion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arising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gases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(WAGs),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only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include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emissions.</a:t>
            </a:r>
            <a:endParaRPr sz="849">
              <a:latin typeface="Arial"/>
              <a:cs typeface="Arial"/>
            </a:endParaRPr>
          </a:p>
          <a:p>
            <a:pPr marL="228845" marR="5071" indent="-215533" algn="just">
              <a:lnSpc>
                <a:spcPct val="94500"/>
              </a:lnSpc>
              <a:spcBef>
                <a:spcPts val="354"/>
              </a:spcBef>
              <a:buAutoNum type="arabicPeriod"/>
              <a:tabLst>
                <a:tab pos="228845" algn="l"/>
                <a:tab pos="230112" algn="l"/>
              </a:tabLst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Scope 1 was defined to include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on-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site vehicular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fuelling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mileage/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fuel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claims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relating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fuel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company-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owned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leased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(capitalised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balance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sheet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IFRS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16)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vehicles,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both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off-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site.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Scope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was defined to include fuel consumption of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time</a:t>
            </a:r>
            <a:r>
              <a:rPr sz="849" spc="-20" dirty="0">
                <a:solidFill>
                  <a:srgbClr val="777777"/>
                </a:solidFill>
                <a:latin typeface="Arial"/>
                <a:cs typeface="Arial"/>
              </a:rPr>
              <a:t>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chartered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vessels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plus mileage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claims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fuel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claims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relating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fuel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employee-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owned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vehicles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off-site</a:t>
            </a:r>
            <a:r>
              <a:rPr sz="849" spc="-20" dirty="0">
                <a:solidFill>
                  <a:srgbClr val="8C8C8C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clarity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status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unavailable,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fuel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divided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evenly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be�een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scopes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849" spc="-25" dirty="0">
                <a:solidFill>
                  <a:srgbClr val="777777"/>
                </a:solidFill>
                <a:latin typeface="Arial"/>
                <a:cs typeface="Arial"/>
              </a:rPr>
              <a:t>.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Conversion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 energy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factors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government.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unknown,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vehicle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type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fuel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consumption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km,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national averages.</a:t>
            </a:r>
            <a:endParaRPr sz="849">
              <a:latin typeface="Arial"/>
              <a:cs typeface="Arial"/>
            </a:endParaRPr>
          </a:p>
          <a:p>
            <a:pPr marL="230747" marR="7607" indent="-218703" algn="just">
              <a:lnSpc>
                <a:spcPct val="92300"/>
              </a:lnSpc>
              <a:spcBef>
                <a:spcPts val="379"/>
              </a:spcBef>
              <a:buAutoNum type="arabicPeriod"/>
              <a:tabLst>
                <a:tab pos="230747" algn="l"/>
              </a:tabLst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Only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imported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electricity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reported,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is,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electricity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generated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on-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site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included;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associated emissions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included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gaseous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fuel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849" spc="-10" dirty="0">
                <a:solidFill>
                  <a:srgbClr val="979AAE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grid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emission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factor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0.193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kg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CO2e/kWh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except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Shotton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site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100%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electricity</a:t>
            </a:r>
            <a:r>
              <a:rPr sz="84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consumed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certified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renewable,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therefore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0kg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CO2e/kWh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been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used.</a:t>
            </a:r>
            <a:endParaRPr sz="849">
              <a:latin typeface="Arial"/>
              <a:cs typeface="Arial"/>
            </a:endParaRPr>
          </a:p>
          <a:p>
            <a:pPr marL="232015" marR="13946" indent="-216801" algn="just">
              <a:lnSpc>
                <a:spcPct val="92500"/>
              </a:lnSpc>
              <a:spcBef>
                <a:spcPts val="354"/>
              </a:spcBef>
              <a:buSzPct val="94117"/>
              <a:buAutoNum type="arabicPeriod"/>
              <a:tabLst>
                <a:tab pos="232015" algn="l"/>
                <a:tab pos="234551" algn="l"/>
              </a:tabLst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Part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data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subject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3rd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party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verification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conforming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ETS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rules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regulations.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covered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period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April-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December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only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included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82.2%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natural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gas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consumption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100%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consumption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WAGs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Talbot.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13175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8432" y="970599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3985" y="743908"/>
            <a:ext cx="1605122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b="1" dirty="0">
                <a:solidFill>
                  <a:srgbClr val="3662A1"/>
                </a:solidFill>
                <a:latin typeface="Arial"/>
                <a:cs typeface="Arial"/>
              </a:rPr>
              <a:t>83.</a:t>
            </a:r>
            <a:r>
              <a:rPr sz="1248" b="1" spc="10" dirty="0">
                <a:solidFill>
                  <a:srgbClr val="3662A1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3662A1"/>
                </a:solidFill>
                <a:latin typeface="Arial"/>
                <a:cs typeface="Arial"/>
              </a:rPr>
              <a:t>Business</a:t>
            </a:r>
            <a:r>
              <a:rPr sz="1248" b="1" spc="55" dirty="0">
                <a:solidFill>
                  <a:srgbClr val="3662A1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3662A1"/>
                </a:solidFill>
                <a:latin typeface="Arial"/>
                <a:cs typeface="Arial"/>
              </a:rPr>
              <a:t>Review</a:t>
            </a:r>
            <a:endParaRPr sz="124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8384" y="1107855"/>
            <a:ext cx="2839393" cy="1340138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3312" algn="just">
              <a:spcBef>
                <a:spcPts val="654"/>
              </a:spcBef>
            </a:pPr>
            <a:r>
              <a:rPr sz="898" b="1" dirty="0">
                <a:solidFill>
                  <a:srgbClr val="3662A1"/>
                </a:solidFill>
                <a:latin typeface="Arial"/>
                <a:cs typeface="Arial"/>
              </a:rPr>
              <a:t>Research</a:t>
            </a:r>
            <a:r>
              <a:rPr sz="898" b="1" spc="5" dirty="0">
                <a:solidFill>
                  <a:srgbClr val="3662A1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3662A1"/>
                </a:solidFill>
                <a:latin typeface="Arial"/>
                <a:cs typeface="Arial"/>
              </a:rPr>
              <a:t>&amp;</a:t>
            </a:r>
            <a:r>
              <a:rPr sz="948" spc="15" dirty="0">
                <a:solidFill>
                  <a:srgbClr val="3662A1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3662A1"/>
                </a:solidFill>
                <a:latin typeface="Arial"/>
                <a:cs typeface="Arial"/>
              </a:rPr>
              <a:t>development</a:t>
            </a:r>
            <a:endParaRPr sz="898">
              <a:latin typeface="Arial"/>
              <a:cs typeface="Arial"/>
            </a:endParaRPr>
          </a:p>
          <a:p>
            <a:pPr marL="16482" algn="just">
              <a:spcBef>
                <a:spcPts val="499"/>
              </a:spcBef>
            </a:pPr>
            <a:r>
              <a:rPr sz="849" i="1" spc="-25" dirty="0">
                <a:solidFill>
                  <a:srgbClr val="3662A1"/>
                </a:solidFill>
                <a:latin typeface="Arial"/>
                <a:cs typeface="Arial"/>
              </a:rPr>
              <a:t>Research</a:t>
            </a:r>
            <a:r>
              <a:rPr sz="849" i="1" spc="10" dirty="0">
                <a:solidFill>
                  <a:srgbClr val="3662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662A1"/>
                </a:solidFill>
                <a:latin typeface="Arial"/>
                <a:cs typeface="Arial"/>
              </a:rPr>
              <a:t>&amp;</a:t>
            </a:r>
            <a:r>
              <a:rPr sz="849" spc="-55" dirty="0">
                <a:solidFill>
                  <a:srgbClr val="3662A1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4B6997"/>
                </a:solidFill>
                <a:latin typeface="Arial"/>
                <a:cs typeface="Arial"/>
              </a:rPr>
              <a:t>Technology</a:t>
            </a:r>
            <a:r>
              <a:rPr sz="849" i="1" spc="40" dirty="0">
                <a:solidFill>
                  <a:srgbClr val="4B6997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B6997"/>
                </a:solidFill>
                <a:latin typeface="Arial"/>
                <a:cs typeface="Arial"/>
              </a:rPr>
              <a:t>programme</a:t>
            </a:r>
            <a:endParaRPr sz="849">
              <a:latin typeface="Arial"/>
              <a:cs typeface="Arial"/>
            </a:endParaRPr>
          </a:p>
          <a:p>
            <a:pPr marL="12678" marR="5071" indent="3170" algn="just">
              <a:lnSpc>
                <a:spcPct val="147800"/>
              </a:lnSpc>
              <a:spcBef>
                <a:spcPts val="60"/>
              </a:spcBef>
            </a:pP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5" dirty="0">
                <a:solidFill>
                  <a:srgbClr val="797979"/>
                </a:solidFill>
                <a:latin typeface="Arial"/>
                <a:cs typeface="Arial"/>
              </a:rPr>
              <a:t>'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R&amp;D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solullons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targellng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facin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sectors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automotive, constructio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packaging.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Two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themes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-</a:t>
            </a:r>
            <a:r>
              <a:rPr sz="799" spc="20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Sustaina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lily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Digitalisation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799" spc="5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lie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al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core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developments.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Achievements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include: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5912" y="2463024"/>
            <a:ext cx="84313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spc="-50" dirty="0">
                <a:solidFill>
                  <a:srgbClr val="444444"/>
                </a:solidFill>
                <a:latin typeface="Arial"/>
                <a:cs typeface="Arial"/>
              </a:rPr>
              <a:t>•</a:t>
            </a:r>
            <a:endParaRPr sz="124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9631" y="3926609"/>
            <a:ext cx="80510" cy="1891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48" spc="-50" dirty="0">
                <a:solidFill>
                  <a:srgbClr val="444444"/>
                </a:solidFill>
                <a:latin typeface="Arial"/>
                <a:cs typeface="Arial"/>
              </a:rPr>
              <a:t>•</a:t>
            </a:r>
            <a:endParaRPr sz="1148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501684" y="3223797"/>
            <a:ext cx="15848" cy="138832"/>
          </a:xfrm>
          <a:custGeom>
            <a:avLst/>
            <a:gdLst/>
            <a:ahLst/>
            <a:cxnLst/>
            <a:rect l="l" t="t" r="r" b="b"/>
            <a:pathLst>
              <a:path w="15875" h="139064">
                <a:moveTo>
                  <a:pt x="15259" y="138845"/>
                </a:moveTo>
                <a:lnTo>
                  <a:pt x="0" y="138845"/>
                </a:lnTo>
                <a:lnTo>
                  <a:pt x="0" y="0"/>
                </a:lnTo>
                <a:lnTo>
                  <a:pt x="15259" y="0"/>
                </a:lnTo>
                <a:lnTo>
                  <a:pt x="15259" y="138845"/>
                </a:lnTo>
                <a:close/>
              </a:path>
            </a:pathLst>
          </a:custGeom>
          <a:solidFill>
            <a:srgbClr val="DFDF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726246" y="3958384"/>
            <a:ext cx="9509" cy="138832"/>
          </a:xfrm>
          <a:custGeom>
            <a:avLst/>
            <a:gdLst/>
            <a:ahLst/>
            <a:cxnLst/>
            <a:rect l="l" t="t" r="r" b="b"/>
            <a:pathLst>
              <a:path w="9525" h="139064">
                <a:moveTo>
                  <a:pt x="9155" y="138845"/>
                </a:moveTo>
                <a:lnTo>
                  <a:pt x="0" y="138845"/>
                </a:lnTo>
                <a:lnTo>
                  <a:pt x="0" y="0"/>
                </a:lnTo>
                <a:lnTo>
                  <a:pt x="9155" y="0"/>
                </a:lnTo>
                <a:lnTo>
                  <a:pt x="9155" y="138845"/>
                </a:lnTo>
                <a:close/>
              </a:path>
            </a:pathLst>
          </a:custGeom>
          <a:solidFill>
            <a:srgbClr val="CDCD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3898757" y="1297847"/>
            <a:ext cx="2850804" cy="1132207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14579" algn="just">
              <a:spcBef>
                <a:spcPts val="649"/>
              </a:spcBef>
            </a:pPr>
            <a:r>
              <a:rPr sz="849" i="1" spc="-25" dirty="0">
                <a:solidFill>
                  <a:srgbClr val="4B6997"/>
                </a:solidFill>
                <a:latin typeface="Arial"/>
                <a:cs typeface="Arial"/>
              </a:rPr>
              <a:t>Product</a:t>
            </a:r>
            <a:r>
              <a:rPr sz="849" i="1" spc="-5" dirty="0">
                <a:solidFill>
                  <a:srgbClr val="4B6997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B6997"/>
                </a:solidFill>
                <a:latin typeface="Arial"/>
                <a:cs typeface="Arial"/>
              </a:rPr>
              <a:t>market</a:t>
            </a:r>
            <a:r>
              <a:rPr sz="849" i="1" spc="-10" dirty="0">
                <a:solidFill>
                  <a:srgbClr val="4B6997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B6997"/>
                </a:solidFill>
                <a:latin typeface="Arial"/>
                <a:cs typeface="Arial"/>
              </a:rPr>
              <a:t>sector</a:t>
            </a:r>
            <a:r>
              <a:rPr sz="849" i="1" spc="-10" dirty="0">
                <a:solidFill>
                  <a:srgbClr val="4B6997"/>
                </a:solidFill>
                <a:latin typeface="Arial"/>
                <a:cs typeface="Arial"/>
              </a:rPr>
              <a:t> developments</a:t>
            </a:r>
            <a:endParaRPr sz="849">
              <a:latin typeface="Arial"/>
              <a:cs typeface="Arial"/>
            </a:endParaRPr>
          </a:p>
          <a:p>
            <a:pPr marL="12678" marR="5071" indent="3804" algn="just">
              <a:lnSpc>
                <a:spcPct val="147800"/>
              </a:lnSpc>
              <a:spcBef>
                <a:spcPts val="6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element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strategy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development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DBDB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Structured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programmes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1mt1ated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all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segments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identified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marketing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particular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emphasis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automotive,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engineering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packaging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sectors.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293416"/>
          </a:xfrm>
          <a:prstGeom prst="rect">
            <a:avLst/>
          </a:prstGeom>
        </p:spPr>
        <p:txBody>
          <a:bodyPr vert="horz" wrap="square" lIns="0" tIns="161383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Tata</a:t>
            </a:r>
            <a:r>
              <a:rPr sz="849" spc="-2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Stee</a:t>
            </a:r>
            <a:r>
              <a:rPr sz="849" spc="-20" dirty="0">
                <a:solidFill>
                  <a:srgbClr val="AFAFAF"/>
                </a:solidFill>
              </a:rPr>
              <a:t>l</a:t>
            </a:r>
            <a:r>
              <a:rPr sz="849" spc="-80" dirty="0">
                <a:solidFill>
                  <a:srgbClr val="AFAFAF"/>
                </a:solidFill>
              </a:rPr>
              <a:t> </a:t>
            </a:r>
            <a:r>
              <a:rPr sz="849" dirty="0">
                <a:solidFill>
                  <a:srgbClr val="464646"/>
                </a:solidFill>
              </a:rPr>
              <a:t>UK</a:t>
            </a:r>
            <a:r>
              <a:rPr sz="849" spc="-10" dirty="0">
                <a:solidFill>
                  <a:srgbClr val="464646"/>
                </a:solidFill>
              </a:rPr>
              <a:t> Limited</a:t>
            </a:r>
            <a:endParaRPr sz="849"/>
          </a:p>
        </p:txBody>
      </p:sp>
      <p:sp>
        <p:nvSpPr>
          <p:cNvPr id="16" name="object 16"/>
          <p:cNvSpPr txBox="1"/>
          <p:nvPr/>
        </p:nvSpPr>
        <p:spPr>
          <a:xfrm>
            <a:off x="3238835" y="9964407"/>
            <a:ext cx="1154395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70144"/>
          </a:xfrm>
          <a:prstGeom prst="rect">
            <a:avLst/>
          </a:prstGeom>
        </p:spPr>
        <p:txBody>
          <a:bodyPr vert="horz" wrap="square" lIns="0" tIns="39303" rIns="0" bIns="0" rtlCol="0">
            <a:spAutoFit/>
          </a:bodyPr>
          <a:lstStyle/>
          <a:p>
            <a:pPr marL="12678">
              <a:spcBef>
                <a:spcPts val="308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40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17</a:t>
            </a:r>
            <a:endParaRPr sz="849"/>
          </a:p>
        </p:txBody>
      </p:sp>
      <p:sp>
        <p:nvSpPr>
          <p:cNvPr id="11" name="object 11"/>
          <p:cNvSpPr txBox="1"/>
          <p:nvPr/>
        </p:nvSpPr>
        <p:spPr>
          <a:xfrm>
            <a:off x="3853157" y="2474454"/>
            <a:ext cx="2899617" cy="235760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launched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12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exceeded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l</a:t>
            </a:r>
            <a:r>
              <a:rPr sz="799" spc="18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target.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launches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cover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wide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range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ue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end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applications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automotive,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engmeenng,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renewables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markets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both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export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BDBDB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Some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launches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example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4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launch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off-s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manufactured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solutions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Catnic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Matrix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Trimawall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Fast-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Fit,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quicker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standardised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onsIte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construction.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renewables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sector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new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Magizinc®for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so</a:t>
            </a:r>
            <a:r>
              <a:rPr sz="799" spc="10" dirty="0">
                <a:solidFill>
                  <a:srgbClr val="AFAFAF"/>
                </a:solidFill>
                <a:latin typeface="Arial"/>
                <a:cs typeface="Arial"/>
              </a:rPr>
              <a:t>,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S450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launched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with a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25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year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guarantee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export,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Hot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Rolled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Dry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specifications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certified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ASTM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NAFTA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region.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1985" y="6132147"/>
            <a:ext cx="6212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•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8078" y="7223358"/>
            <a:ext cx="6212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•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31986" y="2437876"/>
            <a:ext cx="2838125" cy="636280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73220" marR="10143" indent="1268" algn="just">
              <a:lnSpc>
                <a:spcPct val="1474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Continuous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automotive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customers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(Nissan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JLR)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VAVE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EVI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programs,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helping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strengthen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position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grades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comparison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competitive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g.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Aluminium.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particular,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follow</a:t>
            </a:r>
            <a:r>
              <a:rPr sz="799" spc="-10" dirty="0">
                <a:solidFill>
                  <a:srgbClr val="BDBDBD"/>
                </a:solidFill>
                <a:latin typeface="Arial"/>
                <a:cs typeface="Arial"/>
              </a:rPr>
              <a:t>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models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-</a:t>
            </a:r>
            <a:r>
              <a:rPr sz="799" spc="275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JLR's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Range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Rover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Velar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Nissan's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Qashqai,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Juke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range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models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analysed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steel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competitive light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weighting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solullons;</a:t>
            </a:r>
            <a:endParaRPr sz="799">
              <a:latin typeface="Arial"/>
              <a:cs typeface="Arial"/>
            </a:endParaRPr>
          </a:p>
          <a:p>
            <a:pPr marL="273220" marR="6973" indent="-1268" algn="just">
              <a:lnSpc>
                <a:spcPct val="146800"/>
              </a:lnSpc>
              <a:spcBef>
                <a:spcPts val="15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Looking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Into</a:t>
            </a:r>
            <a:r>
              <a:rPr sz="799" spc="354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bio-based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norganic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45454"/>
                </a:solidFill>
                <a:latin typeface="Arial"/>
                <a:cs typeface="Arial"/>
              </a:rPr>
              <a:t>insulat.on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recycling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options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existing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PIR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(Polyisocyanurate)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composite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panels.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Similarly,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plaslisol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reduce 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emissions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one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third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r>
              <a:rPr sz="799" spc="275" dirty="0">
                <a:solidFill>
                  <a:srgbClr val="BDBDB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Curing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technologies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ultra-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violet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electron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beam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curing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explored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instead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traditiona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l</a:t>
            </a:r>
            <a:r>
              <a:rPr sz="799" spc="18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technologies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r>
              <a:rPr sz="799" spc="150" dirty="0">
                <a:solidFill>
                  <a:srgbClr val="BDBDB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Innovative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curing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techniques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33%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emiss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reduction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;</a:t>
            </a:r>
            <a:endParaRPr sz="799">
              <a:latin typeface="Arial"/>
              <a:cs typeface="Arial"/>
            </a:endParaRPr>
          </a:p>
          <a:p>
            <a:pPr marL="275121" marR="11411" indent="-263077" algn="just">
              <a:lnSpc>
                <a:spcPct val="146500"/>
              </a:lnSpc>
              <a:spcBef>
                <a:spcPts val="155"/>
              </a:spcBef>
              <a:buChar char="•"/>
              <a:tabLst>
                <a:tab pos="275121" algn="l"/>
                <a:tab pos="276389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Developing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structural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concepts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Offshore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Wind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Mills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potentially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offering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light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weighting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lower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embedded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benefits;</a:t>
            </a:r>
            <a:endParaRPr sz="799">
              <a:latin typeface="Arial"/>
              <a:cs typeface="Arial"/>
            </a:endParaRPr>
          </a:p>
          <a:p>
            <a:pPr marL="276389" marR="6973" indent="-1268" algn="just">
              <a:lnSpc>
                <a:spcPct val="147800"/>
              </a:lnSpc>
              <a:spcBef>
                <a:spcPts val="14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aiming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Composite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ComFlor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Deck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Celsius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Tube,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response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industry (decarbonisation,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circular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economy,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modern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methods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construction,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risking,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shift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towards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solutions,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etc.);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276389" marR="5071" indent="1268" algn="just">
              <a:lnSpc>
                <a:spcPct val="146300"/>
              </a:lnSpc>
              <a:spcBef>
                <a:spcPts val="3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Research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Innovation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(UKRI)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Council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funds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demonstrate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models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prototypes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pre-commercial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stage.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framework,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successful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applying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winning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grants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work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ready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technologies.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notable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ones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being novel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coaling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technologies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enabling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"wet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wet"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paint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coating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strips,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grades for next generation of electric vehicles and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bi-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electric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motor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core.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134802"/>
            <a:ext cx="7285176" cy="0"/>
          </a:xfrm>
          <a:custGeom>
            <a:avLst/>
            <a:gdLst/>
            <a:ahLst/>
            <a:cxnLst/>
            <a:rect l="l" t="t" r="r" b="b"/>
            <a:pathLst>
              <a:path w="7297420">
                <a:moveTo>
                  <a:pt x="0" y="0"/>
                </a:moveTo>
                <a:lnTo>
                  <a:pt x="7297059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40906" y="1371668"/>
          <a:ext cx="5962789" cy="22396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477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550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93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746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0191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0666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0304">
                <a:tc>
                  <a:txBody>
                    <a:bodyPr/>
                    <a:lstStyle/>
                    <a:p>
                      <a:pPr marL="71755">
                        <a:lnSpc>
                          <a:spcPts val="770"/>
                        </a:lnSpc>
                      </a:pPr>
                      <a:r>
                        <a:rPr sz="7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42545" algn="r">
                        <a:lnSpc>
                          <a:spcPts val="770"/>
                        </a:lnSpc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2022123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424180">
                        <a:lnSpc>
                          <a:spcPts val="770"/>
                        </a:lnSpc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2021122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0647">
                <a:tc>
                  <a:txBody>
                    <a:bodyPr/>
                    <a:lstStyle/>
                    <a:p>
                      <a:pPr marL="71755">
                        <a:lnSpc>
                          <a:spcPts val="915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Liquid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spc="-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production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(ml</a:t>
                      </a:r>
                      <a:r>
                        <a:rPr sz="800" spc="-2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4295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deliveries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mt</a:t>
                      </a:r>
                      <a:r>
                        <a:rPr sz="800" spc="-2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915"/>
                        </a:spcBef>
                        <a:tabLst>
                          <a:tab pos="3056890" algn="l"/>
                        </a:tabLst>
                      </a:pPr>
                      <a:r>
                        <a:rPr sz="800" u="heavy" dirty="0">
                          <a:solidFill>
                            <a:srgbClr val="747475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601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8585">
                        <a:lnSpc>
                          <a:spcPts val="95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3.0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03505">
                        <a:lnSpc>
                          <a:spcPts val="950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2.9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5397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3,127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2200" spc="-50" dirty="0">
                          <a:solidFill>
                            <a:srgbClr val="B1B1BA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2200">
                        <a:latin typeface="Times New Roman"/>
                        <a:cs typeface="Times New Roman"/>
                      </a:endParaRPr>
                    </a:p>
                  </a:txBody>
                  <a:tcPr marL="0" marR="0" marT="29795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156845">
                        <a:lnSpc>
                          <a:spcPts val="95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3.5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56845">
                        <a:lnSpc>
                          <a:spcPts val="950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3.3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0287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3,124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EBITDA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0" algn="ct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(162)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14351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215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8913">
                <a:tc gridSpan="2">
                  <a:txBody>
                    <a:bodyPr/>
                    <a:lstStyle/>
                    <a:p>
                      <a:pPr marL="71120">
                        <a:lnSpc>
                          <a:spcPts val="955"/>
                        </a:lnSpc>
                      </a:pPr>
                      <a:r>
                        <a:rPr sz="800" u="heavy" spc="-25" dirty="0">
                          <a:solidFill>
                            <a:srgbClr val="444444"/>
                          </a:solidFill>
                          <a:uFill>
                            <a:solidFill>
                              <a:srgbClr val="444444"/>
                            </a:solidFill>
                          </a:u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u="heavy" spc="-5" dirty="0">
                          <a:solidFill>
                            <a:srgbClr val="444444"/>
                          </a:solidFill>
                          <a:uFill>
                            <a:solidFill>
                              <a:srgbClr val="44444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444444"/>
                          </a:solidFill>
                          <a:uFill>
                            <a:solidFill>
                              <a:srgbClr val="444444"/>
                            </a:solidFill>
                          </a:u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u="heavy" spc="-25" dirty="0">
                          <a:solidFill>
                            <a:srgbClr val="444444"/>
                          </a:solidFill>
                          <a:uFill>
                            <a:solidFill>
                              <a:srgbClr val="444444"/>
                            </a:solidFill>
                          </a:u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u="none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spc="-1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u="none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u="none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of</a:t>
                      </a:r>
                      <a:r>
                        <a:rPr sz="800" u="none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grants)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3975" algn="ctr">
                        <a:lnSpc>
                          <a:spcPts val="955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(60)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130810">
                        <a:lnSpc>
                          <a:spcPts val="955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(54)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3593">
                <a:tc gridSpan="2"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700" b="1" spc="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(loss)lprofit</a:t>
                      </a:r>
                      <a:r>
                        <a:rPr sz="700" b="1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700" b="1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restructuring,</a:t>
                      </a:r>
                      <a:r>
                        <a:rPr sz="700" b="1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700" b="1" spc="1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b="1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spc="-20" dirty="0">
                          <a:solidFill>
                            <a:srgbClr val="959EB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65" dirty="0">
                          <a:solidFill>
                            <a:srgbClr val="959EB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dispo</a:t>
                      </a:r>
                      <a:r>
                        <a:rPr sz="800" spc="-1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0640" algn="ctr">
                        <a:lnSpc>
                          <a:spcPts val="1255"/>
                        </a:lnSpc>
                      </a:pPr>
                      <a:r>
                        <a:rPr sz="700" b="1" spc="-4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2900" spc="-622" baseline="-24216" dirty="0">
                          <a:solidFill>
                            <a:srgbClr val="B1B1BA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7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2221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165">
                        <a:lnSpc>
                          <a:spcPts val="2160"/>
                        </a:lnSpc>
                      </a:pPr>
                      <a:r>
                        <a:rPr sz="1900" spc="385" dirty="0">
                          <a:solidFill>
                            <a:srgbClr val="B1B1BA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1900" spc="335" dirty="0">
                          <a:solidFill>
                            <a:srgbClr val="CDCFDB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161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13081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3698">
                <a:tc gridSpan="2"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(loss)lprofit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064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(2221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51371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139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8136">
                <a:tc gridSpan="2"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finance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3975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(57)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50609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(59)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2573">
                <a:tc gridSpan="2"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post</a:t>
                      </a:r>
                      <a:r>
                        <a:rPr sz="800" spc="-2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j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oint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40335" algn="r">
                        <a:lnSpc>
                          <a:spcPts val="955"/>
                        </a:lnSpc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0528">
                <a:tc gridSpan="2"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(Loss)lproflt</a:t>
                      </a:r>
                      <a:r>
                        <a:rPr sz="700" b="1" spc="10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700" b="1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(279)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13664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82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0528">
                <a:tc gridSpan="2"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(charge)lcredtt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4610" algn="ctr">
                        <a:lnSpc>
                          <a:spcPts val="955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(395)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51625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1796">
                <a:tc gridSpan="2"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(Loss)lproflt</a:t>
                      </a:r>
                      <a:r>
                        <a:rPr sz="700" b="1" spc="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b="1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b="1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b="1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0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(674)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51625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4341641" y="2381466"/>
            <a:ext cx="886874" cy="0"/>
          </a:xfrm>
          <a:custGeom>
            <a:avLst/>
            <a:gdLst/>
            <a:ahLst/>
            <a:cxnLst/>
            <a:rect l="l" t="t" r="r" b="b"/>
            <a:pathLst>
              <a:path w="888364">
                <a:moveTo>
                  <a:pt x="0" y="0"/>
                </a:moveTo>
                <a:lnTo>
                  <a:pt x="888098" y="0"/>
                </a:lnTo>
              </a:path>
            </a:pathLst>
          </a:custGeom>
          <a:ln w="183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656780" y="3612889"/>
            <a:ext cx="1091001" cy="0"/>
          </a:xfrm>
          <a:custGeom>
            <a:avLst/>
            <a:gdLst/>
            <a:ahLst/>
            <a:cxnLst/>
            <a:rect l="l" t="t" r="r" b="b"/>
            <a:pathLst>
              <a:path w="1092835">
                <a:moveTo>
                  <a:pt x="0" y="0"/>
                </a:moveTo>
                <a:lnTo>
                  <a:pt x="1092575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46244" y="9705994"/>
            <a:ext cx="7269962" cy="0"/>
          </a:xfrm>
          <a:custGeom>
            <a:avLst/>
            <a:gdLst/>
            <a:ahLst/>
            <a:cxnLst/>
            <a:rect l="l" t="t" r="r" b="b"/>
            <a:pathLst>
              <a:path w="7282180">
                <a:moveTo>
                  <a:pt x="0" y="0"/>
                </a:moveTo>
                <a:lnTo>
                  <a:pt x="728180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910338" y="756353"/>
            <a:ext cx="158356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662A3"/>
                </a:solidFill>
                <a:latin typeface="Arial"/>
                <a:cs typeface="Arial"/>
              </a:rPr>
              <a:t>84.</a:t>
            </a:r>
            <a:r>
              <a:rPr sz="1198" b="1" spc="260" dirty="0">
                <a:solidFill>
                  <a:srgbClr val="3662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62A3"/>
                </a:solidFill>
                <a:latin typeface="Arial"/>
                <a:cs typeface="Arial"/>
              </a:rPr>
              <a:t>Financial</a:t>
            </a:r>
            <a:r>
              <a:rPr sz="1198" b="1" spc="85" dirty="0">
                <a:solidFill>
                  <a:srgbClr val="3662A3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662A3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35032" y="9939676"/>
            <a:ext cx="1040920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97561"/>
          </a:xfrm>
          <a:prstGeom prst="rect">
            <a:avLst/>
          </a:prstGeom>
        </p:spPr>
        <p:txBody>
          <a:bodyPr vert="horz" wrap="square" lIns="0" tIns="143095" rIns="0" bIns="0" rtlCol="0">
            <a:spAutoFit/>
          </a:bodyPr>
          <a:lstStyle/>
          <a:p>
            <a:pPr marL="232015">
              <a:spcBef>
                <a:spcPts val="20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sz="849" dirty="0">
                <a:solidFill>
                  <a:srgbClr val="444444"/>
                </a:solidFill>
              </a:rPr>
              <a:t>&amp;</a:t>
            </a:r>
            <a:r>
              <a:rPr sz="849"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  <a:endParaRPr sz="849"/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5" dirty="0">
                <a:solidFill>
                  <a:srgbClr val="444444"/>
                </a:solidFill>
              </a:rPr>
              <a:t> </a:t>
            </a:r>
            <a:r>
              <a:rPr spc="-35" dirty="0">
                <a:solidFill>
                  <a:srgbClr val="444444"/>
                </a:solidFill>
              </a:rPr>
              <a:t>18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3001" y="3797320"/>
            <a:ext cx="68845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F6795"/>
                </a:solidFill>
                <a:latin typeface="Arial"/>
                <a:cs typeface="Arial"/>
              </a:rPr>
              <a:t>Profit and</a:t>
            </a:r>
            <a:r>
              <a:rPr sz="799" i="1" spc="-20" dirty="0">
                <a:solidFill>
                  <a:srgbClr val="4F6795"/>
                </a:solidFill>
                <a:latin typeface="Arial"/>
                <a:cs typeface="Arial"/>
              </a:rPr>
              <a:t> toss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0673" y="3983252"/>
            <a:ext cx="2840661" cy="1821294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5071" indent="3804" algn="just">
              <a:lnSpc>
                <a:spcPct val="147200"/>
              </a:lnSpc>
              <a:spcBef>
                <a:spcPts val="13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revenue</a:t>
            </a:r>
            <a:r>
              <a:rPr sz="799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£3,127m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marginally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higher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previous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13%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increase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average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revenue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tonne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12%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decrease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deliveries.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average revenue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tonne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mainly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higher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selling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prices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</a:t>
            </a:r>
            <a:r>
              <a:rPr sz="799" dirty="0">
                <a:solidFill>
                  <a:srgbClr val="959EB1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2022/23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although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 reduced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second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demand.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Deliveries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reflecting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subdued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second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2022/23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alongside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certain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operational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issues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site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liquid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production.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0666" y="5848675"/>
            <a:ext cx="2839393" cy="145804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7000"/>
              </a:lnSpc>
              <a:spcBef>
                <a:spcPts val="105"/>
              </a:spcBef>
            </a:pP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operatin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before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restructuring,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disposals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2022/2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£222m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compared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profit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£161m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2021/2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du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reduce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margins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back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higher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raw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costs.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haIf</a:t>
            </a:r>
            <a:r>
              <a:rPr sz="79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2022/23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was</a:t>
            </a:r>
            <a:r>
              <a:rPr sz="799" spc="-7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profitabl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with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operatin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generate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second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same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time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fall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demand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prices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general deterioratio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macro-economic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conditions.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0969" y="7351378"/>
            <a:ext cx="2832420" cy="74170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Restructuring,</a:t>
            </a:r>
            <a:r>
              <a:rPr sz="799" spc="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disposals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£nil in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2022/23, </a:t>
            </a:r>
            <a:r>
              <a:rPr sz="799" dirty="0">
                <a:solidFill>
                  <a:srgbClr val="747475"/>
                </a:solidFill>
                <a:latin typeface="Arial"/>
                <a:cs typeface="Arial"/>
              </a:rPr>
              <a:t>co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mpared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£22m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2021122,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prior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containing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relating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previously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divested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businesses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£14m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redundancy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costs.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29954" y="8143876"/>
            <a:ext cx="2838759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5071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Taxation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£395m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compared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credit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£126m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2021/22.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2022/23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includes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£392m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recognised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income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offset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deferred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credit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comprehensive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income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BSPS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actuarial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losses.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prior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credit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largely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consists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ofa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£102m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credit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03836" y="3669300"/>
            <a:ext cx="2836857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452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updated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assessment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their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recoverability</a:t>
            </a:r>
            <a:r>
              <a:rPr sz="799" spc="-10" dirty="0">
                <a:solidFill>
                  <a:srgbClr val="B1B1B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8766" y="4096030"/>
            <a:ext cx="2849536" cy="91857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804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after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2022123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£674m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compared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profit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£208m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2021/22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reflecting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difficult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trading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second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2022123</a:t>
            </a:r>
            <a:r>
              <a:rPr sz="799" spc="-20" dirty="0">
                <a:solidFill>
                  <a:srgbClr val="959EB1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959EB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an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444444"/>
                </a:solidFill>
                <a:latin typeface="Arial"/>
                <a:cs typeface="Arial"/>
              </a:rPr>
              <a:t>tn</a:t>
            </a:r>
            <a:r>
              <a:rPr sz="59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relalton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actuarial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movements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BSPS</a:t>
            </a:r>
            <a:r>
              <a:rPr sz="799" spc="-10" dirty="0">
                <a:solidFill>
                  <a:srgbClr val="B1B1B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3937" y="5120185"/>
            <a:ext cx="47228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spc="-10" dirty="0">
                <a:solidFill>
                  <a:srgbClr val="4F6795"/>
                </a:solidFill>
                <a:latin typeface="Arial"/>
                <a:cs typeface="Arial"/>
              </a:rPr>
              <a:t>Fmancmg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02160" y="5315261"/>
            <a:ext cx="2843830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634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previously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entered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revolving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credit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facility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syndicate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lenders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£200m.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March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2023,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facility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fully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drawn</a:t>
            </a:r>
            <a:r>
              <a:rPr sz="799" spc="-10" dirty="0">
                <a:solidFill>
                  <a:srgbClr val="B1B1B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1398" y="5927923"/>
            <a:ext cx="2839393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634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November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2021,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entered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mto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£50m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three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</a:t>
            </a:r>
            <a:r>
              <a:rPr sz="799" dirty="0">
                <a:solidFill>
                  <a:srgbClr val="959E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tted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loan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facility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 external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bank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£50m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 drawn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-10" dirty="0">
                <a:solidFill>
                  <a:srgbClr val="B1B1B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98756" y="6531444"/>
            <a:ext cx="2847634" cy="921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71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Europe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(TSE)</a:t>
            </a:r>
            <a:r>
              <a:rPr sz="799" spc="-10" dirty="0">
                <a:solidFill>
                  <a:srgbClr val="959EB1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access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external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loan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facilities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lent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back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back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facility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arrangement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B1B1BA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B1B1B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£1S0m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drawn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internal</a:t>
            </a:r>
            <a:r>
              <a:rPr sz="799" spc="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facility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£200m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undrawn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03125" y="7558646"/>
            <a:ext cx="282861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access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receivables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98656" y="7677523"/>
            <a:ext cx="2841929" cy="74170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170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securitisatron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arrangement</a:t>
            </a:r>
            <a:r>
              <a:rPr sz="799" spc="46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uncommitted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arrangement,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external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bank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agreed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purchase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ellgrble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receivables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up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maximum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£450m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recourse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49" b="1" spc="-10" dirty="0">
                <a:solidFill>
                  <a:srgbClr val="B1B1BA"/>
                </a:solidFill>
                <a:latin typeface="Arial"/>
                <a:cs typeface="Arial"/>
              </a:rPr>
              <a:t>.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13175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0599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6324" y="747210"/>
            <a:ext cx="158864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46679A"/>
                </a:solidFill>
                <a:latin typeface="Arial"/>
                <a:cs typeface="Arial"/>
              </a:rPr>
              <a:t>B4.</a:t>
            </a:r>
            <a:r>
              <a:rPr sz="1198" b="1" spc="45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46679A"/>
                </a:solidFill>
                <a:latin typeface="Arial"/>
                <a:cs typeface="Arial"/>
              </a:rPr>
              <a:t>Financial</a:t>
            </a:r>
            <a:r>
              <a:rPr sz="1198" b="1" spc="140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46679A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379699" y="2452633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4E4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18834" y="1099533"/>
            <a:ext cx="2843197" cy="1851723"/>
          </a:xfrm>
          <a:prstGeom prst="rect">
            <a:avLst/>
          </a:prstGeom>
        </p:spPr>
        <p:txBody>
          <a:bodyPr vert="horz" wrap="square" lIns="0" tIns="85581" rIns="0" bIns="0" rtlCol="0">
            <a:spAutoFit/>
          </a:bodyPr>
          <a:lstStyle/>
          <a:p>
            <a:pPr marL="24089" algn="just">
              <a:spcBef>
                <a:spcPts val="674"/>
              </a:spcBef>
            </a:pPr>
            <a:r>
              <a:rPr sz="849" i="1" spc="-65" dirty="0">
                <a:solidFill>
                  <a:srgbClr val="46679A"/>
                </a:solidFill>
                <a:latin typeface="Arial"/>
                <a:cs typeface="Arial"/>
              </a:rPr>
              <a:t>Acqws11ions</a:t>
            </a:r>
            <a:r>
              <a:rPr sz="849" i="1" spc="25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6679A"/>
                </a:solidFill>
                <a:latin typeface="Arial"/>
                <a:cs typeface="Arial"/>
              </a:rPr>
              <a:t>and</a:t>
            </a:r>
            <a:r>
              <a:rPr sz="849" i="1" spc="-45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6679A"/>
                </a:solidFill>
                <a:latin typeface="Arial"/>
                <a:cs typeface="Arial"/>
              </a:rPr>
              <a:t>Disposals</a:t>
            </a:r>
            <a:endParaRPr sz="849">
              <a:latin typeface="Arial"/>
              <a:cs typeface="Arial"/>
            </a:endParaRPr>
          </a:p>
          <a:p>
            <a:pPr marL="12678" marR="5071" indent="6339" algn="just">
              <a:lnSpc>
                <a:spcPct val="147100"/>
              </a:lnSpc>
              <a:spcBef>
                <a:spcPts val="9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wider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 Steel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focus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simplifying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structure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reduc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ng the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number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separate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legal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entities.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ntended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costs,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complexity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,</a:t>
            </a:r>
            <a:r>
              <a:rPr sz="799" spc="-40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aid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Iransparency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improve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corporate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Dunng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completed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dissolution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29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aries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(all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Ireland)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March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7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trad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subsidiaries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voluntary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liquidation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 anticipated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enter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dissolution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2023/24.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6753" y="9936627"/>
            <a:ext cx="1039019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97849"/>
          </a:xfrm>
          <a:prstGeom prst="rect">
            <a:avLst/>
          </a:prstGeom>
        </p:spPr>
        <p:txBody>
          <a:bodyPr vert="horz" wrap="square" lIns="0" tIns="143381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-1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5" dirty="0">
                <a:solidFill>
                  <a:srgbClr val="444444"/>
                </a:solidFill>
              </a:rPr>
              <a:t> </a:t>
            </a:r>
            <a:r>
              <a:rPr spc="-35" dirty="0">
                <a:solidFill>
                  <a:srgbClr val="444444"/>
                </a:solidFill>
              </a:rPr>
              <a:t>19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901" y="3001769"/>
            <a:ext cx="2838125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Full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subsidiary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found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Note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30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accounts.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4502" y="3486163"/>
            <a:ext cx="91286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5" dirty="0">
                <a:solidFill>
                  <a:srgbClr val="46679A"/>
                </a:solidFill>
                <a:latin typeface="Arial"/>
                <a:cs typeface="Arial"/>
              </a:rPr>
              <a:t>Capital</a:t>
            </a:r>
            <a:r>
              <a:rPr sz="849" i="1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6679A"/>
                </a:solidFill>
                <a:latin typeface="Arial"/>
                <a:cs typeface="Arial"/>
              </a:rPr>
              <a:t>expenditure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2392" y="3687589"/>
            <a:ext cx="2845732" cy="592923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21553" marR="5071" indent="-1902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Capital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expenditure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22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equipment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2022123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£97m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(2021/22: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£100m)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ncluded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spend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number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major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capita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l</a:t>
            </a:r>
            <a:r>
              <a:rPr sz="799" spc="-70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-25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6482" marR="6339" indent="5705" algn="just">
              <a:lnSpc>
                <a:spcPct val="146700"/>
              </a:lnSpc>
              <a:spcBef>
                <a:spcPts val="58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16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included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9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Talbot,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extend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696969"/>
                </a:solidFill>
                <a:latin typeface="Arial"/>
                <a:cs typeface="Arial"/>
              </a:rPr>
              <a:t>6fe</a:t>
            </a:r>
            <a:r>
              <a:rPr sz="799" spc="40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Coke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Ovens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Blast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furnace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stoves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along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crane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replacements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Corby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work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progressed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transformation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programme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consolidate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onto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smaller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site,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investment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cold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form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mill.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mill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roll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tubes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used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1n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construction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various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engineenng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applications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farm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machinery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bridges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heavy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goods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vehicles.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Hartlepool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investment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slitter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approved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ongoing into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next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slitting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line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tubes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site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coils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delivered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Port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Talbot.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65"/>
              </a:spcBef>
            </a:pPr>
            <a:endParaRPr sz="799">
              <a:latin typeface="Arial"/>
              <a:cs typeface="Arial"/>
            </a:endParaRPr>
          </a:p>
          <a:p>
            <a:pPr marL="23455" algn="just"/>
            <a:r>
              <a:rPr sz="849" i="1" spc="-25" dirty="0">
                <a:solidFill>
                  <a:srgbClr val="46679A"/>
                </a:solidFill>
                <a:latin typeface="Arial"/>
                <a:cs typeface="Arial"/>
              </a:rPr>
              <a:t>Balance</a:t>
            </a:r>
            <a:r>
              <a:rPr sz="849" i="1" spc="-20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6679A"/>
                </a:solidFill>
                <a:latin typeface="Arial"/>
                <a:cs typeface="Arial"/>
              </a:rPr>
              <a:t>sheet</a:t>
            </a:r>
            <a:endParaRPr sz="849">
              <a:latin typeface="Arial"/>
              <a:cs typeface="Arial"/>
            </a:endParaRPr>
          </a:p>
          <a:p>
            <a:pPr marL="16482" marR="5705" algn="just">
              <a:lnSpc>
                <a:spcPct val="147800"/>
              </a:lnSpc>
              <a:spcBef>
                <a:spcPts val="6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 March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£397m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(31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March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:</a:t>
            </a:r>
            <a:r>
              <a:rPr sz="799" spc="1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£2,256m)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 marR="5071" indent="3804" algn="just">
              <a:lnSpc>
                <a:spcPct val="146700"/>
              </a:lnSpc>
              <a:spcBef>
                <a:spcPts val="58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decrease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£1,859m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financ1a</a:t>
            </a:r>
            <a:r>
              <a:rPr sz="799" spc="-20" dirty="0">
                <a:solidFill>
                  <a:srgbClr val="696969"/>
                </a:solidFill>
                <a:latin typeface="Arial"/>
                <a:cs typeface="Arial"/>
              </a:rPr>
              <a:t>I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£674m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(2021/22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799" spc="1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£208m)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caused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difficult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trading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second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2022/23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12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actuaria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movements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BSPS,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along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comprehensive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185m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(2020/21: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gain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£71m)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caused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nly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actuarial losses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arising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BSPS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completion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two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insurance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buy-ins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endParaRPr sz="799">
              <a:latin typeface="Arial"/>
              <a:cs typeface="Arial"/>
            </a:endParaRPr>
          </a:p>
          <a:p>
            <a:pPr marL="15848" marR="5071" indent="1268" algn="just">
              <a:lnSpc>
                <a:spcPct val="147800"/>
              </a:lnSpc>
              <a:spcBef>
                <a:spcPts val="55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debt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amounted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£1,063m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(31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March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2022: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£852m)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debt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approximately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%</a:t>
            </a:r>
            <a:r>
              <a:rPr sz="799" spc="-3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owed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47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%</a:t>
            </a:r>
            <a:r>
              <a:rPr sz="799" spc="19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owed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subsidiaries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(31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10%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56%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respectively)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92258" y="1127203"/>
            <a:ext cx="2853339" cy="562300"/>
          </a:xfrm>
          <a:prstGeom prst="rect">
            <a:avLst/>
          </a:prstGeom>
        </p:spPr>
        <p:txBody>
          <a:bodyPr vert="horz" wrap="square" lIns="0" tIns="67831" rIns="0" bIns="0" rtlCol="0">
            <a:spAutoFit/>
          </a:bodyPr>
          <a:lstStyle/>
          <a:p>
            <a:pPr marL="17750">
              <a:spcBef>
                <a:spcPts val="53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short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deposits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amounted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12678" marR="13946" indent="2536">
              <a:lnSpc>
                <a:spcPts val="1438"/>
              </a:lnSpc>
              <a:spcBef>
                <a:spcPts val="5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£52m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(31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£100m).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borrowings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found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15.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91243" y="1715241"/>
            <a:ext cx="2849536" cy="1848553"/>
          </a:xfrm>
          <a:prstGeom prst="rect">
            <a:avLst/>
          </a:prstGeom>
        </p:spPr>
        <p:txBody>
          <a:bodyPr vert="horz" wrap="square" lIns="0" tIns="85581" rIns="0" bIns="0" rtlCol="0">
            <a:spAutoFit/>
          </a:bodyPr>
          <a:lstStyle/>
          <a:p>
            <a:pPr marL="15848" algn="just">
              <a:spcBef>
                <a:spcPts val="674"/>
              </a:spcBef>
            </a:pPr>
            <a:r>
              <a:rPr sz="849" i="1" spc="-20" dirty="0">
                <a:solidFill>
                  <a:srgbClr val="46679A"/>
                </a:solidFill>
                <a:latin typeface="Arial"/>
                <a:cs typeface="Arial"/>
              </a:rPr>
              <a:t>Financial</a:t>
            </a:r>
            <a:r>
              <a:rPr sz="849" i="1" spc="25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6679A"/>
                </a:solidFill>
                <a:latin typeface="Arial"/>
                <a:cs typeface="Arial"/>
              </a:rPr>
              <a:t>risk</a:t>
            </a:r>
            <a:r>
              <a:rPr sz="849" i="1" spc="-25" dirty="0">
                <a:solidFill>
                  <a:srgbClr val="4667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6679A"/>
                </a:solidFill>
                <a:latin typeface="Arial"/>
                <a:cs typeface="Arial"/>
              </a:rPr>
              <a:t>management</a:t>
            </a:r>
            <a:endParaRPr sz="849">
              <a:latin typeface="Arial"/>
              <a:cs typeface="Arial"/>
            </a:endParaRPr>
          </a:p>
          <a:p>
            <a:pPr marL="12678" marR="5071" indent="2536" algn="just">
              <a:lnSpc>
                <a:spcPct val="146800"/>
              </a:lnSpc>
              <a:spcBef>
                <a:spcPts val="9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upon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sound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79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objectives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good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practice.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Company's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availability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needs,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movements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exchange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7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commodity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costs.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Derivative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instruments</a:t>
            </a:r>
            <a:r>
              <a:rPr sz="799" spc="404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exposures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where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appropriate.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risks,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way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mitigates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them, are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Note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22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25977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8432" y="9757812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0338" y="805123"/>
            <a:ext cx="282354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360A1"/>
                </a:solidFill>
                <a:latin typeface="Arial"/>
                <a:cs typeface="Arial"/>
              </a:rPr>
              <a:t>85.</a:t>
            </a:r>
            <a:r>
              <a:rPr sz="1198" b="1" spc="229" dirty="0">
                <a:solidFill>
                  <a:srgbClr val="3360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360A1"/>
                </a:solidFill>
                <a:latin typeface="Arial"/>
                <a:cs typeface="Arial"/>
              </a:rPr>
              <a:t>Section</a:t>
            </a:r>
            <a:r>
              <a:rPr sz="1198" b="1" spc="145" dirty="0">
                <a:solidFill>
                  <a:srgbClr val="3360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360A1"/>
                </a:solidFill>
                <a:latin typeface="Arial"/>
                <a:cs typeface="Arial"/>
              </a:rPr>
              <a:t>172,</a:t>
            </a:r>
            <a:r>
              <a:rPr sz="1198" b="1" spc="105" dirty="0">
                <a:solidFill>
                  <a:srgbClr val="3360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360A1"/>
                </a:solidFill>
                <a:latin typeface="Arial"/>
                <a:cs typeface="Arial"/>
              </a:rPr>
              <a:t>Companies</a:t>
            </a:r>
            <a:r>
              <a:rPr sz="1198" b="1" spc="170" dirty="0">
                <a:solidFill>
                  <a:srgbClr val="3360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360A1"/>
                </a:solidFill>
                <a:latin typeface="Arial"/>
                <a:cs typeface="Arial"/>
              </a:rPr>
              <a:t>Act</a:t>
            </a:r>
            <a:r>
              <a:rPr sz="1198" b="1" spc="165" dirty="0">
                <a:solidFill>
                  <a:srgbClr val="3360A1"/>
                </a:solidFill>
                <a:latin typeface="Arial"/>
                <a:cs typeface="Arial"/>
              </a:rPr>
              <a:t> </a:t>
            </a:r>
            <a:r>
              <a:rPr sz="1198" b="1" spc="-20" dirty="0">
                <a:solidFill>
                  <a:srgbClr val="3360A1"/>
                </a:solidFill>
                <a:latin typeface="Arial"/>
                <a:cs typeface="Arial"/>
              </a:rPr>
              <a:t>2006</a:t>
            </a:r>
            <a:endParaRPr sz="1198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233242" y="9991493"/>
            <a:ext cx="1155663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36477"/>
          </a:xfrm>
          <a:prstGeom prst="rect">
            <a:avLst/>
          </a:prstGeom>
        </p:spPr>
        <p:txBody>
          <a:bodyPr vert="horz" wrap="square" lIns="0" tIns="66831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20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835032" y="9994542"/>
            <a:ext cx="1037117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4017" y="1307042"/>
            <a:ext cx="2841929" cy="127864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6973" algn="just">
              <a:lnSpc>
                <a:spcPct val="1473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how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 had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regard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matters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section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172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(1)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(a)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(f)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performing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duties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section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172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2006.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they consider,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good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faith,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most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likely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promote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success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Company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benefit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whole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and,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doing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regard (amongst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matters)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to: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5032" y="2687819"/>
            <a:ext cx="264921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likely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consequences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term;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5032" y="2940810"/>
            <a:ext cx="201020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interests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employees;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4221" y="3135888"/>
            <a:ext cx="2838125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need 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foster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relationships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suppliers,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others;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3712" y="3565665"/>
            <a:ext cx="2824812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community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environment;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5032" y="3998490"/>
            <a:ext cx="2833054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desirability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maintaining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reputation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high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business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conduct;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5032" y="4486185"/>
            <a:ext cx="279945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fairly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between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0666" y="4684310"/>
            <a:ext cx="2841295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3804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(TSUK)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Steel's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principal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operating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indirect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subsidiary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Europe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(TSE)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Tata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(TSL)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Groups.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responsible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oversight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business,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setting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priorities</a:t>
            </a:r>
            <a:r>
              <a:rPr sz="79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monitoring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performance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Group.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0673" y="6004127"/>
            <a:ext cx="2840027" cy="217122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promotes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corporate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throughout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TSUK Board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holds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meetings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proposals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affecting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subsidiaries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met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12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times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via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circulation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appropnate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year,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composition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expanded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mclude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three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operational,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commercial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309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Since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Directors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managers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employed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within 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Tata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Group,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interactions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between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outside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formal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meetings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30767" y="8226177"/>
            <a:ext cx="2841929" cy="127230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aware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duties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ncluding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under section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172(1)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Campanies Act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2006.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Induction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materials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refreshed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via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Board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portal.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conscious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business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stakeholders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�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wider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society.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recogmses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given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complexity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7186" y="1307042"/>
            <a:ext cx="2842563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634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align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stakeholder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interests.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Accordingly,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believes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best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objectives.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04859" y="1898320"/>
            <a:ext cx="2850170" cy="952169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2678" marR="5071" indent="5071">
              <a:lnSpc>
                <a:spcPct val="148600"/>
              </a:lnSpc>
              <a:spcBef>
                <a:spcPts val="155"/>
              </a:spcBef>
            </a:pPr>
            <a:r>
              <a:rPr sz="849" i="1" spc="-40" dirty="0">
                <a:solidFill>
                  <a:srgbClr val="4D6995"/>
                </a:solidFill>
                <a:latin typeface="Arial"/>
                <a:cs typeface="Arial"/>
              </a:rPr>
              <a:t>The</a:t>
            </a:r>
            <a:r>
              <a:rPr sz="849" i="1" spc="-10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D6995"/>
                </a:solidFill>
                <a:latin typeface="Arial"/>
                <a:cs typeface="Arial"/>
              </a:rPr>
              <a:t>ltkely</a:t>
            </a:r>
            <a:r>
              <a:rPr sz="849" i="1" spc="-10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995"/>
                </a:solidFill>
                <a:latin typeface="Arial"/>
                <a:cs typeface="Arial"/>
              </a:rPr>
              <a:t>consequences</a:t>
            </a:r>
            <a:r>
              <a:rPr sz="849" i="1" spc="35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D6995"/>
                </a:solidFill>
                <a:latin typeface="Arial"/>
                <a:cs typeface="Arial"/>
              </a:rPr>
              <a:t>of</a:t>
            </a:r>
            <a:r>
              <a:rPr sz="849" spc="-114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995"/>
                </a:solidFill>
                <a:latin typeface="Arial"/>
                <a:cs typeface="Arial"/>
              </a:rPr>
              <a:t>any</a:t>
            </a:r>
            <a:r>
              <a:rPr sz="849" i="1" spc="-10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D6995"/>
                </a:solidFill>
                <a:latin typeface="Arial"/>
                <a:cs typeface="Arial"/>
              </a:rPr>
              <a:t>decision</a:t>
            </a:r>
            <a:r>
              <a:rPr sz="849" i="1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44444"/>
                </a:solidFill>
                <a:latin typeface="Arial"/>
                <a:cs typeface="Arial"/>
              </a:rPr>
              <a:t>i</a:t>
            </a:r>
            <a:r>
              <a:rPr sz="849" i="1" dirty="0">
                <a:solidFill>
                  <a:srgbClr val="4D6995"/>
                </a:solidFill>
                <a:latin typeface="Arial"/>
                <a:cs typeface="Arial"/>
              </a:rPr>
              <a:t>n</a:t>
            </a:r>
            <a:r>
              <a:rPr sz="849" i="1" spc="-50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995"/>
                </a:solidFill>
                <a:latin typeface="Arial"/>
                <a:cs typeface="Arial"/>
              </a:rPr>
              <a:t>the</a:t>
            </a:r>
            <a:r>
              <a:rPr sz="849" i="1" spc="5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40" dirty="0">
                <a:solidFill>
                  <a:srgbClr val="4D6995"/>
                </a:solidFill>
                <a:latin typeface="Arial"/>
                <a:cs typeface="Arial"/>
              </a:rPr>
              <a:t>long</a:t>
            </a:r>
            <a:r>
              <a:rPr sz="849" i="1" spc="5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995"/>
                </a:solidFill>
                <a:latin typeface="Arial"/>
                <a:cs typeface="Arial"/>
              </a:rPr>
              <a:t>term</a:t>
            </a:r>
            <a:r>
              <a:rPr sz="849" i="1" spc="499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year,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 approves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TSUK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Group.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capital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allocation</a:t>
            </a:r>
            <a:r>
              <a:rPr sz="79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monitored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throughout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 reviews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operational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performance.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7796" y="2901186"/>
            <a:ext cx="2841295" cy="16317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8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reviews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proposals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affecting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subsidiaries,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example,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health,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environmental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matters,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pensions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matters,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liquidity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funding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restructuring.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Certain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endorsement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ultimate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shareholder.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79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Governance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25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26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Report,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proposal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detailed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criteria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inform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making.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02109" y="4577628"/>
            <a:ext cx="2847000" cy="199499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>
              <a:lnSpc>
                <a:spcPct val="1470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2022/23,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supervision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longer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stability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Chain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monitor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assess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liquidity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shorter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term.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proposals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respect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plans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reporting,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799" spc="319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equity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restructuring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799" spc="319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capital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investments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procurement.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pensions,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financing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arrangements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contract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renewals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799" spc="225" dirty="0">
                <a:solidFill>
                  <a:srgbClr val="898989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matters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Consideration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Company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longer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term.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03733" y="6595217"/>
            <a:ext cx="2838759" cy="571056"/>
          </a:xfrm>
          <a:prstGeom prst="rect">
            <a:avLst/>
          </a:prstGeom>
        </p:spPr>
        <p:txBody>
          <a:bodyPr vert="horz" wrap="square" lIns="0" tIns="85581" rIns="0" bIns="0" rtlCol="0">
            <a:spAutoFit/>
          </a:bodyPr>
          <a:lstStyle/>
          <a:p>
            <a:pPr marL="12678">
              <a:spcBef>
                <a:spcPts val="674"/>
              </a:spcBef>
            </a:pPr>
            <a:r>
              <a:rPr sz="849" i="1" spc="-20" dirty="0">
                <a:solidFill>
                  <a:srgbClr val="4D6995"/>
                </a:solidFill>
                <a:latin typeface="Arial"/>
                <a:cs typeface="Arial"/>
              </a:rPr>
              <a:t>The</a:t>
            </a:r>
            <a:r>
              <a:rPr sz="849" i="1" spc="-40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995"/>
                </a:solidFill>
                <a:latin typeface="Arial"/>
                <a:cs typeface="Arial"/>
              </a:rPr>
              <a:t>interests</a:t>
            </a:r>
            <a:r>
              <a:rPr sz="849" i="1" spc="5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995"/>
                </a:solidFill>
                <a:latin typeface="Arial"/>
                <a:cs typeface="Arial"/>
              </a:rPr>
              <a:t>of</a:t>
            </a:r>
            <a:r>
              <a:rPr sz="849" i="1" spc="-10" dirty="0">
                <a:solidFill>
                  <a:srgbClr val="4D6995"/>
                </a:solidFill>
                <a:latin typeface="Arial"/>
                <a:cs typeface="Arial"/>
              </a:rPr>
              <a:t> the</a:t>
            </a:r>
            <a:r>
              <a:rPr sz="849" i="1" spc="-40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35" dirty="0">
                <a:solidFill>
                  <a:srgbClr val="4D6995"/>
                </a:solidFill>
                <a:latin typeface="Arial"/>
                <a:cs typeface="Arial"/>
              </a:rPr>
              <a:t>Company</a:t>
            </a:r>
            <a:r>
              <a:rPr sz="849" i="1" spc="-25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6995"/>
                </a:solidFill>
                <a:latin typeface="Arial"/>
                <a:cs typeface="Arial"/>
              </a:rPr>
              <a:t>s</a:t>
            </a:r>
            <a:r>
              <a:rPr sz="799" spc="10" dirty="0">
                <a:solidFill>
                  <a:srgbClr val="4D6995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995"/>
                </a:solidFill>
                <a:latin typeface="Arial"/>
                <a:cs typeface="Arial"/>
              </a:rPr>
              <a:t>employees</a:t>
            </a:r>
            <a:endParaRPr sz="849">
              <a:latin typeface="Arial"/>
              <a:cs typeface="Arial"/>
            </a:endParaRPr>
          </a:p>
          <a:p>
            <a:pPr marL="13312" marR="5071" indent="-1268">
              <a:lnSpc>
                <a:spcPct val="147800"/>
              </a:lnSpc>
              <a:spcBef>
                <a:spcPts val="9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Disclosures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page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28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01702" y="7238598"/>
            <a:ext cx="2847634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regard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interests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'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decision-making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engages with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employee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representatives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appropriate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recognises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important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attracting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retaining and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motivating employees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TSUK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deliver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 strategic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obJectives.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03328" y="8384677"/>
            <a:ext cx="2840027" cy="1098609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5705" algn="just">
              <a:lnSpc>
                <a:spcPct val="146700"/>
              </a:lnSpc>
              <a:spcBef>
                <a:spcPts val="110"/>
              </a:spcBef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prioritises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health,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wellbeing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workforce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partners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who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sites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Board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features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prominently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commumcatIons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reinforce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health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remains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21100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12091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0230" y="759403"/>
            <a:ext cx="282798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B9C"/>
                </a:solidFill>
                <a:latin typeface="Arial"/>
                <a:cs typeface="Arial"/>
              </a:rPr>
              <a:t>B5.</a:t>
            </a:r>
            <a:r>
              <a:rPr sz="1198" b="1" spc="114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B9C"/>
                </a:solidFill>
                <a:latin typeface="Arial"/>
                <a:cs typeface="Arial"/>
              </a:rPr>
              <a:t>Section</a:t>
            </a:r>
            <a:r>
              <a:rPr sz="1198" b="1" spc="125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B9C"/>
                </a:solidFill>
                <a:latin typeface="Arial"/>
                <a:cs typeface="Arial"/>
              </a:rPr>
              <a:t>172,</a:t>
            </a:r>
            <a:r>
              <a:rPr sz="1198" b="1" spc="90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B9C"/>
                </a:solidFill>
                <a:latin typeface="Arial"/>
                <a:cs typeface="Arial"/>
              </a:rPr>
              <a:t>Companies</a:t>
            </a:r>
            <a:r>
              <a:rPr sz="1198" b="1" spc="220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B9C"/>
                </a:solidFill>
                <a:latin typeface="Arial"/>
                <a:cs typeface="Arial"/>
              </a:rPr>
              <a:t>Act</a:t>
            </a:r>
            <a:r>
              <a:rPr sz="1198" b="1" spc="125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198" b="1" spc="-20" dirty="0">
                <a:solidFill>
                  <a:srgbClr val="2A5B9C"/>
                </a:solidFill>
                <a:latin typeface="Arial"/>
                <a:cs typeface="Arial"/>
              </a:rPr>
              <a:t>2006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7088" y="1256494"/>
            <a:ext cx="2828616" cy="5362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conducted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leadership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tours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 TSUK's sites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considered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major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accident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hazards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6607" y="1872203"/>
            <a:ext cx="2829250" cy="710027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3312" marR="5071" indent="-1268" algn="just">
              <a:lnSpc>
                <a:spcPct val="138300"/>
              </a:lnSpc>
              <a:spcBef>
                <a:spcPts val="80"/>
              </a:spcBef>
            </a:pP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Board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recognises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pensioner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community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remain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important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stakeholders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pensions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journey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toward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de-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risking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British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Steel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Scheme.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6607" y="2655560"/>
            <a:ext cx="2835589" cy="5362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regard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 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local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communities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when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considering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proposals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restructuring.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6607" y="3271272"/>
            <a:ext cx="2834955" cy="710027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3946" marR="5071" indent="-1902" algn="just">
              <a:lnSpc>
                <a:spcPct val="1383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established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processes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place for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which performance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reviews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appraisals,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undertaken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interim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half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yearly review.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524901" y="6033619"/>
            <a:ext cx="18384" cy="147707"/>
          </a:xfrm>
          <a:custGeom>
            <a:avLst/>
            <a:gdLst/>
            <a:ahLst/>
            <a:cxnLst/>
            <a:rect l="l" t="t" r="r" b="b"/>
            <a:pathLst>
              <a:path w="18415" h="147954">
                <a:moveTo>
                  <a:pt x="18311" y="147522"/>
                </a:moveTo>
                <a:lnTo>
                  <a:pt x="0" y="147522"/>
                </a:lnTo>
                <a:lnTo>
                  <a:pt x="0" y="0"/>
                </a:lnTo>
                <a:lnTo>
                  <a:pt x="18311" y="0"/>
                </a:lnTo>
                <a:lnTo>
                  <a:pt x="18311" y="147522"/>
                </a:lnTo>
                <a:close/>
              </a:path>
            </a:pathLst>
          </a:custGeom>
          <a:solidFill>
            <a:srgbClr val="E4E4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17793" y="4111018"/>
            <a:ext cx="2841929" cy="2608641"/>
          </a:xfrm>
          <a:prstGeom prst="rect">
            <a:avLst/>
          </a:prstGeom>
        </p:spPr>
        <p:txBody>
          <a:bodyPr vert="horz" wrap="square" lIns="0" tIns="27893" rIns="0" bIns="0" rtlCol="0">
            <a:spAutoFit/>
          </a:bodyPr>
          <a:lstStyle/>
          <a:p>
            <a:pPr marL="19018" marR="8241" indent="-2536" algn="just">
              <a:lnSpc>
                <a:spcPts val="908"/>
              </a:lnSpc>
              <a:spcBef>
                <a:spcPts val="220"/>
              </a:spcBef>
            </a:pP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-2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need</a:t>
            </a:r>
            <a:r>
              <a:rPr sz="799" i="1" spc="3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F6791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foster</a:t>
            </a:r>
            <a:r>
              <a:rPr sz="799" i="1" spc="-1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-3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Company's</a:t>
            </a:r>
            <a:r>
              <a:rPr sz="799" i="1" spc="4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business</a:t>
            </a:r>
            <a:r>
              <a:rPr sz="799" i="1" spc="1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relationships</a:t>
            </a:r>
            <a:r>
              <a:rPr sz="799" i="1" spc="6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4F6791"/>
                </a:solidFill>
                <a:latin typeface="Arial"/>
                <a:cs typeface="Arial"/>
              </a:rPr>
              <a:t>with </a:t>
            </a:r>
            <a:r>
              <a:rPr sz="799" i="1" spc="-10" dirty="0">
                <a:solidFill>
                  <a:srgbClr val="4F6791"/>
                </a:solidFill>
                <a:latin typeface="Arial"/>
                <a:cs typeface="Arial"/>
              </a:rPr>
              <a:t>suppliers</a:t>
            </a:r>
            <a:r>
              <a:rPr sz="799" i="1" spc="-10" dirty="0">
                <a:solidFill>
                  <a:srgbClr val="444444"/>
                </a:solidFill>
                <a:latin typeface="Arial"/>
                <a:cs typeface="Arial"/>
              </a:rPr>
              <a:t>,</a:t>
            </a:r>
            <a:r>
              <a:rPr sz="799" i="1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customers</a:t>
            </a:r>
            <a:r>
              <a:rPr sz="799" i="1" spc="7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and</a:t>
            </a:r>
            <a:r>
              <a:rPr sz="799" i="1" spc="8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F6791"/>
                </a:solidFill>
                <a:latin typeface="Arial"/>
                <a:cs typeface="Arial"/>
              </a:rPr>
              <a:t>others</a:t>
            </a:r>
            <a:endParaRPr sz="799">
              <a:latin typeface="Arial"/>
              <a:cs typeface="Arial"/>
            </a:endParaRPr>
          </a:p>
          <a:p>
            <a:pPr marL="12678" marR="5071" indent="4437" algn="just">
              <a:lnSpc>
                <a:spcPct val="138100"/>
              </a:lnSpc>
              <a:spcBef>
                <a:spcPts val="125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has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regard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range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stakeholder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relationships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decision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making.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Relationships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suppliers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principally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managed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procurement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commercial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functions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represented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managers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parts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business.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regard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relations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Government,</a:t>
            </a:r>
            <a:r>
              <a:rPr sz="84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devolved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administrations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(especially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Wales)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loca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l</a:t>
            </a:r>
            <a:r>
              <a:rPr sz="849" spc="-12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politicians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Directors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participated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B3B3B3"/>
                </a:solidFill>
                <a:latin typeface="Arial"/>
                <a:cs typeface="Arial"/>
              </a:rPr>
              <a:t>i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dIscussIons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</a:t>
            </a:r>
            <a:r>
              <a:rPr sz="849" spc="-25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299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found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Princ</a:t>
            </a:r>
            <a:r>
              <a:rPr sz="849" spc="-15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ple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6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page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Annual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Report.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233242" y="9991493"/>
            <a:ext cx="1155663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36477"/>
          </a:xfrm>
          <a:prstGeom prst="rect">
            <a:avLst/>
          </a:prstGeom>
        </p:spPr>
        <p:txBody>
          <a:bodyPr vert="horz" wrap="square" lIns="0" tIns="66831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21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835032" y="9994542"/>
            <a:ext cx="1037117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0350" y="6821013"/>
            <a:ext cx="2832420" cy="2428603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848" marR="12044" indent="634" algn="just">
              <a:lnSpc>
                <a:spcPts val="938"/>
              </a:lnSpc>
              <a:spcBef>
                <a:spcPts val="150"/>
              </a:spcBef>
            </a:pP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8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6277A0"/>
                </a:solidFill>
                <a:latin typeface="Arial"/>
                <a:cs typeface="Arial"/>
              </a:rPr>
              <a:t>impact</a:t>
            </a:r>
            <a:r>
              <a:rPr sz="799" i="1" spc="145" dirty="0">
                <a:solidFill>
                  <a:srgbClr val="627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of</a:t>
            </a:r>
            <a:r>
              <a:rPr sz="799" i="1" spc="12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11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Company's</a:t>
            </a:r>
            <a:r>
              <a:rPr sz="799" i="1" spc="12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operations</a:t>
            </a:r>
            <a:r>
              <a:rPr sz="799" i="1" spc="13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on</a:t>
            </a:r>
            <a:r>
              <a:rPr sz="799" i="1" spc="6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114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F6791"/>
                </a:solidFill>
                <a:latin typeface="Arial"/>
                <a:cs typeface="Arial"/>
              </a:rPr>
              <a:t>community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and</a:t>
            </a:r>
            <a:r>
              <a:rPr sz="799" i="1" spc="-1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-2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F6791"/>
                </a:solidFill>
                <a:latin typeface="Arial"/>
                <a:cs typeface="Arial"/>
              </a:rPr>
              <a:t>env,ronment</a:t>
            </a:r>
            <a:endParaRPr sz="799">
              <a:latin typeface="Arial"/>
              <a:cs typeface="Arial"/>
            </a:endParaRPr>
          </a:p>
          <a:p>
            <a:pPr marL="12678" marR="5071" indent="1902" algn="just">
              <a:lnSpc>
                <a:spcPct val="1384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conscious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manufacturing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environment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commun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ties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operates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 regularly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reviewed 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ambition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should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neutral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2045.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Board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sllll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considers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strategy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receives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updates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implementation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dirty="0">
                <a:solidFill>
                  <a:srgbClr val="828282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decarbonisalion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objectives.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6B6B6B"/>
                </a:solidFill>
                <a:latin typeface="Arial"/>
                <a:cs typeface="Arial"/>
              </a:rPr>
              <a:t>is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conscious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that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effort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concerns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whole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society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requires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positive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industrial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policy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interventions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industry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make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very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substantial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investments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become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neutral.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6152" y="1259543"/>
            <a:ext cx="2850804" cy="1098609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4437" algn="just">
              <a:lnSpc>
                <a:spcPct val="1386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committed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minimising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environmental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systematic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implementation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84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through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continuous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environmental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performance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wherever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possible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takes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account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communities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659788" y="2329414"/>
            <a:ext cx="2075501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9159">
              <a:lnSpc>
                <a:spcPct val="139100"/>
              </a:lnSpc>
              <a:spcBef>
                <a:spcPts val="100"/>
              </a:spcBef>
              <a:tabLst>
                <a:tab pos="1295734" algn="l"/>
              </a:tabLst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manufacturing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operations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certified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meeting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83188" y="2329413"/>
            <a:ext cx="714444" cy="5362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39">
              <a:lnSpc>
                <a:spcPct val="139100"/>
              </a:lnSpc>
              <a:spcBef>
                <a:spcPts val="100"/>
              </a:spcBef>
              <a:tabLst>
                <a:tab pos="580037" algn="l"/>
              </a:tabLst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operates.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All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independently environmental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699645" y="2739383"/>
            <a:ext cx="203493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771481" algn="l"/>
                <a:tab pos="1250091" algn="l"/>
                <a:tab pos="1843441" algn="l"/>
              </a:tabLst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system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standard,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ISO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84666" y="2865876"/>
            <a:ext cx="2851438" cy="5362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39100"/>
              </a:lnSpc>
              <a:spcBef>
                <a:spcPts val="10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14001:2015.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Furthermore,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almost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manufactured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independently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certified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meeting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requirements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sourcing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standard,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BES6001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83618" y="3475492"/>
            <a:ext cx="2856509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6973" algn="just">
              <a:lnSpc>
                <a:spcPct val="1383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participant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Wales Industrial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Decarbonisation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Cluster.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network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industries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Wales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working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together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develop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shared decarbonisation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infrastructure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drive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zero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heavy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industry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Wales.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regards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progress</a:t>
            </a:r>
            <a:r>
              <a:rPr sz="84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commitment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84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sustainability can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found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86152" y="4801408"/>
            <a:ext cx="2859045" cy="91857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634" algn="just">
              <a:lnSpc>
                <a:spcPct val="137900"/>
              </a:lnSpc>
              <a:spcBef>
                <a:spcPts val="11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major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employer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areas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operations,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acts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cornerstone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local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businesses.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supports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number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community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inilialives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along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contracting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partners,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Corporate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2022123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Report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83618" y="5824292"/>
            <a:ext cx="2856509" cy="3498685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5214" marR="12678" indent="5705" algn="just">
              <a:lnSpc>
                <a:spcPts val="958"/>
              </a:lnSpc>
              <a:spcBef>
                <a:spcPts val="130"/>
              </a:spcBef>
            </a:pP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1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desirability</a:t>
            </a:r>
            <a:r>
              <a:rPr sz="799" i="1" spc="13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of</a:t>
            </a:r>
            <a:r>
              <a:rPr sz="799" i="1" spc="4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the</a:t>
            </a:r>
            <a:r>
              <a:rPr sz="799" i="1" spc="3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Company</a:t>
            </a:r>
            <a:r>
              <a:rPr sz="799" i="1" spc="114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F6791"/>
                </a:solidFill>
                <a:latin typeface="Arial"/>
                <a:cs typeface="Arial"/>
              </a:rPr>
              <a:t>mamtainmg</a:t>
            </a:r>
            <a:r>
              <a:rPr sz="799" i="1" spc="12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a</a:t>
            </a:r>
            <a:r>
              <a:rPr sz="799" i="1" spc="12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reputation</a:t>
            </a:r>
            <a:r>
              <a:rPr sz="799" i="1" spc="10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4F6791"/>
                </a:solidFill>
                <a:latin typeface="Arial"/>
                <a:cs typeface="Arial"/>
              </a:rPr>
              <a:t>tor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 high</a:t>
            </a:r>
            <a:r>
              <a:rPr sz="799" i="1" spc="-1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standards</a:t>
            </a:r>
            <a:r>
              <a:rPr sz="799" i="1" spc="4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6791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F6791"/>
                </a:solidFill>
                <a:latin typeface="Arial"/>
                <a:cs typeface="Arial"/>
              </a:rPr>
              <a:t>business</a:t>
            </a:r>
            <a:r>
              <a:rPr sz="799" i="1" spc="75" dirty="0">
                <a:solidFill>
                  <a:srgbClr val="4F679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F6791"/>
                </a:solidFill>
                <a:latin typeface="Arial"/>
                <a:cs typeface="Arial"/>
              </a:rPr>
              <a:t>conduct</a:t>
            </a:r>
            <a:endParaRPr sz="799">
              <a:latin typeface="Arial"/>
              <a:cs typeface="Arial"/>
            </a:endParaRPr>
          </a:p>
          <a:p>
            <a:pPr marL="12678" marR="5071" indent="6973" algn="just">
              <a:lnSpc>
                <a:spcPct val="138200"/>
              </a:lnSpc>
              <a:spcBef>
                <a:spcPts val="6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committed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maintain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reputation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conduct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 its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dealings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-2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five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set out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Corporate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26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Annual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5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Jn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addition</a:t>
            </a:r>
            <a:r>
              <a:rPr sz="84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849" spc="1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Code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Conduct.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series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principles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supporting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ethical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conduct.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apply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branded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companies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expects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honesty,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integrity,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transparency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all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aspects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dealings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-20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contractors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partners</a:t>
            </a:r>
            <a:r>
              <a:rPr sz="84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2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measures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frameworks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uphold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ethical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principles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personal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conduct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reviewed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approved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Board.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compliance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policies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competit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-1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anti-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bribery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corruption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1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gifts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hospitality,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responsible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procurement,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anti-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slavery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human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trafficking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data</a:t>
            </a:r>
            <a:r>
              <a:rPr sz="84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privacy.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469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semor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undertake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compliance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training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and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assessments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186620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684658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419219" y="3348263"/>
            <a:ext cx="18384" cy="147707"/>
          </a:xfrm>
          <a:custGeom>
            <a:avLst/>
            <a:gdLst/>
            <a:ahLst/>
            <a:cxnLst/>
            <a:rect l="l" t="t" r="r" b="b"/>
            <a:pathLst>
              <a:path w="18414" h="147954">
                <a:moveTo>
                  <a:pt x="18311" y="147522"/>
                </a:moveTo>
                <a:lnTo>
                  <a:pt x="0" y="147522"/>
                </a:lnTo>
                <a:lnTo>
                  <a:pt x="0" y="0"/>
                </a:lnTo>
                <a:lnTo>
                  <a:pt x="18311" y="0"/>
                </a:lnTo>
                <a:lnTo>
                  <a:pt x="18311" y="147522"/>
                </a:lnTo>
                <a:close/>
              </a:path>
            </a:pathLst>
          </a:custGeom>
          <a:solidFill>
            <a:srgbClr val="E4E4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27199" y="728922"/>
            <a:ext cx="2903420" cy="383593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4311">
              <a:spcBef>
                <a:spcPts val="100"/>
              </a:spcBef>
            </a:pPr>
            <a:r>
              <a:rPr sz="1198" b="1" dirty="0">
                <a:solidFill>
                  <a:srgbClr val="38609C"/>
                </a:solidFill>
                <a:latin typeface="Arial"/>
                <a:cs typeface="Arial"/>
              </a:rPr>
              <a:t>B5.</a:t>
            </a:r>
            <a:r>
              <a:rPr sz="1198" b="1" spc="85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8609C"/>
                </a:solidFill>
                <a:latin typeface="Arial"/>
                <a:cs typeface="Arial"/>
              </a:rPr>
              <a:t>Section</a:t>
            </a:r>
            <a:r>
              <a:rPr sz="1198" b="1" spc="120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8609C"/>
                </a:solidFill>
                <a:latin typeface="Arial"/>
                <a:cs typeface="Arial"/>
              </a:rPr>
              <a:t>172,</a:t>
            </a:r>
            <a:r>
              <a:rPr sz="1198" b="1" spc="105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8609C"/>
                </a:solidFill>
                <a:latin typeface="Arial"/>
                <a:cs typeface="Arial"/>
              </a:rPr>
              <a:t>Companies</a:t>
            </a:r>
            <a:r>
              <a:rPr sz="1198" b="1" spc="200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8609C"/>
                </a:solidFill>
                <a:latin typeface="Arial"/>
                <a:cs typeface="Arial"/>
              </a:rPr>
              <a:t>Act</a:t>
            </a:r>
            <a:r>
              <a:rPr sz="1198" b="1" spc="160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1198" b="1" spc="-20" dirty="0">
                <a:solidFill>
                  <a:srgbClr val="38609C"/>
                </a:solidFill>
                <a:latin typeface="Arial"/>
                <a:cs typeface="Arial"/>
              </a:rPr>
              <a:t>2006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1108"/>
              </a:spcBef>
            </a:pPr>
            <a:endParaRPr sz="1198">
              <a:latin typeface="Arial"/>
              <a:cs typeface="Arial"/>
            </a:endParaRPr>
          </a:p>
          <a:p>
            <a:pPr marL="12678" marR="69731" indent="5705">
              <a:lnSpc>
                <a:spcPct val="142600"/>
              </a:lnSpc>
            </a:pPr>
            <a:r>
              <a:rPr sz="849" i="1" spc="-20" dirty="0">
                <a:solidFill>
                  <a:srgbClr val="38609C"/>
                </a:solidFill>
                <a:latin typeface="Arial"/>
                <a:cs typeface="Arial"/>
              </a:rPr>
              <a:t>The</a:t>
            </a:r>
            <a:r>
              <a:rPr sz="849" i="1" spc="-40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38609C"/>
                </a:solidFill>
                <a:latin typeface="Arial"/>
                <a:cs typeface="Arial"/>
              </a:rPr>
              <a:t>need </a:t>
            </a:r>
            <a:r>
              <a:rPr sz="849" i="1" dirty="0">
                <a:solidFill>
                  <a:srgbClr val="38609C"/>
                </a:solidFill>
                <a:latin typeface="Arial"/>
                <a:cs typeface="Arial"/>
              </a:rPr>
              <a:t>to</a:t>
            </a:r>
            <a:r>
              <a:rPr sz="849" i="1" spc="-55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8609C"/>
                </a:solidFill>
                <a:latin typeface="Arial"/>
                <a:cs typeface="Arial"/>
              </a:rPr>
              <a:t>act </a:t>
            </a:r>
            <a:r>
              <a:rPr sz="849" i="1" spc="-20" dirty="0">
                <a:solidFill>
                  <a:srgbClr val="38609C"/>
                </a:solidFill>
                <a:latin typeface="Arial"/>
                <a:cs typeface="Arial"/>
              </a:rPr>
              <a:t>fairly </a:t>
            </a:r>
            <a:r>
              <a:rPr sz="849" i="1" dirty="0">
                <a:solidFill>
                  <a:srgbClr val="38609C"/>
                </a:solidFill>
                <a:latin typeface="Arial"/>
                <a:cs typeface="Arial"/>
              </a:rPr>
              <a:t>as</a:t>
            </a:r>
            <a:r>
              <a:rPr sz="849" i="1" spc="-25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849" i="1" spc="-35" dirty="0">
                <a:solidFill>
                  <a:srgbClr val="38609C"/>
                </a:solidFill>
                <a:latin typeface="Arial"/>
                <a:cs typeface="Arial"/>
              </a:rPr>
              <a:t>between</a:t>
            </a:r>
            <a:r>
              <a:rPr sz="849" i="1" spc="-15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8609C"/>
                </a:solidFill>
                <a:latin typeface="Arial"/>
                <a:cs typeface="Arial"/>
              </a:rPr>
              <a:t>members</a:t>
            </a:r>
            <a:r>
              <a:rPr sz="849" i="1" spc="-20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8609C"/>
                </a:solidFill>
                <a:latin typeface="Arial"/>
                <a:cs typeface="Arial"/>
              </a:rPr>
              <a:t>of</a:t>
            </a:r>
            <a:r>
              <a:rPr sz="849" i="1" spc="-55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609C"/>
                </a:solidFill>
                <a:latin typeface="Arial"/>
                <a:cs typeface="Arial"/>
              </a:rPr>
              <a:t>the</a:t>
            </a:r>
            <a:r>
              <a:rPr sz="849" i="1" spc="-35" dirty="0">
                <a:solidFill>
                  <a:srgbClr val="38609C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609C"/>
                </a:solidFill>
                <a:latin typeface="Arial"/>
                <a:cs typeface="Arial"/>
              </a:rPr>
              <a:t>Company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849" spc="-20" dirty="0">
                <a:solidFill>
                  <a:srgbClr val="959595"/>
                </a:solidFill>
                <a:latin typeface="Arial"/>
                <a:cs typeface="Arial"/>
              </a:rPr>
              <a:t>'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ultimate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parent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84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TSL</a:t>
            </a:r>
            <a:r>
              <a:rPr sz="84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-9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797979"/>
                </a:solidFill>
                <a:latin typeface="Arial"/>
                <a:cs typeface="Arial"/>
              </a:rPr>
              <a:t>listed</a:t>
            </a:r>
            <a:r>
              <a:rPr sz="849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India</a:t>
            </a:r>
            <a:endParaRPr sz="849">
              <a:latin typeface="Arial"/>
              <a:cs typeface="Arial"/>
            </a:endParaRPr>
          </a:p>
          <a:p>
            <a:pPr marL="12678" marR="61489" indent="1268" algn="just">
              <a:lnSpc>
                <a:spcPct val="138200"/>
              </a:lnSpc>
              <a:spcBef>
                <a:spcPts val="609"/>
              </a:spcBef>
            </a:pP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Following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Regulated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Apport</a:t>
            </a:r>
            <a:r>
              <a:rPr sz="849" spc="-20" dirty="0">
                <a:solidFill>
                  <a:srgbClr val="797979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onment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Arrangement</a:t>
            </a:r>
            <a:r>
              <a:rPr sz="84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2017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respect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British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Stee</a:t>
            </a:r>
            <a:r>
              <a:rPr sz="849" spc="-20" dirty="0">
                <a:solidFill>
                  <a:srgbClr val="797979"/>
                </a:solidFill>
                <a:latin typeface="Arial"/>
                <a:cs typeface="Arial"/>
              </a:rPr>
              <a:t>l</a:t>
            </a:r>
            <a:r>
              <a:rPr sz="849" spc="-4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Pens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Scheme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(BSPS)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separated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number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affiliated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companies</a:t>
            </a:r>
            <a:r>
              <a:rPr sz="849" spc="-10" dirty="0">
                <a:solidFill>
                  <a:srgbClr val="AFAFAF"/>
                </a:solidFill>
                <a:latin typeface="Arial"/>
                <a:cs typeface="Arial"/>
              </a:rPr>
              <a:t>,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further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exercise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40" dirty="0">
                <a:solidFill>
                  <a:srgbClr val="464646"/>
                </a:solidFill>
                <a:latin typeface="Arial"/>
                <a:cs typeface="Arial"/>
              </a:rPr>
              <a:t>whLCh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797979"/>
                </a:solidFill>
                <a:latin typeface="Arial"/>
                <a:cs typeface="Arial"/>
              </a:rPr>
              <a:t>u</a:t>
            </a:r>
            <a:r>
              <a:rPr sz="849" spc="-15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BSPS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members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could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opt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transfer</a:t>
            </a:r>
            <a:r>
              <a:rPr sz="84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new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scheme</a:t>
            </a:r>
            <a:r>
              <a:rPr sz="84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84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rema,n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75757"/>
                </a:solidFill>
                <a:latin typeface="Arial"/>
                <a:cs typeface="Arial"/>
              </a:rPr>
              <a:t>in</a:t>
            </a:r>
            <a:r>
              <a:rPr sz="849" spc="95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BSPS</a:t>
            </a:r>
            <a:r>
              <a:rPr sz="84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transfer to the Pension Protection Fund (PPF)</a:t>
            </a:r>
            <a:r>
              <a:rPr sz="849" dirty="0">
                <a:solidFill>
                  <a:srgbClr val="797979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non-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controlling</a:t>
            </a:r>
            <a:r>
              <a:rPr sz="84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mino</a:t>
            </a:r>
            <a:r>
              <a:rPr sz="849" dirty="0">
                <a:solidFill>
                  <a:srgbClr val="797979"/>
                </a:solidFill>
                <a:latin typeface="Arial"/>
                <a:cs typeface="Arial"/>
              </a:rPr>
              <a:t>ri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ty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interest</a:t>
            </a:r>
            <a:r>
              <a:rPr sz="84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97979"/>
                </a:solidFill>
                <a:latin typeface="Arial"/>
                <a:cs typeface="Arial"/>
              </a:rPr>
              <a:t>t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</a:t>
            </a:r>
            <a:r>
              <a:rPr sz="84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84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97979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held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BSPS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Trustee</a:t>
            </a:r>
            <a:r>
              <a:rPr sz="849" spc="2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84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beha</a:t>
            </a:r>
            <a:r>
              <a:rPr sz="849" dirty="0">
                <a:solidFill>
                  <a:srgbClr val="797979"/>
                </a:solidFill>
                <a:latin typeface="Arial"/>
                <a:cs typeface="Arial"/>
              </a:rPr>
              <a:t>lf</a:t>
            </a:r>
            <a:r>
              <a:rPr sz="849" spc="18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2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new</a:t>
            </a:r>
            <a:r>
              <a:rPr sz="84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scheme</a:t>
            </a:r>
            <a:r>
              <a:rPr sz="84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18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Following</a:t>
            </a:r>
            <a:r>
              <a:rPr sz="849" spc="2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debt restructuring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and</a:t>
            </a:r>
            <a:r>
              <a:rPr sz="84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subsequent</a:t>
            </a:r>
            <a:r>
              <a:rPr sz="84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equ</a:t>
            </a:r>
            <a:r>
              <a:rPr sz="849" dirty="0">
                <a:solidFill>
                  <a:srgbClr val="C1C1C1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ty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75757"/>
                </a:solidFill>
                <a:latin typeface="Arial"/>
                <a:cs typeface="Arial"/>
              </a:rPr>
              <a:t>issuances</a:t>
            </a:r>
            <a:r>
              <a:rPr sz="849" spc="185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minority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interest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been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diluted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 to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less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than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0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001</a:t>
            </a:r>
            <a:r>
              <a:rPr sz="849" spc="-20" dirty="0">
                <a:solidFill>
                  <a:srgbClr val="797979"/>
                </a:solidFill>
                <a:latin typeface="Arial"/>
                <a:cs typeface="Arial"/>
              </a:rPr>
              <a:t>%</a:t>
            </a:r>
            <a:r>
              <a:rPr sz="849" spc="-4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rights</a:t>
            </a:r>
            <a:r>
              <a:rPr sz="84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share</a:t>
            </a:r>
            <a:r>
              <a:rPr sz="84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75757"/>
                </a:solidFill>
                <a:latin typeface="Arial"/>
                <a:cs typeface="Arial"/>
              </a:rPr>
              <a:t>in</a:t>
            </a:r>
            <a:r>
              <a:rPr sz="849" spc="204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d1stribut1ons</a:t>
            </a:r>
            <a:r>
              <a:rPr sz="849" spc="-35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15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Notw</a:t>
            </a:r>
            <a:r>
              <a:rPr sz="84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thstanding</a:t>
            </a:r>
            <a:r>
              <a:rPr sz="849" spc="2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84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dilution</a:t>
            </a:r>
            <a:r>
              <a:rPr sz="849" spc="4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84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continues</a:t>
            </a:r>
            <a:r>
              <a:rPr sz="84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provide</a:t>
            </a:r>
            <a:r>
              <a:rPr sz="84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97979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nformation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minority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shareholders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otherwise</a:t>
            </a:r>
            <a:r>
              <a:rPr sz="84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act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75757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64646"/>
                </a:solidFill>
                <a:latin typeface="Arial"/>
                <a:cs typeface="Arial"/>
              </a:rPr>
              <a:t>accordance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terms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shareholders'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agreement.</a:t>
            </a:r>
            <a:r>
              <a:rPr sz="84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84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 mechanisms</a:t>
            </a:r>
            <a:r>
              <a:rPr sz="84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place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84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reporting</a:t>
            </a:r>
            <a:r>
              <a:rPr sz="84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84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parent</a:t>
            </a:r>
            <a:r>
              <a:rPr sz="84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boards</a:t>
            </a:r>
            <a:r>
              <a:rPr sz="849" spc="-10" dirty="0">
                <a:solidFill>
                  <a:srgbClr val="797979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5746" y="9912590"/>
            <a:ext cx="1042188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Tata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UK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Lim</a:t>
            </a:r>
            <a:r>
              <a:rPr sz="849" spc="-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64646"/>
                </a:solidFill>
                <a:latin typeface="Arial"/>
                <a:cs typeface="Arial"/>
              </a:rPr>
              <a:t>led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254450"/>
          </a:xfrm>
          <a:prstGeom prst="rect">
            <a:avLst/>
          </a:prstGeom>
        </p:spPr>
        <p:txBody>
          <a:bodyPr vert="horz" wrap="square" lIns="0" tIns="115376" rIns="0" bIns="0" rtlCol="0">
            <a:spAutoFit/>
          </a:bodyPr>
          <a:lstStyle/>
          <a:p>
            <a:pPr marL="219336">
              <a:spcBef>
                <a:spcPts val="15"/>
              </a:spcBef>
            </a:pPr>
            <a:r>
              <a:rPr sz="849" spc="-20" dirty="0">
                <a:solidFill>
                  <a:srgbClr val="464646"/>
                </a:solidFill>
              </a:rPr>
              <a:t>Report</a:t>
            </a:r>
            <a:r>
              <a:rPr sz="849" spc="-35" dirty="0">
                <a:solidFill>
                  <a:srgbClr val="464646"/>
                </a:solidFill>
              </a:rPr>
              <a:t> </a:t>
            </a:r>
            <a:r>
              <a:rPr sz="898" dirty="0">
                <a:solidFill>
                  <a:srgbClr val="464646"/>
                </a:solidFill>
              </a:rPr>
              <a:t>&amp;</a:t>
            </a:r>
            <a:r>
              <a:rPr sz="898" spc="-5" dirty="0">
                <a:solidFill>
                  <a:srgbClr val="464646"/>
                </a:solidFill>
              </a:rPr>
              <a:t> </a:t>
            </a:r>
            <a:r>
              <a:rPr sz="849" spc="-25" dirty="0">
                <a:solidFill>
                  <a:srgbClr val="464646"/>
                </a:solidFill>
              </a:rPr>
              <a:t>Accounts</a:t>
            </a:r>
            <a:r>
              <a:rPr sz="849" spc="5" dirty="0">
                <a:solidFill>
                  <a:srgbClr val="464646"/>
                </a:solidFill>
              </a:rPr>
              <a:t> </a:t>
            </a:r>
            <a:r>
              <a:rPr sz="849" spc="-20" dirty="0">
                <a:solidFill>
                  <a:srgbClr val="464646"/>
                </a:solidFill>
              </a:rPr>
              <a:t>2023</a:t>
            </a:r>
            <a:endParaRPr sz="849"/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3170">
              <a:spcBef>
                <a:spcPts val="20"/>
              </a:spcBef>
            </a:pPr>
            <a:r>
              <a:rPr sz="849" spc="-10" dirty="0">
                <a:solidFill>
                  <a:srgbClr val="464646"/>
                </a:solidFill>
              </a:rPr>
              <a:t>Page</a:t>
            </a:r>
            <a:r>
              <a:rPr sz="849" spc="-20" dirty="0">
                <a:solidFill>
                  <a:srgbClr val="464646"/>
                </a:solidFill>
              </a:rPr>
              <a:t> </a:t>
            </a:r>
            <a:r>
              <a:rPr sz="849" spc="-35" dirty="0">
                <a:solidFill>
                  <a:srgbClr val="464646"/>
                </a:solidFill>
              </a:rPr>
              <a:t>22</a:t>
            </a:r>
            <a:endParaRPr sz="849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204908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0904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40262" y="756353"/>
            <a:ext cx="2471077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1579C"/>
                </a:solidFill>
                <a:latin typeface="Arial"/>
                <a:cs typeface="Arial"/>
              </a:rPr>
              <a:t>86.</a:t>
            </a:r>
            <a:r>
              <a:rPr sz="1198" b="1" spc="285" dirty="0">
                <a:solidFill>
                  <a:srgbClr val="21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579C"/>
                </a:solidFill>
                <a:latin typeface="Arial"/>
                <a:cs typeface="Arial"/>
              </a:rPr>
              <a:t>Approval</a:t>
            </a:r>
            <a:r>
              <a:rPr sz="1198" b="1" spc="160" dirty="0">
                <a:solidFill>
                  <a:srgbClr val="21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579C"/>
                </a:solidFill>
                <a:latin typeface="Arial"/>
                <a:cs typeface="Arial"/>
              </a:rPr>
              <a:t>of</a:t>
            </a:r>
            <a:r>
              <a:rPr sz="1198" b="1" spc="90" dirty="0">
                <a:solidFill>
                  <a:srgbClr val="21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579C"/>
                </a:solidFill>
                <a:latin typeface="Arial"/>
                <a:cs typeface="Arial"/>
              </a:rPr>
              <a:t>Strategic</a:t>
            </a:r>
            <a:r>
              <a:rPr sz="1198" b="1" spc="105" dirty="0">
                <a:solidFill>
                  <a:srgbClr val="21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1579C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79381"/>
          </a:xfrm>
          <a:prstGeom prst="rect">
            <a:avLst/>
          </a:prstGeom>
        </p:spPr>
        <p:txBody>
          <a:bodyPr vert="horz" wrap="square" lIns="0" tIns="125092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3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94771"/>
          </a:xfrm>
          <a:prstGeom prst="rect">
            <a:avLst/>
          </a:prstGeom>
        </p:spPr>
        <p:txBody>
          <a:bodyPr vert="horz" wrap="square" lIns="0" tIns="140332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7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0869" y="1340568"/>
            <a:ext cx="5916511" cy="9249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Section A</a:t>
            </a:r>
            <a:r>
              <a:rPr sz="799" spc="-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this</a:t>
            </a:r>
            <a:r>
              <a:rPr sz="799" spc="5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Annual</a:t>
            </a:r>
            <a:r>
              <a:rPr sz="799" spc="2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Report</a:t>
            </a:r>
            <a:r>
              <a:rPr sz="799" spc="-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comprises</a:t>
            </a:r>
            <a:r>
              <a:rPr sz="799" spc="5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strategic</a:t>
            </a:r>
            <a:r>
              <a:rPr sz="799" spc="5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report</a:t>
            </a:r>
            <a:r>
              <a:rPr sz="799" spc="6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the Company</a:t>
            </a:r>
            <a:r>
              <a:rPr sz="799" spc="9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which has</a:t>
            </a:r>
            <a:r>
              <a:rPr sz="799" spc="-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been</a:t>
            </a:r>
            <a:r>
              <a:rPr sz="799" spc="-3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prepared</a:t>
            </a:r>
            <a:r>
              <a:rPr sz="799" spc="5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accordance</a:t>
            </a:r>
            <a:r>
              <a:rPr sz="799" spc="1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spc="-30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94949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 in</a:t>
            </a:r>
            <a:r>
              <a:rPr sz="799" spc="9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reliance</a:t>
            </a:r>
            <a:r>
              <a:rPr sz="799" spc="13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upon,</a:t>
            </a:r>
            <a:r>
              <a:rPr sz="799" spc="13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applicable</a:t>
            </a:r>
            <a:r>
              <a:rPr sz="799" spc="16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English</a:t>
            </a:r>
            <a:r>
              <a:rPr sz="799" spc="12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Welsh</a:t>
            </a:r>
            <a:r>
              <a:rPr sz="799" spc="14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company</a:t>
            </a:r>
            <a:r>
              <a:rPr sz="799" spc="20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law,</a:t>
            </a:r>
            <a:r>
              <a:rPr sz="799" spc="9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particular</a:t>
            </a:r>
            <a:r>
              <a:rPr sz="799" spc="15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Chapter</a:t>
            </a:r>
            <a:r>
              <a:rPr sz="799" spc="14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4A</a:t>
            </a:r>
            <a:r>
              <a:rPr sz="799" spc="12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Companies</a:t>
            </a:r>
            <a:r>
              <a:rPr sz="799" spc="19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Act</a:t>
            </a:r>
            <a:r>
              <a:rPr sz="799" spc="1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2006,</a:t>
            </a:r>
            <a:r>
              <a:rPr sz="799" spc="19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94949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 liabilities</a:t>
            </a:r>
            <a:r>
              <a:rPr sz="799" spc="4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directors</a:t>
            </a:r>
            <a:r>
              <a:rPr sz="799" spc="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connection</a:t>
            </a:r>
            <a:r>
              <a:rPr sz="799" spc="6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with this</a:t>
            </a:r>
            <a:r>
              <a:rPr sz="799" spc="-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shall</a:t>
            </a:r>
            <a:r>
              <a:rPr sz="799" spc="-5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be</a:t>
            </a:r>
            <a:r>
              <a:rPr sz="799" spc="-4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subject to</a:t>
            </a:r>
            <a:r>
              <a:rPr sz="799" spc="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limitations</a:t>
            </a:r>
            <a:r>
              <a:rPr sz="799" spc="4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restrictions</a:t>
            </a:r>
            <a:r>
              <a:rPr sz="799" spc="6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provided</a:t>
            </a:r>
            <a:r>
              <a:rPr sz="799" spc="5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by</a:t>
            </a:r>
            <a:r>
              <a:rPr sz="799" spc="12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94949"/>
                </a:solidFill>
                <a:latin typeface="Arial"/>
                <a:cs typeface="Arial"/>
              </a:rPr>
              <a:t>law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>
              <a:spcBef>
                <a:spcPts val="35"/>
              </a:spcBef>
            </a:pPr>
            <a:endParaRPr sz="799">
              <a:latin typeface="Arial"/>
              <a:cs typeface="Arial"/>
            </a:endParaRPr>
          </a:p>
          <a:p>
            <a:pPr marL="15848" algn="just"/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Approved</a:t>
            </a:r>
            <a:r>
              <a:rPr sz="799" spc="3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by</a:t>
            </a:r>
            <a:r>
              <a:rPr sz="799" spc="5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Board</a:t>
            </a:r>
            <a:r>
              <a:rPr sz="799" spc="-3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Directors</a:t>
            </a:r>
            <a:r>
              <a:rPr sz="799" spc="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and signed</a:t>
            </a:r>
            <a:r>
              <a:rPr sz="799" spc="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behalf</a:t>
            </a:r>
            <a:r>
              <a:rPr sz="799" spc="3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Board</a:t>
            </a:r>
            <a:r>
              <a:rPr sz="799" spc="-2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94949"/>
                </a:solidFill>
                <a:latin typeface="Arial"/>
                <a:cs typeface="Arial"/>
              </a:rPr>
              <a:t>by: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4800" y="2852417"/>
            <a:ext cx="821579" cy="549621"/>
          </a:xfrm>
          <a:prstGeom prst="rect">
            <a:avLst/>
          </a:prstGeom>
        </p:spPr>
        <p:txBody>
          <a:bodyPr vert="horz" wrap="square" lIns="0" tIns="34232" rIns="0" bIns="0" rtlCol="0">
            <a:spAutoFit/>
          </a:bodyPr>
          <a:lstStyle/>
          <a:p>
            <a:pPr marL="12678">
              <a:spcBef>
                <a:spcPts val="270"/>
              </a:spcBef>
            </a:pPr>
            <a:r>
              <a:rPr sz="799" spc="5" dirty="0">
                <a:solidFill>
                  <a:srgbClr val="494949"/>
                </a:solidFill>
                <a:latin typeface="Arial"/>
                <a:cs typeface="Arial"/>
              </a:rPr>
              <a:t>�</a:t>
            </a:r>
            <a:endParaRPr sz="799">
              <a:latin typeface="Arial"/>
              <a:cs typeface="Arial"/>
            </a:endParaRPr>
          </a:p>
          <a:p>
            <a:pPr marL="77338" marR="369576">
              <a:lnSpc>
                <a:spcPts val="938"/>
              </a:lnSpc>
              <a:spcBef>
                <a:spcPts val="215"/>
              </a:spcBef>
            </a:pPr>
            <a:r>
              <a:rPr sz="799" spc="-25" dirty="0">
                <a:solidFill>
                  <a:srgbClr val="494949"/>
                </a:solidFill>
                <a:latin typeface="Arial"/>
                <a:cs typeface="Arial"/>
              </a:rPr>
              <a:t>KDe</a:t>
            </a:r>
            <a:r>
              <a:rPr sz="799" spc="-10" dirty="0">
                <a:solidFill>
                  <a:srgbClr val="494949"/>
                </a:solidFill>
                <a:latin typeface="Arial"/>
                <a:cs typeface="Arial"/>
              </a:rPr>
              <a:t> Director</a:t>
            </a:r>
            <a:endParaRPr sz="799">
              <a:latin typeface="Arial"/>
              <a:cs typeface="Arial"/>
            </a:endParaRPr>
          </a:p>
          <a:p>
            <a:pPr marL="79240">
              <a:lnSpc>
                <a:spcPts val="903"/>
              </a:lnSpc>
            </a:pP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29</a:t>
            </a:r>
            <a:r>
              <a:rPr sz="799" spc="-4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August</a:t>
            </a:r>
            <a:r>
              <a:rPr sz="799" spc="5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94949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0618" y="1235389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8432" y="973952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45442" y="780738"/>
            <a:ext cx="152334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15DA0"/>
                </a:solidFill>
                <a:latin typeface="Arial"/>
                <a:cs typeface="Arial"/>
              </a:rPr>
              <a:t>C.</a:t>
            </a:r>
            <a:r>
              <a:rPr sz="1198" b="1" spc="140" dirty="0">
                <a:solidFill>
                  <a:srgbClr val="315D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15DA0"/>
                </a:solidFill>
                <a:latin typeface="Arial"/>
                <a:cs typeface="Arial"/>
              </a:rPr>
              <a:t>Director's</a:t>
            </a:r>
            <a:r>
              <a:rPr sz="1198" b="1" spc="195" dirty="0">
                <a:solidFill>
                  <a:srgbClr val="315D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15DA0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79381"/>
          </a:xfrm>
          <a:prstGeom prst="rect">
            <a:avLst/>
          </a:prstGeom>
        </p:spPr>
        <p:txBody>
          <a:bodyPr vert="horz" wrap="square" lIns="0" tIns="125092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3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94771"/>
          </a:xfrm>
          <a:prstGeom prst="rect">
            <a:avLst/>
          </a:prstGeom>
        </p:spPr>
        <p:txBody>
          <a:bodyPr vert="horz" wrap="square" lIns="0" tIns="140332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7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173" y="1179020"/>
            <a:ext cx="2374085" cy="393421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7116">
              <a:spcBef>
                <a:spcPts val="654"/>
              </a:spcBef>
            </a:pPr>
            <a:r>
              <a:rPr sz="799" i="1" dirty="0">
                <a:solidFill>
                  <a:srgbClr val="315DA0"/>
                </a:solidFill>
                <a:latin typeface="Arial"/>
                <a:cs typeface="Arial"/>
              </a:rPr>
              <a:t>The</a:t>
            </a:r>
            <a:r>
              <a:rPr sz="799" i="1" spc="20" dirty="0">
                <a:solidFill>
                  <a:srgbClr val="315D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15DA0"/>
                </a:solidFill>
                <a:latin typeface="Arial"/>
                <a:cs typeface="Arial"/>
              </a:rPr>
              <a:t>Board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549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 directors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 the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llsted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2</a:t>
            </a:r>
            <a:r>
              <a:rPr sz="799" spc="-25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14296" y="1188165"/>
            <a:ext cx="2841929" cy="3584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lnSpc>
                <a:spcPct val="150300"/>
              </a:lnSpc>
              <a:spcBef>
                <a:spcPts val="10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Price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Waterhouse</a:t>
            </a:r>
            <a:r>
              <a:rPr sz="799" spc="1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Chartered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Accountants</a:t>
            </a:r>
            <a:r>
              <a:rPr sz="79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LLP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India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auditor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ultimate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parent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company,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TSL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9806" y="1697192"/>
            <a:ext cx="2846366" cy="2022251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20919" algn="just">
              <a:spcBef>
                <a:spcPts val="654"/>
              </a:spcBef>
            </a:pP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Dtrectors</a:t>
            </a:r>
            <a:r>
              <a:rPr sz="799" i="1" spc="185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526B95"/>
                </a:solidFill>
                <a:latin typeface="Arial"/>
                <a:cs typeface="Arial"/>
              </a:rPr>
              <a:t>indemnity</a:t>
            </a:r>
            <a:endParaRPr sz="799">
              <a:latin typeface="Arial"/>
              <a:cs typeface="Arial"/>
            </a:endParaRPr>
          </a:p>
          <a:p>
            <a:pPr marL="12678" marR="5071" indent="3804" algn="just">
              <a:lnSpc>
                <a:spcPct val="147200"/>
              </a:lnSpc>
              <a:spcBef>
                <a:spcPts val="10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Company's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articles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association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provide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subject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4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prov1Sions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 UK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legis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ation,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may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indemnify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any</a:t>
            </a:r>
            <a:r>
              <a:rPr sz="79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rector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former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respect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any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losses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iabilities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he or she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may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Incur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connection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any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proven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alleged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negligence,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default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breach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duty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breach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trust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relation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(Including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funding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any</a:t>
            </a:r>
            <a:r>
              <a:rPr sz="79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expenditure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incurred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 be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incurred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him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her)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addition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29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spc="38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officers</a:t>
            </a:r>
            <a:r>
              <a:rPr sz="799" spc="35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3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4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3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subs1d1aries</a:t>
            </a:r>
            <a:r>
              <a:rPr sz="799" spc="3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covered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Directors'</a:t>
            </a:r>
            <a:r>
              <a:rPr sz="799" spc="2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799" spc="2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Officers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707070"/>
                </a:solidFill>
                <a:latin typeface="Arial"/>
                <a:cs typeface="Arial"/>
              </a:rPr>
              <a:t>li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ability </a:t>
            </a:r>
            <a:r>
              <a:rPr sz="799" spc="-10" dirty="0">
                <a:solidFill>
                  <a:srgbClr val="5D5D5D"/>
                </a:solidFill>
                <a:latin typeface="Arial"/>
                <a:cs typeface="Arial"/>
              </a:rPr>
              <a:t>insurance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9806" y="3830850"/>
            <a:ext cx="2843197" cy="763257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14579">
              <a:spcBef>
                <a:spcPts val="629"/>
              </a:spcBef>
            </a:pPr>
            <a:r>
              <a:rPr sz="799" i="1" spc="-10" dirty="0">
                <a:solidFill>
                  <a:srgbClr val="526B95"/>
                </a:solidFill>
                <a:latin typeface="Arial"/>
                <a:cs typeface="Arial"/>
              </a:rPr>
              <a:t>D1v1dends</a:t>
            </a:r>
            <a:endParaRPr sz="799">
              <a:latin typeface="Arial"/>
              <a:cs typeface="Arial"/>
            </a:endParaRPr>
          </a:p>
          <a:p>
            <a:pPr marL="12678" marR="5071" indent="3804" algn="just">
              <a:lnSpc>
                <a:spcPct val="147800"/>
              </a:lnSpc>
              <a:spcBef>
                <a:spcPts val="7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do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not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recommend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dividend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paid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no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div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dends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were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paid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proposed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during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year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(2021122: nil)</a:t>
            </a:r>
            <a:r>
              <a:rPr sz="799" spc="-10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9806" y="4702599"/>
            <a:ext cx="2838125" cy="560814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4579">
              <a:spcBef>
                <a:spcPts val="654"/>
              </a:spcBef>
            </a:pP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Politica</a:t>
            </a:r>
            <a:r>
              <a:rPr sz="799" i="1" dirty="0">
                <a:solidFill>
                  <a:srgbClr val="878787"/>
                </a:solidFill>
                <a:latin typeface="Arial"/>
                <a:cs typeface="Arial"/>
              </a:rPr>
              <a:t>l</a:t>
            </a:r>
            <a:r>
              <a:rPr sz="799" i="1" spc="2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526B95"/>
                </a:solidFill>
                <a:latin typeface="Arial"/>
                <a:cs typeface="Arial"/>
              </a:rPr>
              <a:t>donations</a:t>
            </a:r>
            <a:endParaRPr sz="799">
              <a:latin typeface="Arial"/>
              <a:cs typeface="Arial"/>
            </a:endParaRPr>
          </a:p>
          <a:p>
            <a:pPr marL="12678" marR="5071" indent="3804">
              <a:lnSpc>
                <a:spcPct val="147800"/>
              </a:lnSpc>
              <a:spcBef>
                <a:spcPts val="9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does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not</a:t>
            </a:r>
            <a:r>
              <a:rPr sz="799" spc="-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make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any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donations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politica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l</a:t>
            </a:r>
            <a:r>
              <a:rPr sz="799" spc="-8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parties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none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were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made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during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year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6861" y="5467664"/>
            <a:ext cx="2847634" cy="206789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13312">
              <a:spcBef>
                <a:spcPts val="100"/>
              </a:spcBef>
            </a:pP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Statement</a:t>
            </a:r>
            <a:r>
              <a:rPr sz="799" i="1" spc="150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as</a:t>
            </a:r>
            <a:r>
              <a:rPr sz="799" i="1" spc="70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to</a:t>
            </a:r>
            <a:r>
              <a:rPr sz="799" i="1" spc="35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disclosure</a:t>
            </a:r>
            <a:r>
              <a:rPr sz="799" i="1" spc="95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of</a:t>
            </a:r>
            <a:r>
              <a:rPr sz="799" i="1" spc="114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informal/on</a:t>
            </a:r>
            <a:r>
              <a:rPr sz="799" i="1" spc="140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to</a:t>
            </a:r>
            <a:r>
              <a:rPr sz="799" i="1" spc="40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(he</a:t>
            </a:r>
            <a:r>
              <a:rPr sz="799" i="1" spc="60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526B95"/>
                </a:solidFill>
                <a:latin typeface="Arial"/>
                <a:cs typeface="Arial"/>
              </a:rPr>
              <a:t>Company</a:t>
            </a:r>
            <a:r>
              <a:rPr sz="799" i="1" spc="-10" dirty="0">
                <a:solidFill>
                  <a:srgbClr val="5D5D5D"/>
                </a:solidFill>
                <a:latin typeface="Arial"/>
                <a:cs typeface="Arial"/>
              </a:rPr>
              <a:t>'</a:t>
            </a:r>
            <a:r>
              <a:rPr sz="799" i="1" spc="-10" dirty="0">
                <a:solidFill>
                  <a:srgbClr val="526B95"/>
                </a:solidFill>
                <a:latin typeface="Arial"/>
                <a:cs typeface="Arial"/>
              </a:rPr>
              <a:t>s auditors</a:t>
            </a:r>
            <a:endParaRPr sz="799">
              <a:latin typeface="Arial"/>
              <a:cs typeface="Arial"/>
            </a:endParaRPr>
          </a:p>
          <a:p>
            <a:pPr marL="15214" marR="10143" indent="-1268">
              <a:lnSpc>
                <a:spcPct val="147800"/>
              </a:lnSpc>
              <a:spcBef>
                <a:spcPts val="7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Each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</a:t>
            </a:r>
            <a:r>
              <a:rPr sz="799" spc="2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office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at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date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79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'</a:t>
            </a:r>
            <a:r>
              <a:rPr sz="799" spc="16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report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confirms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that:</a:t>
            </a:r>
            <a:endParaRPr sz="799">
              <a:latin typeface="Arial"/>
              <a:cs typeface="Arial"/>
            </a:endParaRPr>
          </a:p>
          <a:p>
            <a:pPr marL="188908" marR="5071" indent="-173694">
              <a:lnSpc>
                <a:spcPts val="1418"/>
              </a:lnSpc>
              <a:spcBef>
                <a:spcPts val="95"/>
              </a:spcBef>
              <a:buAutoNum type="alphaLcParenR"/>
              <a:tabLst>
                <a:tab pos="188908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so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far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aware, there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relevant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audit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information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which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Company's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auditors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unaware</a:t>
            </a:r>
            <a:r>
              <a:rPr sz="799" spc="-10" dirty="0">
                <a:solidFill>
                  <a:srgbClr val="9E9E9E"/>
                </a:solidFill>
                <a:latin typeface="Arial"/>
                <a:cs typeface="Arial"/>
              </a:rPr>
              <a:t>,</a:t>
            </a:r>
            <a:endParaRPr sz="799">
              <a:latin typeface="Arial"/>
              <a:cs typeface="Arial"/>
            </a:endParaRPr>
          </a:p>
          <a:p>
            <a:pPr marL="188908">
              <a:spcBef>
                <a:spcPts val="358"/>
              </a:spcBef>
            </a:pP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185739" marR="14579" indent="-173694" algn="just">
              <a:lnSpc>
                <a:spcPct val="142100"/>
              </a:lnSpc>
              <a:spcBef>
                <a:spcPts val="5"/>
              </a:spcBef>
              <a:buAutoNum type="alphaLcParenR" startAt="2"/>
              <a:tabLst>
                <a:tab pos="185739" algn="l"/>
                <a:tab pos="190176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	the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have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taken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all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relevant</a:t>
            </a:r>
            <a:r>
              <a:rPr sz="799" spc="10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steps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he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she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ought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lo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have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taken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849" b="1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849" b="1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order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make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himself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 herself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aware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any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relevant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audit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1nformat1on</a:t>
            </a:r>
            <a:endParaRPr sz="799">
              <a:latin typeface="Arial"/>
              <a:cs typeface="Arial"/>
            </a:endParaRPr>
          </a:p>
          <a:p>
            <a:pPr marL="187640" marR="13312" indent="-2536" algn="just">
              <a:lnSpc>
                <a:spcPct val="147800"/>
              </a:lnSpc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 to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establish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Company's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auditors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aware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that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information.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8078" y="7659233"/>
            <a:ext cx="2841295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-634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799" spc="3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confirmation</a:t>
            </a:r>
            <a:r>
              <a:rPr sz="799" spc="4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2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ven</a:t>
            </a:r>
            <a:r>
              <a:rPr sz="799" spc="2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3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should</a:t>
            </a:r>
            <a:r>
              <a:rPr sz="799" spc="33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spc="2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D5D5D"/>
                </a:solidFill>
                <a:latin typeface="Arial"/>
                <a:cs typeface="Arial"/>
              </a:rPr>
              <a:t>interpreted</a:t>
            </a:r>
            <a:r>
              <a:rPr sz="799" spc="389" dirty="0">
                <a:solidFill>
                  <a:srgbClr val="5D5D5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accordance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43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3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provisions</a:t>
            </a:r>
            <a:r>
              <a:rPr sz="799" spc="4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38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section</a:t>
            </a:r>
            <a:r>
              <a:rPr sz="799" spc="4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418</a:t>
            </a:r>
            <a:r>
              <a:rPr sz="799" spc="4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4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Companies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Act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2006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2596" y="8393819"/>
            <a:ext cx="2848268" cy="8760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0285" algn="just">
              <a:spcBef>
                <a:spcPts val="100"/>
              </a:spcBef>
            </a:pP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Independent</a:t>
            </a:r>
            <a:r>
              <a:rPr sz="799" i="1" spc="10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526B95"/>
                </a:solidFill>
                <a:latin typeface="Arial"/>
                <a:cs typeface="Arial"/>
              </a:rPr>
              <a:t>Auditors</a:t>
            </a:r>
            <a:endParaRPr sz="799">
              <a:latin typeface="Arial"/>
              <a:cs typeface="Arial"/>
            </a:endParaRPr>
          </a:p>
          <a:p>
            <a:pPr marL="16482" marR="5071" indent="-4437" algn="just">
              <a:lnSpc>
                <a:spcPct val="146100"/>
              </a:lnSpc>
              <a:spcBef>
                <a:spcPts val="13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PricewaterhouseCoopers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LLP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have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indicated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their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willingness 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to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reappointed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auditors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another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appropriate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arrangements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being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made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them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deemed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reappointed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auditors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absence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AGM.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14093" y="1691097"/>
            <a:ext cx="2845098" cy="940125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15214" algn="just">
              <a:spcBef>
                <a:spcPts val="629"/>
              </a:spcBef>
            </a:pPr>
            <a:r>
              <a:rPr sz="799" i="1" dirty="0">
                <a:solidFill>
                  <a:srgbClr val="526B95"/>
                </a:solidFill>
                <a:latin typeface="Arial"/>
                <a:cs typeface="Arial"/>
              </a:rPr>
              <a:t>Going</a:t>
            </a:r>
            <a:r>
              <a:rPr sz="799" i="1" spc="30" dirty="0">
                <a:solidFill>
                  <a:srgbClr val="526B95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526B95"/>
                </a:solidFill>
                <a:latin typeface="Arial"/>
                <a:cs typeface="Arial"/>
              </a:rPr>
              <a:t>concern</a:t>
            </a:r>
            <a:endParaRPr sz="799">
              <a:latin typeface="Arial"/>
              <a:cs typeface="Arial"/>
            </a:endParaRPr>
          </a:p>
          <a:p>
            <a:pPr marL="12678" marR="5071" indent="6973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have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assessed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future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funding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requirements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47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have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compared</a:t>
            </a:r>
            <a:r>
              <a:rPr sz="799" spc="185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these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funding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requirements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2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level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borrowing</a:t>
            </a:r>
            <a:r>
              <a:rPr sz="799" spc="2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facilities</a:t>
            </a:r>
            <a:r>
              <a:rPr sz="79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79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assumed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available,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including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working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capital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facilities.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10945" y="2678674"/>
            <a:ext cx="2845098" cy="146121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39" algn="just">
              <a:lnSpc>
                <a:spcPct val="147400"/>
              </a:lnSpc>
              <a:spcBef>
                <a:spcPts val="10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previous</a:t>
            </a:r>
            <a:r>
              <a:rPr sz="799" spc="36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years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,</a:t>
            </a:r>
            <a:r>
              <a:rPr sz="799" spc="229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799" spc="2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part</a:t>
            </a:r>
            <a:r>
              <a:rPr sz="799" spc="3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3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wider</a:t>
            </a:r>
            <a:r>
              <a:rPr sz="799" spc="3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TSL</a:t>
            </a:r>
            <a:r>
              <a:rPr sz="799" spc="30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group,</a:t>
            </a:r>
            <a:r>
              <a:rPr sz="799" spc="3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Company</a:t>
            </a:r>
            <a:r>
              <a:rPr sz="799" spc="2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bene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fi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tted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79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significant</a:t>
            </a:r>
            <a:r>
              <a:rPr sz="799" spc="2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financial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its parent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companies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order</a:t>
            </a:r>
            <a:r>
              <a:rPr sz="799" spc="1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settle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historic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indebtedness</a:t>
            </a:r>
            <a:r>
              <a:rPr sz="79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nvest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working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capital.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included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equity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proceeds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 £1,366m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2021/22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arrangmg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bank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finance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facilities which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either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access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indirect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access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via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other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TSL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group companies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7491" y="4190523"/>
            <a:ext cx="2850170" cy="3061270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7607" algn="just">
              <a:lnSpc>
                <a:spcPct val="146800"/>
              </a:lnSpc>
              <a:spcBef>
                <a:spcPts val="85"/>
              </a:spcBef>
            </a:pP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hav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considered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number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</a:t>
            </a:r>
            <a:r>
              <a:rPr sz="799" spc="-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possibl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scenarios 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for</a:t>
            </a:r>
            <a:r>
              <a:rPr sz="799" spc="3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spc="3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financial</a:t>
            </a:r>
            <a:r>
              <a:rPr sz="799" spc="30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positio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</a:t>
            </a:r>
            <a:r>
              <a:rPr sz="799" spc="3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including</a:t>
            </a:r>
            <a:r>
              <a:rPr sz="799" spc="3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impact</a:t>
            </a:r>
            <a:r>
              <a:rPr sz="799" spc="30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</a:t>
            </a:r>
            <a:r>
              <a:rPr sz="799" spc="3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3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10%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decreas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margins</a:t>
            </a:r>
            <a:r>
              <a:rPr sz="79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than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been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assume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</a:t>
            </a:r>
            <a:r>
              <a:rPr sz="79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1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Company's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Annual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Plan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(the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"base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case")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mitigating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actions  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3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433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could</a:t>
            </a:r>
            <a:r>
              <a:rPr sz="799" spc="4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take</a:t>
            </a:r>
            <a:r>
              <a:rPr sz="799" spc="4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408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limit</a:t>
            </a:r>
            <a:r>
              <a:rPr sz="799" spc="38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any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 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adverse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consequences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liquidity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steel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industry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cyclical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starts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2023124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at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bottom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industry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cycle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with challenging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market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conditions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forecast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result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lower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profitability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at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beginnin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year.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ended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2022/2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3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yea,</a:t>
            </a:r>
            <a:r>
              <a:rPr sz="799" spc="-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positive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cash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balance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unutilised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financing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facilities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£220m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,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along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specific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actions</a:t>
            </a:r>
            <a:r>
              <a:rPr sz="799" spc="-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being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taken</a:t>
            </a:r>
            <a:r>
              <a:rPr sz="799" spc="-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improve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business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performance</a:t>
            </a:r>
            <a:r>
              <a:rPr sz="799" spc="5" dirty="0">
                <a:solidFill>
                  <a:srgbClr val="B5B5B5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5D5D5D"/>
                </a:solidFill>
                <a:latin typeface="Arial"/>
                <a:cs typeface="Arial"/>
              </a:rPr>
              <a:t>is</a:t>
            </a:r>
            <a:r>
              <a:rPr sz="799" spc="125" dirty="0">
                <a:solidFill>
                  <a:srgbClr val="5D5D5D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expected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ensure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can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manage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period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downturn</a:t>
            </a:r>
            <a:r>
              <a:rPr sz="79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well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placed 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respond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through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efforts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towards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optimisin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production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de�very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volumes 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37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2023/24</a:t>
            </a:r>
            <a:r>
              <a:rPr sz="799" spc="38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3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33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expecte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</a:t>
            </a:r>
            <a:r>
              <a:rPr sz="799" spc="38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improvements</a:t>
            </a:r>
            <a:r>
              <a:rPr sz="799" spc="3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36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market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conditions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latter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half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year</a:t>
            </a:r>
            <a:r>
              <a:rPr sz="799" spc="15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06781" y="7305894"/>
            <a:ext cx="2845732" cy="2159181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12678" marR="5071" indent="2536" algn="just">
              <a:lnSpc>
                <a:spcPct val="144200"/>
              </a:lnSpc>
              <a:spcBef>
                <a:spcPts val="6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However,</a:t>
            </a:r>
            <a:r>
              <a:rPr sz="799" spc="2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financing</a:t>
            </a:r>
            <a:r>
              <a:rPr sz="79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facilities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799" spc="2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4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464646"/>
                </a:solidFill>
                <a:latin typeface="Arial"/>
                <a:cs typeface="Arial"/>
              </a:rPr>
              <a:t>access</a:t>
            </a:r>
            <a:r>
              <a:rPr sz="849" b="1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are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not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all committed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facilities</a:t>
            </a:r>
            <a:r>
              <a:rPr sz="799" spc="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Revolving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Credit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Facility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('RCF')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due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expire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June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2024</a:t>
            </a:r>
            <a:r>
              <a:rPr sz="799" spc="-10" dirty="0">
                <a:solidFill>
                  <a:srgbClr val="9E9E9E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84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such,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under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base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case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scenario,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b="1" spc="-70" dirty="0">
                <a:solidFill>
                  <a:srgbClr val="464646"/>
                </a:solidFill>
                <a:latin typeface="Arial"/>
                <a:cs typeface="Arial"/>
              </a:rPr>
              <a:t>will,</a:t>
            </a:r>
            <a:r>
              <a:rPr sz="849" b="1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b="1" spc="-25" dirty="0">
                <a:solidFill>
                  <a:srgbClr val="464646"/>
                </a:solidFill>
                <a:latin typeface="Arial"/>
                <a:cs typeface="Arial"/>
              </a:rPr>
              <a:t>as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minimum</a:t>
            </a:r>
            <a:r>
              <a:rPr sz="799" spc="433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require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additional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forms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support</a:t>
            </a:r>
            <a:r>
              <a:rPr sz="79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refinance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repay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these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facilities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event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severe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but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plausible</a:t>
            </a:r>
            <a:r>
              <a:rPr sz="79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downside</a:t>
            </a:r>
            <a:r>
              <a:rPr sz="79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scenario</a:t>
            </a:r>
            <a:r>
              <a:rPr sz="799" spc="3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30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will</a:t>
            </a:r>
            <a:r>
              <a:rPr sz="799" spc="1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also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need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further</a:t>
            </a:r>
            <a:r>
              <a:rPr sz="799" spc="2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financ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</a:t>
            </a:r>
            <a:r>
              <a:rPr sz="799" spc="1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support</a:t>
            </a:r>
            <a:r>
              <a:rPr sz="799" spc="2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order</a:t>
            </a:r>
            <a:r>
              <a:rPr sz="799" spc="2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2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address</a:t>
            </a:r>
            <a:r>
              <a:rPr sz="799" spc="2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any</a:t>
            </a:r>
            <a:r>
              <a:rPr sz="79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adverse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impact</a:t>
            </a:r>
            <a:r>
              <a:rPr sz="799" spc="35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38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liquidity</a:t>
            </a:r>
            <a:r>
              <a:rPr sz="799" spc="4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from</a:t>
            </a:r>
            <a:r>
              <a:rPr sz="799" spc="4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March</a:t>
            </a:r>
            <a:r>
              <a:rPr sz="799" spc="4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2024</a:t>
            </a:r>
            <a:r>
              <a:rPr sz="799" spc="37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onwards.</a:t>
            </a:r>
            <a:r>
              <a:rPr sz="799" spc="4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849" spc="38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Company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 an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integral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part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TSL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Group,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non-binding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letter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support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been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provided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Global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Holdings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Pie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ltd</a:t>
            </a:r>
            <a:r>
              <a:rPr sz="799" spc="4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('TSGH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),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subsidiary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TSL,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79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confirms</a:t>
            </a:r>
            <a:r>
              <a:rPr sz="799" spc="2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that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232341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3952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21069" y="789883"/>
            <a:ext cx="151700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BA0"/>
                </a:solidFill>
                <a:latin typeface="Arial"/>
                <a:cs typeface="Arial"/>
              </a:rPr>
              <a:t>C.</a:t>
            </a:r>
            <a:r>
              <a:rPr sz="1198" b="1" spc="125" dirty="0">
                <a:solidFill>
                  <a:srgbClr val="28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BA0"/>
                </a:solidFill>
                <a:latin typeface="Arial"/>
                <a:cs typeface="Arial"/>
              </a:rPr>
              <a:t>Director's</a:t>
            </a:r>
            <a:r>
              <a:rPr sz="1198" b="1" spc="240" dirty="0">
                <a:solidFill>
                  <a:srgbClr val="285B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BA0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6656" y="1192482"/>
            <a:ext cx="2839393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5705" algn="just">
              <a:lnSpc>
                <a:spcPct val="1386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TSGH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refinancing,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repayment,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RCF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separate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uncommitted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bank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facility.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Furthermore,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binding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letter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Global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Procurement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('Proco'),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subsidiary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TSL,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provides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access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£300m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working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capital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required.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042551" y="6695051"/>
            <a:ext cx="12679" cy="147707"/>
          </a:xfrm>
          <a:custGeom>
            <a:avLst/>
            <a:gdLst/>
            <a:ahLst/>
            <a:cxnLst/>
            <a:rect l="l" t="t" r="r" b="b"/>
            <a:pathLst>
              <a:path w="12700" h="147954">
                <a:moveTo>
                  <a:pt x="12207" y="147522"/>
                </a:moveTo>
                <a:lnTo>
                  <a:pt x="0" y="147522"/>
                </a:lnTo>
                <a:lnTo>
                  <a:pt x="0" y="0"/>
                </a:lnTo>
                <a:lnTo>
                  <a:pt x="12207" y="0"/>
                </a:lnTo>
                <a:lnTo>
                  <a:pt x="12207" y="147522"/>
                </a:lnTo>
                <a:close/>
              </a:path>
            </a:pathLst>
          </a:custGeom>
          <a:solidFill>
            <a:srgbClr val="D6D6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15527" y="2341608"/>
            <a:ext cx="2855241" cy="485657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6973" algn="just">
              <a:lnSpc>
                <a:spcPct val="1383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currently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engaged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constructive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discussions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regarding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from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assist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meeting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 challenges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decarbonising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production facilities.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Decarbonisation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central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strategy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 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ambition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carbon neutral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2045.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However,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technological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shift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transition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neutral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require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investments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</a:t>
            </a:r>
            <a:r>
              <a:rPr sz="849" spc="-20" dirty="0">
                <a:solidFill>
                  <a:srgbClr val="AEAEAE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545454"/>
                </a:solidFill>
                <a:latin typeface="Arial"/>
                <a:cs typeface="Arial"/>
              </a:rPr>
              <a:t>ll</a:t>
            </a:r>
            <a:r>
              <a:rPr sz="849" spc="-4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conditional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upon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national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infrastructure,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requirements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level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playing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field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industry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(e.g.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Border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Adjustment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Mechanism),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legislation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Similar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operating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Europe,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</a:t>
            </a:r>
            <a:r>
              <a:rPr sz="84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assistance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national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additional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investments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restructuring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costs,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order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transition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greener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producing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terms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energy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infrastructure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long-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energy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pricing.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Whilst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monitoring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progress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constructive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discussions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additional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risk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849" dirty="0">
                <a:solidFill>
                  <a:srgbClr val="AEAEAE"/>
                </a:solidFill>
                <a:latin typeface="Arial"/>
                <a:cs typeface="Arial"/>
              </a:rPr>
              <a:t>,</a:t>
            </a:r>
            <a:r>
              <a:rPr sz="849" spc="30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then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forced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look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alternative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strategies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849" spc="26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However</a:t>
            </a:r>
            <a:r>
              <a:rPr sz="849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849" spc="26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ven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talks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progress</a:t>
            </a:r>
            <a:r>
              <a:rPr sz="849" dirty="0">
                <a:solidFill>
                  <a:srgbClr val="AEAEAE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849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849" spc="5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do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currently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foresee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Company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near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79381"/>
          </a:xfrm>
          <a:prstGeom prst="rect">
            <a:avLst/>
          </a:prstGeom>
        </p:spPr>
        <p:txBody>
          <a:bodyPr vert="horz" wrap="square" lIns="0" tIns="125092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3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94771"/>
          </a:xfrm>
          <a:prstGeom prst="rect">
            <a:avLst/>
          </a:prstGeom>
        </p:spPr>
        <p:txBody>
          <a:bodyPr vert="horz" wrap="square" lIns="0" tIns="140332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7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25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9704" y="7249012"/>
            <a:ext cx="2844464" cy="16317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946" marR="5071" indent="-1902" algn="just">
              <a:lnSpc>
                <a:spcPct val="138200"/>
              </a:lnSpc>
              <a:spcBef>
                <a:spcPts val="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scenarios</a:t>
            </a:r>
            <a:r>
              <a:rPr sz="849" spc="-10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849" spc="-2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believe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Company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access</a:t>
            </a:r>
            <a:r>
              <a:rPr sz="84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adequate</a:t>
            </a:r>
            <a:r>
              <a:rPr sz="84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liquid</a:t>
            </a:r>
            <a:r>
              <a:rPr sz="849" dirty="0">
                <a:solidFill>
                  <a:srgbClr val="AEAEAE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ty</a:t>
            </a:r>
            <a:r>
              <a:rPr sz="849" spc="424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given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support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undertak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ngs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Proco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TSGH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described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above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reasonable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prospect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securing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government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execution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decarbonisation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strategy</a:t>
            </a:r>
            <a:r>
              <a:rPr sz="849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849" spc="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However</a:t>
            </a:r>
            <a:r>
              <a:rPr sz="849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849" spc="-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cycllcal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nature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industry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means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financial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projections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-25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effect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545454"/>
                </a:solidFill>
                <a:latin typeface="Arial"/>
                <a:cs typeface="Arial"/>
              </a:rPr>
              <a:t>tiquid·ty.</a:t>
            </a:r>
            <a:r>
              <a:rPr sz="849" spc="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difficult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predict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high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level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certainty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3912" y="8925456"/>
            <a:ext cx="2838125" cy="53386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37900"/>
              </a:lnSpc>
              <a:spcBef>
                <a:spcPts val="11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reasons</a:t>
            </a:r>
            <a:r>
              <a:rPr sz="849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849" spc="4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reasonable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expectation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adequate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resources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operating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foreseeab</a:t>
            </a:r>
            <a:r>
              <a:rPr sz="849" spc="-25" dirty="0">
                <a:solidFill>
                  <a:srgbClr val="8E8E8E"/>
                </a:solidFill>
                <a:latin typeface="Arial"/>
                <a:cs typeface="Arial"/>
              </a:rPr>
              <a:t>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849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849" spc="13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they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89199" y="1192482"/>
            <a:ext cx="2853339" cy="217122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2536" algn="just">
              <a:lnSpc>
                <a:spcPct val="138400"/>
              </a:lnSpc>
              <a:spcBef>
                <a:spcPts val="80"/>
              </a:spcBef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concluded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there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exists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uncertainty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underlying</a:t>
            </a:r>
            <a:r>
              <a:rPr sz="849" spc="5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849" spc="5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5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849" spc="5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given</a:t>
            </a:r>
            <a:r>
              <a:rPr sz="849" spc="5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challenging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situation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start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2023/24,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possibility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strategy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adequate.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non-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binding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nature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letters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Proco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TSGH.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factors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cast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doubt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ability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 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However</a:t>
            </a:r>
            <a:r>
              <a:rPr sz="849" spc="-15" dirty="0">
                <a:solidFill>
                  <a:srgbClr val="AEAEAE"/>
                </a:solidFill>
                <a:latin typeface="Arial"/>
                <a:cs typeface="Arial"/>
              </a:rPr>
              <a:t>,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adopt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preparing</a:t>
            </a:r>
            <a:r>
              <a:rPr sz="849" spc="6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6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6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6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do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include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adjustments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unable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90924" y="3419956"/>
            <a:ext cx="2842563" cy="931884"/>
          </a:xfrm>
          <a:prstGeom prst="rect">
            <a:avLst/>
          </a:prstGeom>
        </p:spPr>
        <p:txBody>
          <a:bodyPr vert="horz" wrap="square" lIns="0" tIns="67197" rIns="0" bIns="0" rtlCol="0">
            <a:spAutoFit/>
          </a:bodyPr>
          <a:lstStyle/>
          <a:p>
            <a:pPr marL="17750" algn="just">
              <a:spcBef>
                <a:spcPts val="529"/>
              </a:spcBef>
            </a:pPr>
            <a:r>
              <a:rPr sz="799" i="1" dirty="0">
                <a:solidFill>
                  <a:srgbClr val="4D679A"/>
                </a:solidFill>
                <a:latin typeface="Arial"/>
                <a:cs typeface="Arial"/>
              </a:rPr>
              <a:t>Corporate</a:t>
            </a:r>
            <a:r>
              <a:rPr sz="799" i="1" spc="-20" dirty="0">
                <a:solidFill>
                  <a:srgbClr val="4D67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D679A"/>
                </a:solidFill>
                <a:latin typeface="Arial"/>
                <a:cs typeface="Arial"/>
              </a:rPr>
              <a:t>Governance</a:t>
            </a:r>
            <a:endParaRPr sz="799">
              <a:latin typeface="Arial"/>
              <a:cs typeface="Arial"/>
            </a:endParaRPr>
          </a:p>
          <a:p>
            <a:pPr marL="12678" marR="5071" indent="2536" algn="just">
              <a:lnSpc>
                <a:spcPct val="139800"/>
              </a:lnSpc>
              <a:spcBef>
                <a:spcPts val="5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ended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2023</a:t>
            </a:r>
            <a:r>
              <a:rPr sz="849" spc="-30" dirty="0">
                <a:solidFill>
                  <a:srgbClr val="AEAEAE"/>
                </a:solidFill>
                <a:latin typeface="Arial"/>
                <a:cs typeface="Arial"/>
              </a:rPr>
              <a:t>,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applied 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Wates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Principles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for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Large Private Companies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appropriate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governance arrangements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93838" y="4425822"/>
            <a:ext cx="2848268" cy="1465023"/>
          </a:xfrm>
          <a:prstGeom prst="rect">
            <a:avLst/>
          </a:prstGeom>
        </p:spPr>
        <p:txBody>
          <a:bodyPr vert="horz" wrap="square" lIns="0" tIns="67197" rIns="0" bIns="0" rtlCol="0">
            <a:spAutoFit/>
          </a:bodyPr>
          <a:lstStyle/>
          <a:p>
            <a:pPr marL="13312" algn="just">
              <a:spcBef>
                <a:spcPts val="529"/>
              </a:spcBef>
            </a:pPr>
            <a:r>
              <a:rPr sz="799" i="1" dirty="0">
                <a:solidFill>
                  <a:srgbClr val="4D679A"/>
                </a:solidFill>
                <a:latin typeface="Arial"/>
                <a:cs typeface="Arial"/>
              </a:rPr>
              <a:t>Prrnciple</a:t>
            </a:r>
            <a:r>
              <a:rPr sz="799" i="1" spc="30" dirty="0">
                <a:solidFill>
                  <a:srgbClr val="4D67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D679A"/>
                </a:solidFill>
                <a:latin typeface="Arial"/>
                <a:cs typeface="Arial"/>
              </a:rPr>
              <a:t>1</a:t>
            </a:r>
            <a:r>
              <a:rPr sz="799" i="1" spc="-55" dirty="0">
                <a:solidFill>
                  <a:srgbClr val="4D67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679A"/>
                </a:solidFill>
                <a:latin typeface="Arial"/>
                <a:cs typeface="Arial"/>
              </a:rPr>
              <a:t>-</a:t>
            </a:r>
            <a:r>
              <a:rPr sz="799" spc="180" dirty="0">
                <a:solidFill>
                  <a:srgbClr val="4D67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D679A"/>
                </a:solidFill>
                <a:latin typeface="Arial"/>
                <a:cs typeface="Arial"/>
              </a:rPr>
              <a:t>Purpose and </a:t>
            </a:r>
            <a:r>
              <a:rPr sz="799" i="1" spc="-10" dirty="0">
                <a:solidFill>
                  <a:srgbClr val="4D679A"/>
                </a:solidFill>
                <a:latin typeface="Arial"/>
                <a:cs typeface="Arial"/>
              </a:rPr>
              <a:t>Leadership</a:t>
            </a:r>
            <a:endParaRPr sz="799">
              <a:latin typeface="Arial"/>
              <a:cs typeface="Arial"/>
            </a:endParaRPr>
          </a:p>
          <a:p>
            <a:pPr marL="13946" marR="5071" indent="-1902" algn="just">
              <a:lnSpc>
                <a:spcPct val="138700"/>
              </a:lnSpc>
              <a:spcBef>
                <a:spcPts val="6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(TSUK)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</a:t>
            </a:r>
            <a:r>
              <a:rPr sz="849" dirty="0">
                <a:solidFill>
                  <a:srgbClr val="8E8E8E"/>
                </a:solidFill>
                <a:latin typeface="Arial"/>
                <a:cs typeface="Arial"/>
              </a:rPr>
              <a:t>l'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principa</a:t>
            </a:r>
            <a:r>
              <a:rPr sz="849" spc="-10" dirty="0">
                <a:solidFill>
                  <a:srgbClr val="727272"/>
                </a:solidFill>
                <a:latin typeface="Arial"/>
                <a:cs typeface="Arial"/>
              </a:rPr>
              <a:t>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operating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indirect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</a:t>
            </a:r>
            <a:r>
              <a:rPr sz="849" spc="-10" dirty="0">
                <a:solidFill>
                  <a:srgbClr val="727272"/>
                </a:solidFill>
                <a:latin typeface="Arial"/>
                <a:cs typeface="Arial"/>
              </a:rPr>
              <a:t>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subsidiary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Europe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(TSE)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l</a:t>
            </a:r>
            <a:r>
              <a:rPr sz="849" spc="-50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(TSL)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TSUK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90" dirty="0">
                <a:solidFill>
                  <a:srgbClr val="444444"/>
                </a:solidFill>
                <a:latin typeface="Arial"/>
                <a:cs typeface="Arial"/>
              </a:rPr>
              <a:t>1s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responsible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oversight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including</a:t>
            </a:r>
            <a:r>
              <a:rPr sz="849" spc="304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selling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priorities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monitoring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Group.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94320" y="5962723"/>
            <a:ext cx="2846366" cy="217122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634" algn="just">
              <a:lnSpc>
                <a:spcPct val="1384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continued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arrangements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delegations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authority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adaptations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management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structure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year,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delegated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authority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day-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to-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day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management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functions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-20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Three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serve 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Board.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spc="-20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also appointed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one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persons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Executive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single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point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leadership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Executive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continues 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supported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joined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two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that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team.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8339" y="8196965"/>
            <a:ext cx="2849536" cy="1284351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indent="1268" algn="just">
              <a:lnSpc>
                <a:spcPct val="138700"/>
              </a:lnSpc>
              <a:spcBef>
                <a:spcPts val="12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estab</a:t>
            </a:r>
            <a:r>
              <a:rPr sz="849" spc="-25" dirty="0">
                <a:solidFill>
                  <a:srgbClr val="AEAEAE"/>
                </a:solidFill>
                <a:latin typeface="Arial"/>
                <a:cs typeface="Arial"/>
              </a:rPr>
              <a:t>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ished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India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1907.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Sir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Jamestji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20" dirty="0">
                <a:solidFill>
                  <a:srgbClr val="8E8E8E"/>
                </a:solidFill>
                <a:latin typeface="Arial"/>
                <a:cs typeface="Arial"/>
              </a:rPr>
              <a:t>.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founder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Tata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group,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believed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"in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free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enterprise</a:t>
            </a:r>
            <a:r>
              <a:rPr sz="849" spc="-10" dirty="0">
                <a:solidFill>
                  <a:srgbClr val="8E8E8E"/>
                </a:solidFill>
                <a:latin typeface="Arial"/>
                <a:cs typeface="Arial"/>
              </a:rPr>
              <a:t>.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community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just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another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stakeholder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but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fact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very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purpose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existence·.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vision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strive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global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industry benchmark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va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creation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citizenship.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to: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suppliers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shape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22624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30379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36302" y="777690"/>
            <a:ext cx="151763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B9C"/>
                </a:solidFill>
                <a:latin typeface="Arial"/>
                <a:cs typeface="Arial"/>
              </a:rPr>
              <a:t>C.</a:t>
            </a:r>
            <a:r>
              <a:rPr sz="1198" b="1" spc="80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B9C"/>
                </a:solidFill>
                <a:latin typeface="Arial"/>
                <a:cs typeface="Arial"/>
              </a:rPr>
              <a:t>Director's</a:t>
            </a:r>
            <a:r>
              <a:rPr sz="1198" b="1" spc="220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B9C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79381"/>
          </a:xfrm>
          <a:prstGeom prst="rect">
            <a:avLst/>
          </a:prstGeom>
        </p:spPr>
        <p:txBody>
          <a:bodyPr vert="horz" wrap="square" lIns="0" tIns="125092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3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94771"/>
          </a:xfrm>
          <a:prstGeom prst="rect">
            <a:avLst/>
          </a:prstGeom>
        </p:spPr>
        <p:txBody>
          <a:bodyPr vert="horz" wrap="square" lIns="0" tIns="140332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7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26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0005" y="1183340"/>
            <a:ext cx="2846366" cy="18212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38800"/>
              </a:lnSpc>
              <a:spcBef>
                <a:spcPts val="10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sustainable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future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partnering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source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sustainable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raw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originating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chains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line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·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Procurement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Polley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:</a:t>
            </a:r>
            <a:r>
              <a:rPr sz="849" spc="4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engage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create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solutions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products that society needs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;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 be an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innovator 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carbon</a:t>
            </a:r>
            <a:r>
              <a:rPr sz="849" spc="-10" dirty="0">
                <a:solidFill>
                  <a:srgbClr val="707070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neutral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steelmak1ng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demonstrate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commitment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produced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delivered</a:t>
            </a:r>
            <a:r>
              <a:rPr sz="849" spc="-20" dirty="0">
                <a:solidFill>
                  <a:srgbClr val="9C9C9C"/>
                </a:solidFill>
                <a:latin typeface="Arial"/>
                <a:cs typeface="Arial"/>
              </a:rPr>
              <a:t>:</a:t>
            </a:r>
            <a:r>
              <a:rPr sz="849" spc="-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empower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people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engage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commun</a:t>
            </a:r>
            <a:r>
              <a:rPr sz="849" spc="-20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ties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wh</a:t>
            </a:r>
            <a:r>
              <a:rPr sz="849" spc="-25" dirty="0">
                <a:solidFill>
                  <a:srgbClr val="858585"/>
                </a:solidFill>
                <a:latin typeface="Arial"/>
                <a:cs typeface="Arial"/>
              </a:rPr>
              <a:t>l</a:t>
            </a:r>
            <a:r>
              <a:rPr sz="849" spc="-3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creating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 for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shareholder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acbvities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underpinned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-9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outlined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below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•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8844" y="3070101"/>
            <a:ext cx="2848268" cy="1107484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2536" algn="just">
              <a:lnSpc>
                <a:spcPct val="139100"/>
              </a:lnSpc>
              <a:spcBef>
                <a:spcPts val="12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five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core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shared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 companies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worldwide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direct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growth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expected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behaviours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practices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114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PIoneenng</a:t>
            </a:r>
            <a:r>
              <a:rPr sz="849" spc="-10" dirty="0">
                <a:solidFill>
                  <a:srgbClr val="858585"/>
                </a:solidFill>
                <a:latin typeface="Arial"/>
                <a:cs typeface="Arial"/>
              </a:rPr>
              <a:t>,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Responsibility,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Excellence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ni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Integrity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underpin 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does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7958" y="4246656"/>
            <a:ext cx="2842563" cy="145804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38400"/>
              </a:lnSpc>
              <a:spcBef>
                <a:spcPts val="10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purpose</a:t>
            </a:r>
            <a:r>
              <a:rPr sz="849" spc="-20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strategy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messages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communicated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internal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commurncatlons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updates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management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use regular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live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streaming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events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communicate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key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299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included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updates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wherever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possible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discussions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stakeholders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towards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849" spc="-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goals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2728" y="5827085"/>
            <a:ext cx="150115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0" dirty="0">
                <a:solidFill>
                  <a:srgbClr val="4F6793"/>
                </a:solidFill>
                <a:latin typeface="Arial"/>
                <a:cs typeface="Arial"/>
              </a:rPr>
              <a:t>Principle</a:t>
            </a:r>
            <a:r>
              <a:rPr sz="849" i="1" spc="10" dirty="0">
                <a:solidFill>
                  <a:srgbClr val="4F6793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F6793"/>
                </a:solidFill>
                <a:latin typeface="Arial"/>
                <a:cs typeface="Arial"/>
              </a:rPr>
              <a:t>2</a:t>
            </a:r>
            <a:r>
              <a:rPr sz="849" i="1" spc="-15" dirty="0">
                <a:solidFill>
                  <a:srgbClr val="4F679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6793"/>
                </a:solidFill>
                <a:latin typeface="Arial"/>
                <a:cs typeface="Arial"/>
              </a:rPr>
              <a:t>-</a:t>
            </a:r>
            <a:r>
              <a:rPr sz="849" spc="175" dirty="0">
                <a:solidFill>
                  <a:srgbClr val="4F6793"/>
                </a:solidFill>
                <a:latin typeface="Arial"/>
                <a:cs typeface="Arial"/>
              </a:rPr>
              <a:t> </a:t>
            </a:r>
            <a:r>
              <a:rPr sz="849" i="1" spc="-35" dirty="0">
                <a:solidFill>
                  <a:srgbClr val="4F6793"/>
                </a:solidFill>
                <a:latin typeface="Arial"/>
                <a:cs typeface="Arial"/>
              </a:rPr>
              <a:t>Board</a:t>
            </a:r>
            <a:r>
              <a:rPr sz="849" i="1" spc="-10" dirty="0">
                <a:solidFill>
                  <a:srgbClr val="4F6793"/>
                </a:solidFill>
                <a:latin typeface="Arial"/>
                <a:cs typeface="Arial"/>
              </a:rPr>
              <a:t> Composition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7199" y="6026735"/>
            <a:ext cx="2842563" cy="1811785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268" algn="just">
              <a:lnSpc>
                <a:spcPct val="1383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FY2022/23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financial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membership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comprised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six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Three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hold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senior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posit.ans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Group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two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board.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Three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representatives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executive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849" spc="9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(now</a:t>
            </a:r>
            <a:r>
              <a:rPr sz="84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84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Executive</a:t>
            </a:r>
            <a:r>
              <a:rPr sz="84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Officer)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374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Chief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Commercial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 and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Chief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also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these roles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Chairman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who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acts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jn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non-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executive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capacity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relallon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affairs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7208" y="7907398"/>
            <a:ext cx="2847000" cy="16380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Board's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composit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allow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continue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meet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needs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effective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decision-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making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meet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challenges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have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extensive experience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manufacturing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sector,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wider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markets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operates</a:t>
            </a:r>
            <a:r>
              <a:rPr sz="849" spc="-10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849" spc="-4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size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composition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Board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therefore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remains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appropriate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444444"/>
                </a:solidFill>
                <a:latin typeface="Arial"/>
                <a:cs typeface="Arial"/>
              </a:rPr>
              <a:t>size</a:t>
            </a:r>
            <a:r>
              <a:rPr sz="849" b="1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complexity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98347" y="1183340"/>
            <a:ext cx="2852706" cy="18212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38800"/>
              </a:lnSpc>
              <a:spcBef>
                <a:spcPts val="10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-6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day-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Company's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earned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comprising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Chief Operations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Commercial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2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Chief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m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ancial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together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ected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functional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senior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leaders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7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4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directly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Chairman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effect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10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appointed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Chief Executive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provide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single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point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day-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to-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day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members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now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Executive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98472" y="3073147"/>
            <a:ext cx="2850804" cy="181812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representation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different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ethnic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backgrounds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While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longer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women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conscious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take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steps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enhance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 diversity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Chain.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10,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focus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D1vers1ty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Inclusion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Diversity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Inclusion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Dignity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policies.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also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established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Steering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18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developing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strategy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area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98472" y="4969052"/>
            <a:ext cx="2851438" cy="707467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12678" marR="5071" indent="4437" algn="just">
              <a:lnSpc>
                <a:spcPct val="138300"/>
              </a:lnSpc>
              <a:spcBef>
                <a:spcPts val="6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does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i="1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own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Nominations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Committee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dealt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level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appointments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18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approved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01575" y="5776792"/>
            <a:ext cx="2845098" cy="53066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37900"/>
              </a:lnSpc>
              <a:spcBef>
                <a:spcPts val="8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Securities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Exchange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India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(SEBI)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monitors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 regulates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84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-1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-2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listed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India.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0819" y="6458038"/>
            <a:ext cx="182192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0" dirty="0">
                <a:solidFill>
                  <a:srgbClr val="4F6793"/>
                </a:solidFill>
                <a:latin typeface="Arial"/>
                <a:cs typeface="Arial"/>
              </a:rPr>
              <a:t>Principle</a:t>
            </a:r>
            <a:r>
              <a:rPr sz="849" i="1" spc="15" dirty="0">
                <a:solidFill>
                  <a:srgbClr val="4F6793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F6793"/>
                </a:solidFill>
                <a:latin typeface="Arial"/>
                <a:cs typeface="Arial"/>
              </a:rPr>
              <a:t>3-</a:t>
            </a:r>
            <a:r>
              <a:rPr sz="849" i="1" spc="424" dirty="0">
                <a:solidFill>
                  <a:srgbClr val="4F6793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F6793"/>
                </a:solidFill>
                <a:latin typeface="Arial"/>
                <a:cs typeface="Arial"/>
              </a:rPr>
              <a:t>Directors</a:t>
            </a: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'</a:t>
            </a:r>
            <a:r>
              <a:rPr sz="849" i="1" spc="-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F6793"/>
                </a:solidFill>
                <a:latin typeface="Arial"/>
                <a:cs typeface="Arial"/>
              </a:rPr>
              <a:t>Responsibilities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8338" y="6657685"/>
            <a:ext cx="2859045" cy="1994992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4437" algn="just">
              <a:lnSpc>
                <a:spcPct val="1386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convened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meetings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when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red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discuss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affecting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subsidiaries</a:t>
            </a:r>
            <a:r>
              <a:rPr sz="849" spc="-10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849" spc="-2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ncluding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plans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expansion, 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sustamab11ity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reporting,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849" spc="-20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equity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restructuring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capital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investments</a:t>
            </a:r>
            <a:r>
              <a:rPr sz="84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399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84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procurement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provisions</a:t>
            </a:r>
            <a:r>
              <a:rPr sz="849" spc="-10" dirty="0">
                <a:solidFill>
                  <a:srgbClr val="9C9C9C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pensions</a:t>
            </a:r>
            <a:r>
              <a:rPr sz="84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849" spc="1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financing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arrangements,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contract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renewals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849" spc="1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matters.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met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review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among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m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-2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liquidity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items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materially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TSUK.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dirty="0">
                <a:solidFill>
                  <a:srgbClr val="9C9C9C"/>
                </a:solidFill>
                <a:latin typeface="Arial"/>
                <a:cs typeface="Arial"/>
              </a:rPr>
              <a:t>·</a:t>
            </a:r>
            <a:r>
              <a:rPr sz="849" spc="18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nterests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are reported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meeting.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98347" y="8721233"/>
            <a:ext cx="2848902" cy="53386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4437" algn="just">
              <a:lnSpc>
                <a:spcPct val="137900"/>
              </a:lnSpc>
              <a:spcBef>
                <a:spcPts val="110"/>
              </a:spcBef>
            </a:pP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Committee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historically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taken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responsibility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assurance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legal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compliance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across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Steel's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European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19576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699900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30209" y="744161"/>
            <a:ext cx="152144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B9E"/>
                </a:solidFill>
                <a:latin typeface="Arial"/>
                <a:cs typeface="Arial"/>
              </a:rPr>
              <a:t>C.</a:t>
            </a:r>
            <a:r>
              <a:rPr sz="1198" b="1" spc="114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E"/>
                </a:solidFill>
                <a:latin typeface="Arial"/>
                <a:cs typeface="Arial"/>
              </a:rPr>
              <a:t>Director's</a:t>
            </a:r>
            <a:r>
              <a:rPr sz="1198" b="1" spc="250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B9E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0673" y="1145491"/>
            <a:ext cx="2837491" cy="3584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503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arising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 are reviewed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there,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TSUK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whenever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required.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4165" y="1605750"/>
            <a:ext cx="2845098" cy="253700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>
              <a:lnSpc>
                <a:spcPct val="1474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addition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consideration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meetings,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Safety,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Environment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(SHE)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reviewed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level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SHE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committee.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represented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Chairman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and,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appointment,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Chief Executive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Officer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arrangemenls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recognize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responsibility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TSUK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role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Chief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Executive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Officer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working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Safety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Committee,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comprised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members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leaders,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specialist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health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expertise.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arrangements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health,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environmental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Committee.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1526" y="4217952"/>
            <a:ext cx="2843197" cy="2165520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5071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 receive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aspects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statistics,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operational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performance,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matters,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compliance</a:t>
            </a:r>
            <a:r>
              <a:rPr sz="79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matters,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stakeholder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engagement,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commercial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technical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updates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conditions.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papers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setting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proposals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include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background,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status,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rationale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case,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alternatives,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analysis,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stakeholder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impacts,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risk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assessment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timelines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help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their decision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making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addition,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Assurance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funclton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provides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additional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assurance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 specific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ensure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systems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controls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operating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effectively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776235" y="6698605"/>
            <a:ext cx="9509" cy="138832"/>
          </a:xfrm>
          <a:custGeom>
            <a:avLst/>
            <a:gdLst/>
            <a:ahLst/>
            <a:cxnLst/>
            <a:rect l="l" t="t" r="r" b="b"/>
            <a:pathLst>
              <a:path w="9525" h="139065">
                <a:moveTo>
                  <a:pt x="9155" y="138845"/>
                </a:moveTo>
                <a:lnTo>
                  <a:pt x="0" y="138845"/>
                </a:lnTo>
                <a:lnTo>
                  <a:pt x="0" y="0"/>
                </a:lnTo>
                <a:lnTo>
                  <a:pt x="9155" y="0"/>
                </a:lnTo>
                <a:lnTo>
                  <a:pt x="9155" y="138845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21526" y="6458292"/>
            <a:ext cx="2840661" cy="918571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3804" algn="just">
              <a:lnSpc>
                <a:spcPct val="1471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Polley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Delegations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Authority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reflect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managing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structures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Value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.</a:t>
            </a:r>
            <a:r>
              <a:rPr sz="799" spc="114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year,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many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areas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business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 contributed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update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Policy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 being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published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2023/24.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79381"/>
          </a:xfrm>
          <a:prstGeom prst="rect">
            <a:avLst/>
          </a:prstGeom>
        </p:spPr>
        <p:txBody>
          <a:bodyPr vert="horz" wrap="square" lIns="0" tIns="125092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3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94771"/>
          </a:xfrm>
          <a:prstGeom prst="rect">
            <a:avLst/>
          </a:prstGeom>
        </p:spPr>
        <p:txBody>
          <a:bodyPr vert="horz" wrap="square" lIns="0" tIns="140332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7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27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3588" y="7497432"/>
            <a:ext cx="1589274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0" dirty="0">
                <a:solidFill>
                  <a:srgbClr val="4D668E"/>
                </a:solidFill>
                <a:latin typeface="Arial"/>
                <a:cs typeface="Arial"/>
              </a:rPr>
              <a:t>Principle</a:t>
            </a:r>
            <a:r>
              <a:rPr sz="849" i="1" spc="40" dirty="0">
                <a:solidFill>
                  <a:srgbClr val="4D668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6679A0"/>
                </a:solidFill>
                <a:latin typeface="Arial"/>
                <a:cs typeface="Arial"/>
              </a:rPr>
              <a:t>4</a:t>
            </a:r>
            <a:r>
              <a:rPr sz="849" i="1" spc="-75" dirty="0">
                <a:solidFill>
                  <a:srgbClr val="6679A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D668E"/>
                </a:solidFill>
                <a:latin typeface="Arial"/>
                <a:cs typeface="Arial"/>
              </a:rPr>
              <a:t>-</a:t>
            </a:r>
            <a:r>
              <a:rPr sz="849" spc="175" dirty="0">
                <a:solidFill>
                  <a:srgbClr val="4D668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68E"/>
                </a:solidFill>
                <a:latin typeface="Arial"/>
                <a:cs typeface="Arial"/>
              </a:rPr>
              <a:t>Opportunity</a:t>
            </a:r>
            <a:r>
              <a:rPr sz="849" i="1" spc="60" dirty="0">
                <a:solidFill>
                  <a:srgbClr val="4D668E"/>
                </a:solidFill>
                <a:latin typeface="Arial"/>
                <a:cs typeface="Arial"/>
              </a:rPr>
              <a:t> </a:t>
            </a:r>
            <a:r>
              <a:rPr sz="849" i="1" spc="-40" dirty="0">
                <a:solidFill>
                  <a:srgbClr val="4D668E"/>
                </a:solidFill>
                <a:latin typeface="Arial"/>
                <a:cs typeface="Arial"/>
              </a:rPr>
              <a:t>and</a:t>
            </a:r>
            <a:r>
              <a:rPr sz="849" i="1" spc="-30" dirty="0">
                <a:solidFill>
                  <a:srgbClr val="4D668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68E"/>
                </a:solidFill>
                <a:latin typeface="Arial"/>
                <a:cs typeface="Arial"/>
              </a:rPr>
              <a:t>Risk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1526" y="7695809"/>
            <a:ext cx="2839393" cy="163491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approval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strategic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projects,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contracts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(as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defined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value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duration)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addition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monitoring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performance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Group's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longer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Climate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decarbonisation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continue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seek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partners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address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CO2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reduction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objectives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sustainable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18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13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07491" y="1151588"/>
            <a:ext cx="2841295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contained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Sustainability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Environment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section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2022/23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l</a:t>
            </a:r>
            <a:r>
              <a:rPr sz="799" spc="-3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Report.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03125" y="1608799"/>
            <a:ext cx="2848902" cy="5359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principal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nsks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uncertainties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affecting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m1t1gating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actions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them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Strategic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4-7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8766" y="2242801"/>
            <a:ext cx="2850804" cy="18212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475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Enterpnse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(ERM)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deployed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Board,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alignment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TSL's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ERM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framework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21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Committee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meets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quarterly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includes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799" dirty="0">
                <a:solidFill>
                  <a:srgbClr val="C8C8C8"/>
                </a:solidFill>
                <a:latin typeface="Arial"/>
                <a:cs typeface="Arial"/>
              </a:rPr>
              <a:t>.</a:t>
            </a:r>
            <a:r>
              <a:rPr sz="799" spc="190" dirty="0">
                <a:solidFill>
                  <a:srgbClr val="C8C8C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Risk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representation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ultimate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parent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principal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purpose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assess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45454"/>
                </a:solidFill>
                <a:latin typeface="Arial"/>
                <a:cs typeface="Arial"/>
              </a:rPr>
              <a:t>identify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most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emerging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risks.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addition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monthly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sub-committees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held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each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Executive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Officer,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Chief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Officer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Chief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Commercia</a:t>
            </a:r>
            <a:r>
              <a:rPr sz="799" dirty="0">
                <a:solidFill>
                  <a:srgbClr val="757575"/>
                </a:solidFill>
                <a:latin typeface="Arial"/>
                <a:cs typeface="Arial"/>
              </a:rPr>
              <a:t>l</a:t>
            </a:r>
            <a:r>
              <a:rPr sz="799" spc="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Officer.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8766" y="4135657"/>
            <a:ext cx="2850804" cy="1098609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3804" algn="just">
              <a:lnSpc>
                <a:spcPct val="147300"/>
              </a:lnSpc>
              <a:spcBef>
                <a:spcPts val="8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</a:t>
            </a:r>
            <a:r>
              <a:rPr sz="799" dirty="0">
                <a:solidFill>
                  <a:srgbClr val="757575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ue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Compliance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Integrity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(C&amp;IC)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quarterly.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addition,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joint</a:t>
            </a:r>
            <a:r>
              <a:rPr sz="799" spc="12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meeting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persons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6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Steel's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mainland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European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forum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discuss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common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interest.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Reports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submitted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Committee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six-monthly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00819" y="5354633"/>
            <a:ext cx="127230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45" dirty="0">
                <a:solidFill>
                  <a:srgbClr val="4D668E"/>
                </a:solidFill>
                <a:latin typeface="Arial"/>
                <a:cs typeface="Arial"/>
              </a:rPr>
              <a:t>Pnncrpte</a:t>
            </a:r>
            <a:r>
              <a:rPr sz="849" i="1" spc="30" dirty="0">
                <a:solidFill>
                  <a:srgbClr val="4D668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68E"/>
                </a:solidFill>
                <a:latin typeface="Arial"/>
                <a:cs typeface="Arial"/>
              </a:rPr>
              <a:t>5</a:t>
            </a:r>
            <a:r>
              <a:rPr sz="849" i="1" spc="-75" dirty="0">
                <a:solidFill>
                  <a:srgbClr val="4D66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D668E"/>
                </a:solidFill>
                <a:latin typeface="Arial"/>
                <a:cs typeface="Arial"/>
              </a:rPr>
              <a:t>-</a:t>
            </a:r>
            <a:r>
              <a:rPr sz="849" spc="200" dirty="0">
                <a:solidFill>
                  <a:srgbClr val="4D668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68E"/>
                </a:solidFill>
                <a:latin typeface="Arial"/>
                <a:cs typeface="Arial"/>
              </a:rPr>
              <a:t>Remuneration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95710" y="5553011"/>
            <a:ext cx="2846366" cy="217439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71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 a policy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reward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recognition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principles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criteria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describing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drivers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variable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pay.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reward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philosophy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attract.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retain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motivate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people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needs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deliver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objectives,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competitive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relevant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markets</a:t>
            </a:r>
            <a:r>
              <a:rPr sz="799" dirty="0">
                <a:solidFill>
                  <a:srgbClr val="757575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links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achievement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objectives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principles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simple.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objective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fair.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reward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processes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talent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career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development.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External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benchmarking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undertaken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periodically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alignment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good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practice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market,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input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making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reward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recognition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principles.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94390" y="7802494"/>
            <a:ext cx="2845098" cy="912866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-634" algn="just">
              <a:lnSpc>
                <a:spcPct val="145900"/>
              </a:lnSpc>
              <a:spcBef>
                <a:spcPts val="9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Recommendations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relating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remuneration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referred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approval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affected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decision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379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remuneration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who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hold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positions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wider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matter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company,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94085" y="8787021"/>
            <a:ext cx="2845098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5705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published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Gender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Gap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Gender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Gap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10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AnnuaI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 and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214053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18188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29612" y="749751"/>
            <a:ext cx="1517005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dirty="0">
                <a:solidFill>
                  <a:srgbClr val="2A5B9C"/>
                </a:solidFill>
                <a:latin typeface="Arial"/>
                <a:cs typeface="Arial"/>
              </a:rPr>
              <a:t>C.</a:t>
            </a:r>
            <a:r>
              <a:rPr sz="1298" b="1" spc="-55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298" b="1" spc="-35" dirty="0">
                <a:solidFill>
                  <a:srgbClr val="2A5B9C"/>
                </a:solidFill>
                <a:latin typeface="Arial"/>
                <a:cs typeface="Arial"/>
              </a:rPr>
              <a:t>Director's</a:t>
            </a:r>
            <a:r>
              <a:rPr sz="1298" b="1" spc="15" dirty="0">
                <a:solidFill>
                  <a:srgbClr val="2A5B9C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A5B9C"/>
                </a:solidFill>
                <a:latin typeface="Arial"/>
                <a:cs typeface="Arial"/>
              </a:rPr>
              <a:t>Report</a:t>
            </a:r>
            <a:endParaRPr sz="129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79381"/>
          </a:xfrm>
          <a:prstGeom prst="rect">
            <a:avLst/>
          </a:prstGeom>
        </p:spPr>
        <p:txBody>
          <a:bodyPr vert="horz" wrap="square" lIns="0" tIns="125092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3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94771"/>
          </a:xfrm>
          <a:prstGeom prst="rect">
            <a:avLst/>
          </a:prstGeom>
        </p:spPr>
        <p:txBody>
          <a:bodyPr vert="horz" wrap="square" lIns="0" tIns="140332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7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28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6934" y="1171148"/>
            <a:ext cx="2829250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902">
              <a:lnSpc>
                <a:spcPct val="139100"/>
              </a:lnSpc>
              <a:spcBef>
                <a:spcPts val="10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pages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Europe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Website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  <a:hlinkClick r:id="rId2"/>
              </a:rPr>
              <a:t>www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  <a:hlinkClick r:id="rId2"/>
              </a:rPr>
              <a:t>.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  <a:hlinkClick r:id="rId2"/>
              </a:rPr>
              <a:t>lalasteeleurope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  <a:hlinkClick r:id="rId2"/>
              </a:rPr>
              <a:t>.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  <a:hlinkClick r:id="rId2"/>
              </a:rPr>
              <a:t>com}.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9954" y="1685002"/>
            <a:ext cx="263843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D6997"/>
                </a:solidFill>
                <a:latin typeface="Arial"/>
                <a:cs typeface="Arial"/>
              </a:rPr>
              <a:t>Principle</a:t>
            </a:r>
            <a:r>
              <a:rPr sz="799" i="1" spc="-5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D6997"/>
                </a:solidFill>
                <a:latin typeface="Arial"/>
                <a:cs typeface="Arial"/>
              </a:rPr>
              <a:t>6</a:t>
            </a:r>
            <a:r>
              <a:rPr sz="799" i="1" spc="5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6997"/>
                </a:solidFill>
                <a:latin typeface="Arial"/>
                <a:cs typeface="Arial"/>
              </a:rPr>
              <a:t>-</a:t>
            </a:r>
            <a:r>
              <a:rPr sz="799" spc="195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D6997"/>
                </a:solidFill>
                <a:latin typeface="Arial"/>
                <a:cs typeface="Arial"/>
              </a:rPr>
              <a:t>Stakeholder</a:t>
            </a:r>
            <a:r>
              <a:rPr sz="799" i="1" spc="15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D6997"/>
                </a:solidFill>
                <a:latin typeface="Arial"/>
                <a:cs typeface="Arial"/>
              </a:rPr>
              <a:t>Relationships</a:t>
            </a:r>
            <a:r>
              <a:rPr sz="799" i="1" spc="65" dirty="0">
                <a:solidFill>
                  <a:srgbClr val="4D6997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D6997"/>
                </a:solidFill>
                <a:latin typeface="Arial"/>
                <a:cs typeface="Arial"/>
              </a:rPr>
              <a:t>and </a:t>
            </a:r>
            <a:r>
              <a:rPr sz="799" i="1" spc="-10" dirty="0">
                <a:solidFill>
                  <a:srgbClr val="4D6997"/>
                </a:solidFill>
                <a:latin typeface="Arial"/>
                <a:cs typeface="Arial"/>
              </a:rPr>
              <a:t>Engagement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4235" y="1875253"/>
            <a:ext cx="2846366" cy="1464389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indent="1268" algn="just">
              <a:lnSpc>
                <a:spcPct val="138700"/>
              </a:lnSpc>
              <a:spcBef>
                <a:spcPts val="12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recognises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importance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effective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communication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stakeholders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order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deliver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purpose,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vision</a:t>
            </a:r>
            <a:r>
              <a:rPr sz="849" spc="-10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mission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strategy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protection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dirty="0">
                <a:solidFill>
                  <a:srgbClr val="9A9A9A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relationships</a:t>
            </a:r>
            <a:r>
              <a:rPr sz="849" dirty="0">
                <a:solidFill>
                  <a:srgbClr val="AEAEAE"/>
                </a:solidFill>
                <a:latin typeface="Arial"/>
                <a:cs typeface="Arial"/>
              </a:rPr>
              <a:t>,</a:t>
            </a:r>
            <a:r>
              <a:rPr sz="849" spc="204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reputation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brand.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10" dirty="0">
                <a:solidFill>
                  <a:srgbClr val="878787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 stakeholders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include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shareholders,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customers,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suppliers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representatives,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pensioners</a:t>
            </a:r>
            <a:r>
              <a:rPr sz="849" spc="-10" dirty="0">
                <a:solidFill>
                  <a:srgbClr val="9A9A9A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banks,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bodies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2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local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communities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which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operates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1106" y="3414531"/>
            <a:ext cx="2850170" cy="2168690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38200"/>
              </a:lnSpc>
              <a:spcBef>
                <a:spcPts val="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priorilises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10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safety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wellbeing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its employees</a:t>
            </a:r>
            <a:r>
              <a:rPr sz="849" spc="-25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contractors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other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partners.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safety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 prominently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discussed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senior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communications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reviews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ambition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Zero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Harm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safety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supports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 ambition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through engagement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communication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trade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union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representatives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contracting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partners.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Reflecting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particular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trag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fatal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incident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Llanwern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September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2022,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leadership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supported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focus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described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9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2022/23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Annual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Report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1106" y="5657917"/>
            <a:ext cx="2841929" cy="16317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38200"/>
              </a:lnSpc>
              <a:spcBef>
                <a:spcPts val="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engages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 its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 a number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ways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well-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established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arrangements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each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location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communication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consultation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union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representatives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provide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them.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 strives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well-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developed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policies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procedures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consulting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negotiating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trade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unions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so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views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making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decisions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that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likely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affect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their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interests.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9919" y="7364839"/>
            <a:ext cx="2841929" cy="1811785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3312" marR="5071" indent="-1268" algn="just">
              <a:lnSpc>
                <a:spcPct val="138300"/>
              </a:lnSpc>
              <a:spcBef>
                <a:spcPts val="8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Digital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media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live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streaming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events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employees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updates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team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meetings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communicate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strategy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goals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Employee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surveys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been conducted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segments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business,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results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drive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areas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employee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engagement.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Through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Peoplelink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system,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offers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online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learning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development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courses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accessible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employees,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including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series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mental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health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modules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well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health,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safety,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and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wellbeing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training.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95425" y="1168097"/>
            <a:ext cx="2848902" cy="9249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268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shareholders,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includes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ultimate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company,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TSL,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therefore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able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consider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wider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Tata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context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and to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consider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interests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shareholder on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,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93566" y="2164818"/>
            <a:ext cx="2854607" cy="1281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38700"/>
              </a:lnSpc>
              <a:spcBef>
                <a:spcPts val="10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Fallowing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Regulated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Apportionment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Arrangement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2017</a:t>
            </a:r>
            <a:r>
              <a:rPr sz="849" spc="-10" dirty="0">
                <a:solidFill>
                  <a:srgbClr val="AEAEAE"/>
                </a:solidFill>
                <a:latin typeface="Arial"/>
                <a:cs typeface="Arial"/>
              </a:rPr>
              <a:t>.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separated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British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certain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affiliated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companies,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minority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shareholder</a:t>
            </a:r>
            <a:r>
              <a:rPr sz="849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849" spc="125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communicates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provides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minority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shareholder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accordance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requirements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1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Company's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shareholders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agreements.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92327" y="3515117"/>
            <a:ext cx="2850170" cy="9249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managers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areas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expertise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liaise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both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national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devolved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Government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bodies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mcludmg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regulators,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appropriate.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Further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participation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senior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managers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these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discussions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2023/24.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3838" y="4508791"/>
            <a:ext cx="2848902" cy="217122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algn="just">
              <a:lnSpc>
                <a:spcPct val="138200"/>
              </a:lnSpc>
              <a:spcBef>
                <a:spcPts val="105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encourages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suppliers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create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end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customers,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society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shareholders.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operate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Procurement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Policy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underpins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-15" dirty="0">
                <a:solidFill>
                  <a:srgbClr val="9A9A9A"/>
                </a:solidFill>
                <a:latin typeface="Arial"/>
                <a:cs typeface="Arial"/>
              </a:rPr>
              <a:t>'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commitment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ensuring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transparency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which applies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goods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services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supplied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respective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chains.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diligence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system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complete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base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has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implemented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order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to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take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appropriate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steps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mitigate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them.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found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Supply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Transparency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pages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Europe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website.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2003" y="6749128"/>
            <a:ext cx="2855875" cy="199499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902" algn="just">
              <a:lnSpc>
                <a:spcPct val="138400"/>
              </a:lnSpc>
              <a:spcBef>
                <a:spcPts val="105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Delivering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excellent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customer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experience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priority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Steel,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model</a:t>
            </a:r>
            <a:r>
              <a:rPr sz="849" dirty="0">
                <a:solidFill>
                  <a:srgbClr val="9A9A9A"/>
                </a:solidFill>
                <a:latin typeface="Arial"/>
                <a:cs typeface="Arial"/>
              </a:rPr>
              <a:t>,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centered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around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direct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engagement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aligned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sectors allows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continuous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feedback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ambition.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Commercial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function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continues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engage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customers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'The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Voice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Customer'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849" spc="5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provides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 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regular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efficient</a:t>
            </a:r>
            <a:r>
              <a:rPr sz="84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feedback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opportunities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through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brief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surveys,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ad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hoc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customer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research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deep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dive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studies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understand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particular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aspect</a:t>
            </a:r>
            <a:r>
              <a:rPr sz="849" spc="5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r>
              <a:rPr sz="849" spc="6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849" spc="6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5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customer's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perspective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ways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improve.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93439" y="8812676"/>
            <a:ext cx="2845732" cy="71322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-634" algn="just">
              <a:lnSpc>
                <a:spcPct val="138300"/>
              </a:lnSpc>
              <a:spcBef>
                <a:spcPts val="10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UK's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largest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producer,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dedicated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managing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operations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responsibly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create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sustainable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long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term.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regards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TSUK's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223196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730379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36302" y="774642"/>
            <a:ext cx="151447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59A0"/>
                </a:solidFill>
                <a:latin typeface="Arial"/>
                <a:cs typeface="Arial"/>
              </a:rPr>
              <a:t>C.</a:t>
            </a:r>
            <a:r>
              <a:rPr sz="1198" b="1" spc="60" dirty="0">
                <a:solidFill>
                  <a:srgbClr val="2359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9A0"/>
                </a:solidFill>
                <a:latin typeface="Arial"/>
                <a:cs typeface="Arial"/>
              </a:rPr>
              <a:t>Director's</a:t>
            </a:r>
            <a:r>
              <a:rPr sz="1198" b="1" spc="210" dirty="0">
                <a:solidFill>
                  <a:srgbClr val="2359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9A0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79381"/>
          </a:xfrm>
          <a:prstGeom prst="rect">
            <a:avLst/>
          </a:prstGeom>
        </p:spPr>
        <p:txBody>
          <a:bodyPr vert="horz" wrap="square" lIns="0" tIns="125092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3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94771"/>
          </a:xfrm>
          <a:prstGeom prst="rect">
            <a:avLst/>
          </a:prstGeom>
        </p:spPr>
        <p:txBody>
          <a:bodyPr vert="horz" wrap="square" lIns="0" tIns="140332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7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380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29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173" y="1179021"/>
            <a:ext cx="2840027" cy="751212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 indent="2536">
              <a:lnSpc>
                <a:spcPct val="143700"/>
              </a:lnSpc>
              <a:spcBef>
                <a:spcPts val="13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decarbonisation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aclivitfes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can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found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1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13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2022/23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Annual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TSUK's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sustainability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report </a:t>
            </a:r>
            <a:r>
              <a:rPr sz="799" u="heavy" spc="-25" dirty="0">
                <a:solidFill>
                  <a:srgbClr val="3B4F85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tata-steel-u</a:t>
            </a:r>
            <a:r>
              <a:rPr sz="799" u="heavy" spc="-25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1&lt;-</a:t>
            </a:r>
            <a:r>
              <a:rPr sz="799" u="heavy" spc="-25" dirty="0">
                <a:solidFill>
                  <a:srgbClr val="3B4F85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s</a:t>
            </a:r>
            <a:r>
              <a:rPr sz="799" u="heavy" spc="-25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ystaloab1j</a:t>
            </a:r>
            <a:r>
              <a:rPr sz="799" u="heavy" spc="-25" dirty="0">
                <a:solidFill>
                  <a:srgbClr val="8A8C9C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1</a:t>
            </a:r>
            <a:r>
              <a:rPr sz="799" u="heavy" spc="-25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tv</a:t>
            </a:r>
            <a:r>
              <a:rPr sz="799" u="heavy" spc="-25" dirty="0">
                <a:solidFill>
                  <a:srgbClr val="464646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-</a:t>
            </a:r>
            <a:r>
              <a:rPr sz="799" u="heavy" spc="-25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reoort</a:t>
            </a:r>
            <a:r>
              <a:rPr sz="799" u="heavy" spc="-25" dirty="0">
                <a:solidFill>
                  <a:srgbClr val="8A8C9C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-</a:t>
            </a:r>
            <a:r>
              <a:rPr sz="799" u="heavy" spc="-30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2021</a:t>
            </a:r>
            <a:r>
              <a:rPr sz="799" u="heavy" spc="-30" dirty="0">
                <a:solidFill>
                  <a:srgbClr val="8A8C9C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-</a:t>
            </a:r>
            <a:r>
              <a:rPr sz="799" u="heavy" spc="-25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2023</a:t>
            </a:r>
            <a:r>
              <a:rPr sz="799" u="heavy" spc="304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 </a:t>
            </a:r>
            <a:r>
              <a:rPr sz="898" u="heavy" spc="-25" dirty="0">
                <a:solidFill>
                  <a:srgbClr val="697093"/>
                </a:solidFill>
                <a:uFill>
                  <a:solidFill>
                    <a:srgbClr val="697093"/>
                  </a:solidFill>
                </a:uFill>
                <a:latin typeface="Arial"/>
                <a:cs typeface="Arial"/>
              </a:rPr>
              <a:t>Qdf</a:t>
            </a:r>
            <a:r>
              <a:rPr sz="898" spc="-25" dirty="0">
                <a:solidFill>
                  <a:srgbClr val="697093"/>
                </a:solid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B4F85"/>
                </a:solidFill>
                <a:uFill>
                  <a:solidFill>
                    <a:srgbClr val="3B4F85"/>
                  </a:solidFill>
                </a:uFill>
                <a:latin typeface="Arial"/>
                <a:cs typeface="Arial"/>
              </a:rPr>
              <a:t>(tatasteeleurope</a:t>
            </a:r>
            <a:r>
              <a:rPr sz="799" u="heavy" spc="30" dirty="0">
                <a:solidFill>
                  <a:srgbClr val="3B4F85"/>
                </a:solidFill>
                <a:uFill>
                  <a:solidFill>
                    <a:srgbClr val="3B4F85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20" dirty="0">
                <a:solidFill>
                  <a:srgbClr val="3B4F85"/>
                </a:solidFill>
                <a:uFill>
                  <a:solidFill>
                    <a:srgbClr val="3B4F85"/>
                  </a:solidFill>
                </a:uFill>
                <a:latin typeface="Arial"/>
                <a:cs typeface="Arial"/>
              </a:rPr>
              <a:t>com)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9549" y="1995908"/>
            <a:ext cx="2843197" cy="921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5071" algn="just">
              <a:lnSpc>
                <a:spcPct val="147100"/>
              </a:lnSpc>
              <a:spcBef>
                <a:spcPts val="10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spc="1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committed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working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partnership</a:t>
            </a:r>
            <a:r>
              <a:rPr sz="79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its</a:t>
            </a:r>
            <a:r>
              <a:rPr sz="799" spc="170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local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communities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support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social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economic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wellbeing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During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2022/23,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Company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held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number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community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events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near its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sites,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including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those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described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11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the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2022123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Annual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7924" y="2992625"/>
            <a:ext cx="2838125" cy="924911"/>
          </a:xfrm>
          <a:prstGeom prst="rect">
            <a:avLst/>
          </a:prstGeom>
        </p:spPr>
        <p:txBody>
          <a:bodyPr vert="horz" wrap="square" lIns="0" tIns="8875" rIns="0" bIns="0" rtlCol="0">
            <a:spAutoFit/>
          </a:bodyPr>
          <a:lstStyle/>
          <a:p>
            <a:pPr marL="15214" marR="5071" indent="-3170" algn="just">
              <a:lnSpc>
                <a:spcPct val="148400"/>
              </a:lnSpc>
              <a:spcBef>
                <a:spcPts val="7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addition</a:t>
            </a:r>
            <a:r>
              <a:rPr sz="799" spc="2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1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these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active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means</a:t>
            </a:r>
            <a:r>
              <a:rPr sz="799" spc="2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engagement</a:t>
            </a:r>
            <a:r>
              <a:rPr sz="799" spc="2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employees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contractors</a:t>
            </a:r>
            <a:r>
              <a:rPr sz="799" spc="4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TSUK</a:t>
            </a:r>
            <a:r>
              <a:rPr sz="799" spc="1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Group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continues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operate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confidential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reporting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line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which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allows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employees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3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others</a:t>
            </a:r>
            <a:r>
              <a:rPr sz="799" spc="3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to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799" spc="2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potential</a:t>
            </a:r>
            <a:r>
              <a:rPr sz="799" spc="33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concerns</a:t>
            </a:r>
            <a:r>
              <a:rPr sz="799" spc="35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white</a:t>
            </a:r>
            <a:r>
              <a:rPr sz="79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remaining anonymous.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9344" y="3986718"/>
            <a:ext cx="2837491" cy="354310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634">
              <a:lnSpc>
                <a:spcPct val="145000"/>
              </a:lnSpc>
              <a:spcBef>
                <a:spcPts val="75"/>
              </a:spcBef>
            </a:pP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Statement</a:t>
            </a:r>
            <a:r>
              <a:rPr sz="799" i="1" spc="354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of</a:t>
            </a:r>
            <a:r>
              <a:rPr sz="799" i="1" spc="27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engag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e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ment</a:t>
            </a:r>
            <a:r>
              <a:rPr sz="799" i="1" spc="254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with</a:t>
            </a:r>
            <a:r>
              <a:rPr sz="799" i="1" spc="309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supplier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s</a:t>
            </a:r>
            <a:r>
              <a:rPr sz="799" i="1" dirty="0">
                <a:solidFill>
                  <a:srgbClr val="464646"/>
                </a:solidFill>
                <a:latin typeface="Arial"/>
                <a:cs typeface="Arial"/>
              </a:rPr>
              <a:t>,</a:t>
            </a:r>
            <a:r>
              <a:rPr sz="799" i="1" spc="3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c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u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s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t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o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mer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s</a:t>
            </a:r>
            <a:r>
              <a:rPr sz="799" i="1" spc="299" dirty="0">
                <a:solidFill>
                  <a:srgbClr val="8A8C9C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42669A"/>
                </a:solidFill>
                <a:latin typeface="Arial"/>
                <a:cs typeface="Arial"/>
              </a:rPr>
              <a:t>and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 others</a:t>
            </a:r>
            <a:r>
              <a:rPr sz="799" i="1" spc="5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in</a:t>
            </a:r>
            <a:r>
              <a:rPr sz="799" i="1" spc="1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669A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bu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si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ne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s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s</a:t>
            </a:r>
            <a:r>
              <a:rPr sz="799" i="1" spc="-1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42669A"/>
                </a:solidFill>
                <a:latin typeface="Arial"/>
                <a:cs typeface="Arial"/>
              </a:rPr>
              <a:t>re</a:t>
            </a:r>
            <a:r>
              <a:rPr sz="799" i="1" spc="-25" dirty="0">
                <a:solidFill>
                  <a:srgbClr val="8A8C9C"/>
                </a:solidFill>
                <a:latin typeface="Arial"/>
                <a:cs typeface="Arial"/>
              </a:rPr>
              <a:t>l</a:t>
            </a:r>
            <a:r>
              <a:rPr sz="799" i="1" spc="-25" dirty="0">
                <a:solidFill>
                  <a:srgbClr val="42669A"/>
                </a:solidFill>
                <a:latin typeface="Arial"/>
                <a:cs typeface="Arial"/>
              </a:rPr>
              <a:t>altonsh1p</a:t>
            </a:r>
            <a:r>
              <a:rPr sz="799" i="1" spc="4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with</a:t>
            </a:r>
            <a:r>
              <a:rPr sz="799" i="1" spc="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the</a:t>
            </a:r>
            <a:r>
              <a:rPr sz="799" i="1" spc="-1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8A8C9C"/>
                </a:solidFill>
                <a:latin typeface="Arial"/>
                <a:cs typeface="Arial"/>
              </a:rPr>
              <a:t>co</a:t>
            </a:r>
            <a:r>
              <a:rPr sz="799" i="1" spc="-10" dirty="0">
                <a:solidFill>
                  <a:srgbClr val="42669A"/>
                </a:solidFill>
                <a:latin typeface="Arial"/>
                <a:cs typeface="Arial"/>
              </a:rPr>
              <a:t>mpany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7974" y="4416078"/>
            <a:ext cx="2834321" cy="741703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3804" algn="just">
              <a:lnSpc>
                <a:spcPct val="147800"/>
              </a:lnSpc>
              <a:spcBef>
                <a:spcPts val="7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TSUK's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engagement</a:t>
            </a:r>
            <a:r>
              <a:rPr sz="799" spc="2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suppliers</a:t>
            </a:r>
            <a:r>
              <a:rPr sz="799" spc="4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customers</a:t>
            </a:r>
            <a:r>
              <a:rPr sz="799" spc="2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others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whom</a:t>
            </a:r>
            <a:r>
              <a:rPr sz="799" spc="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it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business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relationship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addressed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Strategic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under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Corporate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Governance</a:t>
            </a:r>
            <a:r>
              <a:rPr sz="799" spc="3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Principle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6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28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2022/23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Annual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Report.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0259" y="5287829"/>
            <a:ext cx="195251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Statement</a:t>
            </a:r>
            <a:r>
              <a:rPr sz="799" i="1" spc="2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of</a:t>
            </a:r>
            <a:r>
              <a:rPr sz="799" i="1" spc="-4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engagement</a:t>
            </a:r>
            <a:r>
              <a:rPr sz="799" i="1" spc="4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with</a:t>
            </a:r>
            <a:r>
              <a:rPr sz="799" i="1" spc="-35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669A"/>
                </a:solidFill>
                <a:latin typeface="Arial"/>
                <a:cs typeface="Arial"/>
              </a:rPr>
              <a:t>employees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8939" y="5482908"/>
            <a:ext cx="4047038" cy="2207994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1213324" indent="2536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TSUK's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engagement</a:t>
            </a:r>
            <a:r>
              <a:rPr sz="799" spc="2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1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employees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workforce</a:t>
            </a:r>
            <a:r>
              <a:rPr sz="799" spc="2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addressed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1n</a:t>
            </a:r>
            <a:r>
              <a:rPr sz="799" spc="30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Strategic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Report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under</a:t>
            </a:r>
            <a:r>
              <a:rPr sz="799" spc="2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Corporate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Governance,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Principle</a:t>
            </a:r>
            <a:r>
              <a:rPr sz="799" spc="1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6</a:t>
            </a:r>
            <a:r>
              <a:rPr sz="799" spc="11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1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28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2022123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Annual Report.</a:t>
            </a:r>
            <a:endParaRPr sz="799">
              <a:latin typeface="Arial"/>
              <a:cs typeface="Arial"/>
            </a:endParaRPr>
          </a:p>
          <a:p>
            <a:pPr marL="3028238">
              <a:spcBef>
                <a:spcPts val="918"/>
              </a:spcBef>
            </a:pP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�</a:t>
            </a:r>
            <a:endParaRPr sz="799">
              <a:latin typeface="Arial"/>
              <a:cs typeface="Arial"/>
            </a:endParaRPr>
          </a:p>
          <a:p>
            <a:pPr marL="3080854" marR="598421">
              <a:lnSpc>
                <a:spcPts val="1368"/>
              </a:lnSpc>
              <a:spcBef>
                <a:spcPts val="15"/>
              </a:spcBef>
            </a:pP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KDe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75757"/>
                </a:solidFill>
                <a:latin typeface="Arial"/>
                <a:cs typeface="Arial"/>
              </a:rPr>
              <a:t>Director</a:t>
            </a:r>
            <a:endParaRPr sz="799">
              <a:latin typeface="Arial"/>
              <a:cs typeface="Arial"/>
            </a:endParaRPr>
          </a:p>
          <a:p>
            <a:pPr marL="3084023" marR="5071" indent="-3170">
              <a:lnSpc>
                <a:spcPts val="1388"/>
              </a:lnSpc>
              <a:spcBef>
                <a:spcPts val="3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Registered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Office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:</a:t>
            </a:r>
            <a:r>
              <a:rPr sz="799" spc="499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18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Grosvenor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Place</a:t>
            </a:r>
            <a:r>
              <a:rPr sz="799" spc="-10" dirty="0">
                <a:solidFill>
                  <a:srgbClr val="8A8C9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3084023" marR="432968" indent="-3170">
              <a:lnSpc>
                <a:spcPts val="1418"/>
              </a:lnSpc>
              <a:spcBef>
                <a:spcPts val="5"/>
              </a:spcBef>
            </a:pP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London,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SW1X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7HS</a:t>
            </a:r>
            <a:endParaRPr sz="799">
              <a:latin typeface="Arial"/>
              <a:cs typeface="Arial"/>
            </a:endParaRPr>
          </a:p>
          <a:p>
            <a:pPr marL="3085925">
              <a:spcBef>
                <a:spcPts val="334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29</a:t>
            </a:r>
            <a:r>
              <a:rPr sz="799" spc="-5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August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04139" y="1243030"/>
            <a:ext cx="124378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Post balance sheet</a:t>
            </a:r>
            <a:r>
              <a:rPr sz="799" i="1" spc="1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669A"/>
                </a:solidFill>
                <a:latin typeface="Arial"/>
                <a:cs typeface="Arial"/>
              </a:rPr>
              <a:t>events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00585" y="1432012"/>
            <a:ext cx="2845732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3312" marR="5071" indent="-1268" algn="just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34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17</a:t>
            </a:r>
            <a:r>
              <a:rPr sz="799" spc="40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May</a:t>
            </a:r>
            <a:r>
              <a:rPr sz="799" spc="408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2023</a:t>
            </a:r>
            <a:r>
              <a:rPr sz="799" spc="4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36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BSPS</a:t>
            </a:r>
            <a:r>
              <a:rPr sz="799" spc="41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completed</a:t>
            </a:r>
            <a:r>
              <a:rPr sz="799" spc="458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4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final</a:t>
            </a:r>
            <a:r>
              <a:rPr sz="799" spc="32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buy-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transaction</a:t>
            </a:r>
            <a:r>
              <a:rPr sz="799" spc="10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external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insurer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value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order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£2.7bn.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impact</a:t>
            </a:r>
            <a:r>
              <a:rPr sz="799" spc="-20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transaction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will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recognised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an</a:t>
            </a:r>
            <a:r>
              <a:rPr sz="799" spc="2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actuarial</a:t>
            </a:r>
            <a:r>
              <a:rPr sz="799" spc="30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loss</a:t>
            </a:r>
            <a:r>
              <a:rPr sz="799" spc="2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29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c.</a:t>
            </a:r>
            <a:r>
              <a:rPr sz="799" spc="2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£460m</a:t>
            </a:r>
            <a:r>
              <a:rPr sz="799" spc="2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344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7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2023/24</a:t>
            </a:r>
            <a:r>
              <a:rPr sz="799" spc="33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accounts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Following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this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transaction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scheme</a:t>
            </a:r>
            <a:r>
              <a:rPr sz="799" spc="9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now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insured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all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its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liabilities.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02616" y="2666483"/>
            <a:ext cx="206155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spc="-10" dirty="0">
                <a:solidFill>
                  <a:srgbClr val="42669A"/>
                </a:solidFill>
                <a:latin typeface="Arial"/>
                <a:cs typeface="Arial"/>
              </a:rPr>
              <a:t>Information</a:t>
            </a:r>
            <a:r>
              <a:rPr sz="799" i="1" spc="4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dis</a:t>
            </a:r>
            <a:r>
              <a:rPr sz="799" i="1" dirty="0">
                <a:solidFill>
                  <a:srgbClr val="8A8C9C"/>
                </a:solidFill>
                <a:latin typeface="Arial"/>
                <a:cs typeface="Arial"/>
              </a:rPr>
              <a:t>c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losed</a:t>
            </a:r>
            <a:r>
              <a:rPr sz="799" i="1" spc="6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in</a:t>
            </a:r>
            <a:r>
              <a:rPr sz="799" i="1" spc="3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669A"/>
                </a:solidFill>
                <a:latin typeface="Arial"/>
                <a:cs typeface="Arial"/>
              </a:rPr>
              <a:t>the Strategic</a:t>
            </a:r>
            <a:r>
              <a:rPr sz="799" i="1" spc="50" dirty="0">
                <a:solidFill>
                  <a:srgbClr val="4266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669A"/>
                </a:solidFill>
                <a:latin typeface="Arial"/>
                <a:cs typeface="Arial"/>
              </a:rPr>
              <a:t>Report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3125" y="2858510"/>
            <a:ext cx="2831786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following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information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has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been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disclosed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strategic report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19444" y="3312676"/>
            <a:ext cx="2619418" cy="1519541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228211" indent="-215533">
              <a:spcBef>
                <a:spcPts val="629"/>
              </a:spcBef>
              <a:buChar char="•"/>
              <a:tabLst>
                <a:tab pos="228211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review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strategic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activities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3};</a:t>
            </a:r>
            <a:endParaRPr sz="799">
              <a:latin typeface="Arial"/>
              <a:cs typeface="Arial"/>
            </a:endParaRPr>
          </a:p>
          <a:p>
            <a:pPr marL="229479" indent="-216801">
              <a:spcBef>
                <a:spcPts val="529"/>
              </a:spcBef>
              <a:buChar char="•"/>
              <a:tabLst>
                <a:tab pos="229479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Details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branch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offices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3);</a:t>
            </a:r>
            <a:endParaRPr sz="799">
              <a:latin typeface="Arial"/>
              <a:cs typeface="Arial"/>
            </a:endParaRPr>
          </a:p>
          <a:p>
            <a:pPr marL="229479" indent="-216801">
              <a:spcBef>
                <a:spcPts val="479"/>
              </a:spcBef>
              <a:buChar char="•"/>
              <a:tabLst>
                <a:tab pos="229479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Principal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risks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uncertainties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</a:t>
            </a:r>
            <a:r>
              <a:rPr sz="799" spc="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4};</a:t>
            </a:r>
            <a:endParaRPr sz="799">
              <a:latin typeface="Arial"/>
              <a:cs typeface="Arial"/>
            </a:endParaRPr>
          </a:p>
          <a:p>
            <a:pPr marL="229479" indent="-216801">
              <a:spcBef>
                <a:spcPts val="508"/>
              </a:spcBef>
              <a:buChar char="•"/>
              <a:tabLst>
                <a:tab pos="229479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Business</a:t>
            </a:r>
            <a:r>
              <a:rPr sz="799" spc="6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environment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prospects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8);</a:t>
            </a:r>
            <a:endParaRPr sz="799">
              <a:latin typeface="Arial"/>
              <a:cs typeface="Arial"/>
            </a:endParaRPr>
          </a:p>
          <a:p>
            <a:pPr marL="228845" indent="-216167">
              <a:spcBef>
                <a:spcPts val="529"/>
              </a:spcBef>
              <a:buChar char="•"/>
              <a:tabLst>
                <a:tab pos="228845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Employee</a:t>
            </a:r>
            <a:r>
              <a:rPr sz="799" spc="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information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10);</a:t>
            </a:r>
            <a:endParaRPr sz="799">
              <a:latin typeface="Arial"/>
              <a:cs typeface="Arial"/>
            </a:endParaRPr>
          </a:p>
          <a:p>
            <a:pPr marL="232649" indent="-219970">
              <a:spcBef>
                <a:spcPts val="479"/>
              </a:spcBef>
              <a:buChar char="•"/>
              <a:tabLst>
                <a:tab pos="232649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Sustainability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&amp;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Environment</a:t>
            </a:r>
            <a:r>
              <a:rPr sz="799" spc="9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11);</a:t>
            </a:r>
            <a:endParaRPr sz="799">
              <a:latin typeface="Arial"/>
              <a:cs typeface="Arial"/>
            </a:endParaRPr>
          </a:p>
          <a:p>
            <a:pPr marL="228845" indent="-216167">
              <a:spcBef>
                <a:spcPts val="508"/>
              </a:spcBef>
              <a:buChar char="•"/>
              <a:tabLst>
                <a:tab pos="228845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Climate</a:t>
            </a:r>
            <a:r>
              <a:rPr sz="799" spc="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Actmn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12);</a:t>
            </a:r>
            <a:endParaRPr sz="799">
              <a:latin typeface="Arial"/>
              <a:cs typeface="Arial"/>
            </a:endParaRPr>
          </a:p>
          <a:p>
            <a:pPr marL="228845" indent="-216167">
              <a:spcBef>
                <a:spcPts val="529"/>
              </a:spcBef>
              <a:buChar char="•"/>
              <a:tabLst>
                <a:tab pos="228845" algn="l"/>
              </a:tabLst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Financial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nsk</a:t>
            </a:r>
            <a:r>
              <a:rPr sz="799" spc="-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management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objectives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(see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page</a:t>
            </a:r>
            <a:r>
              <a:rPr sz="799" spc="-2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19)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2569" y="4979973"/>
            <a:ext cx="2836223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Approved</a:t>
            </a:r>
            <a:r>
              <a:rPr sz="799" spc="1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by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Board</a:t>
            </a:r>
            <a:r>
              <a:rPr sz="799" spc="8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Directors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signed</a:t>
            </a:r>
            <a:r>
              <a:rPr sz="799" spc="8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behalf</a:t>
            </a:r>
            <a:r>
              <a:rPr sz="799" spc="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the</a:t>
            </a:r>
            <a:r>
              <a:rPr sz="799" spc="-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Board</a:t>
            </a:r>
            <a:r>
              <a:rPr sz="799" spc="-3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by: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22624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8432" y="9733427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35388" y="774643"/>
            <a:ext cx="5069575" cy="373130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7116" marR="5071" indent="-5071">
              <a:lnSpc>
                <a:spcPct val="101800"/>
              </a:lnSpc>
              <a:spcBef>
                <a:spcPts val="75"/>
              </a:spcBef>
            </a:pPr>
            <a:r>
              <a:rPr sz="1198" b="1" spc="10" dirty="0">
                <a:solidFill>
                  <a:srgbClr val="23579E"/>
                </a:solidFill>
                <a:latin typeface="Arial"/>
                <a:cs typeface="Arial"/>
              </a:rPr>
              <a:t>D.</a:t>
            </a:r>
            <a:r>
              <a:rPr sz="1198" b="1" spc="95" dirty="0">
                <a:solidFill>
                  <a:srgbClr val="23579E"/>
                </a:solidFill>
                <a:latin typeface="Arial"/>
                <a:cs typeface="Arial"/>
              </a:rPr>
              <a:t> </a:t>
            </a:r>
            <a:r>
              <a:rPr sz="1198" b="1" spc="10" dirty="0">
                <a:solidFill>
                  <a:srgbClr val="23579E"/>
                </a:solidFill>
                <a:latin typeface="Arial"/>
                <a:cs typeface="Arial"/>
              </a:rPr>
              <a:t>Directors'</a:t>
            </a:r>
            <a:r>
              <a:rPr sz="1198" b="1" spc="210" dirty="0">
                <a:solidFill>
                  <a:srgbClr val="23579E"/>
                </a:solidFill>
                <a:latin typeface="Arial"/>
                <a:cs typeface="Arial"/>
              </a:rPr>
              <a:t> </a:t>
            </a:r>
            <a:r>
              <a:rPr sz="1198" b="1" spc="10" dirty="0">
                <a:solidFill>
                  <a:srgbClr val="23579E"/>
                </a:solidFill>
                <a:latin typeface="Arial"/>
                <a:cs typeface="Arial"/>
              </a:rPr>
              <a:t>responsibilities</a:t>
            </a:r>
            <a:r>
              <a:rPr sz="1198" b="1" dirty="0">
                <a:solidFill>
                  <a:srgbClr val="23579E"/>
                </a:solidFill>
                <a:latin typeface="Arial"/>
                <a:cs typeface="Arial"/>
              </a:rPr>
              <a:t> </a:t>
            </a:r>
            <a:r>
              <a:rPr sz="1198" b="1" spc="10" dirty="0">
                <a:solidFill>
                  <a:srgbClr val="23579E"/>
                </a:solidFill>
                <a:latin typeface="Arial"/>
                <a:cs typeface="Arial"/>
              </a:rPr>
              <a:t>statement</a:t>
            </a:r>
            <a:r>
              <a:rPr sz="1198" b="1" spc="130" dirty="0">
                <a:solidFill>
                  <a:srgbClr val="23579E"/>
                </a:solidFill>
                <a:latin typeface="Arial"/>
                <a:cs typeface="Arial"/>
              </a:rPr>
              <a:t> </a:t>
            </a:r>
            <a:r>
              <a:rPr sz="1198" b="1" spc="10" dirty="0">
                <a:solidFill>
                  <a:srgbClr val="23579E"/>
                </a:solidFill>
                <a:latin typeface="Arial"/>
                <a:cs typeface="Arial"/>
              </a:rPr>
              <a:t>on</a:t>
            </a:r>
            <a:r>
              <a:rPr sz="1198" b="1" spc="45" dirty="0">
                <a:solidFill>
                  <a:srgbClr val="23579E"/>
                </a:solidFill>
                <a:latin typeface="Arial"/>
                <a:cs typeface="Arial"/>
              </a:rPr>
              <a:t> </a:t>
            </a:r>
            <a:r>
              <a:rPr sz="1198" b="1" spc="10" dirty="0">
                <a:solidFill>
                  <a:srgbClr val="23579E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3579E"/>
                </a:solidFill>
                <a:latin typeface="Arial"/>
                <a:cs typeface="Arial"/>
              </a:rPr>
              <a:t> </a:t>
            </a:r>
            <a:r>
              <a:rPr sz="1198" b="1" spc="10" dirty="0">
                <a:solidFill>
                  <a:srgbClr val="23579E"/>
                </a:solidFill>
                <a:latin typeface="Arial"/>
                <a:cs typeface="Arial"/>
              </a:rPr>
              <a:t>Company's</a:t>
            </a:r>
            <a:r>
              <a:rPr sz="1198" b="1" spc="225" dirty="0">
                <a:solidFill>
                  <a:srgbClr val="2357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79E"/>
                </a:solidFill>
                <a:latin typeface="Arial"/>
                <a:cs typeface="Arial"/>
              </a:rPr>
              <a:t>financial 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35032" y="9967109"/>
            <a:ext cx="103521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233242" y="9967109"/>
            <a:ext cx="115122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11854"/>
          </a:xfrm>
          <a:prstGeom prst="rect">
            <a:avLst/>
          </a:prstGeom>
        </p:spPr>
        <p:txBody>
          <a:bodyPr vert="horz" wrap="square" lIns="0" tIns="42447" rIns="0" bIns="0" rtlCol="0">
            <a:spAutoFit/>
          </a:bodyPr>
          <a:lstStyle/>
          <a:p>
            <a:pPr marL="950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Page</a:t>
            </a:r>
            <a:r>
              <a:rPr spc="35" dirty="0">
                <a:solidFill>
                  <a:srgbClr val="444444"/>
                </a:solidFill>
              </a:rPr>
              <a:t> </a:t>
            </a:r>
            <a:r>
              <a:rPr spc="-25" dirty="0">
                <a:solidFill>
                  <a:srgbClr val="444444"/>
                </a:solidFill>
              </a:rPr>
              <a:t>30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4477" y="1255224"/>
            <a:ext cx="2701829" cy="537321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>
              <a:lnSpc>
                <a:spcPct val="149000"/>
              </a:lnSpc>
              <a:spcBef>
                <a:spcPts val="8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preparing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Accounts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accordance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law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regulation.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2290" y="1867886"/>
            <a:ext cx="2811500" cy="16380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3312" marR="5071" indent="-1268">
              <a:lnSpc>
                <a:spcPct val="1471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law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prepare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year.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law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directors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prepared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accordance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UK-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adopted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accounting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accordance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United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Kingdom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Generally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Accepted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Practice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(United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Kingdom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Standards,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comprising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FRS 101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"Reduced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Disclosure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Framework",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applicable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law).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4016" y="3553474"/>
            <a:ext cx="2815937" cy="91857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law,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must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approve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unless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satisfied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 they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give 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true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fair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view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affairs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the group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 loss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period.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preparing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statements,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to: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1986" y="4531906"/>
            <a:ext cx="2839393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3282" marR="5071" indent="-221238">
              <a:lnSpc>
                <a:spcPct val="145200"/>
              </a:lnSpc>
              <a:spcBef>
                <a:spcPts val="100"/>
              </a:spcBef>
              <a:buChar char="•"/>
              <a:tabLst>
                <a:tab pos="233282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select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suitable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policies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apply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them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consistently;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1986" y="4964734"/>
            <a:ext cx="2836857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233917" marR="5071" indent="-221872" algn="just">
              <a:lnSpc>
                <a:spcPct val="146900"/>
              </a:lnSpc>
              <a:spcBef>
                <a:spcPts val="105"/>
              </a:spcBef>
              <a:buChar char="•"/>
              <a:tabLst>
                <a:tab pos="233917" algn="l"/>
                <a:tab pos="235185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state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UK-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adopted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international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United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Kingdom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Accounting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Standards,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comprising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101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followed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statements,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subject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departures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disclosed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explained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 statements;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1986" y="6302839"/>
            <a:ext cx="2840027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0112" marR="5071" indent="-218069">
              <a:lnSpc>
                <a:spcPct val="145200"/>
              </a:lnSpc>
              <a:spcBef>
                <a:spcPts val="100"/>
              </a:spcBef>
              <a:buChar char="•"/>
              <a:tabLst>
                <a:tab pos="236451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make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judgements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estimates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	reasonable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prudent;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1986" y="6735667"/>
            <a:ext cx="2836223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230747" marR="5071" indent="-218703" algn="just">
              <a:lnSpc>
                <a:spcPct val="146500"/>
              </a:lnSpc>
              <a:spcBef>
                <a:spcPts val="110"/>
              </a:spcBef>
              <a:buChar char="•"/>
              <a:tabLst>
                <a:tab pos="230747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prepare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concern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unless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inappropriate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presume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business.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0666" y="7348332"/>
            <a:ext cx="2776633" cy="1884687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18384" indent="3804">
              <a:lnSpc>
                <a:spcPct val="146100"/>
              </a:lnSpc>
              <a:spcBef>
                <a:spcPts val="9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safeguarding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hence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laking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reasonable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steps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prevention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detection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fraud and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other irregularities.</a:t>
            </a:r>
            <a:endParaRPr sz="799">
              <a:latin typeface="Arial"/>
              <a:cs typeface="Arial"/>
            </a:endParaRPr>
          </a:p>
          <a:p>
            <a:pPr marL="12678" marR="5071" indent="3804">
              <a:lnSpc>
                <a:spcPct val="147300"/>
              </a:lnSpc>
              <a:spcBef>
                <a:spcPts val="57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 also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keeping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adequate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records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 are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sufficient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show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explain</a:t>
            </a:r>
            <a:r>
              <a:rPr sz="79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group's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transactions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reasonable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accuracy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 time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position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group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them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ensure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financial statements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2006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05054" y="1185115"/>
            <a:ext cx="2774098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maintenance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integnty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published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ultimate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website.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Legislation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United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Kingdom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governing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preparation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disseminalipn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differ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legislation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Jurisdictions.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03479" y="2379455"/>
            <a:ext cx="1097975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i="1" spc="-25" dirty="0">
                <a:solidFill>
                  <a:srgbClr val="49699C"/>
                </a:solidFill>
                <a:latin typeface="Arial"/>
                <a:cs typeface="Arial"/>
              </a:rPr>
              <a:t>Directors</a:t>
            </a:r>
            <a:r>
              <a:rPr sz="898" i="1" spc="-25" dirty="0">
                <a:solidFill>
                  <a:srgbClr val="B1B1B1"/>
                </a:solidFill>
                <a:latin typeface="Arial"/>
                <a:cs typeface="Arial"/>
              </a:rPr>
              <a:t>'</a:t>
            </a:r>
            <a:r>
              <a:rPr sz="898" i="1" spc="-11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898" i="1" spc="-45" dirty="0">
                <a:solidFill>
                  <a:srgbClr val="49699C"/>
                </a:solidFill>
                <a:latin typeface="Arial"/>
                <a:cs typeface="Arial"/>
              </a:rPr>
              <a:t>confirmations</a:t>
            </a:r>
            <a:endParaRPr sz="898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4951" y="2587234"/>
            <a:ext cx="2822911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office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date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·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approved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06172" y="3029203"/>
            <a:ext cx="2836857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227577" marR="5071" indent="-215533" algn="just">
              <a:lnSpc>
                <a:spcPct val="146500"/>
              </a:lnSpc>
              <a:spcBef>
                <a:spcPts val="85"/>
              </a:spcBef>
              <a:buChar char="•"/>
              <a:tabLst>
                <a:tab pos="227577" algn="l"/>
                <a:tab pos="228845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so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aware,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audit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group's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auditors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unaware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;</a:t>
            </a:r>
            <a:r>
              <a:rPr sz="799" spc="-15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6171" y="3641870"/>
            <a:ext cx="2841295" cy="91857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227577" marR="5071" indent="-215533" algn="just">
              <a:lnSpc>
                <a:spcPct val="146500"/>
              </a:lnSpc>
              <a:spcBef>
                <a:spcPts val="110"/>
              </a:spcBef>
              <a:buChar char="•"/>
              <a:tabLst>
                <a:tab pos="227577" algn="l"/>
                <a:tab pos="230747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they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steps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they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ought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order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make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themselves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aware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any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establish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group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auditors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aware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that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02570" y="4845858"/>
            <a:ext cx="281657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Approved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behalf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-25" dirty="0">
                <a:solidFill>
                  <a:srgbClr val="B1B1B1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35937" y="5522532"/>
            <a:ext cx="1049162" cy="1439665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2678">
              <a:spcBef>
                <a:spcPts val="483"/>
              </a:spcBef>
            </a:pP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�</a:t>
            </a:r>
            <a:endParaRPr sz="799">
              <a:latin typeface="Arial"/>
              <a:cs typeface="Arial"/>
            </a:endParaRPr>
          </a:p>
          <a:p>
            <a:pPr marL="80508">
              <a:spcBef>
                <a:spcPts val="384"/>
              </a:spcBef>
            </a:pPr>
            <a:r>
              <a:rPr sz="799" b="1" spc="-25" dirty="0">
                <a:solidFill>
                  <a:srgbClr val="444444"/>
                </a:solidFill>
                <a:latin typeface="Arial"/>
                <a:cs typeface="Arial"/>
              </a:rPr>
              <a:t>KDe</a:t>
            </a:r>
            <a:endParaRPr sz="799">
              <a:latin typeface="Arial"/>
              <a:cs typeface="Arial"/>
            </a:endParaRPr>
          </a:p>
          <a:p>
            <a:pPr marL="79874" marR="160382">
              <a:lnSpc>
                <a:spcPts val="1418"/>
              </a:lnSpc>
              <a:spcBef>
                <a:spcPts val="100"/>
              </a:spcBef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Director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Registered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Office</a:t>
            </a:r>
            <a:endParaRPr sz="799">
              <a:latin typeface="Arial"/>
              <a:cs typeface="Arial"/>
            </a:endParaRPr>
          </a:p>
          <a:p>
            <a:pPr marL="80508" marR="5071" indent="-634">
              <a:lnSpc>
                <a:spcPts val="1388"/>
              </a:lnSpc>
              <a:spcBef>
                <a:spcPts val="2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799" spc="-10" dirty="0">
                <a:solidFill>
                  <a:srgbClr val="999999"/>
                </a:solidFill>
                <a:latin typeface="Arial"/>
                <a:cs typeface="Arial"/>
              </a:rPr>
              <a:t>,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London,</a:t>
            </a:r>
            <a:endParaRPr sz="799">
              <a:latin typeface="Arial"/>
              <a:cs typeface="Arial"/>
            </a:endParaRPr>
          </a:p>
          <a:p>
            <a:pPr marL="78606">
              <a:spcBef>
                <a:spcPts val="319"/>
              </a:spcBef>
            </a:pPr>
            <a:r>
              <a:rPr sz="799" b="1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799" b="1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79240">
              <a:spcBef>
                <a:spcPts val="483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29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August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025071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34057" y="9882783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14647" y="554928"/>
            <a:ext cx="5697170" cy="205801"/>
          </a:xfrm>
          <a:prstGeom prst="rect">
            <a:avLst/>
          </a:prstGeom>
        </p:spPr>
        <p:txBody>
          <a:bodyPr vert="horz" wrap="square" lIns="0" tIns="6339" rIns="0" bIns="0" rtlCol="0">
            <a:spAutoFit/>
          </a:bodyPr>
          <a:lstStyle/>
          <a:p>
            <a:pPr marL="12678">
              <a:spcBef>
                <a:spcPts val="50"/>
              </a:spcBef>
            </a:pPr>
            <a:r>
              <a:rPr sz="1298" dirty="0">
                <a:solidFill>
                  <a:srgbClr val="0C4F99"/>
                </a:solidFill>
                <a:latin typeface="Arial"/>
                <a:cs typeface="Arial"/>
              </a:rPr>
              <a:t>E.</a:t>
            </a:r>
            <a:r>
              <a:rPr sz="1298" spc="-1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Independent</a:t>
            </a:r>
            <a:r>
              <a:rPr sz="1248" b="1" spc="26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auditors'</a:t>
            </a:r>
            <a:r>
              <a:rPr sz="1248" b="1" spc="13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report</a:t>
            </a:r>
            <a:r>
              <a:rPr sz="1248" b="1" spc="17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to</a:t>
            </a:r>
            <a:r>
              <a:rPr sz="1248" b="1" spc="6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the</a:t>
            </a:r>
            <a:r>
              <a:rPr sz="1248" b="1" spc="9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members</a:t>
            </a:r>
            <a:r>
              <a:rPr sz="1248" b="1" spc="11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of</a:t>
            </a:r>
            <a:r>
              <a:rPr sz="1248" b="1" spc="12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Tata</a:t>
            </a:r>
            <a:r>
              <a:rPr sz="1248" b="1" spc="114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Steel</a:t>
            </a:r>
            <a:r>
              <a:rPr sz="1248" b="1" spc="9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0C4F99"/>
                </a:solidFill>
                <a:latin typeface="Arial"/>
                <a:cs typeface="Arial"/>
              </a:rPr>
              <a:t>UK</a:t>
            </a:r>
            <a:r>
              <a:rPr sz="1248" b="1" spc="12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0C4F99"/>
                </a:solidFill>
                <a:latin typeface="Arial"/>
                <a:cs typeface="Arial"/>
              </a:rPr>
              <a:t>Limited</a:t>
            </a:r>
            <a:endParaRPr sz="1248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03875" y="10144244"/>
            <a:ext cx="1081492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205320" y="10144244"/>
            <a:ext cx="1201940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578964" y="10122908"/>
            <a:ext cx="469112" cy="157343"/>
          </a:xfrm>
          <a:prstGeom prst="rect">
            <a:avLst/>
          </a:prstGeom>
        </p:spPr>
        <p:txBody>
          <a:bodyPr vert="horz" wrap="square" lIns="0" tIns="26625" rIns="0" bIns="0" rtlCol="0">
            <a:spAutoFit/>
          </a:bodyPr>
          <a:lstStyle/>
          <a:p>
            <a:pPr marL="12678">
              <a:spcBef>
                <a:spcPts val="21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Page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13631" y="1056589"/>
            <a:ext cx="2875527" cy="65231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193346" indent="2536">
              <a:lnSpc>
                <a:spcPct val="155800"/>
              </a:lnSpc>
              <a:spcBef>
                <a:spcPts val="100"/>
              </a:spcBef>
            </a:pP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Report</a:t>
            </a:r>
            <a:r>
              <a:rPr sz="898" b="1" spc="12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on</a:t>
            </a:r>
            <a:r>
              <a:rPr sz="898" b="1" spc="9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the</a:t>
            </a:r>
            <a:r>
              <a:rPr sz="898" b="1" spc="11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audit</a:t>
            </a:r>
            <a:r>
              <a:rPr sz="898" b="1" spc="10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of</a:t>
            </a:r>
            <a:r>
              <a:rPr sz="898" b="1" spc="8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the</a:t>
            </a:r>
            <a:r>
              <a:rPr sz="898" b="1" spc="9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financial</a:t>
            </a:r>
            <a:r>
              <a:rPr sz="898" b="1" spc="18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0C4F99"/>
                </a:solidFill>
                <a:latin typeface="Arial"/>
                <a:cs typeface="Arial"/>
              </a:rPr>
              <a:t>statements Opinion</a:t>
            </a:r>
            <a:endParaRPr sz="898">
              <a:latin typeface="Arial"/>
              <a:cs typeface="Arial"/>
            </a:endParaRPr>
          </a:p>
          <a:p>
            <a:pPr marL="13312">
              <a:spcBef>
                <a:spcPts val="554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opinion,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Limited's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statements: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41333" y="1814291"/>
            <a:ext cx="2726553" cy="5542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41524" marR="5071" indent="-229479" algn="just">
              <a:lnSpc>
                <a:spcPct val="143800"/>
              </a:lnSpc>
              <a:spcBef>
                <a:spcPts val="100"/>
              </a:spcBef>
              <a:buChar char="•"/>
              <a:tabLst>
                <a:tab pos="241524" algn="l"/>
                <a:tab pos="243425" algn="l"/>
              </a:tabLst>
            </a:pP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give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true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view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state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company's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affairs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then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ended;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41333" y="2506206"/>
            <a:ext cx="2728454" cy="952169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237720" marR="5071" indent="-225676" algn="just">
              <a:lnSpc>
                <a:spcPct val="143800"/>
              </a:lnSpc>
              <a:spcBef>
                <a:spcPts val="75"/>
              </a:spcBef>
              <a:buChar char="•"/>
              <a:tabLst>
                <a:tab pos="237720" algn="l"/>
                <a:tab pos="239621" algn="l"/>
              </a:tabLst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	have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properly</a:t>
            </a:r>
            <a:r>
              <a:rPr sz="84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prepared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with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United</a:t>
            </a:r>
            <a:r>
              <a:rPr sz="84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Kingdom</a:t>
            </a:r>
            <a:r>
              <a:rPr sz="84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Generally</a:t>
            </a:r>
            <a:r>
              <a:rPr sz="84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Accepted</a:t>
            </a:r>
            <a:r>
              <a:rPr sz="84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Accounting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Practice</a:t>
            </a:r>
            <a:r>
              <a:rPr sz="84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(United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Kingdom</a:t>
            </a:r>
            <a:r>
              <a:rPr sz="84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84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Standards,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849" spc="42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FAS</a:t>
            </a:r>
            <a:r>
              <a:rPr sz="849" spc="399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101</a:t>
            </a:r>
            <a:r>
              <a:rPr sz="849" spc="41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"Reduced</a:t>
            </a:r>
            <a:r>
              <a:rPr sz="849" spc="41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Disclosure Framework",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applicable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law);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41333" y="3566936"/>
            <a:ext cx="2726553" cy="35955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9621" marR="5071" indent="-227577">
              <a:lnSpc>
                <a:spcPct val="141400"/>
              </a:lnSpc>
              <a:spcBef>
                <a:spcPts val="100"/>
              </a:spcBef>
              <a:buChar char="•"/>
              <a:tabLst>
                <a:tab pos="239621" algn="l"/>
              </a:tabLst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84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prepared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4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requirements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Companies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Act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2006.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05088" y="4005860"/>
            <a:ext cx="2963010" cy="1333164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2536" algn="just">
              <a:lnSpc>
                <a:spcPct val="144200"/>
              </a:lnSpc>
              <a:spcBef>
                <a:spcPts val="12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audited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statements,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Report</a:t>
            </a:r>
            <a:r>
              <a:rPr sz="84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84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84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84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(the</a:t>
            </a:r>
            <a:r>
              <a:rPr sz="849" spc="38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"Annual</a:t>
            </a:r>
            <a:r>
              <a:rPr sz="84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Report"),</a:t>
            </a:r>
            <a:r>
              <a:rPr sz="84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which comprise: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sheet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2023;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Income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statement,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 Statement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comprehensive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then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ended;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Presentation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policies;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notes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statements.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4441" y="5451917"/>
            <a:ext cx="2963644" cy="15487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384" algn="just">
              <a:spcBef>
                <a:spcPts val="100"/>
              </a:spcBef>
            </a:pP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Basis</a:t>
            </a:r>
            <a:r>
              <a:rPr sz="898" b="1" spc="8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for</a:t>
            </a:r>
            <a:r>
              <a:rPr sz="898" b="1" spc="10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0C4F99"/>
                </a:solidFill>
                <a:latin typeface="Arial"/>
                <a:cs typeface="Arial"/>
              </a:rPr>
              <a:t>opinion</a:t>
            </a:r>
            <a:endParaRPr sz="898">
              <a:latin typeface="Arial"/>
              <a:cs typeface="Arial"/>
            </a:endParaRPr>
          </a:p>
          <a:p>
            <a:pPr>
              <a:spcBef>
                <a:spcPts val="215"/>
              </a:spcBef>
            </a:pPr>
            <a:endParaRPr sz="898">
              <a:latin typeface="Arial"/>
              <a:cs typeface="Arial"/>
            </a:endParaRPr>
          </a:p>
          <a:p>
            <a:pPr marL="12678" marR="5071" indent="3170" algn="just">
              <a:lnSpc>
                <a:spcPct val="135500"/>
              </a:lnSpc>
              <a:spcBef>
                <a:spcPts val="5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</a:t>
            </a:r>
            <a:r>
              <a:rPr sz="84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conducted</a:t>
            </a:r>
            <a:r>
              <a:rPr sz="84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84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International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Standards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Auditing 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(UK)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("ISAs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(UK)")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applicable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law.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Our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responsibilities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ISAs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(UK)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further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described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Auditors'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responsibilities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statements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section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report.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24242"/>
                </a:solidFill>
                <a:latin typeface="Arial"/>
                <a:cs typeface="Arial"/>
              </a:rPr>
              <a:t>We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believe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evidence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we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have obtained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sufficient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appropriate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provide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our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opinion.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1635" y="7094831"/>
            <a:ext cx="74740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35" dirty="0">
                <a:solidFill>
                  <a:srgbClr val="0C4F99"/>
                </a:solidFill>
                <a:latin typeface="Arial"/>
                <a:cs typeface="Arial"/>
              </a:rPr>
              <a:t>Independence</a:t>
            </a:r>
            <a:endParaRPr sz="898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02283" y="7309976"/>
            <a:ext cx="2964912" cy="11410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536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remained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independent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with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ethical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requirements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relevant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84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UK,</a:t>
            </a:r>
            <a:r>
              <a:rPr sz="84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84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FRC's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Ethical</a:t>
            </a:r>
            <a:r>
              <a:rPr sz="84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Standard,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applicable</a:t>
            </a:r>
            <a:r>
              <a:rPr sz="84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entities</a:t>
            </a:r>
            <a:r>
              <a:rPr sz="84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public interest,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 have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fulfilled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ethical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responsibilities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these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requirements.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02283" y="8501774"/>
            <a:ext cx="2954135" cy="5542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best of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knowledge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belief, we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declare that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services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prohibited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FRC's Ethical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Standard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were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provided.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1176" y="9135773"/>
            <a:ext cx="2957939" cy="5542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84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84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84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disclosed</a:t>
            </a:r>
            <a:r>
              <a:rPr sz="84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note</a:t>
            </a:r>
            <a:r>
              <a:rPr sz="84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</a:t>
            </a:r>
            <a:r>
              <a:rPr sz="84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statements,</a:t>
            </a:r>
            <a:r>
              <a:rPr sz="84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services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audit.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12581" y="1120600"/>
            <a:ext cx="233795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30" dirty="0">
                <a:solidFill>
                  <a:srgbClr val="0C4F99"/>
                </a:solidFill>
                <a:latin typeface="Arial"/>
                <a:cs typeface="Arial"/>
              </a:rPr>
              <a:t>Material</a:t>
            </a:r>
            <a:r>
              <a:rPr sz="898" b="1" spc="1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spc="-30" dirty="0">
                <a:solidFill>
                  <a:srgbClr val="0C4F99"/>
                </a:solidFill>
                <a:latin typeface="Arial"/>
                <a:cs typeface="Arial"/>
              </a:rPr>
              <a:t>uncertainty</a:t>
            </a:r>
            <a:r>
              <a:rPr sz="898" b="1" spc="4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spc="-30" dirty="0">
                <a:solidFill>
                  <a:srgbClr val="0C4F99"/>
                </a:solidFill>
                <a:latin typeface="Arial"/>
                <a:cs typeface="Arial"/>
              </a:rPr>
              <a:t>related</a:t>
            </a:r>
            <a:r>
              <a:rPr sz="898" b="1" spc="-5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0C4F99"/>
                </a:solidFill>
                <a:latin typeface="Arial"/>
                <a:cs typeface="Arial"/>
              </a:rPr>
              <a:t>to</a:t>
            </a:r>
            <a:r>
              <a:rPr sz="898" b="1" spc="-40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0C4F99"/>
                </a:solidFill>
                <a:latin typeface="Arial"/>
                <a:cs typeface="Arial"/>
              </a:rPr>
              <a:t>going</a:t>
            </a:r>
            <a:r>
              <a:rPr sz="898" b="1" spc="-35" dirty="0">
                <a:solidFill>
                  <a:srgbClr val="0C4F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0C4F99"/>
                </a:solidFill>
                <a:latin typeface="Arial"/>
                <a:cs typeface="Arial"/>
              </a:rPr>
              <a:t>concern</a:t>
            </a:r>
            <a:endParaRPr sz="898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07238" y="1332695"/>
            <a:ext cx="2969983" cy="4311389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6339" algn="just">
              <a:lnSpc>
                <a:spcPct val="144100"/>
              </a:lnSpc>
              <a:spcBef>
                <a:spcPts val="95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forming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opinion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statements,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not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modified,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considered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adequacy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 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disclosure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made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84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preparation</a:t>
            </a:r>
            <a:r>
              <a:rPr sz="84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section</a:t>
            </a:r>
            <a:r>
              <a:rPr sz="84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84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"Presentation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84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policies"</a:t>
            </a:r>
            <a:r>
              <a:rPr sz="84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84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concerning</a:t>
            </a:r>
            <a:r>
              <a:rPr sz="84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84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ability</a:t>
            </a:r>
            <a:r>
              <a:rPr sz="84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continue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going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concern.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Europe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subsidiaries,</a:t>
            </a:r>
            <a:r>
              <a:rPr sz="84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Limited,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has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received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a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letter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</a:t>
            </a:r>
            <a:r>
              <a:rPr sz="84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Global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Holdings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Pte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Ltd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either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refinance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repay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Revolving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Facility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uncommitted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facilities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due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expire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before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June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2024.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Global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Procurement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Pie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Ltd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letter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84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access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£300m</a:t>
            </a:r>
            <a:r>
              <a:rPr sz="84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additional</a:t>
            </a:r>
            <a:r>
              <a:rPr sz="84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working</a:t>
            </a:r>
            <a:r>
              <a:rPr sz="84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capital.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However,</a:t>
            </a:r>
            <a:r>
              <a:rPr sz="84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letters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received</a:t>
            </a:r>
            <a:r>
              <a:rPr sz="84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binding.</a:t>
            </a:r>
            <a:r>
              <a:rPr sz="84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Accordingly,</a:t>
            </a:r>
            <a:r>
              <a:rPr sz="84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84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84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84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no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certainty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funds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required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Limited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made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available. These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conditions,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along with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other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matters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explained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preparation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section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included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"Presentation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policies"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statements,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indicate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existence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material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uncertainty</a:t>
            </a:r>
            <a:r>
              <a:rPr sz="84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84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cast</a:t>
            </a:r>
            <a:r>
              <a:rPr sz="84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84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doubt</a:t>
            </a:r>
            <a:r>
              <a:rPr sz="84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about</a:t>
            </a:r>
            <a:r>
              <a:rPr sz="84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ability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continue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going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concern.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 do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not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include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adjustments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would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result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if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unable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continue as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going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concern.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4565" y="5694493"/>
            <a:ext cx="2964912" cy="5542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750" marR="5071" indent="-5705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auditing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statements,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 have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concluded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that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Directors'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going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concern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accounting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preparation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appropriate.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06374" y="6328494"/>
            <a:ext cx="2953501" cy="5542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Our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evaluation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Directors'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assessment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company's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ability</a:t>
            </a:r>
            <a:r>
              <a:rPr sz="84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continue</a:t>
            </a:r>
            <a:r>
              <a:rPr sz="84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adopt</a:t>
            </a:r>
            <a:r>
              <a:rPr sz="84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going</a:t>
            </a:r>
            <a:r>
              <a:rPr sz="84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concern</a:t>
            </a:r>
            <a:r>
              <a:rPr sz="84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84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included: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134343" y="7017361"/>
            <a:ext cx="2725285" cy="7695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3282" marR="5071" indent="-221238" algn="just">
              <a:lnSpc>
                <a:spcPct val="143800"/>
              </a:lnSpc>
              <a:spcBef>
                <a:spcPts val="100"/>
              </a:spcBef>
              <a:buChar char="•"/>
              <a:tabLst>
                <a:tab pos="233282" algn="l"/>
                <a:tab pos="240256" algn="l"/>
              </a:tabLst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	Verifying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integrity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mathematical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accuracy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management's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model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well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agreeing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underlying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84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84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projections</a:t>
            </a:r>
            <a:r>
              <a:rPr sz="84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84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approved forecasts.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134343" y="7895206"/>
            <a:ext cx="2727186" cy="550380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235818" marR="5071" indent="-223773" algn="just">
              <a:lnSpc>
                <a:spcPct val="140100"/>
              </a:lnSpc>
              <a:spcBef>
                <a:spcPts val="110"/>
              </a:spcBef>
              <a:buChar char="•"/>
              <a:tabLst>
                <a:tab pos="235818" algn="l"/>
                <a:tab pos="237720" algn="l"/>
              </a:tabLst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	Assessing</a:t>
            </a:r>
            <a:r>
              <a:rPr sz="849" spc="26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management's</a:t>
            </a:r>
            <a:r>
              <a:rPr sz="849" spc="29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historic</a:t>
            </a:r>
            <a:r>
              <a:rPr sz="849" spc="27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forecasting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accuracy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obtaining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information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performance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98" b="1" spc="-65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898" b="1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date.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28249" y="8581022"/>
            <a:ext cx="2732258" cy="763257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239621" marR="5071" indent="-227577" algn="just">
              <a:lnSpc>
                <a:spcPct val="143000"/>
              </a:lnSpc>
              <a:spcBef>
                <a:spcPts val="80"/>
              </a:spcBef>
              <a:buChar char="•"/>
              <a:tabLst>
                <a:tab pos="239621" algn="l"/>
                <a:tab pos="244059" algn="l"/>
              </a:tabLst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	Evaluating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challenging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reasonableness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management's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model,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agreeing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data</a:t>
            </a:r>
            <a:r>
              <a:rPr sz="84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supporting third</a:t>
            </a:r>
            <a:r>
              <a:rPr sz="84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party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information,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available.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979350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46244" y="9910216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70942" y="579313"/>
            <a:ext cx="5707947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E.</a:t>
            </a:r>
            <a:r>
              <a:rPr sz="1248" b="1" spc="10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Independent</a:t>
            </a:r>
            <a:r>
              <a:rPr sz="1248" b="1" spc="19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auditors'</a:t>
            </a:r>
            <a:r>
              <a:rPr sz="1248" b="1" spc="204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report</a:t>
            </a:r>
            <a:r>
              <a:rPr sz="1248" b="1" spc="13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to</a:t>
            </a:r>
            <a:r>
              <a:rPr sz="1248" b="1" spc="2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the</a:t>
            </a:r>
            <a:r>
              <a:rPr sz="1248" b="1" spc="4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members</a:t>
            </a:r>
            <a:r>
              <a:rPr sz="1248" b="1" spc="16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of</a:t>
            </a:r>
            <a:r>
              <a:rPr sz="1248" b="1" spc="15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Tata</a:t>
            </a:r>
            <a:r>
              <a:rPr sz="1248" b="1" spc="10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Steel</a:t>
            </a:r>
            <a:r>
              <a:rPr sz="1248" b="1" spc="11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dirty="0">
                <a:solidFill>
                  <a:srgbClr val="1357A0"/>
                </a:solidFill>
                <a:latin typeface="Arial"/>
                <a:cs typeface="Arial"/>
              </a:rPr>
              <a:t>UK</a:t>
            </a:r>
            <a:r>
              <a:rPr sz="1248" b="1" spc="13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1248" b="1" spc="-10" dirty="0">
                <a:solidFill>
                  <a:srgbClr val="1357A0"/>
                </a:solidFill>
                <a:latin typeface="Arial"/>
                <a:cs typeface="Arial"/>
              </a:rPr>
              <a:t>Limited</a:t>
            </a:r>
            <a:endParaRPr sz="1248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03875" y="10144244"/>
            <a:ext cx="1081492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205320" y="10144244"/>
            <a:ext cx="1201940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578964" y="10122908"/>
            <a:ext cx="469112" cy="157343"/>
          </a:xfrm>
          <a:prstGeom prst="rect">
            <a:avLst/>
          </a:prstGeom>
        </p:spPr>
        <p:txBody>
          <a:bodyPr vert="horz" wrap="square" lIns="0" tIns="26625" rIns="0" bIns="0" rtlCol="0">
            <a:spAutoFit/>
          </a:bodyPr>
          <a:lstStyle/>
          <a:p>
            <a:pPr marL="12678">
              <a:spcBef>
                <a:spcPts val="21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Page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32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41333" y="1024839"/>
            <a:ext cx="2717044" cy="36640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3917" marR="5071" indent="-221872">
              <a:lnSpc>
                <a:spcPct val="143800"/>
              </a:lnSpc>
              <a:spcBef>
                <a:spcPts val="100"/>
              </a:spcBef>
              <a:buChar char="•"/>
              <a:tabLst>
                <a:tab pos="233917" algn="l"/>
                <a:tab pos="235185" algn="l"/>
              </a:tabLst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Evaluating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assessing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severe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plausible downside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scenarios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modelled</a:t>
            </a:r>
            <a:r>
              <a:rPr sz="849" spc="-10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41333" y="1524724"/>
            <a:ext cx="2710704" cy="36640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0112" marR="5071" indent="-218069">
              <a:lnSpc>
                <a:spcPct val="143800"/>
              </a:lnSpc>
              <a:spcBef>
                <a:spcPts val="100"/>
              </a:spcBef>
              <a:buChar char="•"/>
              <a:tabLst>
                <a:tab pos="230112" algn="l"/>
                <a:tab pos="237720" algn="l"/>
              </a:tabLst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Assessing</a:t>
            </a:r>
            <a:r>
              <a:rPr sz="84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84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letters</a:t>
            </a:r>
            <a:r>
              <a:rPr sz="84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support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entities.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41334" y="2027655"/>
            <a:ext cx="2720213" cy="5542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3917" marR="5071" indent="-221872" algn="just">
              <a:lnSpc>
                <a:spcPct val="143800"/>
              </a:lnSpc>
              <a:spcBef>
                <a:spcPts val="100"/>
              </a:spcBef>
              <a:buChar char="•"/>
              <a:tabLst>
                <a:tab pos="233917" algn="l"/>
                <a:tab pos="235185" algn="l"/>
              </a:tabLst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	Reviewing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challenging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preparation disclosure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presented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 in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financial statements.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4225" y="2661655"/>
            <a:ext cx="2950331" cy="5542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responsibilities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responsibilities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directors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described</a:t>
            </a:r>
            <a:r>
              <a:rPr sz="84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relevant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sections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 this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0205" y="3348744"/>
            <a:ext cx="161463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40" dirty="0">
                <a:solidFill>
                  <a:srgbClr val="1357A0"/>
                </a:solidFill>
                <a:latin typeface="Arial"/>
                <a:cs typeface="Arial"/>
              </a:rPr>
              <a:t>Reporting</a:t>
            </a:r>
            <a:r>
              <a:rPr sz="898" b="1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1357A0"/>
                </a:solidFill>
                <a:latin typeface="Arial"/>
                <a:cs typeface="Arial"/>
              </a:rPr>
              <a:t>on</a:t>
            </a:r>
            <a:r>
              <a:rPr sz="898" b="1" spc="-7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898" b="1" spc="-20" dirty="0">
                <a:solidFill>
                  <a:srgbClr val="1357A0"/>
                </a:solidFill>
                <a:latin typeface="Arial"/>
                <a:cs typeface="Arial"/>
              </a:rPr>
              <a:t>other</a:t>
            </a:r>
            <a:r>
              <a:rPr sz="898" b="1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1357A0"/>
                </a:solidFill>
                <a:latin typeface="Arial"/>
                <a:cs typeface="Arial"/>
              </a:rPr>
              <a:t>information</a:t>
            </a:r>
            <a:endParaRPr sz="89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2283" y="3560839"/>
            <a:ext cx="2959840" cy="132745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comprises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4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finandal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our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auditors'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thereon.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 responsible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information.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opinion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statements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does not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cover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information</a:t>
            </a:r>
            <a:r>
              <a:rPr sz="849" spc="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accordingly,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express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opinion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or,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except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extent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otherwise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explicitly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stated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report,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form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assurance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thereon.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2042" y="4938571"/>
            <a:ext cx="2959840" cy="2445720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3170" algn="just">
              <a:lnSpc>
                <a:spcPct val="144000"/>
              </a:lnSpc>
              <a:spcBef>
                <a:spcPts val="9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connection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statements,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our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responsibility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read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other information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doing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so,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consider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materially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inconsistent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knowledge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obtained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audit,</a:t>
            </a:r>
            <a:r>
              <a:rPr sz="84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otherwise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appears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materially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misstated.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apparent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inconsistency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misstatement,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perform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procedures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conclude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misstatement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misstatement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other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information.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If,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performed,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conclude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there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misstatement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other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information,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fact.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have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nothing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responsibilities.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00963" y="7434948"/>
            <a:ext cx="2956671" cy="55588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3804" algn="just">
              <a:lnSpc>
                <a:spcPct val="145000"/>
              </a:lnSpc>
              <a:spcBef>
                <a:spcPts val="8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Director's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Report,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disclosures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UK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2006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included.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00963" y="8065897"/>
            <a:ext cx="2955403" cy="556845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algn="just">
              <a:lnSpc>
                <a:spcPct val="143800"/>
              </a:lnSpc>
              <a:spcBef>
                <a:spcPts val="12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work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undertaken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course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audit,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Companies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Act</a:t>
            </a:r>
            <a:r>
              <a:rPr sz="84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2006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requires</a:t>
            </a:r>
            <a:r>
              <a:rPr sz="84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certain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opinions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described below.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11435" y="8765686"/>
            <a:ext cx="185235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Strategic</a:t>
            </a:r>
            <a:r>
              <a:rPr sz="799" i="1" spc="19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Report</a:t>
            </a:r>
            <a:r>
              <a:rPr sz="799" i="1" spc="14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and</a:t>
            </a:r>
            <a:r>
              <a:rPr sz="799" i="1" spc="9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Director's</a:t>
            </a:r>
            <a:r>
              <a:rPr sz="799" i="1" spc="16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1357A0"/>
                </a:solidFill>
                <a:latin typeface="Arial"/>
                <a:cs typeface="Arial"/>
              </a:rPr>
              <a:t>Report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01096" y="8971177"/>
            <a:ext cx="2956671" cy="551085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3804" algn="just">
              <a:lnSpc>
                <a:spcPct val="143800"/>
              </a:lnSpc>
              <a:spcBef>
                <a:spcPts val="7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opinion,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 work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undertaken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course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audit,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given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Director's</a:t>
            </a:r>
            <a:r>
              <a:rPr sz="84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ended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01144" y="976067"/>
            <a:ext cx="2968082" cy="35955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 marR="5071" indent="-3804">
              <a:lnSpc>
                <a:spcPct val="1414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consistent</a:t>
            </a:r>
            <a:r>
              <a:rPr sz="84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84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been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prepared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accordance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legal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requirements</a:t>
            </a:r>
            <a:r>
              <a:rPr sz="849" spc="-10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1575" y="1421090"/>
            <a:ext cx="2968082" cy="7695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algn="just">
              <a:lnSpc>
                <a:spcPct val="143800"/>
              </a:lnSpc>
              <a:spcBef>
                <a:spcPts val="100"/>
              </a:spcBef>
            </a:pPr>
            <a:r>
              <a:rPr sz="849" spc="55" dirty="0">
                <a:solidFill>
                  <a:srgbClr val="6E6E6E"/>
                </a:solidFill>
                <a:latin typeface="Arial"/>
                <a:cs typeface="Arial"/>
              </a:rPr>
              <a:t>l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light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knowledge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 understanding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environment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obtained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course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ol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did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misstatements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Strategic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 Director's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-10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99703" y="2296903"/>
            <a:ext cx="2819107" cy="310628"/>
          </a:xfrm>
          <a:prstGeom prst="rect">
            <a:avLst/>
          </a:prstGeom>
        </p:spPr>
        <p:txBody>
          <a:bodyPr vert="horz" wrap="square" lIns="0" tIns="20286" rIns="0" bIns="0" rtlCol="0">
            <a:spAutoFit/>
          </a:bodyPr>
          <a:lstStyle/>
          <a:p>
            <a:pPr marL="16482" marR="5071" indent="-4437">
              <a:lnSpc>
                <a:spcPts val="1108"/>
              </a:lnSpc>
              <a:spcBef>
                <a:spcPts val="160"/>
              </a:spcBef>
            </a:pPr>
            <a:r>
              <a:rPr sz="948" b="1" dirty="0">
                <a:solidFill>
                  <a:srgbClr val="1357A0"/>
                </a:solidFill>
                <a:latin typeface="Arial"/>
                <a:cs typeface="Arial"/>
              </a:rPr>
              <a:t>Responsibilities</a:t>
            </a:r>
            <a:r>
              <a:rPr sz="948" b="1" spc="-4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948" b="1" dirty="0">
                <a:solidFill>
                  <a:srgbClr val="1357A0"/>
                </a:solidFill>
                <a:latin typeface="Arial"/>
                <a:cs typeface="Arial"/>
              </a:rPr>
              <a:t>for</a:t>
            </a:r>
            <a:r>
              <a:rPr sz="948" b="1" spc="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948" b="1" dirty="0">
                <a:solidFill>
                  <a:srgbClr val="1357A0"/>
                </a:solidFill>
                <a:latin typeface="Arial"/>
                <a:cs typeface="Arial"/>
              </a:rPr>
              <a:t>the</a:t>
            </a:r>
            <a:r>
              <a:rPr sz="948" b="1" spc="-3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948" b="1" dirty="0">
                <a:solidFill>
                  <a:srgbClr val="1357A0"/>
                </a:solidFill>
                <a:latin typeface="Arial"/>
                <a:cs typeface="Arial"/>
              </a:rPr>
              <a:t>financial</a:t>
            </a:r>
            <a:r>
              <a:rPr sz="948" b="1" spc="1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948" b="1" dirty="0">
                <a:solidFill>
                  <a:srgbClr val="1357A0"/>
                </a:solidFill>
                <a:latin typeface="Arial"/>
                <a:cs typeface="Arial"/>
              </a:rPr>
              <a:t>statements</a:t>
            </a:r>
            <a:r>
              <a:rPr sz="948" b="1" spc="-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948" b="1" spc="-25" dirty="0">
                <a:solidFill>
                  <a:srgbClr val="1357A0"/>
                </a:solidFill>
                <a:latin typeface="Arial"/>
                <a:cs typeface="Arial"/>
              </a:rPr>
              <a:t>and </a:t>
            </a:r>
            <a:r>
              <a:rPr sz="948" b="1" dirty="0">
                <a:solidFill>
                  <a:srgbClr val="1357A0"/>
                </a:solidFill>
                <a:latin typeface="Arial"/>
                <a:cs typeface="Arial"/>
              </a:rPr>
              <a:t>the</a:t>
            </a:r>
            <a:r>
              <a:rPr sz="948" b="1" spc="-3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1357A0"/>
                </a:solidFill>
                <a:latin typeface="Arial"/>
                <a:cs typeface="Arial"/>
              </a:rPr>
              <a:t>audit</a:t>
            </a:r>
            <a:endParaRPr sz="948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09725" y="2724395"/>
            <a:ext cx="284636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spc="20" dirty="0">
                <a:solidFill>
                  <a:srgbClr val="1357A0"/>
                </a:solidFill>
                <a:latin typeface="Arial"/>
                <a:cs typeface="Arial"/>
              </a:rPr>
              <a:t>Responsibilities</a:t>
            </a:r>
            <a:r>
              <a:rPr sz="799" i="1" spc="-5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20" dirty="0">
                <a:solidFill>
                  <a:srgbClr val="1357A0"/>
                </a:solidFill>
                <a:latin typeface="Arial"/>
                <a:cs typeface="Arial"/>
              </a:rPr>
              <a:t>of</a:t>
            </a:r>
            <a:r>
              <a:rPr sz="799" i="1" spc="-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20" dirty="0">
                <a:solidFill>
                  <a:srgbClr val="1357A0"/>
                </a:solidFill>
                <a:latin typeface="Arial"/>
                <a:cs typeface="Arial"/>
              </a:rPr>
              <a:t>the</a:t>
            </a:r>
            <a:r>
              <a:rPr sz="799" i="1" spc="-2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20" dirty="0">
                <a:solidFill>
                  <a:srgbClr val="1357A0"/>
                </a:solidFill>
                <a:latin typeface="Arial"/>
                <a:cs typeface="Arial"/>
              </a:rPr>
              <a:t>directors</a:t>
            </a:r>
            <a:r>
              <a:rPr sz="799" i="1" spc="8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20" dirty="0">
                <a:solidFill>
                  <a:srgbClr val="1357A0"/>
                </a:solidFill>
                <a:latin typeface="Arial"/>
                <a:cs typeface="Arial"/>
              </a:rPr>
              <a:t>for</a:t>
            </a:r>
            <a:r>
              <a:rPr sz="799" i="1" spc="1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20" dirty="0">
                <a:solidFill>
                  <a:srgbClr val="1357A0"/>
                </a:solidFill>
                <a:latin typeface="Arial"/>
                <a:cs typeface="Arial"/>
              </a:rPr>
              <a:t>the</a:t>
            </a:r>
            <a:r>
              <a:rPr sz="799" i="1" spc="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10" dirty="0">
                <a:solidFill>
                  <a:srgbClr val="1357A0"/>
                </a:solidFill>
                <a:latin typeface="Arial"/>
                <a:cs typeface="Arial"/>
              </a:rPr>
              <a:t>financial</a:t>
            </a:r>
            <a:r>
              <a:rPr sz="799" i="1" spc="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1357A0"/>
                </a:solidFill>
                <a:latin typeface="Arial"/>
                <a:cs typeface="Arial"/>
              </a:rPr>
              <a:t>statements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01900" y="2923790"/>
            <a:ext cx="2971251" cy="169894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 algn="just">
              <a:lnSpc>
                <a:spcPct val="143800"/>
              </a:lnSpc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explained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fully</a:t>
            </a:r>
            <a:r>
              <a:rPr sz="84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Directors'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responsibilities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statements,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preparation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 in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accordance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satisfied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they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give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true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fair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view.</a:t>
            </a:r>
            <a:r>
              <a:rPr sz="84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internal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determine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necessary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enable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preparation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free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misstatement,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whether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fraud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error.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98098" y="4670340"/>
            <a:ext cx="2969983" cy="1333164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170" algn="just">
              <a:lnSpc>
                <a:spcPct val="144200"/>
              </a:lnSpc>
              <a:spcBef>
                <a:spcPts val="12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preparing</a:t>
            </a:r>
            <a:r>
              <a:rPr sz="84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statements,</a:t>
            </a:r>
            <a:r>
              <a:rPr sz="84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responsible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assessing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ability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continue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concern,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disclosing,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applicable,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matters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84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unless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either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intend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 liquidate</a:t>
            </a:r>
            <a:r>
              <a:rPr sz="84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cease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operations,</a:t>
            </a:r>
            <a:r>
              <a:rPr sz="84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84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84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realistic alternative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but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do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so.</a:t>
            </a:r>
            <a:endParaRPr sz="8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907556" y="6116906"/>
            <a:ext cx="292053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Auditors</a:t>
            </a:r>
            <a:r>
              <a:rPr sz="799" i="1" dirty="0">
                <a:solidFill>
                  <a:srgbClr val="9E9E9E"/>
                </a:solidFill>
                <a:latin typeface="Arial"/>
                <a:cs typeface="Arial"/>
              </a:rPr>
              <a:t>·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responsibilities</a:t>
            </a:r>
            <a:r>
              <a:rPr sz="799" i="1" spc="1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for</a:t>
            </a:r>
            <a:r>
              <a:rPr sz="799" i="1" spc="-1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the</a:t>
            </a:r>
            <a:r>
              <a:rPr sz="799" i="1" spc="-4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audit</a:t>
            </a:r>
            <a:r>
              <a:rPr sz="799" i="1" spc="-1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of</a:t>
            </a:r>
            <a:r>
              <a:rPr sz="799" i="1" spc="3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1357A0"/>
                </a:solidFill>
                <a:latin typeface="Arial"/>
                <a:cs typeface="Arial"/>
              </a:rPr>
              <a:t>the</a:t>
            </a:r>
            <a:r>
              <a:rPr sz="799" i="1" spc="-20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1357A0"/>
                </a:solidFill>
                <a:latin typeface="Arial"/>
                <a:cs typeface="Arial"/>
              </a:rPr>
              <a:t>financial</a:t>
            </a:r>
            <a:r>
              <a:rPr sz="799" i="1" spc="35" dirty="0">
                <a:solidFill>
                  <a:srgbClr val="13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1357A0"/>
                </a:solidFill>
                <a:latin typeface="Arial"/>
                <a:cs typeface="Arial"/>
              </a:rPr>
              <a:t>statements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897234" y="6316302"/>
            <a:ext cx="2965546" cy="2259977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-634" algn="just">
              <a:lnSpc>
                <a:spcPct val="144000"/>
              </a:lnSpc>
              <a:spcBef>
                <a:spcPts val="95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objectives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obtain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reasonable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assurance</a:t>
            </a:r>
            <a:r>
              <a:rPr sz="84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about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whole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free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from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misstatement,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fraud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error,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issue</a:t>
            </a:r>
            <a:r>
              <a:rPr sz="84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auditors'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includes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opinion. Reasonable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assurance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level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assurance,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but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not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guarantee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audit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conducted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accordance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ISAs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(UK)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always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detect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 misstatement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when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exists.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Misstatements</a:t>
            </a:r>
            <a:r>
              <a:rPr sz="84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arise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84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fraud</a:t>
            </a:r>
            <a:r>
              <a:rPr sz="84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error</a:t>
            </a:r>
            <a:r>
              <a:rPr sz="84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considered</a:t>
            </a:r>
            <a:r>
              <a:rPr sz="84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if,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individually</a:t>
            </a:r>
            <a:r>
              <a:rPr sz="84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aggregate,</a:t>
            </a:r>
            <a:r>
              <a:rPr sz="84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they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could</a:t>
            </a:r>
            <a:r>
              <a:rPr sz="84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reasonably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84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influence</a:t>
            </a:r>
            <a:r>
              <a:rPr sz="84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economic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decisions</a:t>
            </a:r>
            <a:r>
              <a:rPr sz="84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users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84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84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84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financial statements.</a:t>
            </a:r>
            <a:endParaRPr sz="84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895425" y="8626745"/>
            <a:ext cx="2965546" cy="11410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5071" indent="-3170" algn="just">
              <a:lnSpc>
                <a:spcPct val="143800"/>
              </a:lnSpc>
              <a:spcBef>
                <a:spcPts val="10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Irregularities,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fraud,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instances</a:t>
            </a:r>
            <a:r>
              <a:rPr sz="849" spc="3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non-compliance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laws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regulations</a:t>
            </a:r>
            <a:r>
              <a:rPr sz="849" dirty="0">
                <a:solidFill>
                  <a:srgbClr val="8A8A8A"/>
                </a:solidFill>
                <a:latin typeface="Arial"/>
                <a:cs typeface="Arial"/>
              </a:rPr>
              <a:t>.</a:t>
            </a:r>
            <a:r>
              <a:rPr sz="849" spc="-15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design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procedures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line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responsibilities,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outlined</a:t>
            </a:r>
            <a:r>
              <a:rPr sz="84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above,</a:t>
            </a:r>
            <a:r>
              <a:rPr sz="849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4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detect</a:t>
            </a:r>
            <a:r>
              <a:rPr sz="84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material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misstatements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irregularities,</a:t>
            </a:r>
            <a:r>
              <a:rPr sz="849" spc="-4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45454"/>
                </a:solidFill>
                <a:latin typeface="Arial"/>
                <a:cs typeface="Arial"/>
              </a:rPr>
              <a:t>including</a:t>
            </a:r>
            <a:r>
              <a:rPr sz="849" spc="2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fraud.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extent</a:t>
            </a:r>
            <a:r>
              <a:rPr sz="84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84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84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our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procedures</a:t>
            </a:r>
            <a:r>
              <a:rPr sz="84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84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capable</a:t>
            </a:r>
            <a:r>
              <a:rPr sz="84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detecting irregularities,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fraud,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detailed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below.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97366" y="8975"/>
            <a:ext cx="7460776" cy="10675458"/>
            <a:chOff x="97529" y="4"/>
            <a:chExt cx="7473315" cy="106934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7529" y="4"/>
              <a:ext cx="7473165" cy="1069310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077207" y="7183320"/>
              <a:ext cx="704626" cy="260873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798250" y="519757"/>
            <a:ext cx="5689563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b="1" dirty="0">
                <a:solidFill>
                  <a:srgbClr val="064B99"/>
                </a:solidFill>
                <a:latin typeface="Arial"/>
                <a:cs typeface="Arial"/>
              </a:rPr>
              <a:t>E.</a:t>
            </a:r>
            <a:r>
              <a:rPr sz="1348" b="1" spc="-55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40" dirty="0">
                <a:solidFill>
                  <a:srgbClr val="064B99"/>
                </a:solidFill>
                <a:latin typeface="Arial"/>
                <a:cs typeface="Arial"/>
              </a:rPr>
              <a:t>Independent</a:t>
            </a:r>
            <a:r>
              <a:rPr sz="1348" b="1" spc="-30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20" dirty="0">
                <a:solidFill>
                  <a:srgbClr val="064B99"/>
                </a:solidFill>
                <a:latin typeface="Arial"/>
                <a:cs typeface="Arial"/>
              </a:rPr>
              <a:t>auditors'</a:t>
            </a:r>
            <a:r>
              <a:rPr sz="1348" b="1" spc="-30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25" dirty="0">
                <a:solidFill>
                  <a:srgbClr val="064B99"/>
                </a:solidFill>
                <a:latin typeface="Arial"/>
                <a:cs typeface="Arial"/>
              </a:rPr>
              <a:t>report</a:t>
            </a:r>
            <a:r>
              <a:rPr sz="1348" b="1" spc="-65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dirty="0">
                <a:solidFill>
                  <a:srgbClr val="064B99"/>
                </a:solidFill>
                <a:latin typeface="Arial"/>
                <a:cs typeface="Arial"/>
              </a:rPr>
              <a:t>to</a:t>
            </a:r>
            <a:r>
              <a:rPr sz="1348" b="1" spc="-50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dirty="0">
                <a:solidFill>
                  <a:srgbClr val="064B99"/>
                </a:solidFill>
                <a:latin typeface="Arial"/>
                <a:cs typeface="Arial"/>
              </a:rPr>
              <a:t>the</a:t>
            </a:r>
            <a:r>
              <a:rPr sz="1348" b="1" spc="-55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50" dirty="0">
                <a:solidFill>
                  <a:srgbClr val="064B99"/>
                </a:solidFill>
                <a:latin typeface="Arial"/>
                <a:cs typeface="Arial"/>
              </a:rPr>
              <a:t>members</a:t>
            </a:r>
            <a:r>
              <a:rPr sz="1348" b="1" spc="-45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dirty="0">
                <a:solidFill>
                  <a:srgbClr val="064B99"/>
                </a:solidFill>
                <a:latin typeface="Arial"/>
                <a:cs typeface="Arial"/>
              </a:rPr>
              <a:t>of</a:t>
            </a:r>
            <a:r>
              <a:rPr sz="1348" b="1" spc="-80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20" dirty="0">
                <a:solidFill>
                  <a:srgbClr val="064B99"/>
                </a:solidFill>
                <a:latin typeface="Arial"/>
                <a:cs typeface="Arial"/>
              </a:rPr>
              <a:t>Tata</a:t>
            </a:r>
            <a:r>
              <a:rPr sz="1348" b="1" spc="-30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10" dirty="0">
                <a:solidFill>
                  <a:srgbClr val="064B99"/>
                </a:solidFill>
                <a:latin typeface="Arial"/>
                <a:cs typeface="Arial"/>
              </a:rPr>
              <a:t>Steel</a:t>
            </a:r>
            <a:r>
              <a:rPr sz="1348" b="1" spc="65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10" dirty="0">
                <a:solidFill>
                  <a:srgbClr val="064B99"/>
                </a:solidFill>
                <a:latin typeface="Arial"/>
                <a:cs typeface="Arial"/>
              </a:rPr>
              <a:t>UK</a:t>
            </a:r>
            <a:r>
              <a:rPr sz="1348" b="1" dirty="0">
                <a:solidFill>
                  <a:srgbClr val="064B99"/>
                </a:solidFill>
                <a:latin typeface="Arial"/>
                <a:cs typeface="Arial"/>
              </a:rPr>
              <a:t> </a:t>
            </a:r>
            <a:r>
              <a:rPr sz="1348" b="1" spc="-10" dirty="0">
                <a:solidFill>
                  <a:srgbClr val="064B99"/>
                </a:solidFill>
                <a:latin typeface="Arial"/>
                <a:cs typeface="Arial"/>
              </a:rPr>
              <a:t>Limited</a:t>
            </a:r>
            <a:endParaRPr sz="1348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28391" y="10064314"/>
            <a:ext cx="107451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Tata</a:t>
            </a:r>
            <a:r>
              <a:rPr sz="898" spc="2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Steel</a:t>
            </a:r>
            <a:r>
              <a:rPr sz="898" spc="6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UK</a:t>
            </a:r>
            <a:r>
              <a:rPr sz="898" spc="110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82828"/>
                </a:solidFill>
                <a:latin typeface="Cambria"/>
                <a:cs typeface="Cambria"/>
              </a:rPr>
              <a:t>Limited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228122" y="10062919"/>
            <a:ext cx="1184824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Report</a:t>
            </a:r>
            <a:r>
              <a:rPr sz="898" spc="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0" dirty="0">
                <a:solidFill>
                  <a:srgbClr val="272727"/>
                </a:solidFill>
                <a:latin typeface="Cambria"/>
                <a:cs typeface="Cambria"/>
              </a:rPr>
              <a:t>&amp;</a:t>
            </a:r>
            <a:r>
              <a:rPr sz="898" spc="4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Accounts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2023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598783" y="10062792"/>
            <a:ext cx="416495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dirty="0">
                <a:solidFill>
                  <a:srgbClr val="292929"/>
                </a:solidFill>
                <a:latin typeface="Cambria"/>
                <a:cs typeface="Cambria"/>
              </a:rPr>
              <a:t>Page</a:t>
            </a:r>
            <a:r>
              <a:rPr sz="898" spc="110" dirty="0">
                <a:solidFill>
                  <a:srgbClr val="292929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92929"/>
                </a:solidFill>
                <a:latin typeface="Cambria"/>
                <a:cs typeface="Cambria"/>
              </a:rPr>
              <a:t>33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16346" y="921545"/>
            <a:ext cx="2960474" cy="319312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6339" algn="just">
              <a:lnSpc>
                <a:spcPct val="136000"/>
              </a:lnSpc>
              <a:spcBef>
                <a:spcPts val="120"/>
              </a:spcBef>
            </a:pP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Based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on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50" dirty="0">
                <a:solidFill>
                  <a:srgbClr val="252525"/>
                </a:solidFill>
                <a:latin typeface="Cambria"/>
                <a:cs typeface="Cambria"/>
              </a:rPr>
              <a:t>our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understanding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company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-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industry,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we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identified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that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-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principal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risks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non-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compliance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50" dirty="0">
                <a:solidFill>
                  <a:srgbClr val="252525"/>
                </a:solidFill>
                <a:latin typeface="Cambria"/>
                <a:cs typeface="Cambria"/>
              </a:rPr>
              <a:t>with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laws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1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regulations</a:t>
            </a:r>
            <a:r>
              <a:rPr sz="898" spc="18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related</a:t>
            </a:r>
            <a:r>
              <a:rPr sz="898" spc="1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to</a:t>
            </a:r>
            <a:r>
              <a:rPr sz="898" spc="18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health</a:t>
            </a:r>
            <a:r>
              <a:rPr sz="898" spc="19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1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safety,</a:t>
            </a:r>
            <a:r>
              <a:rPr sz="898" spc="2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employment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legislation,</a:t>
            </a:r>
            <a:r>
              <a:rPr sz="898" spc="42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364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climate-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related</a:t>
            </a:r>
            <a:r>
              <a:rPr sz="898" spc="34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regulations</a:t>
            </a:r>
            <a:r>
              <a:rPr sz="898" spc="384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such</a:t>
            </a:r>
            <a:r>
              <a:rPr sz="898" spc="374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as</a:t>
            </a:r>
            <a:r>
              <a:rPr sz="898" spc="36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Environmental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Protection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Act</a:t>
            </a:r>
            <a:r>
              <a:rPr sz="898" spc="6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1990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6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Pollution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Prevent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 Control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Act</a:t>
            </a:r>
            <a:r>
              <a:rPr sz="898" spc="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1999,</a:t>
            </a:r>
            <a:r>
              <a:rPr sz="898" spc="5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we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considered</a:t>
            </a:r>
            <a:r>
              <a:rPr sz="898" spc="-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extent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to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which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non-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compliance</a:t>
            </a:r>
            <a:r>
              <a:rPr sz="898" spc="8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might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have</a:t>
            </a:r>
            <a:r>
              <a:rPr sz="898" spc="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material</a:t>
            </a:r>
            <a:r>
              <a:rPr sz="898" spc="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effect</a:t>
            </a:r>
            <a:r>
              <a:rPr sz="898" spc="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on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financial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statements.</a:t>
            </a:r>
            <a:r>
              <a:rPr sz="898" spc="10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We</a:t>
            </a:r>
            <a:r>
              <a:rPr sz="898" spc="1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also</a:t>
            </a:r>
            <a:r>
              <a:rPr sz="898" spc="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considered</a:t>
            </a:r>
            <a:r>
              <a:rPr sz="898" spc="5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those</a:t>
            </a:r>
            <a:r>
              <a:rPr sz="898" spc="1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laws</a:t>
            </a:r>
            <a:r>
              <a:rPr sz="898" spc="8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5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regulations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that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have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direct</a:t>
            </a:r>
            <a:r>
              <a:rPr sz="898" spc="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impact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on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financial</a:t>
            </a:r>
            <a:r>
              <a:rPr sz="898" spc="-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statements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such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as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tax</a:t>
            </a:r>
            <a:r>
              <a:rPr sz="898" spc="1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legislation</a:t>
            </a:r>
            <a:r>
              <a:rPr sz="898" spc="1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9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Companies</a:t>
            </a:r>
            <a:r>
              <a:rPr sz="898" spc="8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Act</a:t>
            </a:r>
            <a:r>
              <a:rPr sz="898" spc="10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2006.</a:t>
            </a:r>
            <a:r>
              <a:rPr sz="898" spc="10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We</a:t>
            </a:r>
            <a:r>
              <a:rPr sz="898" spc="1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evaluated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management's</a:t>
            </a:r>
            <a:r>
              <a:rPr sz="898" spc="1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incentives</a:t>
            </a:r>
            <a:r>
              <a:rPr sz="898" spc="18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1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opportunities</a:t>
            </a:r>
            <a:r>
              <a:rPr sz="898" spc="1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for</a:t>
            </a:r>
            <a:r>
              <a:rPr sz="898" spc="18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fraudulent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manipulation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financial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statements</a:t>
            </a:r>
            <a:r>
              <a:rPr sz="898" spc="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52525"/>
                </a:solidFill>
                <a:latin typeface="Cambria"/>
                <a:cs typeface="Cambria"/>
              </a:rPr>
              <a:t>(including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the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risk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override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controls),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determined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that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principal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risks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were related </a:t>
            </a:r>
            <a:r>
              <a:rPr sz="898" spc="-90" dirty="0">
                <a:solidFill>
                  <a:srgbClr val="252525"/>
                </a:solidFill>
                <a:latin typeface="Cambria"/>
                <a:cs typeface="Cambria"/>
              </a:rPr>
              <a:t>to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posting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40" dirty="0">
                <a:solidFill>
                  <a:srgbClr val="252525"/>
                </a:solidFill>
                <a:latin typeface="Cambria"/>
                <a:cs typeface="Cambria"/>
              </a:rPr>
              <a:t>inappropriate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journal</a:t>
            </a:r>
            <a:r>
              <a:rPr sz="898" spc="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entries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potential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management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bias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in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accounting</a:t>
            </a:r>
            <a:r>
              <a:rPr sz="898" spc="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estimates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in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order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to</a:t>
            </a:r>
            <a:r>
              <a:rPr sz="898" spc="114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manipulate</a:t>
            </a:r>
            <a:r>
              <a:rPr sz="898" spc="10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financial</a:t>
            </a:r>
            <a:r>
              <a:rPr sz="898" spc="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results</a:t>
            </a:r>
            <a:r>
              <a:rPr sz="898" spc="9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10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overstate</a:t>
            </a:r>
            <a:r>
              <a:rPr sz="898" spc="9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profits.</a:t>
            </a:r>
            <a:r>
              <a:rPr sz="898" spc="1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Audit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procedures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52525"/>
                </a:solidFill>
                <a:latin typeface="Cambria"/>
                <a:cs typeface="Cambria"/>
              </a:rPr>
              <a:t>performed</a:t>
            </a:r>
            <a:r>
              <a:rPr sz="898" spc="-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by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 engagement</a:t>
            </a:r>
            <a:r>
              <a:rPr sz="898" spc="5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team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included: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48619" y="4228654"/>
            <a:ext cx="76706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50" dirty="0">
                <a:solidFill>
                  <a:srgbClr val="252525"/>
                </a:solidFill>
                <a:latin typeface="Cambria"/>
                <a:cs typeface="Cambria"/>
              </a:rPr>
              <a:t>•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77471" y="4224724"/>
            <a:ext cx="2498336" cy="789249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6973" algn="just">
              <a:lnSpc>
                <a:spcPct val="111300"/>
              </a:lnSpc>
              <a:spcBef>
                <a:spcPts val="110"/>
              </a:spcBef>
            </a:pP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Discussions</a:t>
            </a:r>
            <a:r>
              <a:rPr sz="898" spc="114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with</a:t>
            </a:r>
            <a:r>
              <a:rPr sz="898" spc="16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management</a:t>
            </a:r>
            <a:r>
              <a:rPr sz="898" spc="1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1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internal</a:t>
            </a:r>
            <a:r>
              <a:rPr sz="898" spc="1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legal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representatives,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including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consideration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45" dirty="0">
                <a:solidFill>
                  <a:srgbClr val="252525"/>
                </a:solidFill>
                <a:latin typeface="Cambria"/>
                <a:cs typeface="Cambria"/>
              </a:rPr>
              <a:t>known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or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suspected</a:t>
            </a:r>
            <a:r>
              <a:rPr sz="898" spc="1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non-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compliance</a:t>
            </a:r>
            <a:r>
              <a:rPr sz="898" spc="1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with</a:t>
            </a:r>
            <a:r>
              <a:rPr sz="898" spc="18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laws,</a:t>
            </a:r>
            <a:r>
              <a:rPr sz="898" spc="2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regulations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-5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fraud,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40" dirty="0">
                <a:solidFill>
                  <a:srgbClr val="252525"/>
                </a:solidFill>
                <a:latin typeface="Cambria"/>
                <a:cs typeface="Cambria"/>
              </a:rPr>
              <a:t>confirming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such</a:t>
            </a:r>
            <a:r>
              <a:rPr sz="898" spc="-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matters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85" dirty="0">
                <a:solidFill>
                  <a:srgbClr val="252525"/>
                </a:solidFill>
                <a:latin typeface="Cambria"/>
                <a:cs typeface="Cambria"/>
              </a:rPr>
              <a:t>with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external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legal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counsel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where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applicable;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56606" y="5142154"/>
            <a:ext cx="7100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50" dirty="0">
                <a:solidFill>
                  <a:srgbClr val="252525"/>
                </a:solidFill>
                <a:latin typeface="Cambria"/>
                <a:cs typeface="Cambria"/>
              </a:rPr>
              <a:t>•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80005" y="5138224"/>
            <a:ext cx="2495166" cy="4599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0143" algn="just">
              <a:lnSpc>
                <a:spcPct val="111300"/>
              </a:lnSpc>
              <a:spcBef>
                <a:spcPts val="100"/>
              </a:spcBef>
            </a:pP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Reviewing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Board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minutes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reports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that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set</a:t>
            </a:r>
            <a:r>
              <a:rPr sz="898" spc="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out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Group's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compliance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40" dirty="0">
                <a:solidFill>
                  <a:srgbClr val="252525"/>
                </a:solidFill>
                <a:latin typeface="Cambria"/>
                <a:cs typeface="Cambria"/>
              </a:rPr>
              <a:t>monitoring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of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legal</a:t>
            </a:r>
            <a:r>
              <a:rPr sz="898" spc="-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52525"/>
                </a:solidFill>
                <a:latin typeface="Cambria"/>
                <a:cs typeface="Cambria"/>
              </a:rPr>
              <a:t>internal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control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matters;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56606" y="5749844"/>
            <a:ext cx="7100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50" dirty="0">
                <a:solidFill>
                  <a:srgbClr val="272727"/>
                </a:solidFill>
                <a:latin typeface="Cambria"/>
                <a:cs typeface="Cambria"/>
              </a:rPr>
              <a:t>•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76836" y="5744139"/>
            <a:ext cx="2498336" cy="465179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3312" algn="just">
              <a:lnSpc>
                <a:spcPct val="111900"/>
              </a:lnSpc>
              <a:spcBef>
                <a:spcPts val="110"/>
              </a:spcBef>
            </a:pP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Inquiring</a:t>
            </a:r>
            <a:r>
              <a:rPr sz="898" spc="16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with</a:t>
            </a:r>
            <a:r>
              <a:rPr sz="898" spc="15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relevant</a:t>
            </a:r>
            <a:r>
              <a:rPr sz="898" spc="19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personnel</a:t>
            </a:r>
            <a:r>
              <a:rPr sz="898" spc="17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to</a:t>
            </a:r>
            <a:r>
              <a:rPr sz="898" spc="18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understand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management's</a:t>
            </a:r>
            <a:r>
              <a:rPr sz="898" spc="200" dirty="0">
                <a:solidFill>
                  <a:srgbClr val="272727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processes</a:t>
            </a:r>
            <a:r>
              <a:rPr sz="898" spc="180" dirty="0">
                <a:solidFill>
                  <a:srgbClr val="272727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for</a:t>
            </a:r>
            <a:r>
              <a:rPr sz="898" spc="215" dirty="0">
                <a:solidFill>
                  <a:srgbClr val="272727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identifying</a:t>
            </a:r>
            <a:r>
              <a:rPr sz="898" spc="204" dirty="0">
                <a:solidFill>
                  <a:srgbClr val="272727"/>
                </a:solidFill>
                <a:latin typeface="Cambria"/>
                <a:cs typeface="Cambria"/>
              </a:rPr>
              <a:t> 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and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72727"/>
                </a:solidFill>
                <a:latin typeface="Cambria"/>
                <a:cs typeface="Cambria"/>
              </a:rPr>
              <a:t>reporting</a:t>
            </a:r>
            <a:r>
              <a:rPr sz="898" spc="-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risks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and</a:t>
            </a:r>
            <a:r>
              <a:rPr sz="898" spc="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threats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60" dirty="0">
                <a:solidFill>
                  <a:srgbClr val="272727"/>
                </a:solidFill>
                <a:latin typeface="Cambria"/>
                <a:cs typeface="Cambria"/>
              </a:rPr>
              <a:t>within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Group;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56606" y="6356900"/>
            <a:ext cx="7100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50" dirty="0">
                <a:solidFill>
                  <a:srgbClr val="252525"/>
                </a:solidFill>
                <a:latin typeface="Cambria"/>
                <a:cs typeface="Cambria"/>
              </a:rPr>
              <a:t>•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78738" y="6356012"/>
            <a:ext cx="2494533" cy="634568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8241" algn="just">
              <a:lnSpc>
                <a:spcPct val="110900"/>
              </a:lnSpc>
              <a:spcBef>
                <a:spcPts val="110"/>
              </a:spcBef>
            </a:pP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Identifying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testing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journals,</a:t>
            </a:r>
            <a:r>
              <a:rPr sz="898" spc="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in</a:t>
            </a:r>
            <a:r>
              <a:rPr sz="898" spc="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particular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those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that</a:t>
            </a:r>
            <a:r>
              <a:rPr sz="898" spc="8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have</a:t>
            </a:r>
            <a:r>
              <a:rPr sz="898" spc="10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unusual</a:t>
            </a:r>
            <a:r>
              <a:rPr sz="898" spc="7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account</a:t>
            </a:r>
            <a:r>
              <a:rPr sz="898" spc="9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combinations</a:t>
            </a:r>
            <a:r>
              <a:rPr sz="898" spc="1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involving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credits</a:t>
            </a:r>
            <a:r>
              <a:rPr sz="898" spc="26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to</a:t>
            </a:r>
            <a:r>
              <a:rPr sz="898" spc="28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revenue</a:t>
            </a:r>
            <a:r>
              <a:rPr sz="898" spc="2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2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other</a:t>
            </a:r>
            <a:r>
              <a:rPr sz="898" spc="22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income</a:t>
            </a:r>
            <a:r>
              <a:rPr sz="898" spc="2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statement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items;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56606" y="7119524"/>
            <a:ext cx="7100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50" dirty="0">
                <a:solidFill>
                  <a:srgbClr val="252525"/>
                </a:solidFill>
                <a:latin typeface="Cambria"/>
                <a:cs typeface="Cambria"/>
              </a:rPr>
              <a:t>•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80005" y="7114833"/>
            <a:ext cx="2492631" cy="63647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5071" indent="-3170" algn="just">
              <a:lnSpc>
                <a:spcPct val="111500"/>
              </a:lnSpc>
              <a:spcBef>
                <a:spcPts val="100"/>
              </a:spcBef>
            </a:pP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Challenging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assumptions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made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by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management</a:t>
            </a:r>
            <a:r>
              <a:rPr sz="898" spc="5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in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its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significant</a:t>
            </a:r>
            <a:r>
              <a:rPr sz="898" spc="3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accounting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estimates;</a:t>
            </a:r>
            <a:r>
              <a:rPr sz="898" spc="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in</a:t>
            </a:r>
            <a:r>
              <a:rPr sz="898" spc="-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particular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in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relation</a:t>
            </a:r>
            <a:r>
              <a:rPr sz="898" spc="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to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52525"/>
                </a:solidFill>
                <a:latin typeface="Cambria"/>
                <a:cs typeface="Cambria"/>
              </a:rPr>
              <a:t>impairment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assessment</a:t>
            </a:r>
            <a:r>
              <a:rPr sz="898" spc="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and</a:t>
            </a:r>
            <a:r>
              <a:rPr sz="898" spc="2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pension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obligations.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21798" y="7813428"/>
            <a:ext cx="2954769" cy="169704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39" algn="just">
              <a:lnSpc>
                <a:spcPct val="135600"/>
              </a:lnSpc>
              <a:spcBef>
                <a:spcPts val="100"/>
              </a:spcBef>
            </a:pP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There</a:t>
            </a:r>
            <a:r>
              <a:rPr sz="898" spc="34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are</a:t>
            </a:r>
            <a:r>
              <a:rPr sz="898" spc="32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inherent</a:t>
            </a:r>
            <a:r>
              <a:rPr sz="898" spc="31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limitations</a:t>
            </a:r>
            <a:r>
              <a:rPr sz="898" spc="33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in</a:t>
            </a:r>
            <a:r>
              <a:rPr sz="898" spc="30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31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audit</a:t>
            </a:r>
            <a:r>
              <a:rPr sz="898" spc="32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procedures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described</a:t>
            </a:r>
            <a:r>
              <a:rPr sz="898" spc="2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above.</a:t>
            </a:r>
            <a:r>
              <a:rPr sz="898" spc="2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We</a:t>
            </a:r>
            <a:r>
              <a:rPr sz="898" spc="25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are</a:t>
            </a:r>
            <a:r>
              <a:rPr sz="898" spc="2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less</a:t>
            </a:r>
            <a:r>
              <a:rPr sz="898" spc="19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likely</a:t>
            </a:r>
            <a:r>
              <a:rPr sz="898" spc="20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to</a:t>
            </a:r>
            <a:r>
              <a:rPr sz="898" spc="2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become</a:t>
            </a:r>
            <a:r>
              <a:rPr sz="898" spc="2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aware</a:t>
            </a:r>
            <a:r>
              <a:rPr sz="898" spc="19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of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instances</a:t>
            </a:r>
            <a:r>
              <a:rPr sz="898" spc="5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of</a:t>
            </a:r>
            <a:r>
              <a:rPr sz="898" spc="4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non-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compliance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with</a:t>
            </a:r>
            <a:r>
              <a:rPr sz="898" spc="5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laws</a:t>
            </a:r>
            <a:r>
              <a:rPr sz="898" spc="6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and</a:t>
            </a:r>
            <a:r>
              <a:rPr sz="898" spc="6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regulations</a:t>
            </a:r>
            <a:r>
              <a:rPr sz="898" spc="6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that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are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not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closely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related</a:t>
            </a:r>
            <a:r>
              <a:rPr sz="898" spc="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to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events</a:t>
            </a:r>
            <a:r>
              <a:rPr sz="898" spc="-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and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transactions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reflected</a:t>
            </a:r>
            <a:r>
              <a:rPr sz="898" spc="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in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17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financial</a:t>
            </a:r>
            <a:r>
              <a:rPr sz="898" spc="18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statements.</a:t>
            </a:r>
            <a:r>
              <a:rPr sz="898" spc="15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Also,</a:t>
            </a:r>
            <a:r>
              <a:rPr sz="898" spc="18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1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risk</a:t>
            </a:r>
            <a:r>
              <a:rPr sz="898" spc="10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of</a:t>
            </a:r>
            <a:r>
              <a:rPr sz="898" spc="1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not</a:t>
            </a:r>
            <a:r>
              <a:rPr sz="898" spc="16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detecting</a:t>
            </a:r>
            <a:r>
              <a:rPr sz="898" spc="17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50" dirty="0">
                <a:solidFill>
                  <a:srgbClr val="272727"/>
                </a:solidFill>
                <a:latin typeface="Cambria"/>
                <a:cs typeface="Cambria"/>
              </a:rPr>
              <a:t>a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material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misstatement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due to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fraud</a:t>
            </a:r>
            <a:r>
              <a:rPr sz="898" spc="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is</a:t>
            </a:r>
            <a:r>
              <a:rPr sz="898" spc="4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higher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than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risk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of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not</a:t>
            </a:r>
            <a:r>
              <a:rPr sz="898" spc="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detecting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one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resulting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 from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error,</a:t>
            </a:r>
            <a:r>
              <a:rPr sz="898" spc="4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as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fraud</a:t>
            </a:r>
            <a:r>
              <a:rPr sz="898" spc="7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may</a:t>
            </a:r>
            <a:r>
              <a:rPr sz="898" spc="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involve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deliberate</a:t>
            </a:r>
            <a:r>
              <a:rPr sz="898" spc="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concealment</a:t>
            </a:r>
            <a:r>
              <a:rPr sz="898" spc="-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by,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45" dirty="0">
                <a:solidFill>
                  <a:srgbClr val="272727"/>
                </a:solidFill>
                <a:latin typeface="Cambria"/>
                <a:cs typeface="Cambria"/>
              </a:rPr>
              <a:t>for</a:t>
            </a:r>
            <a:r>
              <a:rPr sz="898" spc="-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example,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forgery</a:t>
            </a:r>
            <a:r>
              <a:rPr sz="898" spc="7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or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intentional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misrepresentations,</a:t>
            </a:r>
            <a:r>
              <a:rPr sz="898" spc="-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or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72727"/>
                </a:solidFill>
                <a:latin typeface="Cambria"/>
                <a:cs typeface="Cambria"/>
              </a:rPr>
              <a:t>through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collusion.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10742" y="925855"/>
            <a:ext cx="2965546" cy="767061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1902" algn="just">
              <a:lnSpc>
                <a:spcPct val="135600"/>
              </a:lnSpc>
              <a:spcBef>
                <a:spcPts val="90"/>
              </a:spcBef>
            </a:pP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A</a:t>
            </a:r>
            <a:r>
              <a:rPr sz="898" spc="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52525"/>
                </a:solidFill>
                <a:latin typeface="Cambria"/>
                <a:cs typeface="Cambria"/>
              </a:rPr>
              <a:t>further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description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of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our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52525"/>
                </a:solidFill>
                <a:latin typeface="Cambria"/>
                <a:cs typeface="Cambria"/>
              </a:rPr>
              <a:t>responsibilities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for</a:t>
            </a:r>
            <a:r>
              <a:rPr sz="898" spc="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audit</a:t>
            </a:r>
            <a:r>
              <a:rPr sz="898" spc="3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-4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financial</a:t>
            </a:r>
            <a:r>
              <a:rPr sz="898" spc="28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statements</a:t>
            </a:r>
            <a:r>
              <a:rPr sz="898" spc="30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is</a:t>
            </a:r>
            <a:r>
              <a:rPr sz="898" spc="254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located</a:t>
            </a:r>
            <a:r>
              <a:rPr sz="898" spc="25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on</a:t>
            </a:r>
            <a:r>
              <a:rPr sz="898" spc="24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the</a:t>
            </a:r>
            <a:r>
              <a:rPr sz="898" spc="2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FAC's</a:t>
            </a:r>
            <a:r>
              <a:rPr sz="898" spc="2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website</a:t>
            </a:r>
            <a:r>
              <a:rPr sz="898" spc="26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at: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  <a:hlinkClick r:id="rId4"/>
              </a:rPr>
              <a:t>www.frc.org.uk/auditorsresponsibilities.</a:t>
            </a:r>
            <a:r>
              <a:rPr sz="898" spc="160" dirty="0">
                <a:solidFill>
                  <a:srgbClr val="252525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This</a:t>
            </a:r>
            <a:r>
              <a:rPr sz="898" spc="150" dirty="0">
                <a:solidFill>
                  <a:srgbClr val="252525"/>
                </a:solidFill>
                <a:latin typeface="Cambria"/>
                <a:cs typeface="Cambria"/>
              </a:rPr>
              <a:t> 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description</a:t>
            </a:r>
            <a:r>
              <a:rPr sz="898" spc="499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forms</a:t>
            </a:r>
            <a:r>
              <a:rPr sz="898" spc="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52525"/>
                </a:solidFill>
                <a:latin typeface="Cambria"/>
                <a:cs typeface="Cambria"/>
              </a:rPr>
              <a:t>part</a:t>
            </a:r>
            <a:r>
              <a:rPr sz="898" spc="-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52525"/>
                </a:solidFill>
                <a:latin typeface="Cambria"/>
                <a:cs typeface="Cambria"/>
              </a:rPr>
              <a:t>of</a:t>
            </a:r>
            <a:r>
              <a:rPr sz="898" spc="15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our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52525"/>
                </a:solidFill>
                <a:latin typeface="Cambria"/>
                <a:cs typeface="Cambria"/>
              </a:rPr>
              <a:t>auditors' </a:t>
            </a:r>
            <a:r>
              <a:rPr sz="898" spc="-10" dirty="0">
                <a:solidFill>
                  <a:srgbClr val="252525"/>
                </a:solidFill>
                <a:latin typeface="Cambria"/>
                <a:cs typeface="Cambria"/>
              </a:rPr>
              <a:t>report.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10488" y="1793712"/>
            <a:ext cx="2966180" cy="172874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7893" algn="just">
              <a:spcBef>
                <a:spcPts val="100"/>
              </a:spcBef>
            </a:pPr>
            <a:r>
              <a:rPr sz="898" i="1" spc="-50" dirty="0">
                <a:solidFill>
                  <a:srgbClr val="05488D"/>
                </a:solidFill>
                <a:latin typeface="Arial"/>
                <a:cs typeface="Arial"/>
              </a:rPr>
              <a:t>Use</a:t>
            </a:r>
            <a:r>
              <a:rPr sz="898" i="1" spc="-35" dirty="0">
                <a:solidFill>
                  <a:srgbClr val="05488D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05488D"/>
                </a:solidFill>
                <a:latin typeface="Arial"/>
                <a:cs typeface="Arial"/>
              </a:rPr>
              <a:t>of</a:t>
            </a:r>
            <a:r>
              <a:rPr sz="898" i="1" spc="-114" dirty="0">
                <a:solidFill>
                  <a:srgbClr val="05488D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05488D"/>
                </a:solidFill>
                <a:latin typeface="Arial"/>
                <a:cs typeface="Arial"/>
              </a:rPr>
              <a:t>this</a:t>
            </a:r>
            <a:r>
              <a:rPr sz="898" i="1" spc="20" dirty="0">
                <a:solidFill>
                  <a:srgbClr val="05488D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05488D"/>
                </a:solidFill>
                <a:latin typeface="Arial"/>
                <a:cs typeface="Arial"/>
              </a:rPr>
              <a:t>report</a:t>
            </a:r>
            <a:endParaRPr sz="898">
              <a:latin typeface="Arial"/>
              <a:cs typeface="Arial"/>
            </a:endParaRPr>
          </a:p>
          <a:p>
            <a:pPr marL="12678" marR="5071" indent="1902" algn="just">
              <a:lnSpc>
                <a:spcPct val="136100"/>
              </a:lnSpc>
              <a:spcBef>
                <a:spcPts val="589"/>
              </a:spcBef>
            </a:pP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This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report,</a:t>
            </a:r>
            <a:r>
              <a:rPr sz="898" spc="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including</a:t>
            </a:r>
            <a:r>
              <a:rPr sz="898" spc="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opinions,</a:t>
            </a:r>
            <a:r>
              <a:rPr sz="898" spc="4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has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been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 prepared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for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and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only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65" dirty="0">
                <a:solidFill>
                  <a:srgbClr val="272727"/>
                </a:solidFill>
                <a:latin typeface="Cambria"/>
                <a:cs typeface="Cambria"/>
              </a:rPr>
              <a:t>for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company's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members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as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body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90" dirty="0">
                <a:solidFill>
                  <a:srgbClr val="272727"/>
                </a:solidFill>
                <a:latin typeface="Cambria"/>
                <a:cs typeface="Cambria"/>
              </a:rPr>
              <a:t>in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accordance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with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Chapter</a:t>
            </a:r>
            <a:r>
              <a:rPr sz="898" spc="7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3</a:t>
            </a:r>
            <a:r>
              <a:rPr sz="898" spc="10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of</a:t>
            </a:r>
            <a:r>
              <a:rPr sz="898" spc="1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Part</a:t>
            </a:r>
            <a:r>
              <a:rPr sz="898" spc="10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16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of</a:t>
            </a:r>
            <a:r>
              <a:rPr sz="898" spc="4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5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Companies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Act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2006</a:t>
            </a:r>
            <a:r>
              <a:rPr sz="898" spc="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and</a:t>
            </a:r>
            <a:r>
              <a:rPr sz="898" spc="4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for</a:t>
            </a:r>
            <a:r>
              <a:rPr sz="898" spc="5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no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other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purpose.</a:t>
            </a:r>
            <a:r>
              <a:rPr sz="898" spc="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We</a:t>
            </a:r>
            <a:r>
              <a:rPr sz="898" spc="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do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not,</a:t>
            </a:r>
            <a:r>
              <a:rPr sz="898" spc="6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in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giving</a:t>
            </a:r>
            <a:r>
              <a:rPr sz="898" spc="-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these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opinions,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accept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or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assume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responsibility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for</a:t>
            </a:r>
            <a:r>
              <a:rPr sz="898" spc="6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any</a:t>
            </a:r>
            <a:r>
              <a:rPr sz="898" spc="8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other</a:t>
            </a:r>
            <a:r>
              <a:rPr sz="898" spc="8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purpose</a:t>
            </a:r>
            <a:r>
              <a:rPr sz="898" spc="7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or</a:t>
            </a:r>
            <a:r>
              <a:rPr sz="898" spc="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to</a:t>
            </a:r>
            <a:r>
              <a:rPr sz="898" spc="7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any</a:t>
            </a:r>
            <a:r>
              <a:rPr sz="898" spc="7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other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person</a:t>
            </a:r>
            <a:r>
              <a:rPr sz="898" spc="6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to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whom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this</a:t>
            </a:r>
            <a:r>
              <a:rPr sz="898" spc="-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report</a:t>
            </a:r>
            <a:r>
              <a:rPr sz="898" spc="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is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shown</a:t>
            </a:r>
            <a:r>
              <a:rPr sz="898" spc="5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or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into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whose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hands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it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may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come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49" b="1" i="1" dirty="0">
                <a:solidFill>
                  <a:srgbClr val="272727"/>
                </a:solidFill>
                <a:latin typeface="News Gothic Std"/>
                <a:cs typeface="News Gothic Std"/>
              </a:rPr>
              <a:t>save</a:t>
            </a:r>
            <a:r>
              <a:rPr sz="849" b="1" i="1" spc="-65" dirty="0">
                <a:solidFill>
                  <a:srgbClr val="272727"/>
                </a:solidFill>
                <a:latin typeface="News Gothic Std"/>
                <a:cs typeface="News Gothic Std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where</a:t>
            </a:r>
            <a:r>
              <a:rPr sz="898" spc="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expressly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agreed</a:t>
            </a:r>
            <a:r>
              <a:rPr sz="898" spc="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by</a:t>
            </a:r>
            <a:r>
              <a:rPr sz="898" spc="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our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40" dirty="0">
                <a:solidFill>
                  <a:srgbClr val="272727"/>
                </a:solidFill>
                <a:latin typeface="Cambria"/>
                <a:cs typeface="Cambria"/>
              </a:rPr>
              <a:t>prior</a:t>
            </a:r>
            <a:r>
              <a:rPr sz="898" spc="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consent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in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writing.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09976" y="3576329"/>
            <a:ext cx="2963010" cy="784177"/>
          </a:xfrm>
          <a:prstGeom prst="rect">
            <a:avLst/>
          </a:prstGeom>
        </p:spPr>
        <p:txBody>
          <a:bodyPr vert="horz" wrap="square" lIns="0" tIns="62126" rIns="0" bIns="0" rtlCol="0">
            <a:spAutoFit/>
          </a:bodyPr>
          <a:lstStyle/>
          <a:p>
            <a:pPr marL="12678">
              <a:spcBef>
                <a:spcPts val="489"/>
              </a:spcBef>
            </a:pPr>
            <a:r>
              <a:rPr sz="849" b="1" spc="-25" dirty="0">
                <a:solidFill>
                  <a:srgbClr val="08488D"/>
                </a:solidFill>
                <a:latin typeface="Tahoma"/>
                <a:cs typeface="Tahoma"/>
              </a:rPr>
              <a:t>Other</a:t>
            </a:r>
            <a:r>
              <a:rPr sz="849" b="1" spc="-40" dirty="0">
                <a:solidFill>
                  <a:srgbClr val="08488D"/>
                </a:solidFill>
                <a:latin typeface="Tahoma"/>
                <a:cs typeface="Tahoma"/>
              </a:rPr>
              <a:t> </a:t>
            </a:r>
            <a:r>
              <a:rPr sz="849" b="1" spc="-20" dirty="0">
                <a:solidFill>
                  <a:srgbClr val="08488D"/>
                </a:solidFill>
                <a:latin typeface="Tahoma"/>
                <a:cs typeface="Tahoma"/>
              </a:rPr>
              <a:t>required</a:t>
            </a:r>
            <a:r>
              <a:rPr sz="849" b="1" spc="25" dirty="0">
                <a:solidFill>
                  <a:srgbClr val="08488D"/>
                </a:solidFill>
                <a:latin typeface="Tahoma"/>
                <a:cs typeface="Tahoma"/>
              </a:rPr>
              <a:t> </a:t>
            </a:r>
            <a:r>
              <a:rPr sz="849" b="1" spc="-10" dirty="0">
                <a:solidFill>
                  <a:srgbClr val="08488D"/>
                </a:solidFill>
                <a:latin typeface="Tahoma"/>
                <a:cs typeface="Tahoma"/>
              </a:rPr>
              <a:t>reporting</a:t>
            </a:r>
            <a:endParaRPr sz="849">
              <a:latin typeface="Tahoma"/>
              <a:cs typeface="Tahoma"/>
            </a:endParaRPr>
          </a:p>
          <a:p>
            <a:pPr marL="23455">
              <a:spcBef>
                <a:spcPts val="408"/>
              </a:spcBef>
            </a:pPr>
            <a:r>
              <a:rPr sz="898" i="1" spc="-35" dirty="0">
                <a:solidFill>
                  <a:srgbClr val="064085"/>
                </a:solidFill>
                <a:latin typeface="Arial"/>
                <a:cs typeface="Arial"/>
              </a:rPr>
              <a:t>Companies</a:t>
            </a:r>
            <a:r>
              <a:rPr sz="898" i="1" spc="-10" dirty="0">
                <a:solidFill>
                  <a:srgbClr val="064085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064085"/>
                </a:solidFill>
                <a:latin typeface="Arial"/>
                <a:cs typeface="Arial"/>
              </a:rPr>
              <a:t>Act</a:t>
            </a:r>
            <a:r>
              <a:rPr sz="898" i="1" spc="-110" dirty="0">
                <a:solidFill>
                  <a:srgbClr val="064085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064085"/>
                </a:solidFill>
                <a:latin typeface="Arial"/>
                <a:cs typeface="Arial"/>
              </a:rPr>
              <a:t>2006</a:t>
            </a:r>
            <a:r>
              <a:rPr sz="898" i="1" spc="5" dirty="0">
                <a:solidFill>
                  <a:srgbClr val="064085"/>
                </a:solidFill>
                <a:latin typeface="Arial"/>
                <a:cs typeface="Arial"/>
              </a:rPr>
              <a:t> </a:t>
            </a:r>
            <a:r>
              <a:rPr sz="898" i="1" spc="-35" dirty="0">
                <a:solidFill>
                  <a:srgbClr val="064085"/>
                </a:solidFill>
                <a:latin typeface="Arial"/>
                <a:cs typeface="Arial"/>
              </a:rPr>
              <a:t>exception</a:t>
            </a:r>
            <a:r>
              <a:rPr sz="898" i="1" dirty="0">
                <a:solidFill>
                  <a:srgbClr val="064085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064085"/>
                </a:solidFill>
                <a:latin typeface="Arial"/>
                <a:cs typeface="Arial"/>
              </a:rPr>
              <a:t>reporting</a:t>
            </a:r>
            <a:endParaRPr sz="898">
              <a:latin typeface="Arial"/>
              <a:cs typeface="Arial"/>
            </a:endParaRPr>
          </a:p>
          <a:p>
            <a:pPr marL="16482" marR="5071" indent="3804">
              <a:lnSpc>
                <a:spcPct val="111600"/>
              </a:lnSpc>
              <a:spcBef>
                <a:spcPts val="669"/>
              </a:spcBef>
            </a:pP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Under</a:t>
            </a:r>
            <a:r>
              <a:rPr sz="898" spc="6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5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Companies</a:t>
            </a:r>
            <a:r>
              <a:rPr sz="898" spc="7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Act</a:t>
            </a:r>
            <a:r>
              <a:rPr sz="898" spc="10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2006</a:t>
            </a:r>
            <a:r>
              <a:rPr sz="898" spc="6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we</a:t>
            </a:r>
            <a:r>
              <a:rPr sz="898" spc="7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are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required</a:t>
            </a:r>
            <a:r>
              <a:rPr sz="898" spc="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to</a:t>
            </a:r>
            <a:r>
              <a:rPr sz="898" spc="9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report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to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you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ii,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in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our</a:t>
            </a:r>
            <a:r>
              <a:rPr sz="898" spc="-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opinion: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146306" y="4518236"/>
            <a:ext cx="9001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55" dirty="0">
                <a:solidFill>
                  <a:srgbClr val="272727"/>
                </a:solidFill>
                <a:latin typeface="Cambria"/>
                <a:cs typeface="Cambria"/>
              </a:rPr>
              <a:t>•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372748" y="4509994"/>
            <a:ext cx="2502140" cy="30687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11200"/>
              </a:lnSpc>
              <a:spcBef>
                <a:spcPts val="100"/>
              </a:spcBef>
            </a:pP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we</a:t>
            </a:r>
            <a:r>
              <a:rPr sz="898" spc="36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have</a:t>
            </a:r>
            <a:r>
              <a:rPr sz="898" spc="32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not</a:t>
            </a:r>
            <a:r>
              <a:rPr sz="898" spc="35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obtained</a:t>
            </a:r>
            <a:r>
              <a:rPr sz="898" spc="37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all</a:t>
            </a:r>
            <a:r>
              <a:rPr sz="898" spc="34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36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information</a:t>
            </a:r>
            <a:r>
              <a:rPr sz="898" spc="38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and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explanations</a:t>
            </a:r>
            <a:r>
              <a:rPr sz="898" spc="-3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we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require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40" dirty="0">
                <a:solidFill>
                  <a:srgbClr val="272727"/>
                </a:solidFill>
                <a:latin typeface="Cambria"/>
                <a:cs typeface="Cambria"/>
              </a:rPr>
              <a:t>for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our</a:t>
            </a:r>
            <a:r>
              <a:rPr sz="898" spc="-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audit;</a:t>
            </a:r>
            <a:r>
              <a:rPr sz="898" spc="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or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146307" y="4986840"/>
            <a:ext cx="2725285" cy="636470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238988" marR="5071" indent="-226943" algn="just">
              <a:lnSpc>
                <a:spcPct val="111300"/>
              </a:lnSpc>
              <a:spcBef>
                <a:spcPts val="110"/>
              </a:spcBef>
              <a:buChar char="•"/>
              <a:tabLst>
                <a:tab pos="238988" algn="l"/>
                <a:tab pos="242158" algn="l"/>
              </a:tabLst>
            </a:pPr>
            <a:r>
              <a:rPr sz="1348" baseline="3086" dirty="0">
                <a:solidFill>
                  <a:srgbClr val="242424"/>
                </a:solidFill>
                <a:latin typeface="Cambria"/>
                <a:cs typeface="Cambria"/>
              </a:rPr>
              <a:t>	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adequate</a:t>
            </a:r>
            <a:r>
              <a:rPr sz="898" spc="2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42424"/>
                </a:solidFill>
                <a:latin typeface="Cambria"/>
                <a:cs typeface="Cambria"/>
              </a:rPr>
              <a:t>accounting</a:t>
            </a:r>
            <a:r>
              <a:rPr sz="898" spc="-10" dirty="0">
                <a:solidFill>
                  <a:srgbClr val="242424"/>
                </a:solidFill>
                <a:latin typeface="Cambria"/>
                <a:cs typeface="Cambria"/>
              </a:rPr>
              <a:t> records</a:t>
            </a:r>
            <a:r>
              <a:rPr sz="898" spc="-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have</a:t>
            </a:r>
            <a:r>
              <a:rPr sz="898" spc="4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40" dirty="0">
                <a:solidFill>
                  <a:srgbClr val="242424"/>
                </a:solidFill>
                <a:latin typeface="Cambria"/>
                <a:cs typeface="Cambria"/>
              </a:rPr>
              <a:t>not</a:t>
            </a:r>
            <a:r>
              <a:rPr sz="898" spc="2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been</a:t>
            </a:r>
            <a:r>
              <a:rPr sz="898" spc="6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42424"/>
                </a:solidFill>
                <a:latin typeface="Cambria"/>
                <a:cs typeface="Cambria"/>
              </a:rPr>
              <a:t>kept</a:t>
            </a:r>
            <a:r>
              <a:rPr sz="898" spc="4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42424"/>
                </a:solidFill>
                <a:latin typeface="Cambria"/>
                <a:cs typeface="Cambria"/>
              </a:rPr>
              <a:t>by</a:t>
            </a:r>
            <a:r>
              <a:rPr sz="898" spc="499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the</a:t>
            </a:r>
            <a:r>
              <a:rPr sz="898" spc="-5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company,</a:t>
            </a:r>
            <a:r>
              <a:rPr sz="898" spc="4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60" dirty="0">
                <a:solidFill>
                  <a:srgbClr val="242424"/>
                </a:solidFill>
                <a:latin typeface="Cambria"/>
                <a:cs typeface="Cambria"/>
              </a:rPr>
              <a:t>or</a:t>
            </a:r>
            <a:r>
              <a:rPr sz="898" spc="1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42424"/>
                </a:solidFill>
                <a:latin typeface="Cambria"/>
                <a:cs typeface="Cambria"/>
              </a:rPr>
              <a:t>returns</a:t>
            </a:r>
            <a:r>
              <a:rPr sz="898" spc="-1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adequate</a:t>
            </a:r>
            <a:r>
              <a:rPr sz="898" spc="-3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40" dirty="0">
                <a:solidFill>
                  <a:srgbClr val="242424"/>
                </a:solidFill>
                <a:latin typeface="Cambria"/>
                <a:cs typeface="Cambria"/>
              </a:rPr>
              <a:t>for</a:t>
            </a:r>
            <a:r>
              <a:rPr sz="898" spc="-1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30" dirty="0">
                <a:solidFill>
                  <a:srgbClr val="242424"/>
                </a:solidFill>
                <a:latin typeface="Cambria"/>
                <a:cs typeface="Cambria"/>
              </a:rPr>
              <a:t>our</a:t>
            </a:r>
            <a:r>
              <a:rPr sz="898" spc="-20" dirty="0">
                <a:solidFill>
                  <a:srgbClr val="242424"/>
                </a:solidFill>
                <a:latin typeface="Cambria"/>
                <a:cs typeface="Cambria"/>
              </a:rPr>
              <a:t> audit</a:t>
            </a:r>
            <a:r>
              <a:rPr sz="898" spc="3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42424"/>
                </a:solidFill>
                <a:latin typeface="Cambria"/>
                <a:cs typeface="Cambria"/>
              </a:rPr>
              <a:t>have</a:t>
            </a:r>
            <a:r>
              <a:rPr sz="898" spc="499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not</a:t>
            </a:r>
            <a:r>
              <a:rPr sz="898" spc="2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been</a:t>
            </a:r>
            <a:r>
              <a:rPr sz="898" spc="-1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received</a:t>
            </a:r>
            <a:r>
              <a:rPr sz="898" spc="-2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from</a:t>
            </a:r>
            <a:r>
              <a:rPr sz="898" spc="4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branches</a:t>
            </a:r>
            <a:r>
              <a:rPr sz="898" spc="4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not</a:t>
            </a:r>
            <a:r>
              <a:rPr sz="898" spc="-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42424"/>
                </a:solidFill>
                <a:latin typeface="Cambria"/>
                <a:cs typeface="Cambria"/>
              </a:rPr>
              <a:t>visited</a:t>
            </a:r>
            <a:r>
              <a:rPr sz="898" spc="20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42424"/>
                </a:solidFill>
                <a:latin typeface="Cambria"/>
                <a:cs typeface="Cambria"/>
              </a:rPr>
              <a:t>by</a:t>
            </a:r>
            <a:r>
              <a:rPr sz="898" spc="25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42424"/>
                </a:solidFill>
                <a:latin typeface="Cambria"/>
                <a:cs typeface="Cambria"/>
              </a:rPr>
              <a:t>us;</a:t>
            </a:r>
            <a:r>
              <a:rPr sz="898" spc="499" dirty="0">
                <a:solidFill>
                  <a:srgbClr val="242424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42424"/>
                </a:solidFill>
                <a:latin typeface="Cambria"/>
                <a:cs typeface="Cambria"/>
              </a:rPr>
              <a:t>or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146307" y="5775581"/>
            <a:ext cx="2724017" cy="30694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8354" marR="5071" indent="-226310">
              <a:lnSpc>
                <a:spcPct val="110600"/>
              </a:lnSpc>
              <a:spcBef>
                <a:spcPts val="100"/>
              </a:spcBef>
              <a:buChar char="•"/>
              <a:tabLst>
                <a:tab pos="238354" algn="l"/>
                <a:tab pos="239621" algn="l"/>
              </a:tabLst>
            </a:pPr>
            <a:r>
              <a:rPr sz="1348" baseline="3086" dirty="0">
                <a:solidFill>
                  <a:srgbClr val="272727"/>
                </a:solidFill>
                <a:latin typeface="Cambria"/>
                <a:cs typeface="Cambria"/>
              </a:rPr>
              <a:t>	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certain</a:t>
            </a:r>
            <a:r>
              <a:rPr sz="898" spc="474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disclosures</a:t>
            </a:r>
            <a:r>
              <a:rPr sz="898" spc="150" dirty="0">
                <a:solidFill>
                  <a:srgbClr val="272727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of</a:t>
            </a:r>
            <a:r>
              <a:rPr sz="898" spc="155" dirty="0">
                <a:solidFill>
                  <a:srgbClr val="272727"/>
                </a:solidFill>
                <a:latin typeface="Cambria"/>
                <a:cs typeface="Cambria"/>
              </a:rPr>
              <a:t> 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Directors'</a:t>
            </a:r>
            <a:r>
              <a:rPr sz="898" spc="150" dirty="0">
                <a:solidFill>
                  <a:srgbClr val="272727"/>
                </a:solidFill>
                <a:latin typeface="Cambria"/>
                <a:cs typeface="Cambria"/>
              </a:rPr>
              <a:t> 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remuneration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specified</a:t>
            </a:r>
            <a:r>
              <a:rPr sz="898" spc="-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by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72727"/>
                </a:solidFill>
                <a:latin typeface="Cambria"/>
                <a:cs typeface="Cambria"/>
              </a:rPr>
              <a:t>law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are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not</a:t>
            </a:r>
            <a:r>
              <a:rPr sz="898" spc="2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made;</a:t>
            </a:r>
            <a:r>
              <a:rPr sz="898" spc="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72727"/>
                </a:solidFill>
                <a:latin typeface="Cambria"/>
                <a:cs typeface="Cambria"/>
              </a:rPr>
              <a:t>or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143645" y="6255977"/>
            <a:ext cx="2725285" cy="30457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7720" marR="5071" indent="-225676">
              <a:lnSpc>
                <a:spcPct val="109900"/>
              </a:lnSpc>
              <a:spcBef>
                <a:spcPts val="100"/>
              </a:spcBef>
              <a:buChar char="•"/>
              <a:tabLst>
                <a:tab pos="238988" algn="l"/>
              </a:tabLst>
            </a:pP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8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financial</a:t>
            </a:r>
            <a:r>
              <a:rPr sz="898" spc="9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statements</a:t>
            </a:r>
            <a:r>
              <a:rPr sz="898" spc="10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are</a:t>
            </a:r>
            <a:r>
              <a:rPr sz="898" spc="6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not</a:t>
            </a:r>
            <a:r>
              <a:rPr sz="898" spc="4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in</a:t>
            </a:r>
            <a:r>
              <a:rPr sz="898" spc="7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agreement</a:t>
            </a:r>
            <a:r>
              <a:rPr sz="898" spc="8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35" dirty="0">
                <a:solidFill>
                  <a:srgbClr val="272727"/>
                </a:solidFill>
                <a:latin typeface="Cambria"/>
                <a:cs typeface="Cambria"/>
              </a:rPr>
              <a:t>with</a:t>
            </a:r>
            <a:r>
              <a:rPr sz="898" spc="499" dirty="0">
                <a:solidFill>
                  <a:srgbClr val="272727"/>
                </a:solidFill>
                <a:latin typeface="Cambria"/>
                <a:cs typeface="Cambria"/>
              </a:rPr>
              <a:t> 	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the</a:t>
            </a:r>
            <a:r>
              <a:rPr sz="898" spc="6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72727"/>
                </a:solidFill>
                <a:latin typeface="Cambria"/>
                <a:cs typeface="Cambria"/>
              </a:rPr>
              <a:t>accounting</a:t>
            </a:r>
            <a:r>
              <a:rPr sz="898" spc="1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records</a:t>
            </a:r>
            <a:r>
              <a:rPr sz="898" spc="15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72727"/>
                </a:solidFill>
                <a:latin typeface="Cambria"/>
                <a:cs typeface="Cambria"/>
              </a:rPr>
              <a:t>and</a:t>
            </a:r>
            <a:r>
              <a:rPr sz="898" spc="-30" dirty="0">
                <a:solidFill>
                  <a:srgbClr val="272727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72727"/>
                </a:solidFill>
                <a:latin typeface="Cambria"/>
                <a:cs typeface="Cambria"/>
              </a:rPr>
              <a:t>returns.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912765" y="6695167"/>
            <a:ext cx="2961742" cy="287172"/>
          </a:xfrm>
          <a:prstGeom prst="rect">
            <a:avLst/>
          </a:prstGeom>
        </p:spPr>
        <p:txBody>
          <a:bodyPr vert="horz" wrap="square" lIns="0" tIns="27259" rIns="0" bIns="0" rtlCol="0">
            <a:spAutoFit/>
          </a:bodyPr>
          <a:lstStyle/>
          <a:p>
            <a:pPr marL="12678" marR="5071" indent="2536">
              <a:lnSpc>
                <a:spcPts val="978"/>
              </a:lnSpc>
              <a:spcBef>
                <a:spcPts val="215"/>
              </a:spcBef>
            </a:pP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We</a:t>
            </a:r>
            <a:r>
              <a:rPr sz="898" spc="170" dirty="0">
                <a:solidFill>
                  <a:srgbClr val="282828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have</a:t>
            </a:r>
            <a:r>
              <a:rPr sz="898" spc="150" dirty="0">
                <a:solidFill>
                  <a:srgbClr val="282828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no</a:t>
            </a:r>
            <a:r>
              <a:rPr sz="898" spc="160" dirty="0">
                <a:solidFill>
                  <a:srgbClr val="282828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exceptions</a:t>
            </a:r>
            <a:r>
              <a:rPr sz="898" spc="150" dirty="0">
                <a:solidFill>
                  <a:srgbClr val="282828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to</a:t>
            </a:r>
            <a:r>
              <a:rPr sz="898" spc="170" dirty="0">
                <a:solidFill>
                  <a:srgbClr val="282828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report</a:t>
            </a:r>
            <a:r>
              <a:rPr sz="898" spc="494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arising</a:t>
            </a:r>
            <a:r>
              <a:rPr sz="898" spc="150" dirty="0">
                <a:solidFill>
                  <a:srgbClr val="282828"/>
                </a:solidFill>
                <a:latin typeface="Cambria"/>
                <a:cs typeface="Cambria"/>
              </a:rPr>
              <a:t> 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from</a:t>
            </a:r>
            <a:r>
              <a:rPr sz="898" spc="170" dirty="0">
                <a:solidFill>
                  <a:srgbClr val="282828"/>
                </a:solidFill>
                <a:latin typeface="Cambria"/>
                <a:cs typeface="Cambria"/>
              </a:rPr>
              <a:t>  </a:t>
            </a:r>
            <a:r>
              <a:rPr sz="898" spc="-20" dirty="0">
                <a:solidFill>
                  <a:srgbClr val="282828"/>
                </a:solidFill>
                <a:latin typeface="Cambria"/>
                <a:cs typeface="Cambria"/>
              </a:rPr>
              <a:t>this</a:t>
            </a:r>
            <a:r>
              <a:rPr sz="898" spc="499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responsibility.</a:t>
            </a:r>
            <a:endParaRPr sz="898">
              <a:latin typeface="Cambria"/>
              <a:cs typeface="Cambria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910488" y="7448244"/>
            <a:ext cx="2422264" cy="867856"/>
          </a:xfrm>
          <a:prstGeom prst="rect">
            <a:avLst/>
          </a:prstGeom>
        </p:spPr>
        <p:txBody>
          <a:bodyPr vert="horz" wrap="square" lIns="0" tIns="43741" rIns="0" bIns="0" rtlCol="0">
            <a:spAutoFit/>
          </a:bodyPr>
          <a:lstStyle/>
          <a:p>
            <a:pPr marL="13312">
              <a:spcBef>
                <a:spcPts val="344"/>
              </a:spcBef>
            </a:pP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Stuart</a:t>
            </a:r>
            <a:r>
              <a:rPr sz="898" spc="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Couch</a:t>
            </a:r>
            <a:r>
              <a:rPr sz="898" spc="9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82828"/>
                </a:solidFill>
                <a:latin typeface="Cambria"/>
                <a:cs typeface="Cambria"/>
              </a:rPr>
              <a:t>(Senior</a:t>
            </a:r>
            <a:r>
              <a:rPr sz="898" spc="6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82828"/>
                </a:solidFill>
                <a:latin typeface="Cambria"/>
                <a:cs typeface="Cambria"/>
              </a:rPr>
              <a:t>Statutory</a:t>
            </a:r>
            <a:r>
              <a:rPr sz="898" spc="10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Auditor)</a:t>
            </a:r>
            <a:endParaRPr sz="898">
              <a:latin typeface="Cambria"/>
              <a:cs typeface="Cambria"/>
            </a:endParaRPr>
          </a:p>
          <a:p>
            <a:pPr marL="12678" marR="5071" indent="2536">
              <a:lnSpc>
                <a:spcPct val="123000"/>
              </a:lnSpc>
            </a:pPr>
            <a:r>
              <a:rPr sz="898" spc="-30" dirty="0">
                <a:solidFill>
                  <a:srgbClr val="282828"/>
                </a:solidFill>
                <a:latin typeface="Cambria"/>
                <a:cs typeface="Cambria"/>
              </a:rPr>
              <a:t>for</a:t>
            </a:r>
            <a:r>
              <a:rPr sz="898" spc="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and</a:t>
            </a:r>
            <a:r>
              <a:rPr sz="898" spc="-30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on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behalf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of</a:t>
            </a:r>
            <a:r>
              <a:rPr sz="898" spc="70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PricewaterhouseCoopers</a:t>
            </a:r>
            <a:r>
              <a:rPr sz="898" spc="2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25" dirty="0">
                <a:solidFill>
                  <a:srgbClr val="282828"/>
                </a:solidFill>
                <a:latin typeface="Cambria"/>
                <a:cs typeface="Cambria"/>
              </a:rPr>
              <a:t>LLP</a:t>
            </a:r>
            <a:r>
              <a:rPr sz="898" spc="499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Chartered</a:t>
            </a:r>
            <a:r>
              <a:rPr sz="898" spc="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Accountants</a:t>
            </a:r>
            <a:r>
              <a:rPr sz="898" spc="3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and</a:t>
            </a:r>
            <a:r>
              <a:rPr sz="898" spc="1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82828"/>
                </a:solidFill>
                <a:latin typeface="Cambria"/>
                <a:cs typeface="Cambria"/>
              </a:rPr>
              <a:t>Statutory</a:t>
            </a:r>
            <a:r>
              <a:rPr sz="898" spc="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Auditors</a:t>
            </a:r>
            <a:r>
              <a:rPr sz="898" spc="499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Cardiff</a:t>
            </a:r>
            <a:endParaRPr sz="898">
              <a:latin typeface="Cambria"/>
              <a:cs typeface="Cambria"/>
            </a:endParaRPr>
          </a:p>
          <a:p>
            <a:pPr marL="13312">
              <a:spcBef>
                <a:spcPts val="250"/>
              </a:spcBef>
            </a:pPr>
            <a:r>
              <a:rPr sz="898" dirty="0">
                <a:solidFill>
                  <a:srgbClr val="282828"/>
                </a:solidFill>
                <a:latin typeface="Cambria"/>
                <a:cs typeface="Cambria"/>
              </a:rPr>
              <a:t>29</a:t>
            </a:r>
            <a:r>
              <a:rPr sz="898" spc="-45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10" dirty="0">
                <a:solidFill>
                  <a:srgbClr val="282828"/>
                </a:solidFill>
                <a:latin typeface="Cambria"/>
                <a:cs typeface="Cambria"/>
              </a:rPr>
              <a:t>August</a:t>
            </a:r>
            <a:r>
              <a:rPr sz="898" spc="-40" dirty="0">
                <a:solidFill>
                  <a:srgbClr val="282828"/>
                </a:solidFill>
                <a:latin typeface="Cambria"/>
                <a:cs typeface="Cambria"/>
              </a:rPr>
              <a:t> </a:t>
            </a:r>
            <a:r>
              <a:rPr sz="898" spc="-20" dirty="0">
                <a:solidFill>
                  <a:srgbClr val="282828"/>
                </a:solidFill>
                <a:latin typeface="Cambria"/>
                <a:cs typeface="Cambria"/>
              </a:rPr>
              <a:t>2023</a:t>
            </a:r>
            <a:endParaRPr sz="898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128706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34813" y="1424180"/>
          <a:ext cx="6114933" cy="251925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424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76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8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61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402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18546">
                <a:tc>
                  <a:txBody>
                    <a:bodyPr/>
                    <a:lstStyle/>
                    <a:p>
                      <a:pPr marL="70485">
                        <a:lnSpc>
                          <a:spcPts val="840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1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2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y_ear</a:t>
                      </a:r>
                      <a:r>
                        <a:rPr sz="800" b="1" spc="105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343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R="552450" algn="r">
                        <a:lnSpc>
                          <a:spcPct val="100000"/>
                        </a:lnSpc>
                      </a:pPr>
                      <a:r>
                        <a:rPr sz="6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6860" algn="r">
                        <a:lnSpc>
                          <a:spcPts val="775"/>
                        </a:lnSpc>
                        <a:spcBef>
                          <a:spcPts val="70"/>
                        </a:spcBef>
                      </a:pPr>
                      <a:r>
                        <a:rPr sz="6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269240" algn="r">
                        <a:lnSpc>
                          <a:spcPts val="715"/>
                        </a:lnSpc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775"/>
                        </a:lnSpc>
                        <a:spcBef>
                          <a:spcPts val="70"/>
                        </a:spcBef>
                      </a:pPr>
                      <a:r>
                        <a:rPr sz="600" spc="-2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715"/>
                        </a:lnSpc>
                      </a:pPr>
                      <a:r>
                        <a:rPr sz="600" spc="-25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3,127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3,124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exc</a:t>
                      </a:r>
                      <a:r>
                        <a:rPr sz="800" dirty="0">
                          <a:solidFill>
                            <a:srgbClr val="727474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uding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45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9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(3,348)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(2,964)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Restructuring,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disposa</a:t>
                      </a:r>
                      <a:r>
                        <a:rPr sz="800" spc="-10" dirty="0">
                          <a:solidFill>
                            <a:srgbClr val="727474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(21)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372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622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(3,349)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(2,985)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9261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7241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subsidiaries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5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arrangements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55562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7993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800" b="1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interest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241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55499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u="heavy" spc="-5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55499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2730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727474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62</a:t>
                      </a:r>
                      <a:r>
                        <a:rPr sz="800" spc="-2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1162"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241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241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(395)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spc="19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1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1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241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950591" y="2963648"/>
            <a:ext cx="3827063" cy="0"/>
          </a:xfrm>
          <a:custGeom>
            <a:avLst/>
            <a:gdLst/>
            <a:ahLst/>
            <a:cxnLst/>
            <a:rect l="l" t="t" r="r" b="b"/>
            <a:pathLst>
              <a:path w="3833495">
                <a:moveTo>
                  <a:pt x="0" y="0"/>
                </a:moveTo>
                <a:lnTo>
                  <a:pt x="3833168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46244" y="970294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90230" y="744161"/>
            <a:ext cx="163998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F1.</a:t>
            </a:r>
            <a:r>
              <a:rPr sz="1198" b="1" spc="7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Income</a:t>
            </a:r>
            <a:r>
              <a:rPr sz="1198" b="1" spc="145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79C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85538"/>
          </a:xfrm>
          <a:prstGeom prst="rect">
            <a:avLst/>
          </a:prstGeom>
        </p:spPr>
        <p:txBody>
          <a:bodyPr vert="horz" wrap="square" lIns="0" tIns="131189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3F3F3F"/>
                </a:solidFill>
              </a:rPr>
              <a:t>Tata</a:t>
            </a:r>
            <a:r>
              <a:rPr spc="55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Steel</a:t>
            </a:r>
            <a:r>
              <a:rPr spc="-5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UK</a:t>
            </a:r>
            <a:r>
              <a:rPr spc="25" dirty="0">
                <a:solidFill>
                  <a:srgbClr val="3F3F3F"/>
                </a:solidFill>
              </a:rPr>
              <a:t> </a:t>
            </a:r>
            <a:r>
              <a:rPr spc="-10" dirty="0">
                <a:solidFill>
                  <a:srgbClr val="3F3F3F"/>
                </a:solidFill>
              </a:rPr>
              <a:t>Limited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97849"/>
          </a:xfrm>
          <a:prstGeom prst="rect">
            <a:avLst/>
          </a:prstGeom>
        </p:spPr>
        <p:txBody>
          <a:bodyPr vert="horz" wrap="square" lIns="0" tIns="143381" rIns="0" bIns="0" rtlCol="0">
            <a:spAutoFit/>
          </a:bodyPr>
          <a:lstStyle/>
          <a:p>
            <a:pPr marL="232015">
              <a:spcBef>
                <a:spcPts val="25"/>
              </a:spcBef>
            </a:pPr>
            <a:r>
              <a:rPr dirty="0">
                <a:solidFill>
                  <a:srgbClr val="4F4F4F"/>
                </a:solidFill>
              </a:rPr>
              <a:t>Report</a:t>
            </a:r>
            <a:r>
              <a:rPr spc="-35" dirty="0">
                <a:solidFill>
                  <a:srgbClr val="4F4F4F"/>
                </a:solidFill>
              </a:rPr>
              <a:t> </a:t>
            </a:r>
            <a:r>
              <a:rPr dirty="0">
                <a:solidFill>
                  <a:srgbClr val="4F4F4F"/>
                </a:solidFill>
              </a:rPr>
              <a:t>&amp; Accounts</a:t>
            </a:r>
            <a:r>
              <a:rPr spc="50" dirty="0">
                <a:solidFill>
                  <a:srgbClr val="4F4F4F"/>
                </a:solidFill>
              </a:rPr>
              <a:t> </a:t>
            </a:r>
            <a:r>
              <a:rPr spc="-20" dirty="0">
                <a:solidFill>
                  <a:srgbClr val="4F4F4F"/>
                </a:solidFill>
              </a:rPr>
              <a:t>2023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9509">
              <a:spcBef>
                <a:spcPts val="25"/>
              </a:spcBef>
            </a:pPr>
            <a:r>
              <a:rPr dirty="0"/>
              <a:t>Page</a:t>
            </a:r>
            <a:r>
              <a:rPr spc="85" dirty="0"/>
              <a:t> </a:t>
            </a:r>
            <a:r>
              <a:rPr spc="-25" dirty="0">
                <a:solidFill>
                  <a:srgbClr val="4F4F4F"/>
                </a:solidFill>
              </a:rPr>
              <a:t>34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0612" y="4065548"/>
            <a:ext cx="5926654" cy="532713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7607" algn="just">
              <a:lnSpc>
                <a:spcPct val="147800"/>
              </a:lnSpc>
              <a:spcBef>
                <a:spcPts val="75"/>
              </a:spcBef>
            </a:pPr>
            <a:r>
              <a:rPr sz="799" spc="-190" dirty="0">
                <a:solidFill>
                  <a:srgbClr val="3F3F3F"/>
                </a:solidFill>
                <a:latin typeface="Arial"/>
                <a:cs typeface="Arial"/>
              </a:rPr>
              <a:t>AH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references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statements,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presentation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policies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Notes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30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appropr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919191"/>
                </a:solidFill>
                <a:latin typeface="Arial"/>
                <a:cs typeface="Arial"/>
              </a:rPr>
              <a:t>·</a:t>
            </a:r>
            <a:r>
              <a:rPr sz="799" spc="-55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financ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March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2022)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7086" y="9378349"/>
            <a:ext cx="358046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0" dirty="0">
                <a:solidFill>
                  <a:srgbClr val="4F4F4F"/>
                </a:solidFill>
                <a:latin typeface="Arial"/>
                <a:cs typeface="Arial"/>
              </a:rPr>
              <a:t>Notes</a:t>
            </a:r>
            <a:r>
              <a:rPr sz="749" spc="-3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F4F4F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F4F4F"/>
                </a:solidFill>
                <a:latin typeface="Arial"/>
                <a:cs typeface="Arial"/>
              </a:rPr>
              <a:t> related</a:t>
            </a:r>
            <a:r>
              <a:rPr sz="799" spc="-2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F4F4F"/>
                </a:solidFill>
                <a:latin typeface="Arial"/>
                <a:cs typeface="Arial"/>
              </a:rPr>
              <a:t>statements</a:t>
            </a:r>
            <a:r>
              <a:rPr sz="799" spc="1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4F4F4F"/>
                </a:solidFill>
                <a:latin typeface="Arial"/>
                <a:cs typeface="Arial"/>
              </a:rPr>
              <a:t>fonnmg</a:t>
            </a:r>
            <a:r>
              <a:rPr sz="749" spc="3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F4F4F"/>
                </a:solidFill>
                <a:latin typeface="Arial"/>
                <a:cs typeface="Arial"/>
              </a:rPr>
              <a:t>part</a:t>
            </a:r>
            <a:r>
              <a:rPr sz="799" spc="-1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F4F4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F4F4F"/>
                </a:solidFill>
                <a:latin typeface="Arial"/>
                <a:cs typeface="Arial"/>
              </a:rPr>
              <a:t>these</a:t>
            </a:r>
            <a:r>
              <a:rPr sz="799" spc="-4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F4F4F"/>
                </a:solidFill>
                <a:latin typeface="Arial"/>
                <a:cs typeface="Arial"/>
              </a:rPr>
              <a:t>accounts</a:t>
            </a:r>
            <a:r>
              <a:rPr sz="799" spc="-1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4F4F4F"/>
                </a:solidFill>
                <a:latin typeface="Arial"/>
                <a:cs typeface="Arial"/>
              </a:rPr>
              <a:t>appear</a:t>
            </a:r>
            <a:r>
              <a:rPr sz="799" spc="-20" dirty="0">
                <a:solidFill>
                  <a:srgbClr val="4F4F4F"/>
                </a:solidFill>
                <a:latin typeface="Arial"/>
                <a:cs typeface="Arial"/>
              </a:rPr>
              <a:t> on</a:t>
            </a:r>
            <a:r>
              <a:rPr sz="799" spc="-6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F4F4F"/>
                </a:solidFill>
                <a:latin typeface="Arial"/>
                <a:cs typeface="Arial"/>
              </a:rPr>
              <a:t>pages</a:t>
            </a:r>
            <a:r>
              <a:rPr sz="799" spc="-3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4F4F4F"/>
                </a:solidFill>
                <a:latin typeface="Arial"/>
                <a:cs typeface="Arial"/>
              </a:rPr>
              <a:t>38</a:t>
            </a:r>
            <a:r>
              <a:rPr sz="749" spc="-3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F4F4F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4F4F4F"/>
                </a:solidFill>
                <a:latin typeface="Arial"/>
                <a:cs typeface="Arial"/>
              </a:rPr>
              <a:t>65</a:t>
            </a:r>
            <a:r>
              <a:rPr sz="749" spc="-25" dirty="0">
                <a:solidFill>
                  <a:srgbClr val="727474"/>
                </a:solidFill>
                <a:latin typeface="Arial"/>
                <a:cs typeface="Arial"/>
              </a:rPr>
              <a:t>.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137851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40907" y="1320547"/>
          <a:ext cx="5950744" cy="18377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65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964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70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339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431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54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34394">
                <a:tc rowSpan="11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">
                        <a:lnSpc>
                          <a:spcPts val="940"/>
                        </a:lnSpc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B62A1"/>
                          </a:solidFill>
                          <a:uFill>
                            <a:solidFill>
                              <a:srgbClr val="3B3B3B"/>
                            </a:solidFill>
                          </a:uFill>
                          <a:latin typeface="Arial"/>
                          <a:cs typeface="Arial"/>
                        </a:rPr>
                        <a:t>y</a:t>
                      </a:r>
                      <a:r>
                        <a:rPr sz="800" u="heavy" dirty="0">
                          <a:solidFill>
                            <a:srgbClr val="3B3B3B"/>
                          </a:solidFill>
                          <a:uFill>
                            <a:solidFill>
                              <a:srgbClr val="3B3B3B"/>
                            </a:solidFill>
                          </a:uFill>
                          <a:latin typeface="Arial"/>
                          <a:cs typeface="Arial"/>
                        </a:rPr>
                        <a:t>ear</a:t>
                      </a:r>
                      <a:r>
                        <a:rPr sz="800" u="none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800" u="none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u="none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71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ts val="819"/>
                        </a:lnSpc>
                        <a:spcBef>
                          <a:spcPts val="45"/>
                        </a:spcBef>
                      </a:pPr>
                      <a:r>
                        <a:rPr sz="7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15240" algn="r">
                        <a:lnSpc>
                          <a:spcPts val="819"/>
                        </a:lnSpc>
                        <a:spcBef>
                          <a:spcPts val="45"/>
                        </a:spcBef>
                      </a:pP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5376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7314" algn="r">
                        <a:lnSpc>
                          <a:spcPts val="810"/>
                        </a:lnSpc>
                      </a:pPr>
                      <a:r>
                        <a:rPr sz="700" spc="-20" dirty="0">
                          <a:solidFill>
                            <a:srgbClr val="6E6E6E"/>
                          </a:solidFill>
                          <a:latin typeface="Times New Roman"/>
                          <a:cs typeface="Times New Roman"/>
                        </a:rPr>
                        <a:t>N01e</a:t>
                      </a: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6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528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spc="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lhe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financ</a:t>
                      </a:r>
                      <a:r>
                        <a:rPr sz="800" spc="-20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(674)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00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208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545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b="1" spc="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b="1" spc="7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800" b="1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b="1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reclassified</a:t>
                      </a:r>
                      <a:r>
                        <a:rPr sz="800" b="1" spc="9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subsequently</a:t>
                      </a:r>
                      <a:r>
                        <a:rPr sz="800" b="1" spc="9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b="1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418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(losses)/gains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def</a:t>
                      </a:r>
                      <a:r>
                        <a:rPr sz="800" spc="-10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ned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post</a:t>
                      </a:r>
                      <a:r>
                        <a:rPr sz="800" spc="-20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r>
                        <a:rPr sz="800" spc="-7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800" spc="-10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(1,410)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1150"/>
                        </a:lnSpc>
                      </a:pPr>
                      <a:r>
                        <a:rPr sz="100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30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545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reclassified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1080"/>
                        </a:lnSpc>
                      </a:pPr>
                      <a:r>
                        <a:rPr sz="1000" spc="-50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7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30"/>
                        </a:lnSpc>
                      </a:pPr>
                      <a:r>
                        <a:rPr sz="100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(8)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643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ts val="1019"/>
                        </a:lnSpc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spc="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800" spc="9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reclassified</a:t>
                      </a:r>
                      <a:r>
                        <a:rPr sz="800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subsequently</a:t>
                      </a:r>
                      <a:r>
                        <a:rPr sz="800" spc="1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609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(Losses)/gains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arising</a:t>
                      </a:r>
                      <a:r>
                        <a:rPr sz="800" spc="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ow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hedges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ts val="1165"/>
                        </a:lnSpc>
                      </a:pPr>
                      <a:r>
                        <a:rPr sz="100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22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(166)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65"/>
                        </a:lnSpc>
                      </a:pPr>
                      <a:r>
                        <a:rPr sz="100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60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214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may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reclassified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1080"/>
                        </a:lnSpc>
                      </a:pPr>
                      <a:r>
                        <a:rPr sz="1000" spc="-50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7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1105"/>
                        </a:lnSpc>
                      </a:pPr>
                      <a:r>
                        <a:rPr sz="1000" spc="-20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(11)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545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0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b="1" spc="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b="1" spc="114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(loss)lincome</a:t>
                      </a:r>
                      <a:r>
                        <a:rPr sz="800" b="1" spc="9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b="1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b="1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b="1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(1,185)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63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940" algn="r">
                        <a:lnSpc>
                          <a:spcPts val="1175"/>
                        </a:lnSpc>
                      </a:pPr>
                      <a:r>
                        <a:rPr sz="100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71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b="1" spc="8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(loss)Jincome</a:t>
                      </a:r>
                      <a:r>
                        <a:rPr sz="800" b="1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b="1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(1,859)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04" algn="r">
                        <a:lnSpc>
                          <a:spcPts val="1185"/>
                        </a:lnSpc>
                      </a:pPr>
                      <a:r>
                        <a:rPr sz="100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279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146244" y="9712091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9369" y="753305"/>
            <a:ext cx="305810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B62A1"/>
                </a:solidFill>
                <a:latin typeface="Arial"/>
                <a:cs typeface="Arial"/>
              </a:rPr>
              <a:t>F2.</a:t>
            </a:r>
            <a:r>
              <a:rPr sz="1198" b="1" spc="14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B62A1"/>
                </a:solidFill>
                <a:latin typeface="Arial"/>
                <a:cs typeface="Arial"/>
              </a:rPr>
              <a:t>Statement</a:t>
            </a:r>
            <a:r>
              <a:rPr sz="1198" b="1" spc="18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B62A1"/>
                </a:solidFill>
                <a:latin typeface="Arial"/>
                <a:cs typeface="Arial"/>
              </a:rPr>
              <a:t>of</a:t>
            </a:r>
            <a:r>
              <a:rPr sz="1198" b="1" spc="10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B62A1"/>
                </a:solidFill>
                <a:latin typeface="Arial"/>
                <a:cs typeface="Arial"/>
              </a:rPr>
              <a:t>comprehensive</a:t>
            </a:r>
            <a:r>
              <a:rPr sz="1198" b="1" spc="229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B62A1"/>
                </a:solidFill>
                <a:latin typeface="Arial"/>
                <a:cs typeface="Arial"/>
              </a:rPr>
              <a:t>income</a:t>
            </a:r>
            <a:endParaRPr sz="1198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85538"/>
          </a:xfrm>
          <a:prstGeom prst="rect">
            <a:avLst/>
          </a:prstGeom>
        </p:spPr>
        <p:txBody>
          <a:bodyPr vert="horz" wrap="square" lIns="0" tIns="131189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3F3F3F"/>
                </a:solidFill>
              </a:rPr>
              <a:t>Tata</a:t>
            </a:r>
            <a:r>
              <a:rPr spc="55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Steel</a:t>
            </a:r>
            <a:r>
              <a:rPr spc="-5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UK</a:t>
            </a:r>
            <a:r>
              <a:rPr spc="25" dirty="0">
                <a:solidFill>
                  <a:srgbClr val="3F3F3F"/>
                </a:solidFill>
              </a:rPr>
              <a:t> </a:t>
            </a:r>
            <a:r>
              <a:rPr spc="-10" dirty="0">
                <a:solidFill>
                  <a:srgbClr val="3F3F3F"/>
                </a:solidFill>
              </a:rPr>
              <a:t>Limited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97849"/>
          </a:xfrm>
          <a:prstGeom prst="rect">
            <a:avLst/>
          </a:prstGeom>
        </p:spPr>
        <p:txBody>
          <a:bodyPr vert="horz" wrap="square" lIns="0" tIns="143381" rIns="0" bIns="0" rtlCol="0">
            <a:spAutoFit/>
          </a:bodyPr>
          <a:lstStyle/>
          <a:p>
            <a:pPr marL="232015">
              <a:spcBef>
                <a:spcPts val="25"/>
              </a:spcBef>
            </a:pPr>
            <a:r>
              <a:rPr dirty="0">
                <a:solidFill>
                  <a:srgbClr val="4F4F4F"/>
                </a:solidFill>
              </a:rPr>
              <a:t>Report</a:t>
            </a:r>
            <a:r>
              <a:rPr spc="-35" dirty="0">
                <a:solidFill>
                  <a:srgbClr val="4F4F4F"/>
                </a:solidFill>
              </a:rPr>
              <a:t> </a:t>
            </a:r>
            <a:r>
              <a:rPr dirty="0">
                <a:solidFill>
                  <a:srgbClr val="4F4F4F"/>
                </a:solidFill>
              </a:rPr>
              <a:t>&amp; Accounts</a:t>
            </a:r>
            <a:r>
              <a:rPr spc="50" dirty="0">
                <a:solidFill>
                  <a:srgbClr val="4F4F4F"/>
                </a:solidFill>
              </a:rPr>
              <a:t> </a:t>
            </a:r>
            <a:r>
              <a:rPr spc="-20" dirty="0">
                <a:solidFill>
                  <a:srgbClr val="4F4F4F"/>
                </a:solidFill>
              </a:rPr>
              <a:t>2023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9509">
              <a:spcBef>
                <a:spcPts val="25"/>
              </a:spcBef>
            </a:pPr>
            <a:r>
              <a:rPr dirty="0"/>
              <a:t>Page</a:t>
            </a:r>
            <a:r>
              <a:rPr spc="85" dirty="0"/>
              <a:t> </a:t>
            </a:r>
            <a:r>
              <a:rPr spc="-25" dirty="0">
                <a:solidFill>
                  <a:srgbClr val="4F4F4F"/>
                </a:solidFill>
              </a:rPr>
              <a:t>35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0615" y="9411878"/>
            <a:ext cx="354813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Notes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and</a:t>
            </a:r>
            <a:r>
              <a:rPr sz="699" spc="-6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49" b="1" spc="-35" dirty="0">
                <a:solidFill>
                  <a:srgbClr val="4D4D4D"/>
                </a:solidFill>
                <a:latin typeface="Arial"/>
                <a:cs typeface="Arial"/>
              </a:rPr>
              <a:t>related</a:t>
            </a:r>
            <a:r>
              <a:rPr sz="749" b="1" spc="9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statements</a:t>
            </a:r>
            <a:r>
              <a:rPr sz="699" spc="6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forming</a:t>
            </a:r>
            <a:r>
              <a:rPr sz="699" spc="1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D4D4D"/>
                </a:solidFill>
                <a:latin typeface="Arial"/>
                <a:cs typeface="Arial"/>
              </a:rPr>
              <a:t>part</a:t>
            </a:r>
            <a:r>
              <a:rPr sz="799" spc="-1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of</a:t>
            </a:r>
            <a:r>
              <a:rPr sz="699" spc="4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these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accounts</a:t>
            </a:r>
            <a:r>
              <a:rPr sz="699" spc="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appear</a:t>
            </a:r>
            <a:r>
              <a:rPr sz="699" spc="3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on</a:t>
            </a:r>
            <a:r>
              <a:rPr sz="699" spc="3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pages</a:t>
            </a:r>
            <a:r>
              <a:rPr sz="699" spc="7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38</a:t>
            </a:r>
            <a:r>
              <a:rPr sz="699" spc="3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to</a:t>
            </a:r>
            <a:r>
              <a:rPr sz="699" spc="-1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-25" dirty="0">
                <a:solidFill>
                  <a:srgbClr val="4D4D4D"/>
                </a:solidFill>
                <a:latin typeface="Arial"/>
                <a:cs typeface="Arial"/>
              </a:rPr>
              <a:t>65</a:t>
            </a:r>
            <a:endParaRPr sz="6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076889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8432" y="9712091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3911" y="743653"/>
            <a:ext cx="1364227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spc="-10" dirty="0">
                <a:solidFill>
                  <a:srgbClr val="2D60A1"/>
                </a:solidFill>
                <a:latin typeface="Arial"/>
                <a:cs typeface="Arial"/>
              </a:rPr>
              <a:t>F3.</a:t>
            </a:r>
            <a:r>
              <a:rPr sz="1298" spc="-45" dirty="0">
                <a:solidFill>
                  <a:srgbClr val="2D60A1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D60A1"/>
                </a:solidFill>
                <a:latin typeface="Arial"/>
                <a:cs typeface="Arial"/>
              </a:rPr>
              <a:t>Balance</a:t>
            </a:r>
            <a:r>
              <a:rPr sz="1298" spc="50" dirty="0">
                <a:solidFill>
                  <a:srgbClr val="2D60A1"/>
                </a:solidFill>
                <a:latin typeface="Arial"/>
                <a:cs typeface="Arial"/>
              </a:rPr>
              <a:t> </a:t>
            </a:r>
            <a:r>
              <a:rPr sz="1298" spc="-10" dirty="0">
                <a:solidFill>
                  <a:srgbClr val="2D60A1"/>
                </a:solidFill>
                <a:latin typeface="Arial"/>
                <a:cs typeface="Arial"/>
              </a:rPr>
              <a:t>sheet</a:t>
            </a:r>
            <a:endParaRPr sz="1298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194343" y="5073980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5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DDDD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5590587" y="6518237"/>
            <a:ext cx="1086564" cy="2582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2396" spc="-1017" baseline="-24305" dirty="0">
                <a:solidFill>
                  <a:srgbClr val="939195"/>
                </a:solidFill>
                <a:latin typeface="Courier New"/>
                <a:cs typeface="Courier New"/>
              </a:rPr>
              <a:t>�</a:t>
            </a:r>
            <a:r>
              <a:rPr sz="898" b="1" spc="-45" dirty="0">
                <a:solidFill>
                  <a:srgbClr val="333333"/>
                </a:solidFill>
                <a:latin typeface="Courier New"/>
                <a:cs typeface="Courier New"/>
              </a:rPr>
              <a:t>(</a:t>
            </a:r>
            <a:r>
              <a:rPr sz="898" b="1" spc="-195" dirty="0">
                <a:solidFill>
                  <a:srgbClr val="333333"/>
                </a:solidFill>
                <a:latin typeface="Courier New"/>
                <a:cs typeface="Courier New"/>
              </a:rPr>
              <a:t>6</a:t>
            </a:r>
            <a:r>
              <a:rPr sz="2396" spc="-1348" baseline="-24305" dirty="0">
                <a:solidFill>
                  <a:srgbClr val="A19EAF"/>
                </a:solidFill>
                <a:latin typeface="Courier New"/>
                <a:cs typeface="Courier New"/>
              </a:rPr>
              <a:t>-</a:t>
            </a:r>
            <a:r>
              <a:rPr sz="898" b="1" spc="-15" dirty="0">
                <a:solidFill>
                  <a:srgbClr val="333333"/>
                </a:solidFill>
                <a:latin typeface="Courier New"/>
                <a:cs typeface="Courier New"/>
              </a:rPr>
              <a:t>,3</a:t>
            </a:r>
            <a:r>
              <a:rPr sz="898" b="1" spc="-399" dirty="0">
                <a:solidFill>
                  <a:srgbClr val="333333"/>
                </a:solidFill>
                <a:latin typeface="Courier New"/>
                <a:cs typeface="Courier New"/>
              </a:rPr>
              <a:t>3</a:t>
            </a:r>
            <a:r>
              <a:rPr sz="2396" spc="-1055" baseline="-24305" dirty="0">
                <a:solidFill>
                  <a:srgbClr val="939195"/>
                </a:solidFill>
                <a:latin typeface="Courier New"/>
                <a:cs typeface="Courier New"/>
              </a:rPr>
              <a:t>�</a:t>
            </a:r>
            <a:r>
              <a:rPr sz="898" b="1" spc="-15" dirty="0">
                <a:solidFill>
                  <a:srgbClr val="333333"/>
                </a:solidFill>
                <a:latin typeface="Courier New"/>
                <a:cs typeface="Courier New"/>
              </a:rPr>
              <a:t>3</a:t>
            </a:r>
            <a:r>
              <a:rPr sz="898" b="1" spc="-95" dirty="0">
                <a:solidFill>
                  <a:srgbClr val="333333"/>
                </a:solidFill>
                <a:latin typeface="Courier New"/>
                <a:cs typeface="Courier New"/>
              </a:rPr>
              <a:t>)</a:t>
            </a:r>
            <a:r>
              <a:rPr sz="2396" spc="30" baseline="-24305" dirty="0">
                <a:solidFill>
                  <a:srgbClr val="AFAFB8"/>
                </a:solidFill>
                <a:latin typeface="Courier New"/>
                <a:cs typeface="Courier New"/>
              </a:rPr>
              <a:t>-</a:t>
            </a:r>
            <a:r>
              <a:rPr sz="898" u="sng" spc="150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 </a:t>
            </a:r>
            <a:r>
              <a:rPr sz="898" u="sng" spc="-150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(4,602)</a:t>
            </a:r>
            <a:endParaRPr sz="898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85538"/>
          </a:xfrm>
          <a:prstGeom prst="rect">
            <a:avLst/>
          </a:prstGeom>
        </p:spPr>
        <p:txBody>
          <a:bodyPr vert="horz" wrap="square" lIns="0" tIns="131189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3F3F3F"/>
                </a:solidFill>
              </a:rPr>
              <a:t>Tata</a:t>
            </a:r>
            <a:r>
              <a:rPr spc="55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Steel</a:t>
            </a:r>
            <a:r>
              <a:rPr spc="-5" dirty="0">
                <a:solidFill>
                  <a:srgbClr val="3F3F3F"/>
                </a:solidFill>
              </a:rPr>
              <a:t> </a:t>
            </a:r>
            <a:r>
              <a:rPr dirty="0">
                <a:solidFill>
                  <a:srgbClr val="3F3F3F"/>
                </a:solidFill>
              </a:rPr>
              <a:t>UK</a:t>
            </a:r>
            <a:r>
              <a:rPr spc="25" dirty="0">
                <a:solidFill>
                  <a:srgbClr val="3F3F3F"/>
                </a:solidFill>
              </a:rPr>
              <a:t> </a:t>
            </a:r>
            <a:r>
              <a:rPr spc="-10" dirty="0">
                <a:solidFill>
                  <a:srgbClr val="3F3F3F"/>
                </a:solidFill>
              </a:rPr>
              <a:t>Limited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97849"/>
          </a:xfrm>
          <a:prstGeom prst="rect">
            <a:avLst/>
          </a:prstGeom>
        </p:spPr>
        <p:txBody>
          <a:bodyPr vert="horz" wrap="square" lIns="0" tIns="143381" rIns="0" bIns="0" rtlCol="0">
            <a:spAutoFit/>
          </a:bodyPr>
          <a:lstStyle/>
          <a:p>
            <a:pPr marL="232015">
              <a:spcBef>
                <a:spcPts val="25"/>
              </a:spcBef>
            </a:pPr>
            <a:r>
              <a:rPr dirty="0">
                <a:solidFill>
                  <a:srgbClr val="4F4F4F"/>
                </a:solidFill>
              </a:rPr>
              <a:t>Report</a:t>
            </a:r>
            <a:r>
              <a:rPr spc="-35" dirty="0">
                <a:solidFill>
                  <a:srgbClr val="4F4F4F"/>
                </a:solidFill>
              </a:rPr>
              <a:t> </a:t>
            </a:r>
            <a:r>
              <a:rPr dirty="0">
                <a:solidFill>
                  <a:srgbClr val="4F4F4F"/>
                </a:solidFill>
              </a:rPr>
              <a:t>&amp; Accounts</a:t>
            </a:r>
            <a:r>
              <a:rPr spc="50" dirty="0">
                <a:solidFill>
                  <a:srgbClr val="4F4F4F"/>
                </a:solidFill>
              </a:rPr>
              <a:t> </a:t>
            </a:r>
            <a:r>
              <a:rPr spc="-20" dirty="0">
                <a:solidFill>
                  <a:srgbClr val="4F4F4F"/>
                </a:solidFill>
              </a:rPr>
              <a:t>2023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9509">
              <a:spcBef>
                <a:spcPts val="25"/>
              </a:spcBef>
            </a:pPr>
            <a:r>
              <a:rPr dirty="0"/>
              <a:t>Page</a:t>
            </a:r>
            <a:r>
              <a:rPr spc="85" dirty="0"/>
              <a:t> </a:t>
            </a:r>
            <a:r>
              <a:rPr spc="-25" dirty="0">
                <a:solidFill>
                  <a:srgbClr val="4F4F4F"/>
                </a:solidFill>
              </a:rPr>
              <a:t>36</a:t>
            </a: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34814" y="1329343"/>
          <a:ext cx="7061397" cy="557482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79317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96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31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645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100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16010">
                <a:tc>
                  <a:txBody>
                    <a:bodyPr/>
                    <a:lstStyle/>
                    <a:p>
                      <a:pPr marL="76200" marR="1090930">
                        <a:lnSpc>
                          <a:spcPts val="819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770">
                <a:tc>
                  <a:txBody>
                    <a:bodyPr/>
                    <a:lstStyle/>
                    <a:p>
                      <a:pPr marR="1090930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R="18923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Note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24485">
                        <a:lnSpc>
                          <a:spcPts val="975"/>
                        </a:lnSpc>
                      </a:pPr>
                      <a:r>
                        <a:rPr sz="8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R="70485" algn="r">
                        <a:lnSpc>
                          <a:spcPts val="825"/>
                        </a:lnSpc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2420" marR="3175">
                        <a:lnSpc>
                          <a:spcPts val="965"/>
                        </a:lnSpc>
                      </a:pPr>
                      <a:r>
                        <a:rPr sz="900" spc="-114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2022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5080" algn="r">
                        <a:lnSpc>
                          <a:spcPts val="835"/>
                        </a:lnSpc>
                      </a:pPr>
                      <a:r>
                        <a:rPr sz="700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25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Non-current</a:t>
                      </a:r>
                      <a:r>
                        <a:rPr sz="800" spc="3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69850" marR="1090930">
                        <a:lnSpc>
                          <a:spcPts val="95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Intangible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ts val="1030"/>
                        </a:lnSpc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8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103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ts val="103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Property</a:t>
                      </a:r>
                      <a:r>
                        <a:rPr sz="800" dirty="0">
                          <a:solidFill>
                            <a:srgbClr val="93919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25" dirty="0">
                          <a:solidFill>
                            <a:srgbClr val="93919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ts val="980"/>
                        </a:lnSpc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98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598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528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9850" marR="109093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r>
                        <a:rPr sz="8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loans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 fellow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undertakmgs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98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315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326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15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969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969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102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ts val="969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104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4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ts val="100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685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975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2,049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R="1090930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ts val="1070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1,720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ts val="1045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3,026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25"/>
                        </a:lnSpc>
                        <a:spcBef>
                          <a:spcPts val="110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b="1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69850" marR="1090930">
                        <a:lnSpc>
                          <a:spcPts val="950"/>
                        </a:lnSpc>
                        <a:spcBef>
                          <a:spcPts val="5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Inventories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676767"/>
                          </a:solidFill>
                          <a:latin typeface="Times New Roman"/>
                          <a:cs typeface="Times New Roman"/>
                        </a:rPr>
                        <a:t>12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ts val="101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619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685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73660" marR="1090930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676767"/>
                          </a:solidFill>
                          <a:latin typeface="Times New Roman"/>
                          <a:cs typeface="Times New Roman"/>
                        </a:rPr>
                        <a:t>13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98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138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ts val="965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276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6296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4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deoosits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ts val="969"/>
                        </a:lnSpc>
                      </a:pPr>
                      <a:r>
                        <a:rPr sz="900" spc="-25" dirty="0">
                          <a:solidFill>
                            <a:srgbClr val="676767"/>
                          </a:solidFill>
                          <a:latin typeface="Times New Roman"/>
                          <a:cs typeface="Times New Roman"/>
                        </a:rPr>
                        <a:t>14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ts val="969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52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ts val="969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100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R="1090930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1019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809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335" algn="r">
                        <a:lnSpc>
                          <a:spcPts val="1019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1,061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5171">
                <a:tc>
                  <a:txBody>
                    <a:bodyPr/>
                    <a:lstStyle/>
                    <a:p>
                      <a:pPr marL="73660" marR="109093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lnSpc>
                          <a:spcPts val="1055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2,529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1035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4,087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0733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25"/>
                        </a:lnSpc>
                        <a:spcBef>
                          <a:spcPts val="90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b="1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69850" marR="1090930">
                        <a:lnSpc>
                          <a:spcPts val="95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Inter-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103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103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175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103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82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External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ts val="98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234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180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73660" marR="1090930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payab</a:t>
                      </a:r>
                      <a:r>
                        <a:rPr sz="800" spc="-10" dirty="0">
                          <a:solidFill>
                            <a:srgbClr val="939195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98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873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786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26787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894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939195"/>
                          </a:solidFill>
                          <a:latin typeface="Arial"/>
                          <a:cs typeface="Arial"/>
                        </a:rPr>
                        <a:t>�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ts val="90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17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ts val="894"/>
                        </a:lnSpc>
                        <a:spcBef>
                          <a:spcPts val="5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900"/>
                        </a:lnSpc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3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46439">
                <a:tc gridSpan="5">
                  <a:txBody>
                    <a:bodyPr/>
                    <a:lstStyle/>
                    <a:p>
                      <a:pPr marL="71120">
                        <a:lnSpc>
                          <a:spcPts val="1045"/>
                        </a:lnSpc>
                        <a:spcBef>
                          <a:spcPts val="10"/>
                        </a:spcBef>
                        <a:tabLst>
                          <a:tab pos="4278630" algn="l"/>
                          <a:tab pos="5080635" algn="l"/>
                          <a:tab pos="5692140" algn="l"/>
                        </a:tabLst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h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ab</a:t>
                      </a:r>
                      <a:r>
                        <a:rPr sz="800" spc="-10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1fi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t1es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900" u="heavy" spc="500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18	</a:t>
                      </a:r>
                      <a:r>
                        <a:rPr sz="900" b="1" u="heavy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80</a:t>
                      </a:r>
                      <a:r>
                        <a:rPr sz="900" b="1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24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268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51510">
                <a:tc>
                  <a:txBody>
                    <a:bodyPr/>
                    <a:lstStyle/>
                    <a:p>
                      <a:pPr marR="1090930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ts val="1005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1,366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985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1,075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40733">
                <a:tc>
                  <a:txBody>
                    <a:bodyPr/>
                    <a:lstStyle/>
                    <a:p>
                      <a:pPr marL="71755" marR="1090930">
                        <a:lnSpc>
                          <a:spcPts val="900"/>
                        </a:lnSpc>
                        <a:spcBef>
                          <a:spcPts val="110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Non-current</a:t>
                      </a:r>
                      <a:r>
                        <a:rPr sz="800" b="1" spc="1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69850" marR="1090930">
                        <a:lnSpc>
                          <a:spcPts val="95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Inter-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1015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103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503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ts val="1015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481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External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94945" algn="r">
                        <a:lnSpc>
                          <a:spcPts val="965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98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ts val="965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209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25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obhgat1ons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ts val="955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955"/>
                        </a:lnSpc>
                      </a:pPr>
                      <a:r>
                        <a:rPr sz="900" spc="-5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7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ts val="955"/>
                        </a:lnSpc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8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71120" marR="109093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Provis</a:t>
                      </a:r>
                      <a:r>
                        <a:rPr sz="800" dirty="0">
                          <a:solidFill>
                            <a:srgbClr val="AFAFB8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ons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676767"/>
                          </a:solidFill>
                          <a:latin typeface="Arial"/>
                          <a:cs typeface="Arial"/>
                        </a:rPr>
                        <a:t>,ab1Htles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18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101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51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55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31858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15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liab11it1es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ts val="944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ts val="944"/>
                        </a:lnSpc>
                      </a:pPr>
                      <a:r>
                        <a:rPr sz="900" spc="-5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944"/>
                        </a:lnSpc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40"/>
                        </a:lnSpc>
                        <a:spcBef>
                          <a:spcPts val="7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6690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5565" algn="r">
                        <a:lnSpc>
                          <a:spcPts val="1010"/>
                        </a:lnSpc>
                      </a:pPr>
                      <a:r>
                        <a:rPr sz="900" spc="-5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ts val="1010"/>
                        </a:lnSpc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49609">
                <a:tc>
                  <a:txBody>
                    <a:bodyPr/>
                    <a:lstStyle/>
                    <a:p>
                      <a:pPr marR="1090930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ts val="1065"/>
                        </a:lnSpc>
                        <a:spcBef>
                          <a:spcPts val="10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766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ts val="1065"/>
                        </a:lnSpc>
                        <a:spcBef>
                          <a:spcPts val="10"/>
                        </a:spcBef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756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26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73660" marR="1090930">
                        <a:lnSpc>
                          <a:spcPts val="930"/>
                        </a:lnSpc>
                        <a:spcBef>
                          <a:spcPts val="135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ts val="1050"/>
                        </a:lnSpc>
                        <a:spcBef>
                          <a:spcPts val="10"/>
                        </a:spcBef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2,132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335" algn="r">
                        <a:lnSpc>
                          <a:spcPts val="1050"/>
                        </a:lnSpc>
                        <a:spcBef>
                          <a:spcPts val="10"/>
                        </a:spcBef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1,831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0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71755" marR="1090930">
                        <a:lnSpc>
                          <a:spcPts val="940"/>
                        </a:lnSpc>
                        <a:spcBef>
                          <a:spcPts val="150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1065"/>
                        </a:lnSpc>
                        <a:spcBef>
                          <a:spcPts val="2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397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31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1065"/>
                        </a:lnSpc>
                        <a:spcBef>
                          <a:spcPts val="25"/>
                        </a:spcBef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2,256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31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1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71120" marR="1090930">
                        <a:lnSpc>
                          <a:spcPts val="9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2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73660" marR="1090930">
                        <a:lnSpc>
                          <a:spcPts val="925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Called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up share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676767"/>
                          </a:solidFill>
                          <a:latin typeface="Times New Roman"/>
                          <a:cs typeface="Times New Roman"/>
                        </a:rPr>
                        <a:t>21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ts val="1010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2,242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335" algn="r">
                        <a:lnSpc>
                          <a:spcPts val="1010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2,242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3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74295" marR="1090930">
                        <a:lnSpc>
                          <a:spcPts val="925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premium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account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ts val="980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4,523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80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4,523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4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71120" marR="109093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redemption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ts val="100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47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985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47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5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70485" marR="1090930">
                        <a:lnSpc>
                          <a:spcPts val="915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Hedging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969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(82)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969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46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6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9850">
                        <a:lnSpc>
                          <a:spcPts val="940"/>
                        </a:lnSpc>
                        <a:spcBef>
                          <a:spcPts val="40"/>
                        </a:spcBef>
                        <a:tabLst>
                          <a:tab pos="4800600" algn="l"/>
                        </a:tabLst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u="dash" spc="-10" dirty="0">
                          <a:solidFill>
                            <a:srgbClr val="424242"/>
                          </a:solidFill>
                          <a:uFill>
                            <a:solidFill>
                              <a:srgbClr val="AEAEB7"/>
                            </a:solidFill>
                          </a:uFill>
                          <a:latin typeface="Arial"/>
                          <a:cs typeface="Arial"/>
                        </a:rPr>
                        <a:t>es</a:t>
                      </a:r>
                      <a:r>
                        <a:rPr sz="800" u="dash" dirty="0">
                          <a:solidFill>
                            <a:srgbClr val="424242"/>
                          </a:solidFill>
                          <a:uFill>
                            <a:solidFill>
                              <a:srgbClr val="AEAEB7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7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 marL="73660" marR="10909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104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397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1025"/>
                        </a:lnSpc>
                      </a:pPr>
                      <a:r>
                        <a:rPr sz="900" spc="-1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2,256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8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828384" y="7025233"/>
            <a:ext cx="351706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Approved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authorised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issue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Board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signed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behalf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-25" dirty="0">
                <a:solidFill>
                  <a:srgbClr val="AFAFB8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0397" y="7541564"/>
            <a:ext cx="1289423" cy="1069448"/>
          </a:xfrm>
          <a:prstGeom prst="rect">
            <a:avLst/>
          </a:prstGeom>
        </p:spPr>
        <p:txBody>
          <a:bodyPr vert="horz" wrap="square" lIns="0" tIns="47545" rIns="0" bIns="0" rtlCol="0">
            <a:spAutoFit/>
          </a:bodyPr>
          <a:lstStyle/>
          <a:p>
            <a:pPr marL="12678">
              <a:spcBef>
                <a:spcPts val="374"/>
              </a:spcBef>
            </a:pPr>
            <a:r>
              <a:rPr sz="898" dirty="0">
                <a:solidFill>
                  <a:srgbClr val="424242"/>
                </a:solidFill>
                <a:latin typeface="Times New Roman"/>
                <a:cs typeface="Times New Roman"/>
              </a:rPr>
              <a:t>�</a:t>
            </a:r>
            <a:endParaRPr sz="898">
              <a:latin typeface="Times New Roman"/>
              <a:cs typeface="Times New Roman"/>
            </a:endParaRPr>
          </a:p>
          <a:p>
            <a:pPr marL="91918">
              <a:spcBef>
                <a:spcPts val="245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KDe</a:t>
            </a:r>
            <a:endParaRPr sz="799">
              <a:latin typeface="Arial"/>
              <a:cs typeface="Arial"/>
            </a:endParaRPr>
          </a:p>
          <a:p>
            <a:pPr marL="91285">
              <a:spcBef>
                <a:spcPts val="433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Director</a:t>
            </a:r>
            <a:endParaRPr sz="799">
              <a:latin typeface="Arial"/>
              <a:cs typeface="Arial"/>
            </a:endParaRPr>
          </a:p>
          <a:p>
            <a:pPr marL="93186">
              <a:spcBef>
                <a:spcPts val="458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29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August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91285" marR="5071" indent="2536">
              <a:lnSpc>
                <a:spcPct val="137300"/>
              </a:lnSpc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Limited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Registered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No: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98" spc="-10" dirty="0">
                <a:solidFill>
                  <a:srgbClr val="424242"/>
                </a:solidFill>
                <a:latin typeface="Times New Roman"/>
                <a:cs typeface="Times New Roman"/>
              </a:rPr>
              <a:t>02280000</a:t>
            </a:r>
            <a:endParaRPr sz="898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9650" y="9094878"/>
            <a:ext cx="355764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Notes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statements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forming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appear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pages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38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65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09517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40906" y="1342071"/>
            <a:ext cx="5923485" cy="0"/>
          </a:xfrm>
          <a:custGeom>
            <a:avLst/>
            <a:gdLst/>
            <a:ahLst/>
            <a:cxnLst/>
            <a:rect l="l" t="t" r="r" b="b"/>
            <a:pathLst>
              <a:path w="5933440">
                <a:moveTo>
                  <a:pt x="0" y="0"/>
                </a:moveTo>
                <a:lnTo>
                  <a:pt x="593286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58432" y="9727332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8443" y="758894"/>
            <a:ext cx="2630828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spc="-20" dirty="0">
                <a:solidFill>
                  <a:srgbClr val="28579A"/>
                </a:solidFill>
                <a:latin typeface="Arial"/>
                <a:cs typeface="Arial"/>
              </a:rPr>
              <a:t>F4.</a:t>
            </a:r>
            <a:r>
              <a:rPr sz="1298" b="1" spc="-75" dirty="0">
                <a:solidFill>
                  <a:srgbClr val="28579A"/>
                </a:solidFill>
                <a:latin typeface="Arial"/>
                <a:cs typeface="Arial"/>
              </a:rPr>
              <a:t> </a:t>
            </a:r>
            <a:r>
              <a:rPr sz="1298" b="1" spc="-35" dirty="0">
                <a:solidFill>
                  <a:srgbClr val="28579A"/>
                </a:solidFill>
                <a:latin typeface="Arial"/>
                <a:cs typeface="Arial"/>
              </a:rPr>
              <a:t>Statement</a:t>
            </a:r>
            <a:r>
              <a:rPr sz="1298" b="1" spc="-10" dirty="0">
                <a:solidFill>
                  <a:srgbClr val="28579A"/>
                </a:solidFill>
                <a:latin typeface="Arial"/>
                <a:cs typeface="Arial"/>
              </a:rPr>
              <a:t> </a:t>
            </a:r>
            <a:r>
              <a:rPr sz="1298" b="1" dirty="0">
                <a:solidFill>
                  <a:srgbClr val="28579A"/>
                </a:solidFill>
                <a:latin typeface="Arial"/>
                <a:cs typeface="Arial"/>
              </a:rPr>
              <a:t>of</a:t>
            </a:r>
            <a:r>
              <a:rPr sz="1298" b="1" spc="-65" dirty="0">
                <a:solidFill>
                  <a:srgbClr val="28579A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8579A"/>
                </a:solidFill>
                <a:latin typeface="Arial"/>
                <a:cs typeface="Arial"/>
              </a:rPr>
              <a:t>changes</a:t>
            </a:r>
            <a:r>
              <a:rPr sz="1298" b="1" spc="-15" dirty="0">
                <a:solidFill>
                  <a:srgbClr val="28579A"/>
                </a:solidFill>
                <a:latin typeface="Arial"/>
                <a:cs typeface="Arial"/>
              </a:rPr>
              <a:t> </a:t>
            </a:r>
            <a:r>
              <a:rPr sz="1298" b="1" dirty="0">
                <a:solidFill>
                  <a:srgbClr val="28579A"/>
                </a:solidFill>
                <a:latin typeface="Arial"/>
                <a:cs typeface="Arial"/>
              </a:rPr>
              <a:t>in</a:t>
            </a:r>
            <a:r>
              <a:rPr sz="1298" b="1" spc="-90" dirty="0">
                <a:solidFill>
                  <a:srgbClr val="28579A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8579A"/>
                </a:solidFill>
                <a:latin typeface="Arial"/>
                <a:cs typeface="Arial"/>
              </a:rPr>
              <a:t>equity</a:t>
            </a:r>
            <a:endParaRPr sz="1298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5031" y="9961012"/>
            <a:ext cx="1029510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l1m1ted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233242" y="9961012"/>
            <a:ext cx="1155663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&amp; Accounts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Page</a:t>
            </a:r>
            <a:r>
              <a:rPr spc="60" dirty="0"/>
              <a:t> </a:t>
            </a:r>
            <a:r>
              <a:rPr spc="-25" dirty="0"/>
              <a:t>37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18633" y="1502117"/>
            <a:ext cx="36197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Called</a:t>
            </a:r>
            <a:r>
              <a:rPr sz="5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up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782980" y="1416771"/>
            <a:ext cx="340423" cy="223084"/>
          </a:xfrm>
          <a:prstGeom prst="rect">
            <a:avLst/>
          </a:prstGeom>
        </p:spPr>
        <p:txBody>
          <a:bodyPr vert="horz" wrap="square" lIns="0" tIns="48813" rIns="0" bIns="0" rtlCol="0">
            <a:spAutoFit/>
          </a:bodyPr>
          <a:lstStyle/>
          <a:p>
            <a:pPr marL="12678" marR="5071" indent="111570">
              <a:lnSpc>
                <a:spcPct val="70100"/>
              </a:lnSpc>
              <a:spcBef>
                <a:spcPts val="384"/>
              </a:spcBef>
            </a:pPr>
            <a:r>
              <a:rPr sz="799" spc="-125" dirty="0">
                <a:solidFill>
                  <a:srgbClr val="3F3F3F"/>
                </a:solidFill>
                <a:latin typeface="Arial"/>
                <a:cs typeface="Arial"/>
              </a:rPr>
              <a:t>Share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5" dirty="0">
                <a:solidFill>
                  <a:srgbClr val="3F3F3F"/>
                </a:solidFill>
                <a:latin typeface="Arial"/>
                <a:cs typeface="Arial"/>
              </a:rPr>
              <a:t>premium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284401" y="1413722"/>
            <a:ext cx="429174" cy="21764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5453">
              <a:lnSpc>
                <a:spcPts val="928"/>
              </a:lnSpc>
              <a:spcBef>
                <a:spcPts val="100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689"/>
              </a:lnSpc>
            </a:pP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redemption</a:t>
            </a:r>
            <a:endParaRPr sz="5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53470" y="1527517"/>
            <a:ext cx="320771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Hedging</a:t>
            </a:r>
            <a:endParaRPr sz="5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581336" y="1502117"/>
            <a:ext cx="47735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0" dirty="0">
                <a:solidFill>
                  <a:srgbClr val="3F3F3F"/>
                </a:solidFill>
                <a:latin typeface="Arial"/>
                <a:cs typeface="Arial"/>
              </a:rPr>
              <a:t>Accumulated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847000" y="1606719"/>
          <a:ext cx="5932360" cy="2100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16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96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82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30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4724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689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3947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08403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4625" algn="r">
                        <a:lnSpc>
                          <a:spcPts val="755"/>
                        </a:lnSpc>
                      </a:pPr>
                      <a:r>
                        <a:rPr sz="800" spc="-1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ts val="755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account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3510" algn="r">
                        <a:lnSpc>
                          <a:spcPts val="655"/>
                        </a:lnSpc>
                        <a:spcBef>
                          <a:spcPts val="100"/>
                        </a:spcBef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224790" algn="r">
                        <a:lnSpc>
                          <a:spcPts val="655"/>
                        </a:lnSpc>
                        <a:spcBef>
                          <a:spcPts val="100"/>
                        </a:spcBef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04139" algn="r">
                        <a:lnSpc>
                          <a:spcPts val="655"/>
                        </a:lnSpc>
                        <a:spcBef>
                          <a:spcPts val="100"/>
                        </a:spcBef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tosses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ts val="755"/>
                        </a:lnSpc>
                      </a:pPr>
                      <a:r>
                        <a:rPr sz="800" spc="-9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Tolat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523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ts val="545"/>
                        </a:lnSpc>
                        <a:spcBef>
                          <a:spcPts val="110"/>
                        </a:spcBef>
                      </a:pPr>
                      <a:r>
                        <a:rPr sz="5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4940" algn="r">
                        <a:lnSpc>
                          <a:spcPts val="66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ts val="66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7804" algn="r">
                        <a:lnSpc>
                          <a:spcPts val="545"/>
                        </a:lnSpc>
                        <a:spcBef>
                          <a:spcPts val="110"/>
                        </a:spcBef>
                      </a:pPr>
                      <a:r>
                        <a:rPr sz="5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2235" algn="r">
                        <a:lnSpc>
                          <a:spcPts val="66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66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5969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b="1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2,242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621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3,187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907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(4,832)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0671">
                <a:tc>
                  <a:txBody>
                    <a:bodyPr/>
                    <a:lstStyle/>
                    <a:p>
                      <a:pPr marL="5905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844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8154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543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8440" algn="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974" marB="0"/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974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5438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8154"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Issue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ordinary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shares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97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8750" algn="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909090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543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1,336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97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5969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b="1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843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2,242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4,523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7329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(4,602)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89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2,256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9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 the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223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9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28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(1,057)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(1,185)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10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287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(1,731)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(1,859)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b="1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 31 March</a:t>
                      </a:r>
                      <a:r>
                        <a:rPr sz="800" b="1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2,242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811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4,523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844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(82)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(6,333)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829650" y="3794272"/>
            <a:ext cx="355764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Notes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-40" dirty="0">
                <a:solidFill>
                  <a:srgbClr val="797979"/>
                </a:solidFill>
                <a:latin typeface="Arial"/>
                <a:cs typeface="Arial"/>
              </a:rPr>
              <a:t>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rm</a:t>
            </a:r>
            <a:r>
              <a:rPr sz="799" spc="-40" dirty="0">
                <a:solidFill>
                  <a:srgbClr val="797979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appear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pages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38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65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2806" y="1082985"/>
            <a:ext cx="7239533" cy="0"/>
          </a:xfrm>
          <a:custGeom>
            <a:avLst/>
            <a:gdLst/>
            <a:ahLst/>
            <a:cxnLst/>
            <a:rect l="l" t="t" r="r" b="b"/>
            <a:pathLst>
              <a:path w="7251700">
                <a:moveTo>
                  <a:pt x="0" y="0"/>
                </a:moveTo>
                <a:lnTo>
                  <a:pt x="725128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079128" y="674056"/>
            <a:ext cx="403436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spc="-20" dirty="0">
                <a:solidFill>
                  <a:srgbClr val="28579C"/>
                </a:solidFill>
                <a:latin typeface="Arial"/>
                <a:cs typeface="Arial"/>
              </a:rPr>
              <a:t>FS.</a:t>
            </a:r>
            <a:r>
              <a:rPr sz="1198" b="1" spc="10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Presentation</a:t>
            </a:r>
            <a:r>
              <a:rPr sz="1198" b="1" spc="165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of</a:t>
            </a:r>
            <a:r>
              <a:rPr sz="1198" b="1" spc="95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accounts</a:t>
            </a:r>
            <a:r>
              <a:rPr sz="1198" b="1" spc="13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and</a:t>
            </a:r>
            <a:r>
              <a:rPr sz="1198" b="1" spc="6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accounting</a:t>
            </a:r>
            <a:r>
              <a:rPr sz="1198" b="1" spc="114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79C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05639" y="1112022"/>
            <a:ext cx="2829884" cy="794954"/>
          </a:xfrm>
          <a:prstGeom prst="rect">
            <a:avLst/>
          </a:prstGeom>
        </p:spPr>
        <p:txBody>
          <a:bodyPr vert="horz" wrap="square" lIns="0" tIns="81778" rIns="0" bIns="0" rtlCol="0">
            <a:spAutoFit/>
          </a:bodyPr>
          <a:lstStyle/>
          <a:p>
            <a:pPr marL="23455" algn="just">
              <a:spcBef>
                <a:spcPts val="644"/>
              </a:spcBef>
            </a:pPr>
            <a:r>
              <a:rPr sz="998" spc="-155" dirty="0">
                <a:solidFill>
                  <a:srgbClr val="28579C"/>
                </a:solidFill>
                <a:latin typeface="Times New Roman"/>
                <a:cs typeface="Times New Roman"/>
              </a:rPr>
              <a:t>I</a:t>
            </a:r>
            <a:r>
              <a:rPr sz="998" spc="25" dirty="0">
                <a:solidFill>
                  <a:srgbClr val="28579C"/>
                </a:solidFill>
                <a:latin typeface="Times New Roman"/>
                <a:cs typeface="Times New Roman"/>
              </a:rPr>
              <a:t> </a:t>
            </a:r>
            <a:r>
              <a:rPr sz="898" b="1" dirty="0">
                <a:solidFill>
                  <a:srgbClr val="28579C"/>
                </a:solidFill>
                <a:latin typeface="Arial"/>
                <a:cs typeface="Arial"/>
              </a:rPr>
              <a:t>Basis</a:t>
            </a:r>
            <a:r>
              <a:rPr sz="898" b="1" spc="2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8579C"/>
                </a:solidFill>
                <a:latin typeface="Arial"/>
                <a:cs typeface="Arial"/>
              </a:rPr>
              <a:t>of </a:t>
            </a:r>
            <a:r>
              <a:rPr sz="898" b="1" spc="-10" dirty="0">
                <a:solidFill>
                  <a:srgbClr val="28579C"/>
                </a:solidFill>
                <a:latin typeface="Arial"/>
                <a:cs typeface="Arial"/>
              </a:rPr>
              <a:t>preparation</a:t>
            </a:r>
            <a:endParaRPr sz="898">
              <a:latin typeface="Arial"/>
              <a:cs typeface="Arial"/>
            </a:endParaRPr>
          </a:p>
          <a:p>
            <a:pPr marL="12678" marR="5071" indent="2536" algn="just">
              <a:lnSpc>
                <a:spcPct val="92700"/>
              </a:lnSpc>
              <a:spcBef>
                <a:spcPts val="539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private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shares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incorporated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domiciled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United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Kingdom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Companies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Act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2006.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functional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presentational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currency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Company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sterling.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06718" y="1989554"/>
            <a:ext cx="2829250" cy="513487"/>
          </a:xfrm>
          <a:prstGeom prst="rect">
            <a:avLst/>
          </a:prstGeom>
        </p:spPr>
        <p:txBody>
          <a:bodyPr vert="horz" wrap="square" lIns="0" tIns="20286" rIns="0" bIns="0" rtlCol="0">
            <a:spAutoFit/>
          </a:bodyPr>
          <a:lstStyle/>
          <a:p>
            <a:pPr marL="12678" marR="5071" indent="1268" algn="just">
              <a:lnSpc>
                <a:spcPct val="94200"/>
              </a:lnSpc>
              <a:spcBef>
                <a:spcPts val="16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849" spc="4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4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849" spc="4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prepared</a:t>
            </a:r>
            <a:r>
              <a:rPr sz="849" spc="4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Companies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Act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2006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applicable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companies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using Financial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Standard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101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909090"/>
                </a:solidFill>
                <a:latin typeface="Arial"/>
                <a:cs typeface="Arial"/>
              </a:rPr>
              <a:t>'</a:t>
            </a:r>
            <a:r>
              <a:rPr sz="799" i="1" spc="-10" dirty="0">
                <a:solidFill>
                  <a:srgbClr val="424242"/>
                </a:solidFill>
                <a:latin typeface="Arial"/>
                <a:cs typeface="Arial"/>
              </a:rPr>
              <a:t>Reduced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Disclosure</a:t>
            </a:r>
            <a:r>
              <a:rPr sz="799" i="1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4242"/>
                </a:solidFill>
                <a:latin typeface="Arial"/>
                <a:cs typeface="Arial"/>
              </a:rPr>
              <a:t>Framework'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7093" y="2586979"/>
            <a:ext cx="2824178" cy="371273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2678" marR="5071" indent="1268" algn="just">
              <a:lnSpc>
                <a:spcPts val="938"/>
              </a:lnSpc>
              <a:spcBef>
                <a:spcPts val="20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relevant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exemptions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requirements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IFRS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been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applied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preparation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statements,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FRS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101: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235774" y="3308638"/>
            <a:ext cx="9509" cy="147707"/>
          </a:xfrm>
          <a:custGeom>
            <a:avLst/>
            <a:gdLst/>
            <a:ahLst/>
            <a:cxnLst/>
            <a:rect l="l" t="t" r="r" b="b"/>
            <a:pathLst>
              <a:path w="9525" h="147954">
                <a:moveTo>
                  <a:pt x="9155" y="147522"/>
                </a:moveTo>
                <a:lnTo>
                  <a:pt x="0" y="147522"/>
                </a:lnTo>
                <a:lnTo>
                  <a:pt x="0" y="0"/>
                </a:lnTo>
                <a:lnTo>
                  <a:pt x="9155" y="0"/>
                </a:lnTo>
                <a:lnTo>
                  <a:pt x="9155" y="147522"/>
                </a:lnTo>
                <a:close/>
              </a:path>
            </a:pathLst>
          </a:custGeom>
          <a:solidFill>
            <a:srgbClr val="DDDDD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223819" y="3062479"/>
            <a:ext cx="2616882" cy="20666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3917" indent="-221238" algn="just">
              <a:lnSpc>
                <a:spcPts val="978"/>
              </a:lnSpc>
              <a:spcBef>
                <a:spcPts val="100"/>
              </a:spcBef>
              <a:buAutoNum type="romanLcParenBoth"/>
              <a:tabLst>
                <a:tab pos="233917" algn="l"/>
              </a:tabLst>
            </a:pP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IFRS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7,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'Financial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84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Disclosures';</a:t>
            </a:r>
            <a:endParaRPr sz="849">
              <a:latin typeface="Arial"/>
              <a:cs typeface="Arial"/>
            </a:endParaRPr>
          </a:p>
          <a:p>
            <a:pPr marL="231381" marR="8241" indent="-219336" algn="just">
              <a:lnSpc>
                <a:spcPct val="92700"/>
              </a:lnSpc>
              <a:spcBef>
                <a:spcPts val="35"/>
              </a:spcBef>
              <a:buAutoNum type="romanLcParenBoth"/>
              <a:tabLst>
                <a:tab pos="231381" algn="l"/>
                <a:tab pos="234551" algn="l"/>
              </a:tabLst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	Paragraphs</a:t>
            </a:r>
            <a:r>
              <a:rPr sz="84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91</a:t>
            </a:r>
            <a:r>
              <a:rPr sz="84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99</a:t>
            </a:r>
            <a:r>
              <a:rPr sz="84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IFRS</a:t>
            </a:r>
            <a:r>
              <a:rPr sz="84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13</a:t>
            </a:r>
            <a:r>
              <a:rPr sz="84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'Fair</a:t>
            </a:r>
            <a:r>
              <a:rPr sz="84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value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measurement'</a:t>
            </a:r>
            <a:r>
              <a:rPr sz="84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84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</a:t>
            </a:r>
            <a:r>
              <a:rPr sz="849" dirty="0">
                <a:solidFill>
                  <a:srgbClr val="B8B8B8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sclosure</a:t>
            </a:r>
            <a:r>
              <a:rPr sz="84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valuation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techniques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inputs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used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value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measurements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849" spc="-10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234551" marR="12678" indent="-221872" algn="just">
              <a:lnSpc>
                <a:spcPct val="91900"/>
              </a:lnSpc>
              <a:spcBef>
                <a:spcPts val="2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{iii)</a:t>
            </a:r>
            <a:r>
              <a:rPr sz="84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Paragraph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38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r>
              <a:rPr sz="84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849" spc="8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909090"/>
                </a:solidFill>
                <a:latin typeface="Arial"/>
                <a:cs typeface="Arial"/>
              </a:rPr>
              <a:t>'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Presentation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 statements'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comparative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information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requirements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certain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(including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intangible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property</a:t>
            </a:r>
            <a:r>
              <a:rPr sz="849" spc="-20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r>
              <a:rPr sz="849" spc="-7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plant and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equipment)</a:t>
            </a:r>
            <a:r>
              <a:rPr sz="849" spc="-10" dirty="0">
                <a:solidFill>
                  <a:srgbClr val="909090"/>
                </a:solidFill>
                <a:latin typeface="Arial"/>
                <a:cs typeface="Arial"/>
              </a:rPr>
              <a:t>;</a:t>
            </a:r>
            <a:endParaRPr sz="849">
              <a:latin typeface="Arial"/>
              <a:cs typeface="Arial"/>
            </a:endParaRPr>
          </a:p>
          <a:p>
            <a:pPr marL="233917" indent="-221238" algn="just">
              <a:lnSpc>
                <a:spcPts val="908"/>
              </a:lnSpc>
              <a:buAutoNum type="romanLcParenBoth" startAt="4"/>
              <a:tabLst>
                <a:tab pos="233917" algn="l"/>
              </a:tabLst>
            </a:pP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7,</a:t>
            </a:r>
            <a:r>
              <a:rPr sz="84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'Statement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flows</a:t>
            </a:r>
            <a:r>
              <a:rPr sz="849" spc="-10" dirty="0">
                <a:solidFill>
                  <a:srgbClr val="909090"/>
                </a:solidFill>
                <a:latin typeface="Arial"/>
                <a:cs typeface="Arial"/>
              </a:rPr>
              <a:t>·;</a:t>
            </a:r>
            <a:endParaRPr sz="849">
              <a:latin typeface="Arial"/>
              <a:cs typeface="Arial"/>
            </a:endParaRPr>
          </a:p>
          <a:p>
            <a:pPr marL="234551" marR="8241" indent="-222506" algn="just">
              <a:lnSpc>
                <a:spcPct val="91900"/>
              </a:lnSpc>
              <a:spcBef>
                <a:spcPts val="55"/>
              </a:spcBef>
              <a:buAutoNum type="romanLcParenBoth" startAt="4"/>
              <a:tabLst>
                <a:tab pos="234551" algn="l"/>
              </a:tabLst>
            </a:pP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8,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'Accounting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policies</a:t>
            </a:r>
            <a:r>
              <a:rPr sz="849" spc="-5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849" spc="-4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10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estimates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errors</a:t>
            </a:r>
            <a:r>
              <a:rPr sz="849" spc="-15" dirty="0">
                <a:solidFill>
                  <a:srgbClr val="A7A7A7"/>
                </a:solidFill>
                <a:latin typeface="Arial"/>
                <a:cs typeface="Arial"/>
              </a:rPr>
              <a:t>·</a:t>
            </a:r>
            <a:r>
              <a:rPr sz="849" spc="-140" dirty="0">
                <a:solidFill>
                  <a:srgbClr val="A7A7A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disclosure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standards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yet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effective</a:t>
            </a:r>
            <a:r>
              <a:rPr sz="849" spc="-10" dirty="0">
                <a:solidFill>
                  <a:srgbClr val="909090"/>
                </a:solidFill>
                <a:latin typeface="Arial"/>
                <a:cs typeface="Arial"/>
              </a:rPr>
              <a:t>;</a:t>
            </a:r>
            <a:r>
              <a:rPr sz="849" spc="-6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endParaRPr sz="849">
              <a:latin typeface="Arial"/>
              <a:cs typeface="Arial"/>
            </a:endParaRPr>
          </a:p>
          <a:p>
            <a:pPr marL="232649" indent="-219970" algn="just">
              <a:lnSpc>
                <a:spcPts val="883"/>
              </a:lnSpc>
              <a:buAutoNum type="romanLcParenBoth" startAt="4"/>
              <a:tabLst>
                <a:tab pos="232649" algn="l"/>
              </a:tabLst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24,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'Related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party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disclosures'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requirements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endParaRPr sz="849">
              <a:latin typeface="Arial"/>
              <a:cs typeface="Arial"/>
            </a:endParaRPr>
          </a:p>
          <a:p>
            <a:pPr marL="234551" marR="5071" algn="just">
              <a:lnSpc>
                <a:spcPts val="938"/>
              </a:lnSpc>
              <a:spcBef>
                <a:spcPts val="7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disclose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compensation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disclose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party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transactions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companies</a:t>
            </a:r>
            <a:r>
              <a:rPr sz="849" spc="-10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970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2345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-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5704371" y="9817752"/>
            <a:ext cx="45516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38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03912" y="5211373"/>
            <a:ext cx="2831786" cy="633935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12678" marR="5071" indent="4437" algn="just">
              <a:lnSpc>
                <a:spcPct val="92500"/>
              </a:lnSpc>
              <a:spcBef>
                <a:spcPts val="175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prepared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historical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convention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modified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revaluation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through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</a:t>
            </a:r>
            <a:r>
              <a:rPr sz="849" dirty="0">
                <a:solidFill>
                  <a:srgbClr val="A7A7A7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Companies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Act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2006.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3912" y="5927672"/>
            <a:ext cx="2832420" cy="941393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12678" marR="5071" indent="4437" algn="just">
              <a:lnSpc>
                <a:spcPct val="93100"/>
              </a:lnSpc>
              <a:spcBef>
                <a:spcPts val="17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taken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advantage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exemption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from preparing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consolidated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terms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section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400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Companies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Act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2006.</a:t>
            </a:r>
            <a:endParaRPr sz="849">
              <a:latin typeface="Arial"/>
              <a:cs typeface="Arial"/>
            </a:endParaRPr>
          </a:p>
          <a:p>
            <a:pPr marL="15848" marR="6339" indent="1268" algn="just">
              <a:lnSpc>
                <a:spcPts val="938"/>
              </a:lnSpc>
              <a:spcBef>
                <a:spcPts val="569"/>
              </a:spcBef>
            </a:pP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assessed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funding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requirements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4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compared</a:t>
            </a:r>
            <a:r>
              <a:rPr sz="84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84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funding requirements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level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borrowing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facilities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are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assumed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available,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working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capital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facilities.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03912" y="6979258"/>
            <a:ext cx="2831786" cy="993374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12678" marR="5071" indent="3170" algn="just">
              <a:lnSpc>
                <a:spcPct val="92600"/>
              </a:lnSpc>
              <a:spcBef>
                <a:spcPts val="175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previous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years,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84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wider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TSL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group,</a:t>
            </a:r>
            <a:r>
              <a:rPr sz="84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benefitted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 from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parent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companies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order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settle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historic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 indebtedness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invest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working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capital.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This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proceeds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£1,366m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2021/22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arranging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bank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finance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facilities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which 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either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direct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access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lo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indirect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access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via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TSL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group companies.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05640" y="8082662"/>
            <a:ext cx="2835589" cy="1465657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2678" marR="5071" indent="2536" algn="just">
              <a:lnSpc>
                <a:spcPct val="92100"/>
              </a:lnSpc>
              <a:spcBef>
                <a:spcPts val="180"/>
              </a:spcBef>
            </a:pP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considered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number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possible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scenarios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position</a:t>
            </a:r>
            <a:r>
              <a:rPr sz="84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84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impact</a:t>
            </a:r>
            <a:r>
              <a:rPr sz="84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10%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decrease</a:t>
            </a:r>
            <a:r>
              <a:rPr sz="84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margins</a:t>
            </a:r>
            <a:r>
              <a:rPr sz="84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assumed</a:t>
            </a:r>
            <a:r>
              <a:rPr sz="84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Annual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Plan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(lhe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"base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case")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mitigating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actions</a:t>
            </a:r>
            <a:r>
              <a:rPr sz="849" spc="4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4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could</a:t>
            </a:r>
            <a:r>
              <a:rPr sz="84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take</a:t>
            </a:r>
            <a:r>
              <a:rPr sz="84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limit</a:t>
            </a:r>
            <a:r>
              <a:rPr sz="84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849" spc="3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adverse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consequences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liquidity.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industry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cyclical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starts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2023/24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bottom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industry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cycle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challenging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forecast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result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lower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profitability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beginning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year.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ended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2022/23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positive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and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unutilised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financing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facilities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£220m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which,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along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specific</a:t>
            </a:r>
            <a:r>
              <a:rPr sz="849" spc="7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actions</a:t>
            </a:r>
            <a:r>
              <a:rPr sz="849" spc="7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being</a:t>
            </a:r>
            <a:r>
              <a:rPr sz="849" spc="7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taken</a:t>
            </a:r>
            <a:r>
              <a:rPr sz="849" spc="7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7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improve</a:t>
            </a:r>
            <a:r>
              <a:rPr sz="849" spc="7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42355" y="1181816"/>
            <a:ext cx="2839393" cy="633935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12678" marR="5071" algn="just">
              <a:lnSpc>
                <a:spcPct val="92500"/>
              </a:lnSpc>
              <a:spcBef>
                <a:spcPts val="175"/>
              </a:spcBef>
            </a:pP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performance</a:t>
            </a:r>
            <a:r>
              <a:rPr sz="849" spc="-10" dirty="0">
                <a:solidFill>
                  <a:srgbClr val="A7A7A7"/>
                </a:solidFill>
                <a:latin typeface="Arial"/>
                <a:cs typeface="Arial"/>
              </a:rPr>
              <a:t>,</a:t>
            </a:r>
            <a:r>
              <a:rPr sz="849" spc="-45" dirty="0">
                <a:solidFill>
                  <a:srgbClr val="A7A7A7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ensure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can manage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downturn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well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placed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respond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through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efforts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towards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optimising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production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delivery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volumes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1n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2023/24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improvements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latter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half</a:t>
            </a:r>
            <a:r>
              <a:rPr sz="84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year.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37932" y="1928594"/>
            <a:ext cx="2848268" cy="2185172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2678" marR="5071" indent="2536" algn="just">
              <a:lnSpc>
                <a:spcPct val="92300"/>
              </a:lnSpc>
              <a:spcBef>
                <a:spcPts val="18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However</a:t>
            </a:r>
            <a:r>
              <a:rPr sz="84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849" spc="3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financing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facilities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has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access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committed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facilities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Company's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Revolving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Facility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('RCF')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due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expire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in June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2024</a:t>
            </a:r>
            <a:r>
              <a:rPr sz="849" spc="-10" dirty="0">
                <a:solidFill>
                  <a:srgbClr val="B8B8B8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such,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base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case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scenario, 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will.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minimum</a:t>
            </a:r>
            <a:r>
              <a:rPr sz="84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require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additional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forms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refinance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repay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facilities.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lhe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event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severe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but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plausible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downside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scenario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need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further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order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address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adverse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impact</a:t>
            </a:r>
            <a:r>
              <a:rPr sz="84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696969"/>
                </a:solidFill>
                <a:latin typeface="Arial"/>
                <a:cs typeface="Arial"/>
              </a:rPr>
              <a:t>liquidity</a:t>
            </a:r>
            <a:r>
              <a:rPr sz="849" spc="299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84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2024</a:t>
            </a:r>
            <a:r>
              <a:rPr sz="84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onwards.</a:t>
            </a:r>
            <a:r>
              <a:rPr sz="84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integral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TSL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Group,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binding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letter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by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Global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Holdings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Pie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Ltd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(</a:t>
            </a:r>
            <a:r>
              <a:rPr sz="849" dirty="0">
                <a:solidFill>
                  <a:srgbClr val="909090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TSGH'),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subsidiary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TSL,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confirms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that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TSGH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refinancing,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repayment,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RCF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separate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uncommitted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bank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facility.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Furthermore,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binding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letter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Global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Procurement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('Proco'),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subsidiary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TSL,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which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provides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access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£300m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working capital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84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required.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238255" y="4223797"/>
            <a:ext cx="2847634" cy="3255254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2678" marR="5071" indent="2536" algn="just">
              <a:lnSpc>
                <a:spcPct val="92200"/>
              </a:lnSpc>
              <a:spcBef>
                <a:spcPts val="18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4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currently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engaged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4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constructive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discussions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regarding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term financial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UK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government</a:t>
            </a:r>
            <a:r>
              <a:rPr sz="84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assist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ii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meeting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 challenges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of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decarbonising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production facilities.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Decarbonisation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central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strategy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set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out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ambition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carbon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neutral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2045.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However,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technological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shift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required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enable</a:t>
            </a:r>
            <a:r>
              <a:rPr sz="84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transition</a:t>
            </a:r>
            <a:r>
              <a:rPr sz="8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carbon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neutral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require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investments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conditional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upon national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energy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infrastructure, requirements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global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level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playing</a:t>
            </a:r>
            <a:r>
              <a:rPr sz="84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field</a:t>
            </a:r>
            <a:r>
              <a:rPr sz="84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industry</a:t>
            </a:r>
            <a:r>
              <a:rPr sz="84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(e.g.</a:t>
            </a:r>
            <a:r>
              <a:rPr sz="84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Carbon</a:t>
            </a:r>
            <a:r>
              <a:rPr sz="84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Border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Adjustment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Mechanism),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government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legislation.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Similar</a:t>
            </a:r>
            <a:r>
              <a:rPr sz="84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companies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operating</a:t>
            </a:r>
            <a:r>
              <a:rPr sz="84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Europe,</a:t>
            </a:r>
            <a:r>
              <a:rPr sz="84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48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3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849" spc="4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require</a:t>
            </a:r>
            <a:r>
              <a:rPr sz="849" spc="4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849" spc="4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assistance</a:t>
            </a:r>
            <a:r>
              <a:rPr sz="84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national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government</a:t>
            </a:r>
            <a:r>
              <a:rPr sz="84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additional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investments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restructuring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costs,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order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ensure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transition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greener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way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producing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849" spc="-10" dirty="0">
                <a:solidFill>
                  <a:srgbClr val="A7A7A7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require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terms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energy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infrastructure</a:t>
            </a:r>
            <a:r>
              <a:rPr sz="84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long-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84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energy</a:t>
            </a:r>
            <a:r>
              <a:rPr sz="84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pricing.</a:t>
            </a:r>
            <a:r>
              <a:rPr sz="84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Whilst</a:t>
            </a:r>
            <a:r>
              <a:rPr sz="84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84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monitoring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progress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constructive discussions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additional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 there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849" spc="4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available,</a:t>
            </a:r>
            <a:r>
              <a:rPr sz="84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then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would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forced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to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look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alternative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strategies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business.</a:t>
            </a:r>
            <a:r>
              <a:rPr sz="84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However,</a:t>
            </a:r>
            <a:r>
              <a:rPr sz="84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given</a:t>
            </a:r>
            <a:r>
              <a:rPr sz="84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talks</a:t>
            </a:r>
            <a:r>
              <a:rPr sz="84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UK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government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progressing,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do not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currently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foresee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decarbonisalion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strategy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near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future.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239659" y="7588874"/>
            <a:ext cx="2838759" cy="1109385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2678" marR="5071" indent="1268" algn="just">
              <a:lnSpc>
                <a:spcPct val="92200"/>
              </a:lnSpc>
              <a:spcBef>
                <a:spcPts val="18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scenarios,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believe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Company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45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access</a:t>
            </a:r>
            <a:r>
              <a:rPr sz="849" spc="45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adequate</a:t>
            </a:r>
            <a:r>
              <a:rPr sz="849" spc="45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liquidity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given</a:t>
            </a:r>
            <a:r>
              <a:rPr sz="849" spc="4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support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undertakings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84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Proco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TSGH</a:t>
            </a:r>
            <a:r>
              <a:rPr sz="84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described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reasonable</a:t>
            </a:r>
            <a:r>
              <a:rPr sz="8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prospect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securing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government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84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enable</a:t>
            </a:r>
            <a:r>
              <a:rPr sz="84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execution</a:t>
            </a:r>
            <a:r>
              <a:rPr sz="84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84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decarbonisat1on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strategy.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However,</a:t>
            </a:r>
            <a:r>
              <a:rPr sz="84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cyclical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nature</a:t>
            </a:r>
            <a:r>
              <a:rPr sz="84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 steel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industry means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projections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 of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Company,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effect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84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Company's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liquidity,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are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difficult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predict</a:t>
            </a:r>
            <a:r>
              <a:rPr sz="84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high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level</a:t>
            </a:r>
            <a:r>
              <a:rPr sz="84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certainty.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239335" y="8808104"/>
            <a:ext cx="2839393" cy="716940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2678" marR="5071" indent="1268" algn="just">
              <a:lnSpc>
                <a:spcPts val="938"/>
              </a:lnSpc>
              <a:spcBef>
                <a:spcPts val="200"/>
              </a:spcBef>
            </a:pP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84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reasons,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while</a:t>
            </a:r>
            <a:r>
              <a:rPr sz="84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84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reasonable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expectation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84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adequate</a:t>
            </a:r>
            <a:r>
              <a:rPr sz="84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resources</a:t>
            </a:r>
            <a:r>
              <a:rPr sz="84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continue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operating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84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foreseeable</a:t>
            </a:r>
            <a:r>
              <a:rPr sz="84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future,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have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concluded</a:t>
            </a:r>
            <a:r>
              <a:rPr sz="84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exists</a:t>
            </a:r>
            <a:r>
              <a:rPr sz="84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material</a:t>
            </a:r>
            <a:r>
              <a:rPr sz="84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uncertainty</a:t>
            </a:r>
            <a:r>
              <a:rPr sz="84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relation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84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underlying</a:t>
            </a:r>
            <a:r>
              <a:rPr sz="84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84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84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84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84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given</a:t>
            </a:r>
            <a:r>
              <a:rPr sz="84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the challenging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situation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84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start</a:t>
            </a:r>
            <a:r>
              <a:rPr sz="84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24242"/>
                </a:solidFill>
                <a:latin typeface="Arial"/>
                <a:cs typeface="Arial"/>
              </a:rPr>
              <a:t>2023124,</a:t>
            </a:r>
            <a:r>
              <a:rPr sz="84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849" spc="-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24242"/>
                </a:solidFill>
                <a:latin typeface="Arial"/>
                <a:cs typeface="Arial"/>
              </a:rPr>
              <a:t>possibility</a:t>
            </a:r>
            <a:r>
              <a:rPr sz="84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4992" y="1049456"/>
            <a:ext cx="7239533" cy="0"/>
          </a:xfrm>
          <a:custGeom>
            <a:avLst/>
            <a:gdLst/>
            <a:ahLst/>
            <a:cxnLst/>
            <a:rect l="l" t="t" r="r" b="b"/>
            <a:pathLst>
              <a:path w="7251700">
                <a:moveTo>
                  <a:pt x="0" y="0"/>
                </a:moveTo>
                <a:lnTo>
                  <a:pt x="725128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277659" y="1177475"/>
            <a:ext cx="2864116" cy="0"/>
          </a:xfrm>
          <a:custGeom>
            <a:avLst/>
            <a:gdLst/>
            <a:ahLst/>
            <a:cxnLst/>
            <a:rect l="l" t="t" r="r" b="b"/>
            <a:pathLst>
              <a:path w="2868929">
                <a:moveTo>
                  <a:pt x="0" y="0"/>
                </a:moveTo>
                <a:lnTo>
                  <a:pt x="2868772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265472" y="3058139"/>
            <a:ext cx="2876161" cy="0"/>
          </a:xfrm>
          <a:custGeom>
            <a:avLst/>
            <a:gdLst/>
            <a:ahLst/>
            <a:cxnLst/>
            <a:rect l="l" t="t" r="r" b="b"/>
            <a:pathLst>
              <a:path w="2880995">
                <a:moveTo>
                  <a:pt x="0" y="0"/>
                </a:moveTo>
                <a:lnTo>
                  <a:pt x="288098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35901" y="3451340"/>
            <a:ext cx="2815303" cy="0"/>
          </a:xfrm>
          <a:custGeom>
            <a:avLst/>
            <a:gdLst/>
            <a:ahLst/>
            <a:cxnLst/>
            <a:rect l="l" t="t" r="r" b="b"/>
            <a:pathLst>
              <a:path w="2820035">
                <a:moveTo>
                  <a:pt x="0" y="0"/>
                </a:moveTo>
                <a:lnTo>
                  <a:pt x="2819942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35900" y="8489812"/>
            <a:ext cx="2864116" cy="0"/>
          </a:xfrm>
          <a:custGeom>
            <a:avLst/>
            <a:gdLst/>
            <a:ahLst/>
            <a:cxnLst/>
            <a:rect l="l" t="t" r="r" b="b"/>
            <a:pathLst>
              <a:path w="2868929">
                <a:moveTo>
                  <a:pt x="0" y="0"/>
                </a:moveTo>
                <a:lnTo>
                  <a:pt x="2868772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1091317" y="643575"/>
            <a:ext cx="404069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497"/>
                </a:solidFill>
                <a:latin typeface="Arial"/>
                <a:cs typeface="Arial"/>
              </a:rPr>
              <a:t>F5.</a:t>
            </a:r>
            <a:r>
              <a:rPr sz="1198" b="1" spc="114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497"/>
                </a:solidFill>
                <a:latin typeface="Arial"/>
                <a:cs typeface="Arial"/>
              </a:rPr>
              <a:t>Presentation</a:t>
            </a:r>
            <a:r>
              <a:rPr sz="1198" b="1" spc="18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497"/>
                </a:solidFill>
                <a:latin typeface="Arial"/>
                <a:cs typeface="Arial"/>
              </a:rPr>
              <a:t>of</a:t>
            </a:r>
            <a:r>
              <a:rPr sz="1198" b="1" spc="114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497"/>
                </a:solidFill>
                <a:latin typeface="Arial"/>
                <a:cs typeface="Arial"/>
              </a:rPr>
              <a:t>accounts</a:t>
            </a:r>
            <a:r>
              <a:rPr sz="1198" b="1" spc="15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497"/>
                </a:solidFill>
                <a:latin typeface="Arial"/>
                <a:cs typeface="Arial"/>
              </a:rPr>
              <a:t>and</a:t>
            </a:r>
            <a:r>
              <a:rPr sz="1198" b="1" spc="105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497"/>
                </a:solidFill>
                <a:latin typeface="Arial"/>
                <a:cs typeface="Arial"/>
              </a:rPr>
              <a:t>accounting</a:t>
            </a:r>
            <a:r>
              <a:rPr sz="1198" b="1" spc="13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497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43" name="object 43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970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44" name="object 44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2345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-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45" name="object 45"/>
          <p:cNvSpPr txBox="1"/>
          <p:nvPr/>
        </p:nvSpPr>
        <p:spPr>
          <a:xfrm>
            <a:off x="5704371" y="9817752"/>
            <a:ext cx="45516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39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22610" y="1160734"/>
            <a:ext cx="2836223" cy="1537291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5071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decarbonisation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strategy of the business may not be adequate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 the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non</a:t>
            </a:r>
            <a:r>
              <a:rPr sz="799" spc="-20" dirty="0">
                <a:solidFill>
                  <a:srgbClr val="858585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binding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nature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support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letters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Proco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TSGH</a:t>
            </a:r>
            <a:r>
              <a:rPr sz="799" dirty="0">
                <a:solidFill>
                  <a:srgbClr val="BABABA"/>
                </a:solidFill>
                <a:latin typeface="Arial"/>
                <a:cs typeface="Arial"/>
              </a:rPr>
              <a:t>.</a:t>
            </a:r>
            <a:r>
              <a:rPr sz="799" spc="299" dirty="0">
                <a:solidFill>
                  <a:srgbClr val="BABAB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factors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cast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doubt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Company's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ability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However,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concern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6E6E70"/>
                </a:solidFill>
                <a:latin typeface="Arial"/>
                <a:cs typeface="Arial"/>
              </a:rPr>
              <a:t>i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preparing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do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include</a:t>
            </a:r>
            <a:r>
              <a:rPr sz="799" spc="7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adjustments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unable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continue as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going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concern</a:t>
            </a:r>
            <a:endParaRPr sz="799">
              <a:latin typeface="Arial"/>
              <a:cs typeface="Arial"/>
            </a:endParaRPr>
          </a:p>
          <a:p>
            <a:pPr marL="12678" marR="7607" indent="3804" algn="just">
              <a:lnSpc>
                <a:spcPct val="98900"/>
              </a:lnSpc>
              <a:spcBef>
                <a:spcPts val="56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policies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preparation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nanc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remained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consistent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applied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preparation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spc="-20" dirty="0">
                <a:solidFill>
                  <a:srgbClr val="BABAB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25658" y="2791136"/>
            <a:ext cx="2831786" cy="550255"/>
          </a:xfrm>
          <a:prstGeom prst="rect">
            <a:avLst/>
          </a:prstGeom>
        </p:spPr>
        <p:txBody>
          <a:bodyPr vert="horz" wrap="square" lIns="0" tIns="88751" rIns="0" bIns="0" rtlCol="0">
            <a:spAutoFit/>
          </a:bodyPr>
          <a:lstStyle/>
          <a:p>
            <a:pPr marL="14579">
              <a:spcBef>
                <a:spcPts val="699"/>
              </a:spcBef>
            </a:pPr>
            <a:r>
              <a:rPr sz="898" b="1" spc="10" dirty="0">
                <a:solidFill>
                  <a:srgbClr val="2D5497"/>
                </a:solidFill>
                <a:latin typeface="Arial"/>
                <a:cs typeface="Arial"/>
              </a:rPr>
              <a:t>II</a:t>
            </a:r>
            <a:r>
              <a:rPr sz="898" b="1" spc="95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spc="10" dirty="0">
                <a:solidFill>
                  <a:srgbClr val="2D5497"/>
                </a:solidFill>
                <a:latin typeface="Arial"/>
                <a:cs typeface="Arial"/>
              </a:rPr>
              <a:t>New</a:t>
            </a:r>
            <a:r>
              <a:rPr sz="898" b="1" spc="16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spc="10" dirty="0">
                <a:solidFill>
                  <a:srgbClr val="2D5497"/>
                </a:solidFill>
                <a:latin typeface="Arial"/>
                <a:cs typeface="Arial"/>
              </a:rPr>
              <a:t>Standards</a:t>
            </a:r>
            <a:r>
              <a:rPr sz="898" b="1" spc="15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spc="10" dirty="0">
                <a:solidFill>
                  <a:srgbClr val="2D5497"/>
                </a:solidFill>
                <a:latin typeface="Arial"/>
                <a:cs typeface="Arial"/>
              </a:rPr>
              <a:t>and</a:t>
            </a:r>
            <a:r>
              <a:rPr sz="898" b="1" spc="125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spc="10" dirty="0">
                <a:solidFill>
                  <a:srgbClr val="2D5497"/>
                </a:solidFill>
                <a:latin typeface="Arial"/>
                <a:cs typeface="Arial"/>
              </a:rPr>
              <a:t>interpretations</a:t>
            </a:r>
            <a:r>
              <a:rPr sz="898" b="1" spc="55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D5497"/>
                </a:solidFill>
                <a:latin typeface="Arial"/>
                <a:cs typeface="Arial"/>
              </a:rPr>
              <a:t>applied</a:t>
            </a:r>
            <a:endParaRPr sz="898">
              <a:latin typeface="Arial"/>
              <a:cs typeface="Arial"/>
            </a:endParaRPr>
          </a:p>
          <a:p>
            <a:pPr marL="12678" marR="5071" indent="1268">
              <a:spcBef>
                <a:spcPts val="53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</a:t>
            </a:r>
            <a:r>
              <a:rPr sz="799" spc="-10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IAS')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IFRSs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 been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adopted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current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-20" dirty="0">
                <a:solidFill>
                  <a:srgbClr val="BABABA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940297" y="3443744"/>
            <a:ext cx="1852991" cy="37882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lnSpc>
                <a:spcPts val="948"/>
              </a:lnSpc>
              <a:spcBef>
                <a:spcPts val="100"/>
              </a:spcBef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Effective</a:t>
            </a:r>
            <a:endParaRPr sz="799">
              <a:latin typeface="Arial"/>
              <a:cs typeface="Arial"/>
            </a:endParaRPr>
          </a:p>
          <a:p>
            <a:pPr marR="5705" algn="r">
              <a:lnSpc>
                <a:spcPts val="948"/>
              </a:lnSpc>
              <a:tabLst>
                <a:tab pos="1567051" algn="l"/>
              </a:tabLst>
            </a:pPr>
            <a:r>
              <a:rPr sz="799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10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Date*</a:t>
            </a:r>
            <a:endParaRPr sz="799">
              <a:latin typeface="Arial"/>
              <a:cs typeface="Arial"/>
            </a:endParaRPr>
          </a:p>
          <a:p>
            <a:pPr marL="180667">
              <a:spcBef>
                <a:spcPts val="7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Covid-19-Related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Rent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87101" y="3754646"/>
            <a:ext cx="698596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IFRS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77086" y="3751598"/>
            <a:ext cx="320137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April</a:t>
            </a:r>
            <a:endParaRPr sz="799">
              <a:latin typeface="Arial"/>
              <a:cs typeface="Arial"/>
            </a:endParaRPr>
          </a:p>
          <a:p>
            <a:pPr marL="75437"/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2021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108885" y="3815608"/>
            <a:ext cx="1092903" cy="120827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94454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Concessions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beyond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30June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2021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Onerous 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Contracts-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Fulfill</a:t>
            </a:r>
            <a:r>
              <a:rPr sz="799" dirty="0">
                <a:solidFill>
                  <a:srgbClr val="6E6E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Contract</a:t>
            </a:r>
            <a:endParaRPr sz="799">
              <a:latin typeface="Arial"/>
              <a:cs typeface="Arial"/>
            </a:endParaRPr>
          </a:p>
          <a:p>
            <a:pPr marL="13946" marR="310621" indent="1268">
              <a:lnSpc>
                <a:spcPts val="938"/>
              </a:lnSpc>
              <a:spcBef>
                <a:spcPts val="24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Proceeds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before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Intended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endParaRPr sz="799">
              <a:latin typeface="Arial"/>
              <a:cs typeface="Arial"/>
            </a:endParaRPr>
          </a:p>
          <a:p>
            <a:pPr marL="12678" marR="5071" indent="2536">
              <a:lnSpc>
                <a:spcPts val="938"/>
              </a:lnSpc>
              <a:spcBef>
                <a:spcPts val="64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Reference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Conceptual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87101" y="4114320"/>
            <a:ext cx="860248" cy="148509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lnSpc>
                <a:spcPts val="948"/>
              </a:lnSpc>
              <a:spcBef>
                <a:spcPts val="100"/>
              </a:spcBef>
            </a:pP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IAS37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948"/>
              </a:lnSpc>
              <a:spcBef>
                <a:spcPts val="64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endParaRPr sz="799">
              <a:latin typeface="Arial"/>
              <a:cs typeface="Arial"/>
            </a:endParaRPr>
          </a:p>
          <a:p>
            <a:pPr marL="18384">
              <a:lnSpc>
                <a:spcPts val="948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948"/>
              </a:lnSpc>
              <a:spcBef>
                <a:spcPts val="624"/>
              </a:spcBef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IFRS3</a:t>
            </a:r>
            <a:endParaRPr sz="799">
              <a:latin typeface="Arial"/>
              <a:cs typeface="Arial"/>
            </a:endParaRPr>
          </a:p>
          <a:p>
            <a:pPr marL="18384">
              <a:lnSpc>
                <a:spcPts val="948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948"/>
              </a:lnSpc>
              <a:spcBef>
                <a:spcPts val="413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IFRS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1,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IFRS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9</a:t>
            </a:r>
            <a:endParaRPr sz="799">
              <a:latin typeface="Arial"/>
              <a:cs typeface="Arial"/>
            </a:endParaRPr>
          </a:p>
          <a:p>
            <a:pPr marL="15214" marR="60222">
              <a:lnSpc>
                <a:spcPts val="938"/>
              </a:lnSpc>
              <a:spcBef>
                <a:spcPts val="35"/>
              </a:spcBef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Illustrative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Example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13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IFRS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endParaRPr sz="799">
              <a:latin typeface="Arial"/>
              <a:cs typeface="Arial"/>
            </a:endParaRPr>
          </a:p>
          <a:p>
            <a:pPr marL="17116">
              <a:lnSpc>
                <a:spcPts val="903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41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6E6E70"/>
                </a:solidFill>
                <a:uFill>
                  <a:solidFill>
                    <a:srgbClr val="858585"/>
                  </a:solidFill>
                </a:uFill>
                <a:latin typeface="Arial"/>
                <a:cs typeface="Arial"/>
              </a:rPr>
              <a:t>(</a:t>
            </a:r>
            <a:r>
              <a:rPr sz="799" u="heavy" spc="-10" dirty="0">
                <a:solidFill>
                  <a:srgbClr val="444444"/>
                </a:solidFill>
                <a:uFill>
                  <a:solidFill>
                    <a:srgbClr val="858585"/>
                  </a:solidFill>
                </a:uFill>
                <a:latin typeface="Arial"/>
                <a:cs typeface="Arial"/>
              </a:rPr>
              <a:t>Amendments</a:t>
            </a:r>
            <a:r>
              <a:rPr sz="799" u="heavy" spc="-10" dirty="0">
                <a:solidFill>
                  <a:srgbClr val="858585"/>
                </a:solidFill>
                <a:uFill>
                  <a:solidFill>
                    <a:srgbClr val="858585"/>
                  </a:solidFill>
                </a:uFill>
                <a:latin typeface="Arial"/>
                <a:cs typeface="Arial"/>
              </a:rPr>
              <a:t>)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513647" y="4111270"/>
            <a:ext cx="284637" cy="8705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>
              <a:lnSpc>
                <a:spcPts val="948"/>
              </a:lnSpc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  <a:spcBef>
                <a:spcPts val="67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>
              <a:lnSpc>
                <a:spcPts val="948"/>
              </a:lnSpc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  <a:spcBef>
                <a:spcPts val="62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>
              <a:lnSpc>
                <a:spcPts val="948"/>
              </a:lnSpc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111071" y="5165906"/>
            <a:ext cx="1031411" cy="38860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-634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Annual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Improvements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 IFRS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Standards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2018-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2020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60801" y="5229915"/>
            <a:ext cx="337253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52615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2022**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24268" y="5659949"/>
            <a:ext cx="2827982" cy="345092"/>
          </a:xfrm>
          <a:prstGeom prst="rect">
            <a:avLst/>
          </a:prstGeom>
        </p:spPr>
        <p:txBody>
          <a:bodyPr vert="horz" wrap="square" lIns="0" tIns="6339" rIns="0" bIns="0" rtlCol="0">
            <a:spAutoFit/>
          </a:bodyPr>
          <a:lstStyle/>
          <a:p>
            <a:pPr marL="23455">
              <a:lnSpc>
                <a:spcPts val="938"/>
              </a:lnSpc>
              <a:spcBef>
                <a:spcPts val="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*</a:t>
            </a:r>
            <a:r>
              <a:rPr sz="79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periods</a:t>
            </a:r>
            <a:r>
              <a:rPr sz="749" i="1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com!"encing</a:t>
            </a:r>
            <a:r>
              <a:rPr sz="749" i="1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49" i="1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49" i="1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spc="-10" dirty="0">
                <a:solidFill>
                  <a:srgbClr val="444444"/>
                </a:solidFill>
                <a:latin typeface="Arial"/>
                <a:cs typeface="Arial"/>
              </a:rPr>
              <a:t>after</a:t>
            </a:r>
            <a:endParaRPr sz="749">
              <a:latin typeface="Arial"/>
              <a:cs typeface="Arial"/>
            </a:endParaRPr>
          </a:p>
          <a:p>
            <a:pPr marL="12678" marR="5071" indent="8875">
              <a:lnSpc>
                <a:spcPts val="888"/>
              </a:lnSpc>
              <a:spcBef>
                <a:spcPts val="15"/>
              </a:spcBef>
            </a:pPr>
            <a:r>
              <a:rPr sz="749" dirty="0">
                <a:solidFill>
                  <a:srgbClr val="444444"/>
                </a:solidFill>
                <a:latin typeface="Arial"/>
                <a:cs typeface="Arial"/>
              </a:rPr>
              <a:t>••</a:t>
            </a:r>
            <a:r>
              <a:rPr sz="74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except</a:t>
            </a:r>
            <a:r>
              <a:rPr sz="749" i="1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49" i="1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49" i="1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amendment</a:t>
            </a:r>
            <a:r>
              <a:rPr sz="749" i="1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49" i="1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IFRS</a:t>
            </a:r>
            <a:r>
              <a:rPr sz="749" i="1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r>
              <a:rPr sz="749" i="1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49" i="1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49" i="1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749" i="1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spc="-10" dirty="0">
                <a:solidFill>
                  <a:srgbClr val="444444"/>
                </a:solidFill>
                <a:latin typeface="Arial"/>
                <a:cs typeface="Arial"/>
              </a:rPr>
              <a:t>effective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date</a:t>
            </a:r>
            <a:r>
              <a:rPr sz="749" i="1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is stated</a:t>
            </a:r>
            <a:r>
              <a:rPr sz="749" i="1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49" i="1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49" i="1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regards</a:t>
            </a:r>
            <a:r>
              <a:rPr sz="749" i="1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only</a:t>
            </a:r>
            <a:r>
              <a:rPr sz="749" i="1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49" i="1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444444"/>
                </a:solidFill>
                <a:latin typeface="Arial"/>
                <a:cs typeface="Arial"/>
              </a:rPr>
              <a:t>illustrative</a:t>
            </a:r>
            <a:r>
              <a:rPr sz="749" i="1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i="1" spc="-10" dirty="0">
                <a:solidFill>
                  <a:srgbClr val="444444"/>
                </a:solidFill>
                <a:latin typeface="Arial"/>
                <a:cs typeface="Arial"/>
              </a:rPr>
              <a:t>example</a:t>
            </a:r>
            <a:endParaRPr sz="7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25657" y="6183965"/>
            <a:ext cx="2828616" cy="867222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1268" algn="just">
              <a:lnSpc>
                <a:spcPct val="985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adopted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above</a:t>
            </a:r>
            <a:r>
              <a:rPr sz="799" spc="14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amendments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accordance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with</a:t>
            </a:r>
            <a:r>
              <a:rPr sz="799" spc="19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transition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prov</a:t>
            </a:r>
            <a:r>
              <a:rPr sz="799" dirty="0">
                <a:solidFill>
                  <a:srgbClr val="6E6E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sions,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amendments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been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adopted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retrospectively to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financial</a:t>
            </a:r>
            <a:r>
              <a:rPr sz="799" spc="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instruments.</a:t>
            </a:r>
            <a:r>
              <a:rPr sz="799" spc="4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Comparative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not</a:t>
            </a:r>
            <a:r>
              <a:rPr sz="799" spc="-3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restated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there</a:t>
            </a:r>
            <a:r>
              <a:rPr sz="799" spc="3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 no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impact</a:t>
            </a:r>
            <a:r>
              <a:rPr sz="799" spc="-3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65656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current</a:t>
            </a:r>
            <a:r>
              <a:rPr sz="799" spc="5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opening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reserves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adoption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Neither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65656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amendments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had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a</a:t>
            </a:r>
            <a:r>
              <a:rPr sz="799" spc="25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material</a:t>
            </a:r>
            <a:r>
              <a:rPr sz="799" spc="314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impact</a:t>
            </a:r>
            <a:r>
              <a:rPr sz="799" spc="28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65656"/>
                </a:solidFill>
                <a:latin typeface="Arial"/>
                <a:cs typeface="Arial"/>
              </a:rPr>
              <a:t>statements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024236" y="7088925"/>
            <a:ext cx="2833688" cy="1144886"/>
          </a:xfrm>
          <a:prstGeom prst="rect">
            <a:avLst/>
          </a:prstGeom>
        </p:spPr>
        <p:txBody>
          <a:bodyPr vert="horz" wrap="square" lIns="0" tIns="88751" rIns="0" bIns="0" rtlCol="0">
            <a:spAutoFit/>
          </a:bodyPr>
          <a:lstStyle/>
          <a:p>
            <a:pPr marL="15848" algn="just">
              <a:spcBef>
                <a:spcPts val="699"/>
              </a:spcBef>
            </a:pP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Ill</a:t>
            </a:r>
            <a:r>
              <a:rPr sz="898" b="1" spc="-25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New</a:t>
            </a:r>
            <a:r>
              <a:rPr sz="898" b="1" spc="35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Standards</a:t>
            </a:r>
            <a:r>
              <a:rPr sz="898" b="1" spc="9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and</a:t>
            </a:r>
            <a:r>
              <a:rPr sz="898" b="1" spc="1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interpretations</a:t>
            </a:r>
            <a:r>
              <a:rPr sz="898" b="1" spc="-10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not</a:t>
            </a:r>
            <a:r>
              <a:rPr sz="898" b="1" spc="-45" dirty="0">
                <a:solidFill>
                  <a:srgbClr val="2D5497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D5497"/>
                </a:solidFill>
                <a:latin typeface="Arial"/>
                <a:cs typeface="Arial"/>
              </a:rPr>
              <a:t>applied</a:t>
            </a:r>
            <a:endParaRPr sz="898">
              <a:latin typeface="Arial"/>
              <a:cs typeface="Arial"/>
            </a:endParaRPr>
          </a:p>
          <a:p>
            <a:pPr marL="12678" marR="5071" indent="2536" algn="just">
              <a:lnSpc>
                <a:spcPct val="98100"/>
              </a:lnSpc>
              <a:spcBef>
                <a:spcPts val="54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('IASB')</a:t>
            </a:r>
            <a:r>
              <a:rPr sz="799" spc="16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issued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17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Company's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 either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adopted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UK-adopted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in!emahonal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ended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March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effective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date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after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date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-10" dirty="0">
                <a:solidFill>
                  <a:srgbClr val="BABABA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322765" y="1215598"/>
            <a:ext cx="704935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804152" y="1215598"/>
            <a:ext cx="282101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2964"/>
            <a:r>
              <a:rPr sz="799" b="1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322765" y="1560031"/>
            <a:ext cx="698596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  <a:p>
            <a:pPr marL="12678"/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804152" y="1560030"/>
            <a:ext cx="282101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2329">
              <a:lnSpc>
                <a:spcPts val="948"/>
              </a:lnSpc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322765" y="1916655"/>
            <a:ext cx="704935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lnSpc>
                <a:spcPts val="933"/>
              </a:lnSpc>
              <a:spcBef>
                <a:spcPts val="100"/>
              </a:spcBef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IASB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33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798058" y="1913608"/>
            <a:ext cx="287806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/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322765" y="2328146"/>
            <a:ext cx="698596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798058" y="2328147"/>
            <a:ext cx="287806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/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322765" y="2742685"/>
            <a:ext cx="698596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IFRS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360493" y="1215598"/>
            <a:ext cx="1146154" cy="179340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 marR="225676" indent="634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Disclosure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Accountlng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PolIcIes</a:t>
            </a:r>
            <a:endParaRPr sz="799">
              <a:latin typeface="Arial"/>
              <a:cs typeface="Arial"/>
            </a:endParaRPr>
          </a:p>
          <a:p>
            <a:pPr marL="18384" marR="51348" indent="-3804">
              <a:lnSpc>
                <a:spcPct val="96400"/>
              </a:lnSpc>
              <a:spcBef>
                <a:spcPts val="37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Classification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Liabilities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Non-current</a:t>
            </a:r>
            <a:endParaRPr sz="799">
              <a:latin typeface="Arial"/>
              <a:cs typeface="Arial"/>
            </a:endParaRPr>
          </a:p>
          <a:p>
            <a:pPr marL="17750" marR="27259">
              <a:lnSpc>
                <a:spcPts val="938"/>
              </a:lnSpc>
              <a:spcBef>
                <a:spcPts val="47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Definition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Accounting Estimates</a:t>
            </a:r>
            <a:endParaRPr sz="799">
              <a:latin typeface="Arial"/>
              <a:cs typeface="Arial"/>
            </a:endParaRPr>
          </a:p>
          <a:p>
            <a:pPr marL="15848" marR="5071" indent="1902">
              <a:lnSpc>
                <a:spcPct val="98500"/>
              </a:lnSpc>
              <a:spcBef>
                <a:spcPts val="41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Presentation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</a:t>
            </a:r>
            <a:r>
              <a:rPr sz="799" spc="-10" dirty="0">
                <a:solidFill>
                  <a:srgbClr val="858585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 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Non-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liabilities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covenants</a:t>
            </a:r>
            <a:endParaRPr sz="799">
              <a:latin typeface="Arial"/>
              <a:cs typeface="Arial"/>
            </a:endParaRPr>
          </a:p>
          <a:p>
            <a:pPr marL="15848" marR="74169" indent="-3804">
              <a:lnSpc>
                <a:spcPts val="938"/>
              </a:lnSpc>
              <a:spcBef>
                <a:spcPts val="458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 liability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sale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leaseback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798058" y="2742685"/>
            <a:ext cx="287806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/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023221" y="8485262"/>
            <a:ext cx="2889474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405094">
              <a:lnSpc>
                <a:spcPts val="948"/>
              </a:lnSpc>
              <a:spcBef>
                <a:spcPts val="100"/>
              </a:spcBef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Effective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  <a:tabLst>
                <a:tab pos="2542655" algn="l"/>
              </a:tabLst>
            </a:pPr>
            <a:r>
              <a:rPr sz="799" u="heavy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heavy" spc="-10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Date*</a:t>
            </a:r>
            <a:r>
              <a:rPr sz="799" u="heavy" spc="499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092991" y="8732157"/>
            <a:ext cx="198294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1045335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IFRS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17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Insurance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Contracts</a:t>
            </a:r>
            <a:endParaRPr sz="7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092991" y="9091830"/>
            <a:ext cx="698596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12</a:t>
            </a:r>
            <a:endParaRPr sz="799">
              <a:latin typeface="Arial"/>
              <a:cs typeface="Arial"/>
            </a:endParaRPr>
          </a:p>
          <a:p>
            <a:pPr marL="12678"/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126304" y="8972955"/>
            <a:ext cx="1094171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63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Assets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Liabilities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arising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Single</a:t>
            </a:r>
            <a:endParaRPr sz="7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011035" y="9329580"/>
            <a:ext cx="290151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1130914" algn="l"/>
                <a:tab pos="2888142" algn="l"/>
              </a:tabLst>
            </a:pPr>
            <a:r>
              <a:rPr sz="799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10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Transaction</a:t>
            </a:r>
            <a:r>
              <a:rPr sz="799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559347" y="8735204"/>
            <a:ext cx="282101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>
              <a:lnSpc>
                <a:spcPts val="948"/>
              </a:lnSpc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559347" y="9091830"/>
            <a:ext cx="282101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Jan</a:t>
            </a:r>
            <a:endParaRPr sz="799">
              <a:latin typeface="Arial"/>
              <a:cs typeface="Arial"/>
            </a:endParaRPr>
          </a:p>
          <a:p>
            <a:pPr marL="38669">
              <a:lnSpc>
                <a:spcPts val="948"/>
              </a:lnSpc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257361" y="2977342"/>
            <a:ext cx="2834321" cy="772766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81142" indent="-60856">
              <a:spcBef>
                <a:spcPts val="649"/>
              </a:spcBef>
              <a:buFont typeface="Arial"/>
              <a:buChar char="•"/>
              <a:tabLst>
                <a:tab pos="81142" algn="l"/>
              </a:tabLst>
            </a:pPr>
            <a:r>
              <a:rPr sz="849" i="1" spc="-20" dirty="0">
                <a:solidFill>
                  <a:srgbClr val="444444"/>
                </a:solidFill>
                <a:latin typeface="Arial"/>
                <a:cs typeface="Arial"/>
              </a:rPr>
              <a:t>penods</a:t>
            </a:r>
            <a:r>
              <a:rPr sz="849" i="1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444444"/>
                </a:solidFill>
                <a:latin typeface="Arial"/>
                <a:cs typeface="Arial"/>
              </a:rPr>
              <a:t>commencing</a:t>
            </a:r>
            <a:r>
              <a:rPr sz="849" i="1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849" i="1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i="1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after</a:t>
            </a:r>
            <a:endParaRPr sz="849">
              <a:latin typeface="Arial"/>
              <a:cs typeface="Arial"/>
            </a:endParaRPr>
          </a:p>
          <a:p>
            <a:pPr marL="13312" marR="5071" indent="-1268" algn="just">
              <a:lnSpc>
                <a:spcPct val="98500"/>
              </a:lnSpc>
              <a:spcBef>
                <a:spcPts val="53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performed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review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65656"/>
                </a:solidFill>
                <a:latin typeface="Arial"/>
                <a:cs typeface="Arial"/>
              </a:rPr>
              <a:t>impact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interpretations</a:t>
            </a:r>
            <a:r>
              <a:rPr sz="799" spc="-6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shown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above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do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expect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result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standards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interpretations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applied</a:t>
            </a:r>
            <a:r>
              <a:rPr sz="799" spc="-10" dirty="0">
                <a:solidFill>
                  <a:srgbClr val="BABAB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257210" y="3863869"/>
            <a:ext cx="2835589" cy="1324923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6482" marR="8875" indent="-4437">
              <a:lnSpc>
                <a:spcPts val="1058"/>
              </a:lnSpc>
              <a:spcBef>
                <a:spcPts val="150"/>
              </a:spcBef>
            </a:pP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IV</a:t>
            </a:r>
            <a:r>
              <a:rPr sz="898" b="1" spc="160" dirty="0">
                <a:solidFill>
                  <a:srgbClr val="2D5497"/>
                </a:solidFill>
                <a:latin typeface="Arial"/>
                <a:cs typeface="Arial"/>
              </a:rPr>
              <a:t> 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Use</a:t>
            </a:r>
            <a:r>
              <a:rPr sz="898" b="1" spc="180" dirty="0">
                <a:solidFill>
                  <a:srgbClr val="2D5497"/>
                </a:solidFill>
                <a:latin typeface="Arial"/>
                <a:cs typeface="Arial"/>
              </a:rPr>
              <a:t> 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of</a:t>
            </a:r>
            <a:r>
              <a:rPr sz="898" b="1" spc="155" dirty="0">
                <a:solidFill>
                  <a:srgbClr val="2D5497"/>
                </a:solidFill>
                <a:latin typeface="Arial"/>
                <a:cs typeface="Arial"/>
              </a:rPr>
              <a:t> 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estimates</a:t>
            </a:r>
            <a:r>
              <a:rPr sz="898" b="1" spc="215" dirty="0">
                <a:solidFill>
                  <a:srgbClr val="2D5497"/>
                </a:solidFill>
                <a:latin typeface="Arial"/>
                <a:cs typeface="Arial"/>
              </a:rPr>
              <a:t> 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and</a:t>
            </a:r>
            <a:r>
              <a:rPr sz="898" b="1" spc="175" dirty="0">
                <a:solidFill>
                  <a:srgbClr val="2D5497"/>
                </a:solidFill>
                <a:latin typeface="Arial"/>
                <a:cs typeface="Arial"/>
              </a:rPr>
              <a:t>  </a:t>
            </a:r>
            <a:r>
              <a:rPr sz="898" b="1" dirty="0">
                <a:solidFill>
                  <a:srgbClr val="2D5497"/>
                </a:solidFill>
                <a:latin typeface="Arial"/>
                <a:cs typeface="Arial"/>
              </a:rPr>
              <a:t>critical</a:t>
            </a:r>
            <a:r>
              <a:rPr sz="898" b="1" spc="190" dirty="0">
                <a:solidFill>
                  <a:srgbClr val="2D5497"/>
                </a:solidFill>
                <a:latin typeface="Arial"/>
                <a:cs typeface="Arial"/>
              </a:rPr>
              <a:t>  </a:t>
            </a:r>
            <a:r>
              <a:rPr sz="898" b="1" spc="-10" dirty="0">
                <a:solidFill>
                  <a:srgbClr val="2D5497"/>
                </a:solidFill>
                <a:latin typeface="Arial"/>
                <a:cs typeface="Arial"/>
              </a:rPr>
              <a:t>accounting judgements</a:t>
            </a:r>
            <a:endParaRPr sz="898">
              <a:latin typeface="Arial"/>
              <a:cs typeface="Arial"/>
            </a:endParaRPr>
          </a:p>
          <a:p>
            <a:pPr marL="13312" marR="5071" indent="634" algn="just">
              <a:lnSpc>
                <a:spcPct val="98900"/>
              </a:lnSpc>
              <a:spcBef>
                <a:spcPts val="53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preparation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accordance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FRS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101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requires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make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estimates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assumptions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affect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  <a:p>
            <a:pPr marL="451985" indent="-218703">
              <a:lnSpc>
                <a:spcPts val="898"/>
              </a:lnSpc>
              <a:buAutoNum type="arabicParenBoth"/>
              <a:tabLst>
                <a:tab pos="451985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liabilities;</a:t>
            </a:r>
            <a:endParaRPr sz="799">
              <a:latin typeface="Arial"/>
              <a:cs typeface="Arial"/>
            </a:endParaRPr>
          </a:p>
          <a:p>
            <a:pPr marL="452619" marR="5071" indent="-219336">
              <a:lnSpc>
                <a:spcPts val="938"/>
              </a:lnSpc>
              <a:spcBef>
                <a:spcPts val="40"/>
              </a:spcBef>
            </a:pP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(11)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disclosure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contingent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 liabilities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date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accounts;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233282">
              <a:lnSpc>
                <a:spcPts val="903"/>
              </a:lnSpc>
            </a:pP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(11i)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reported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income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expenses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endParaRPr sz="799">
              <a:latin typeface="Arial"/>
              <a:cs typeface="Arial"/>
            </a:endParaRPr>
          </a:p>
          <a:p>
            <a:pPr marL="457056"/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period.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255993" y="5278686"/>
            <a:ext cx="2836857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4579" marR="5071" indent="-2536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Actual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could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differ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estimates.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most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techniques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estimation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described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accounting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policies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below.</a:t>
            </a:r>
            <a:endParaRPr sz="7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255158" y="5747836"/>
            <a:ext cx="2840027" cy="3826330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22821" marR="12044" indent="-10777" algn="just">
              <a:lnSpc>
                <a:spcPts val="958"/>
              </a:lnSpc>
              <a:spcBef>
                <a:spcPts val="180"/>
              </a:spcBef>
            </a:pPr>
            <a:r>
              <a:rPr sz="849" i="1" dirty="0">
                <a:solidFill>
                  <a:srgbClr val="4D6693"/>
                </a:solidFill>
                <a:latin typeface="Arial"/>
                <a:cs typeface="Arial"/>
              </a:rPr>
              <a:t>Critical</a:t>
            </a:r>
            <a:r>
              <a:rPr sz="849" i="1" spc="270" dirty="0">
                <a:solidFill>
                  <a:srgbClr val="4D6693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693"/>
                </a:solidFill>
                <a:latin typeface="Arial"/>
                <a:cs typeface="Arial"/>
              </a:rPr>
              <a:t>judgements</a:t>
            </a:r>
            <a:r>
              <a:rPr sz="849" i="1" spc="299" dirty="0">
                <a:solidFill>
                  <a:srgbClr val="4D6693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693"/>
                </a:solidFill>
                <a:latin typeface="Arial"/>
                <a:cs typeface="Arial"/>
              </a:rPr>
              <a:t>in</a:t>
            </a:r>
            <a:r>
              <a:rPr sz="849" i="1" spc="235" dirty="0">
                <a:solidFill>
                  <a:srgbClr val="4D6693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693"/>
                </a:solidFill>
                <a:latin typeface="Arial"/>
                <a:cs typeface="Arial"/>
              </a:rPr>
              <a:t>applying</a:t>
            </a:r>
            <a:r>
              <a:rPr sz="849" i="1" spc="280" dirty="0">
                <a:solidFill>
                  <a:srgbClr val="4D6693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693"/>
                </a:solidFill>
                <a:latin typeface="Arial"/>
                <a:cs typeface="Arial"/>
              </a:rPr>
              <a:t>the</a:t>
            </a:r>
            <a:r>
              <a:rPr sz="849" i="1" spc="250" dirty="0">
                <a:solidFill>
                  <a:srgbClr val="4D6693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D6693"/>
                </a:solidFill>
                <a:latin typeface="Arial"/>
                <a:cs typeface="Arial"/>
              </a:rPr>
              <a:t>Group's</a:t>
            </a:r>
            <a:r>
              <a:rPr sz="849" i="1" spc="299" dirty="0">
                <a:solidFill>
                  <a:srgbClr val="4D6693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693"/>
                </a:solidFill>
                <a:latin typeface="Arial"/>
                <a:cs typeface="Arial"/>
              </a:rPr>
              <a:t>accounting potrcres</a:t>
            </a:r>
            <a:endParaRPr sz="849">
              <a:latin typeface="Arial"/>
              <a:cs typeface="Arial"/>
            </a:endParaRPr>
          </a:p>
          <a:p>
            <a:pPr marL="12678" marR="5705" indent="3804" algn="just">
              <a:lnSpc>
                <a:spcPct val="98000"/>
              </a:lnSpc>
              <a:spcBef>
                <a:spcPts val="44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critical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judgements,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849" b="1" dirty="0">
                <a:solidFill>
                  <a:srgbClr val="444444"/>
                </a:solidFill>
                <a:latin typeface="Arial"/>
                <a:cs typeface="Arial"/>
              </a:rPr>
              <a:t>apart</a:t>
            </a:r>
            <a:r>
              <a:rPr sz="849" b="1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mvolv</a:t>
            </a:r>
            <a:r>
              <a:rPr sz="799" spc="-10" dirty="0">
                <a:solidFill>
                  <a:srgbClr val="858585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estimations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(which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presented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separately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below)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directors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20" dirty="0">
                <a:solidFill>
                  <a:srgbClr val="444444"/>
                </a:solidFill>
                <a:latin typeface="Arial"/>
                <a:cs typeface="Arial"/>
              </a:rPr>
              <a:t>t�e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applying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'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policies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most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effect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amounts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presented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below.</a:t>
            </a:r>
            <a:endParaRPr sz="799">
              <a:latin typeface="Arial"/>
              <a:cs typeface="Arial"/>
            </a:endParaRPr>
          </a:p>
          <a:p>
            <a:pPr marL="190810">
              <a:spcBef>
                <a:spcPts val="554"/>
              </a:spcBef>
              <a:tabLst>
                <a:tab pos="455789" algn="l"/>
              </a:tabLst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1)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Definition of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generating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units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('CGU')</a:t>
            </a:r>
            <a:endParaRPr sz="799">
              <a:latin typeface="Arial"/>
              <a:cs typeface="Arial"/>
            </a:endParaRPr>
          </a:p>
          <a:p>
            <a:pPr marL="12678" marR="5071" indent="634" algn="just">
              <a:lnSpc>
                <a:spcPct val="98100"/>
              </a:lnSpc>
              <a:spcBef>
                <a:spcPts val="569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capital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invested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6565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property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8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equipment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intangible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Determining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impaired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requires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estimation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asset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relates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smallest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identifiable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assets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!hat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generates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inflows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largely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independent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cash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inflows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assets.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previous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usually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taken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individual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businesses.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although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combined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split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base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entities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deemed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appropriate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reflect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specific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operational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inter-dependence of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particular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locations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governance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structure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Imes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reporting. This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process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defining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CGU's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requires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exercise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significant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judgement.</a:t>
            </a:r>
            <a:endParaRPr sz="799">
              <a:latin typeface="Arial"/>
              <a:cs typeface="Arial"/>
            </a:endParaRPr>
          </a:p>
          <a:p>
            <a:pPr marL="12678" marR="5071" indent="634" algn="just">
              <a:lnSpc>
                <a:spcPct val="98200"/>
              </a:lnSpc>
              <a:spcBef>
                <a:spcPts val="57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formal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separation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value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chain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October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2021.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definition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CGUs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updated.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definition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Company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CGUs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 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consistent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those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pnor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light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formal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separation.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2806" y="1055552"/>
            <a:ext cx="7236363" cy="0"/>
          </a:xfrm>
          <a:custGeom>
            <a:avLst/>
            <a:gdLst/>
            <a:ahLst/>
            <a:cxnLst/>
            <a:rect l="l" t="t" r="r" b="b"/>
            <a:pathLst>
              <a:path w="7248525">
                <a:moveTo>
                  <a:pt x="0" y="0"/>
                </a:moveTo>
                <a:lnTo>
                  <a:pt x="7248229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082175" y="646623"/>
            <a:ext cx="403182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F5.</a:t>
            </a:r>
            <a:r>
              <a:rPr sz="1198" b="1" spc="11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Presentation</a:t>
            </a:r>
            <a:r>
              <a:rPr sz="1198" b="1" spc="254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of</a:t>
            </a:r>
            <a:r>
              <a:rPr sz="1198" b="1" spc="7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accounts</a:t>
            </a:r>
            <a:r>
              <a:rPr sz="1198" b="1" spc="114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and</a:t>
            </a:r>
            <a:r>
              <a:rPr sz="1198" b="1" spc="4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accounting</a:t>
            </a:r>
            <a:r>
              <a:rPr sz="1198" b="1" spc="17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699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33616" y="1285704"/>
            <a:ext cx="224920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2)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Measurement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rement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obligations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2453121" y="2132585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010527" y="1520406"/>
            <a:ext cx="2836223" cy="869757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804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 benefit scheme,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surplus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position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 an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IAS19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basis.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 is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immediately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realisable.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amounts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realised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balance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sheet.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Further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details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retirement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benefit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obligations,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sensitiv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ty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Judgements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25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10781" y="2401746"/>
            <a:ext cx="2827982" cy="1089100"/>
          </a:xfrm>
          <a:prstGeom prst="rect">
            <a:avLst/>
          </a:prstGeom>
        </p:spPr>
        <p:txBody>
          <a:bodyPr vert="horz" wrap="square" lIns="0" tIns="81778" rIns="0" bIns="0" rtlCol="0">
            <a:spAutoFit/>
          </a:bodyPr>
          <a:lstStyle/>
          <a:p>
            <a:pPr marL="16482" algn="just">
              <a:spcBef>
                <a:spcPts val="644"/>
              </a:spcBef>
            </a:pPr>
            <a:r>
              <a:rPr sz="898" i="1" spc="-75" dirty="0">
                <a:solidFill>
                  <a:srgbClr val="4D6797"/>
                </a:solidFill>
                <a:latin typeface="Arial"/>
                <a:cs typeface="Arial"/>
              </a:rPr>
              <a:t>Key</a:t>
            </a:r>
            <a:r>
              <a:rPr sz="898" i="1" spc="-15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98" i="1" spc="-40" dirty="0">
                <a:solidFill>
                  <a:srgbClr val="4D6797"/>
                </a:solidFill>
                <a:latin typeface="Arial"/>
                <a:cs typeface="Arial"/>
              </a:rPr>
              <a:t>sources</a:t>
            </a:r>
            <a:r>
              <a:rPr sz="898" i="1" spc="15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98" i="1" spc="-40" dirty="0">
                <a:solidFill>
                  <a:srgbClr val="4D6797"/>
                </a:solidFill>
                <a:latin typeface="Arial"/>
                <a:cs typeface="Arial"/>
              </a:rPr>
              <a:t>of</a:t>
            </a:r>
            <a:r>
              <a:rPr sz="898" i="1" spc="-50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98" i="1" spc="-45" dirty="0">
                <a:solidFill>
                  <a:srgbClr val="4D6797"/>
                </a:solidFill>
                <a:latin typeface="Arial"/>
                <a:cs typeface="Arial"/>
              </a:rPr>
              <a:t>estimation</a:t>
            </a:r>
            <a:r>
              <a:rPr sz="898" i="1" spc="30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4D6797"/>
                </a:solidFill>
                <a:latin typeface="Arial"/>
                <a:cs typeface="Arial"/>
              </a:rPr>
              <a:t>uncertainty</a:t>
            </a:r>
            <a:endParaRPr sz="898">
              <a:latin typeface="Arial"/>
              <a:cs typeface="Arial"/>
            </a:endParaRPr>
          </a:p>
          <a:p>
            <a:pPr marL="12678" marR="5071" indent="3804" algn="just">
              <a:lnSpc>
                <a:spcPct val="98900"/>
              </a:lnSpc>
              <a:spcBef>
                <a:spcPts val="49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concerning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sources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estimation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uncertainty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that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causing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adjustment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liabilities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next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9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discussed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below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230112">
              <a:spcBef>
                <a:spcPts val="55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1)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Measurement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736554" y="5058739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1010424" y="3590050"/>
            <a:ext cx="2832420" cy="5932994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8875" indent="1268">
              <a:lnSpc>
                <a:spcPct val="981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Estimates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calculating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ratlonalisalion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related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-9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environmental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remed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ation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legal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claims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based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previous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experience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third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advice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reassessed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regular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15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Judgement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required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979797"/>
                </a:solidFill>
                <a:latin typeface="Arial"/>
                <a:cs typeface="Arial"/>
              </a:rPr>
              <a:t>1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assessing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hkely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liming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costs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Further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details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redundancy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rationalisation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found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Noles 3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18</a:t>
            </a:r>
            <a:endParaRPr sz="799">
              <a:latin typeface="Arial"/>
              <a:cs typeface="Arial"/>
            </a:endParaRPr>
          </a:p>
          <a:p>
            <a:pPr marL="350558" indent="-114740">
              <a:spcBef>
                <a:spcPts val="529"/>
              </a:spcBef>
              <a:buAutoNum type="arabicParenR" startAt="2"/>
              <a:tabLst>
                <a:tab pos="350558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non-current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  <a:p>
            <a:pPr marL="12678" marR="5071" indent="5705" algn="just">
              <a:lnSpc>
                <a:spcPct val="98000"/>
              </a:lnSpc>
              <a:spcBef>
                <a:spcPts val="59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1n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sell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calculations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require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estimation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arise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CGU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suitable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order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calculate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value.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sens1t1ve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B1B1B1"/>
                </a:solidFill>
                <a:latin typeface="Arial"/>
                <a:cs typeface="Arial"/>
              </a:rPr>
              <a:t>1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 used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models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profitability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Company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third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Annua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expected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impact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decarbonisation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Further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details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Group's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ment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review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1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sensitivity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analyses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Notes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9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10</a:t>
            </a:r>
            <a:r>
              <a:rPr sz="799" spc="-25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351192" indent="-117275">
              <a:spcBef>
                <a:spcPts val="554"/>
              </a:spcBef>
              <a:buAutoNum type="arabicParenR" startAt="3"/>
              <a:tabLst>
                <a:tab pos="351192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Recognition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  <a:p>
            <a:pPr marL="15214" marR="5071" indent="1268" algn="just">
              <a:lnSpc>
                <a:spcPts val="938"/>
              </a:lnSpc>
              <a:spcBef>
                <a:spcPts val="60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recognition</a:t>
            </a:r>
            <a:r>
              <a:rPr sz="799" spc="4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4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subject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estimations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available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taxable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profits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directors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 more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likely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.</a:t>
            </a:r>
            <a:r>
              <a:rPr sz="799" spc="-25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based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Company's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annual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forecasts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Further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information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found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11</a:t>
            </a:r>
            <a:endParaRPr sz="799">
              <a:latin typeface="Arial"/>
              <a:cs typeface="Arial"/>
            </a:endParaRPr>
          </a:p>
          <a:p>
            <a:pPr marL="351826" indent="-120445">
              <a:spcBef>
                <a:spcPts val="514"/>
              </a:spcBef>
              <a:buAutoNum type="arabicParenR" startAt="4"/>
              <a:tabLst>
                <a:tab pos="351826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Post-retirement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endParaRPr sz="799">
              <a:latin typeface="Arial"/>
              <a:cs typeface="Arial"/>
            </a:endParaRPr>
          </a:p>
          <a:p>
            <a:pPr marL="12678" marR="6973" indent="3804" algn="just">
              <a:lnSpc>
                <a:spcPct val="98500"/>
              </a:lnSpc>
              <a:spcBef>
                <a:spcPts val="569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retirement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assessed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selecting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assumptions.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selection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inflation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mortality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sources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ofeslimalion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uncertainty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could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lead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material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adjustment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benefit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next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sets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judgements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close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reference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conditions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third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advice.</a:t>
            </a:r>
            <a:endParaRPr sz="799">
              <a:latin typeface="Arial"/>
              <a:cs typeface="Arial"/>
            </a:endParaRPr>
          </a:p>
          <a:p>
            <a:pPr marL="12678" marR="8875" indent="3804" algn="just">
              <a:lnSpc>
                <a:spcPts val="938"/>
              </a:lnSpc>
              <a:spcBef>
                <a:spcPts val="599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reference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yields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reporting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high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quality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corporate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bonds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most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criteria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considered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selection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bonds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issue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size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corporate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bonds,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quality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bonds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identification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outliers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excluded</a:t>
            </a:r>
            <a:endParaRPr sz="799">
              <a:latin typeface="Arial"/>
              <a:cs typeface="Arial"/>
            </a:endParaRPr>
          </a:p>
          <a:p>
            <a:pPr marL="349924" indent="-116007">
              <a:spcBef>
                <a:spcPts val="514"/>
              </a:spcBef>
              <a:buAutoNum type="arabicParenR" startAt="5"/>
              <a:tabLst>
                <a:tab pos="349924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Assessing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recoverability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loan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endParaRPr sz="799">
              <a:latin typeface="Arial"/>
              <a:cs typeface="Arial"/>
            </a:endParaRPr>
          </a:p>
          <a:p>
            <a:pPr marL="13946" marR="8875" indent="2536" algn="just">
              <a:lnSpc>
                <a:spcPct val="98200"/>
              </a:lnSpc>
              <a:spcBef>
                <a:spcPts val="57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4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number</a:t>
            </a:r>
            <a:r>
              <a:rPr sz="799" spc="48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loan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balances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799" spc="354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both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payables,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ent1t1es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Group.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Judgement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determin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ng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whether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loan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recoverable.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ind1cat1ons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exist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loan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recoverable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assessment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events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occurring</a:t>
            </a:r>
            <a:r>
              <a:rPr sz="799" spc="3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after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314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then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43042" y="1163781"/>
            <a:ext cx="2843830" cy="38860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-634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appropriate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charged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statement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write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down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recoverable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line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requirements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IFRS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9.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243345" y="1636233"/>
            <a:ext cx="2836223" cy="26814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07700"/>
              </a:lnSpc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detailed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policies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areas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outlined in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section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below.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246698" y="2026133"/>
            <a:ext cx="163935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V</a:t>
            </a:r>
            <a:r>
              <a:rPr sz="849" b="1" spc="14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Critical</a:t>
            </a:r>
            <a:r>
              <a:rPr sz="849" b="1" spc="16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accounting</a:t>
            </a:r>
            <a:r>
              <a:rPr sz="849" b="1" spc="18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B5699"/>
                </a:solidFill>
                <a:latin typeface="Arial"/>
                <a:cs typeface="Arial"/>
              </a:rPr>
              <a:t>policies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41087" y="2349229"/>
            <a:ext cx="1779454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(a)</a:t>
            </a:r>
            <a:r>
              <a:rPr sz="849" b="1" spc="-2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Property,</a:t>
            </a:r>
            <a:r>
              <a:rPr sz="849" b="1" spc="6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plant and</a:t>
            </a:r>
            <a:r>
              <a:rPr sz="849" b="1" spc="3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B5699"/>
                </a:solidFill>
                <a:latin typeface="Arial"/>
                <a:cs typeface="Arial"/>
              </a:rPr>
              <a:t>equipment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615775" y="2839740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4">
                <a:moveTo>
                  <a:pt x="12207" y="138845"/>
                </a:moveTo>
                <a:lnTo>
                  <a:pt x="0" y="138845"/>
                </a:lnTo>
                <a:lnTo>
                  <a:pt x="0" y="0"/>
                </a:lnTo>
                <a:lnTo>
                  <a:pt x="12207" y="0"/>
                </a:lnTo>
                <a:lnTo>
                  <a:pt x="12207" y="138845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77418" y="3674912"/>
            <a:ext cx="9509" cy="138832"/>
          </a:xfrm>
          <a:custGeom>
            <a:avLst/>
            <a:gdLst/>
            <a:ahLst/>
            <a:cxnLst/>
            <a:rect l="l" t="t" r="r" b="b"/>
            <a:pathLst>
              <a:path w="9525" h="139064">
                <a:moveTo>
                  <a:pt x="9155" y="138845"/>
                </a:moveTo>
                <a:lnTo>
                  <a:pt x="0" y="138845"/>
                </a:lnTo>
                <a:lnTo>
                  <a:pt x="0" y="0"/>
                </a:lnTo>
                <a:lnTo>
                  <a:pt x="9155" y="0"/>
                </a:lnTo>
                <a:lnTo>
                  <a:pt x="9155" y="138845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4238878" y="2590280"/>
            <a:ext cx="2845098" cy="2296745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3312" marR="5071" indent="-1268" algn="just">
              <a:lnSpc>
                <a:spcPct val="981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Property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equipment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recorded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acquisition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accumulated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depreciation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recognised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profess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onal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fees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and,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constructed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17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related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works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extent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directly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attributable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acquisition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construction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asset.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April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2009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borrowing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capitalised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qualifying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rn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policy</a:t>
            </a:r>
            <a:r>
              <a:rPr sz="799" spc="4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Amounts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connection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capital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projects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directly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attributable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bringing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locat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condition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necessary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capable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operating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manner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intended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(which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refers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'commissioning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'</a:t>
            </a:r>
            <a:r>
              <a:rPr sz="799" spc="114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expenses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initial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operating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while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technical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deficiencies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new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rectified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incremental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operating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incurred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while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new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operating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 less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capacity)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written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course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construction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depreciated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ready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intended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-2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970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2345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-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5704371" y="9817752"/>
            <a:ext cx="45516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40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243042" y="4976926"/>
            <a:ext cx="2835589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1268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arising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determined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proceeds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carry</a:t>
            </a:r>
            <a:r>
              <a:rPr sz="799" spc="-10" dirty="0">
                <a:solidFill>
                  <a:srgbClr val="838383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asset.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loss.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243042" y="5455474"/>
            <a:ext cx="2837491" cy="62315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property,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equipment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loose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tools which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written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related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useful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scrap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also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spares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against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made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necessary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cover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slow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moving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obsolete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items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40096" y="6171772"/>
            <a:ext cx="2846366" cy="595316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1902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asset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additional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economic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 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tem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reliably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repairs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renewals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charged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239995" y="6881719"/>
            <a:ext cx="2839393" cy="27371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2B5699"/>
                </a:solidFill>
                <a:latin typeface="Arial"/>
                <a:cs typeface="Arial"/>
              </a:rPr>
              <a:t>(b)</a:t>
            </a:r>
            <a:r>
              <a:rPr sz="849" spc="458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Depreciation,</a:t>
            </a:r>
            <a:r>
              <a:rPr sz="849" b="1" spc="483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amortisation</a:t>
            </a:r>
            <a:r>
              <a:rPr sz="849" b="1" spc="479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and</a:t>
            </a:r>
            <a:r>
              <a:rPr sz="849" b="1" spc="389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699"/>
                </a:solidFill>
                <a:latin typeface="Arial"/>
                <a:cs typeface="Arial"/>
              </a:rPr>
              <a:t>impairment</a:t>
            </a:r>
            <a:r>
              <a:rPr sz="849" b="1" spc="444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spc="-25" dirty="0">
                <a:solidFill>
                  <a:srgbClr val="2B5699"/>
                </a:solidFill>
                <a:latin typeface="Arial"/>
                <a:cs typeface="Arial"/>
              </a:rPr>
              <a:t>of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15"/>
              </a:spcBef>
            </a:pPr>
            <a:r>
              <a:rPr sz="799" spc="65" dirty="0">
                <a:solidFill>
                  <a:srgbClr val="2B5699"/>
                </a:solidFill>
                <a:latin typeface="Arial"/>
                <a:cs typeface="Arial"/>
              </a:rPr>
              <a:t>property,</a:t>
            </a:r>
            <a:r>
              <a:rPr sz="799" spc="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B5699"/>
                </a:solidFill>
                <a:latin typeface="Arial"/>
                <a:cs typeface="Arial"/>
              </a:rPr>
              <a:t>plant</a:t>
            </a:r>
            <a:r>
              <a:rPr sz="799" spc="1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799" spc="75" dirty="0">
                <a:solidFill>
                  <a:srgbClr val="2B5699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2B5699"/>
                </a:solidFill>
                <a:latin typeface="Arial"/>
                <a:cs typeface="Arial"/>
              </a:rPr>
              <a:t>equipment</a:t>
            </a:r>
            <a:r>
              <a:rPr sz="799" spc="7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2B5699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B5699"/>
                </a:solidFill>
                <a:latin typeface="Arial"/>
                <a:cs typeface="Arial"/>
              </a:rPr>
              <a:t>intangible</a:t>
            </a:r>
            <a:r>
              <a:rPr sz="799" spc="5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B5699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38878" y="7253839"/>
            <a:ext cx="2845732" cy="1939840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312" marR="5071" indent="-1268" algn="just">
              <a:lnSpc>
                <a:spcPct val="982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Depreciation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amortisation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,</a:t>
            </a:r>
            <a:r>
              <a:rPr sz="799" spc="-3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straight-</a:t>
            </a:r>
            <a:r>
              <a:rPr sz="799" spc="-10" dirty="0">
                <a:solidFill>
                  <a:srgbClr val="838383"/>
                </a:solidFill>
                <a:latin typeface="Arial"/>
                <a:cs typeface="Arial"/>
              </a:rPr>
              <a:t>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basis,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property,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equipment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intangible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275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799" spc="4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under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finance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leases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13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residual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ue.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charges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commenced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available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their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intended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spread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useful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economic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lives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or,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leased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lease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penod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shorter.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useful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lives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residual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reviewed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regularly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necessary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revised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Accelerated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depreciat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amortisation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provided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become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obsolete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before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end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normal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useful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life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events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606060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circumstances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indicate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rment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needs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recognised,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discussed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ow.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further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charges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provided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fully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wntten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down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but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are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still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25" dirty="0">
                <a:solidFill>
                  <a:srgbClr val="424242"/>
                </a:solidFill>
                <a:latin typeface="Arial"/>
                <a:cs typeface="Arial"/>
              </a:rPr>
              <a:t>1n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-2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4992" y="1031168"/>
            <a:ext cx="7227487" cy="0"/>
          </a:xfrm>
          <a:custGeom>
            <a:avLst/>
            <a:gdLst/>
            <a:ahLst/>
            <a:cxnLst/>
            <a:rect l="l" t="t" r="r" b="b"/>
            <a:pathLst>
              <a:path w="7239634">
                <a:moveTo>
                  <a:pt x="0" y="0"/>
                </a:moveTo>
                <a:lnTo>
                  <a:pt x="723907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5" y="1518860"/>
            <a:ext cx="2742401" cy="0"/>
          </a:xfrm>
          <a:custGeom>
            <a:avLst/>
            <a:gdLst/>
            <a:ahLst/>
            <a:cxnLst/>
            <a:rect l="l" t="t" r="r" b="b"/>
            <a:pathLst>
              <a:path w="2747010">
                <a:moveTo>
                  <a:pt x="0" y="0"/>
                </a:moveTo>
                <a:lnTo>
                  <a:pt x="2746697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84648" y="3420860"/>
            <a:ext cx="2754446" cy="0"/>
          </a:xfrm>
          <a:custGeom>
            <a:avLst/>
            <a:gdLst/>
            <a:ahLst/>
            <a:cxnLst/>
            <a:rect l="l" t="t" r="r" b="b"/>
            <a:pathLst>
              <a:path w="2759075">
                <a:moveTo>
                  <a:pt x="0" y="0"/>
                </a:moveTo>
                <a:lnTo>
                  <a:pt x="2758904" y="0"/>
                </a:lnTo>
              </a:path>
            </a:pathLst>
          </a:custGeom>
          <a:ln w="183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1088270" y="622237"/>
            <a:ext cx="403499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F5.</a:t>
            </a:r>
            <a:r>
              <a:rPr sz="1198" b="1" spc="114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Presentation</a:t>
            </a:r>
            <a:r>
              <a:rPr sz="1198" b="1" spc="15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of</a:t>
            </a:r>
            <a:r>
              <a:rPr sz="1198" b="1" spc="8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accounts</a:t>
            </a:r>
            <a:r>
              <a:rPr sz="1198" b="1" spc="13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and</a:t>
            </a:r>
            <a:r>
              <a:rPr sz="1198" b="1" spc="114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accounting</a:t>
            </a:r>
            <a:r>
              <a:rPr sz="1198" b="1" spc="19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697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970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2345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-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32" name="object 32"/>
          <p:cNvSpPr txBox="1"/>
          <p:nvPr/>
        </p:nvSpPr>
        <p:spPr>
          <a:xfrm>
            <a:off x="5704371" y="9817752"/>
            <a:ext cx="45516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41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19565" y="1139395"/>
            <a:ext cx="2819107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380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useful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lives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 the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main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categories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property,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equipment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intangible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are: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84156" y="1498562"/>
            <a:ext cx="2767758" cy="41015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208560" algn="r">
              <a:lnSpc>
                <a:spcPts val="1058"/>
              </a:lnSpc>
              <a:spcBef>
                <a:spcPts val="100"/>
              </a:spcBef>
            </a:pPr>
            <a:r>
              <a:rPr sz="898" spc="-20" dirty="0">
                <a:solidFill>
                  <a:srgbClr val="424242"/>
                </a:solidFill>
                <a:latin typeface="Times New Roman"/>
                <a:cs typeface="Times New Roman"/>
              </a:rPr>
              <a:t>life</a:t>
            </a:r>
            <a:endParaRPr sz="898">
              <a:latin typeface="Times New Roman"/>
              <a:cs typeface="Times New Roman"/>
            </a:endParaRPr>
          </a:p>
          <a:p>
            <a:pPr marL="12678">
              <a:lnSpc>
                <a:spcPts val="938"/>
              </a:lnSpc>
              <a:tabLst>
                <a:tab pos="2382273" algn="l"/>
              </a:tabLst>
            </a:pPr>
            <a:r>
              <a:rPr sz="799" u="sng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10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Years</a:t>
            </a:r>
            <a:r>
              <a:rPr sz="799" u="sng" spc="499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799">
              <a:latin typeface="Arial"/>
              <a:cs typeface="Arial"/>
            </a:endParaRPr>
          </a:p>
          <a:p>
            <a:pPr marL="77338">
              <a:spcBef>
                <a:spcPts val="7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Freehold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ong</a:t>
            </a:r>
            <a:r>
              <a:rPr sz="799" spc="38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leasehold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buildings</a:t>
            </a:r>
            <a:r>
              <a:rPr sz="799" spc="38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49358" y="1880078"/>
            <a:ext cx="2020349" cy="35500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house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works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buildings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67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freehold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leasehold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buildings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51660" y="1825213"/>
            <a:ext cx="1464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25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453321" y="2090395"/>
            <a:ext cx="1464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50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799383" y="2983484"/>
            <a:ext cx="5331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(maximum)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146413" y="2300714"/>
            <a:ext cx="1505595" cy="9875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machinery:</a:t>
            </a:r>
            <a:endParaRPr sz="799">
              <a:latin typeface="Arial"/>
              <a:cs typeface="Arial"/>
            </a:endParaRPr>
          </a:p>
          <a:p>
            <a:pPr marL="96356">
              <a:spcBef>
                <a:spcPts val="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Iron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sleelmaking</a:t>
            </a:r>
            <a:endParaRPr sz="799">
              <a:latin typeface="Arial"/>
              <a:cs typeface="Arial"/>
            </a:endParaRPr>
          </a:p>
          <a:p>
            <a:pPr marL="96356">
              <a:spcBef>
                <a:spcPts val="14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hardware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software</a:t>
            </a:r>
            <a:endParaRPr sz="799">
              <a:latin typeface="Arial"/>
              <a:cs typeface="Arial"/>
            </a:endParaRPr>
          </a:p>
          <a:p>
            <a:pPr marL="97624" marR="5071" indent="2536">
              <a:lnSpc>
                <a:spcPct val="115199"/>
              </a:lnSpc>
              <a:spcBef>
                <a:spcPts val="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Office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equipment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furn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ture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Motor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vehicles</a:t>
            </a:r>
            <a:endParaRPr sz="799">
              <a:latin typeface="Arial"/>
              <a:cs typeface="Arial"/>
            </a:endParaRPr>
          </a:p>
          <a:p>
            <a:pPr marL="100793">
              <a:spcBef>
                <a:spcPts val="50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endParaRPr sz="799">
              <a:latin typeface="Arial"/>
              <a:cs typeface="Arial"/>
            </a:endParaRPr>
          </a:p>
          <a:p>
            <a:pPr marL="97624">
              <a:spcBef>
                <a:spcPts val="19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Patents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trademarks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231722" y="3270001"/>
            <a:ext cx="187010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Product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6D6E70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p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rocess</a:t>
            </a:r>
            <a:r>
              <a:rPr sz="799" u="heavy" spc="25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develo</a:t>
            </a:r>
            <a:r>
              <a:rPr sz="799" u="heavy" dirty="0">
                <a:solidFill>
                  <a:srgbClr val="6D6E70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p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ment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802734" y="2410443"/>
            <a:ext cx="797490" cy="1007322"/>
          </a:xfrm>
          <a:prstGeom prst="rect">
            <a:avLst/>
          </a:prstGeom>
        </p:spPr>
        <p:txBody>
          <a:bodyPr vert="horz" wrap="square" lIns="0" tIns="31063" rIns="0" bIns="0" rtlCol="0">
            <a:spAutoFit/>
          </a:bodyPr>
          <a:lstStyle/>
          <a:p>
            <a:pPr marR="6973" algn="r">
              <a:spcBef>
                <a:spcPts val="245"/>
              </a:spcBef>
              <a:tabLst>
                <a:tab pos="648501" algn="l"/>
              </a:tabLst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{maximum)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25</a:t>
            </a:r>
            <a:endParaRPr sz="799">
              <a:latin typeface="Arial"/>
              <a:cs typeface="Arial"/>
            </a:endParaRPr>
          </a:p>
          <a:p>
            <a:pPr marR="69097" algn="r">
              <a:spcBef>
                <a:spcPts val="145"/>
              </a:spcBef>
              <a:tabLst>
                <a:tab pos="647233" algn="l"/>
              </a:tabLst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{maximum)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8</a:t>
            </a:r>
            <a:endParaRPr sz="799">
              <a:latin typeface="Arial"/>
              <a:cs typeface="Arial"/>
            </a:endParaRPr>
          </a:p>
          <a:p>
            <a:pPr marR="5071" algn="r">
              <a:spcBef>
                <a:spcPts val="219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10</a:t>
            </a:r>
            <a:endParaRPr sz="799">
              <a:latin typeface="Arial"/>
              <a:cs typeface="Arial"/>
            </a:endParaRPr>
          </a:p>
          <a:p>
            <a:pPr marL="663081">
              <a:spcBef>
                <a:spcPts val="170"/>
              </a:spcBef>
            </a:pPr>
            <a:r>
              <a:rPr sz="749" spc="-50" dirty="0">
                <a:solidFill>
                  <a:srgbClr val="424242"/>
                </a:solidFill>
                <a:latin typeface="Arial"/>
                <a:cs typeface="Arial"/>
              </a:rPr>
              <a:t>4</a:t>
            </a:r>
            <a:endParaRPr sz="749">
              <a:latin typeface="Arial"/>
              <a:cs typeface="Arial"/>
            </a:endParaRPr>
          </a:p>
          <a:p>
            <a:pPr marL="662447">
              <a:spcBef>
                <a:spcPts val="6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15</a:t>
            </a:r>
            <a:endParaRPr sz="799">
              <a:latin typeface="Arial"/>
              <a:cs typeface="Arial"/>
            </a:endParaRPr>
          </a:p>
          <a:p>
            <a:pPr marL="663081">
              <a:spcBef>
                <a:spcPts val="245"/>
              </a:spcBef>
            </a:pPr>
            <a:r>
              <a:rPr sz="749" spc="-50" dirty="0">
                <a:solidFill>
                  <a:srgbClr val="424242"/>
                </a:solidFill>
                <a:latin typeface="Arial"/>
                <a:cs typeface="Arial"/>
              </a:rPr>
              <a:t>4</a:t>
            </a:r>
            <a:endParaRPr sz="749">
              <a:latin typeface="Arial"/>
              <a:cs typeface="Arial"/>
            </a:endParaRPr>
          </a:p>
          <a:p>
            <a:pPr marL="659911">
              <a:spcBef>
                <a:spcPts val="155"/>
              </a:spcBef>
            </a:pP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5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13472" y="3532136"/>
            <a:ext cx="2835589" cy="157722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804" algn="just">
              <a:lnSpc>
                <a:spcPct val="979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end,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reviews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carrying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property,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equipment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other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intangible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determine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whether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indicalion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recoverable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through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continuing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use.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05050"/>
                </a:solidFill>
                <a:latin typeface="Arial"/>
                <a:cs typeface="Arial"/>
              </a:rPr>
              <a:t>indication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exists,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recoverable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reviewed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order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determine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any).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does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generate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independent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recoverable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CGU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belongs</a:t>
            </a:r>
            <a:r>
              <a:rPr sz="799" spc="-10" dirty="0">
                <a:solidFill>
                  <a:srgbClr val="BFBFBF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intangible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indefinite</a:t>
            </a:r>
            <a:r>
              <a:rPr sz="799" spc="8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useful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lives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tested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annually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whenever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indication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impaired.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09816" y="5202482"/>
            <a:ext cx="2831786" cy="2528131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3312" marR="6973" indent="1268" algn="just">
              <a:lnSpc>
                <a:spcPct val="97700"/>
              </a:lnSpc>
              <a:spcBef>
                <a:spcPts val="120"/>
              </a:spcBef>
              <a:tabLst>
                <a:tab pos="1101754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Recoverable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higher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sell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use.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 assessing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use,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estimated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using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pre-tax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rate,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long-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weighted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average</a:t>
            </a:r>
            <a:r>
              <a:rPr sz="79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capital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('WACC'),</a:t>
            </a:r>
            <a:r>
              <a:rPr sz="79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comparative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WACCs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its</a:t>
            </a:r>
            <a:r>
              <a:rPr sz="799" spc="2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European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peers,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appropriate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adjustments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r.sks</a:t>
            </a:r>
            <a:r>
              <a:rPr sz="799" spc="-2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associated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relevant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units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recoverable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(or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CGU)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amount,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carrying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(or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CGU)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ACACAC"/>
                </a:solidFill>
                <a:latin typeface="Arial"/>
                <a:cs typeface="Arial"/>
              </a:rPr>
              <a:t>i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i="1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reduced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recoverable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505050"/>
                </a:solidFill>
                <a:latin typeface="Arial"/>
                <a:cs typeface="Arial"/>
              </a:rPr>
              <a:t>ITT1pairment</a:t>
            </a:r>
            <a:r>
              <a:rPr sz="799" spc="22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114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expense </a:t>
            </a:r>
            <a:r>
              <a:rPr sz="799" spc="-10" dirty="0">
                <a:solidFill>
                  <a:srgbClr val="505050"/>
                </a:solidFill>
                <a:latin typeface="Arial"/>
                <a:cs typeface="Arial"/>
              </a:rPr>
              <a:t>immedrately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ACACAC"/>
                </a:solidFill>
                <a:latin typeface="Arial"/>
                <a:cs typeface="Arial"/>
              </a:rPr>
              <a:t>•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0"/>
              </a:spcBef>
            </a:pPr>
            <a:endParaRPr sz="799">
              <a:latin typeface="Arial"/>
              <a:cs typeface="Arial"/>
            </a:endParaRPr>
          </a:p>
          <a:p>
            <a:pPr marL="12678" marR="5071" indent="-634" algn="just">
              <a:lnSpc>
                <a:spcPct val="97700"/>
              </a:lnSpc>
              <a:spcBef>
                <a:spcPts val="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4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4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subsequently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reverses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799" spc="414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carrying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(or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CGU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)</a:t>
            </a:r>
            <a:r>
              <a:rPr sz="799" spc="10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increased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revised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1ts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recoverable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increased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does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exceed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carrying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would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determined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had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impairment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 been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D6E70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 CGU)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prior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reversal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income </a:t>
            </a:r>
            <a:r>
              <a:rPr sz="799" spc="-10" dirty="0">
                <a:solidFill>
                  <a:srgbClr val="505050"/>
                </a:solidFill>
                <a:latin typeface="Arial"/>
                <a:cs typeface="Arial"/>
              </a:rPr>
              <a:t>immediately</a:t>
            </a:r>
            <a:r>
              <a:rPr sz="799" spc="-10" dirty="0">
                <a:solidFill>
                  <a:srgbClr val="6D6E7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10544" y="7820528"/>
            <a:ext cx="64154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2A5697"/>
                </a:solidFill>
                <a:latin typeface="Arial"/>
                <a:cs typeface="Arial"/>
              </a:rPr>
              <a:t>(c)</a:t>
            </a:r>
            <a:r>
              <a:rPr sz="849" spc="8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697"/>
                </a:solidFill>
                <a:latin typeface="Arial"/>
                <a:cs typeface="Arial"/>
              </a:rPr>
              <a:t>Taxation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10424" y="8067676"/>
            <a:ext cx="2769026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380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lax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expense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represents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sum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lax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currently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 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-2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10127" y="8424301"/>
            <a:ext cx="2784241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4437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currently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taxable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year</a:t>
            </a:r>
            <a:r>
              <a:rPr sz="799" dirty="0">
                <a:solidFill>
                  <a:srgbClr val="BFBFBF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BFBFB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Taxable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income</a:t>
            </a:r>
            <a:r>
              <a:rPr sz="799" spc="15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because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excludes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income</a:t>
            </a:r>
            <a:r>
              <a:rPr sz="799" spc="13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expense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taxable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deductible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05050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further excludes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D6E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tems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never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taxable or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deductible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012354" y="9140600"/>
            <a:ext cx="2780437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946" marR="5071" indent="-1902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3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recoverable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assets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iabilities</a:t>
            </a:r>
            <a:r>
              <a:rPr sz="799" spc="4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6D6E70"/>
                </a:solidFill>
                <a:latin typeface="Arial"/>
                <a:cs typeface="Arial"/>
              </a:rPr>
              <a:t>l</a:t>
            </a:r>
            <a:r>
              <a:rPr sz="799" spc="5" dirty="0">
                <a:solidFill>
                  <a:srgbClr val="6D6E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correspond</a:t>
            </a:r>
            <a:r>
              <a:rPr sz="799" spc="-10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ng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47714" y="1142444"/>
            <a:ext cx="2800723" cy="1464389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6339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computation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taxable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accounted</a:t>
            </a:r>
            <a:r>
              <a:rPr sz="79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method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liabilities</a:t>
            </a:r>
            <a:r>
              <a:rPr sz="799" spc="-3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generally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taxable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temporary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differences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contrast.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only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extent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future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taxable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avatlable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against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temporary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 be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utihsed</a:t>
            </a:r>
            <a:r>
              <a:rPr sz="799" spc="-10" dirty="0">
                <a:solidFill>
                  <a:srgbClr val="BFBFBF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BFBFB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Liabilities</a:t>
            </a:r>
            <a:r>
              <a:rPr sz="799" spc="114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taxable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temporary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differences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arising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investments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subsidiaries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.</a:t>
            </a:r>
            <a:r>
              <a:rPr sz="799" spc="414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joint</a:t>
            </a:r>
            <a:r>
              <a:rPr sz="799" spc="483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ventures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associates</a:t>
            </a:r>
            <a:r>
              <a:rPr sz="799" spc="4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Company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able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control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reversal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temporary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temporary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will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reverse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foreseeable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46088" y="2696962"/>
            <a:ext cx="2838125" cy="982599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 indent="1902" algn="just">
              <a:lnSpc>
                <a:spcPct val="96300"/>
              </a:lnSpc>
              <a:spcBef>
                <a:spcPts val="13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Both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calculated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tax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apply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liability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8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settled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1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realised.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means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us</a:t>
            </a:r>
            <a:r>
              <a:rPr sz="799" spc="-20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enacted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substantially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enacted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period.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charged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credited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898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income</a:t>
            </a:r>
            <a:r>
              <a:rPr sz="799" spc="9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statement,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except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items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directly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equity,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deferred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dealt with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-10" dirty="0">
                <a:solidFill>
                  <a:srgbClr val="BFBFB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47180" y="3766585"/>
            <a:ext cx="148340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A5697"/>
                </a:solidFill>
                <a:latin typeface="Arial"/>
                <a:cs typeface="Arial"/>
              </a:rPr>
              <a:t>(d)</a:t>
            </a:r>
            <a:r>
              <a:rPr sz="849" b="1" spc="-4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697"/>
                </a:solidFill>
                <a:latin typeface="Arial"/>
                <a:cs typeface="Arial"/>
              </a:rPr>
              <a:t>Retirement</a:t>
            </a:r>
            <a:r>
              <a:rPr sz="849" b="1" spc="9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A5697"/>
                </a:solidFill>
                <a:latin typeface="Arial"/>
                <a:cs typeface="Arial"/>
              </a:rPr>
              <a:t>benefit</a:t>
            </a:r>
            <a:r>
              <a:rPr sz="799" spc="5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799" spc="65" dirty="0">
                <a:solidFill>
                  <a:srgbClr val="2A5697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244971" y="4016782"/>
            <a:ext cx="2788044" cy="252209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16482" marR="5071" indent="-4437">
              <a:lnSpc>
                <a:spcPts val="908"/>
              </a:lnSpc>
              <a:spcBef>
                <a:spcPts val="17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Payments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contribution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retirement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schemes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expense 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fall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due.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244465" y="4373407"/>
            <a:ext cx="2795017" cy="1574060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312" marR="5071" indent="-1268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 benefit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retirement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providing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determined</a:t>
            </a:r>
            <a:r>
              <a:rPr sz="799" spc="4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Projected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Unit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Credit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Method,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valuations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being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carried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least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triennially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updated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end.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Company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applies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'Employee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Benefits'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(revised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2011)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gains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directty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retained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earnings,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arising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one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reporting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relevant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4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comprehensive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income.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applying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19,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retirement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costs.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interest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treated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expense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within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employment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costs.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Past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recognised </a:t>
            </a:r>
            <a:r>
              <a:rPr sz="799" spc="-10" dirty="0">
                <a:solidFill>
                  <a:srgbClr val="505050"/>
                </a:solidFill>
                <a:latin typeface="Arial"/>
                <a:cs typeface="Arial"/>
              </a:rPr>
              <a:t>immediately.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243042" y="6037656"/>
            <a:ext cx="2794384" cy="744873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3804" algn="just">
              <a:lnSpc>
                <a:spcPct val="982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retirement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balance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present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asset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resulting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calculation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unrecognised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past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cost,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plus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available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refunds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reductions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contributions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plan</a:t>
            </a:r>
            <a:r>
              <a:rPr sz="799" spc="-20" dirty="0">
                <a:solidFill>
                  <a:srgbClr val="BFBFB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242330" y="6872830"/>
            <a:ext cx="2795651" cy="1695775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5071" algn="just">
              <a:lnSpc>
                <a:spcPct val="979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assessed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International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Accounting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Standards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Board's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exposure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draft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proposed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amendments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IFRIC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14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/AS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r>
              <a:rPr sz="799" i="1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-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i="1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Limit</a:t>
            </a:r>
            <a:r>
              <a:rPr sz="799" i="1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i="1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i="1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i="1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i="1" spc="-10" dirty="0">
                <a:solidFill>
                  <a:srgbClr val="808080"/>
                </a:solidFill>
                <a:latin typeface="Arial"/>
                <a:cs typeface="Arial"/>
              </a:rPr>
              <a:t>.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Minimum</a:t>
            </a:r>
            <a:r>
              <a:rPr sz="799" i="1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Funding</a:t>
            </a:r>
            <a:r>
              <a:rPr sz="799" i="1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Requirements</a:t>
            </a:r>
            <a:r>
              <a:rPr sz="799" i="1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i="1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i="1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Interaction</a:t>
            </a:r>
            <a:r>
              <a:rPr sz="799" i="1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i="1" spc="-2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issued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June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2015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pension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scheme.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BSPS.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provides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additiona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l</a:t>
            </a:r>
            <a:r>
              <a:rPr sz="799" spc="114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arity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role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Trustees'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rights in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assessment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recoverability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surplus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fund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114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BSPS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rules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assessment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concluded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uncond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tional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refund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surplus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after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full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run-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off,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event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wind-up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Trustee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does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unilatera</a:t>
            </a:r>
            <a:r>
              <a:rPr sz="799" spc="-10" dirty="0">
                <a:solidFill>
                  <a:srgbClr val="6D6E70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power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wind-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augment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during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life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plan.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241087" y="8658750"/>
            <a:ext cx="75121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A5697"/>
                </a:solidFill>
                <a:latin typeface="Arial"/>
                <a:cs typeface="Arial"/>
              </a:rPr>
              <a:t>(e)</a:t>
            </a:r>
            <a:r>
              <a:rPr sz="849" b="1" spc="2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697"/>
                </a:solidFill>
                <a:latin typeface="Arial"/>
                <a:cs typeface="Arial"/>
              </a:rPr>
              <a:t>Provisions</a:t>
            </a:r>
            <a:endParaRPr sz="84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241925" y="8905897"/>
            <a:ext cx="2832420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946" marR="5071" indent="-1902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rallonalrsat1on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measures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environmental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remediation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lega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l</a:t>
            </a:r>
            <a:r>
              <a:rPr sz="799" spc="7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recognised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legal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constructive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result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past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events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-2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it </a:t>
            </a:r>
            <a:r>
              <a:rPr sz="799" spc="-125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ikely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that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outflow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resources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required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settle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2806" y="1052504"/>
            <a:ext cx="7239533" cy="0"/>
          </a:xfrm>
          <a:custGeom>
            <a:avLst/>
            <a:gdLst/>
            <a:ahLst/>
            <a:cxnLst/>
            <a:rect l="l" t="t" r="r" b="b"/>
            <a:pathLst>
              <a:path w="7251700">
                <a:moveTo>
                  <a:pt x="0" y="0"/>
                </a:moveTo>
                <a:lnTo>
                  <a:pt x="725128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079129" y="643575"/>
            <a:ext cx="403499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spc="-20" dirty="0">
                <a:solidFill>
                  <a:srgbClr val="2A5495"/>
                </a:solidFill>
                <a:latin typeface="Arial"/>
                <a:cs typeface="Arial"/>
              </a:rPr>
              <a:t>FS.</a:t>
            </a:r>
            <a:r>
              <a:rPr sz="1198" b="1" spc="8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495"/>
                </a:solidFill>
                <a:latin typeface="Arial"/>
                <a:cs typeface="Arial"/>
              </a:rPr>
              <a:t>Presentation</a:t>
            </a:r>
            <a:r>
              <a:rPr sz="1198" b="1" spc="19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495"/>
                </a:solidFill>
                <a:latin typeface="Arial"/>
                <a:cs typeface="Arial"/>
              </a:rPr>
              <a:t>of</a:t>
            </a:r>
            <a:r>
              <a:rPr sz="1198" b="1" spc="7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495"/>
                </a:solidFill>
                <a:latin typeface="Arial"/>
                <a:cs typeface="Arial"/>
              </a:rPr>
              <a:t>accounts</a:t>
            </a:r>
            <a:r>
              <a:rPr sz="1198" b="1" spc="10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495"/>
                </a:solidFill>
                <a:latin typeface="Arial"/>
                <a:cs typeface="Arial"/>
              </a:rPr>
              <a:t>and</a:t>
            </a:r>
            <a:r>
              <a:rPr sz="1198" b="1" spc="10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495"/>
                </a:solidFill>
                <a:latin typeface="Arial"/>
                <a:cs typeface="Arial"/>
              </a:rPr>
              <a:t>accounting</a:t>
            </a:r>
            <a:r>
              <a:rPr sz="1198" b="1" spc="16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495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10424" y="1163780"/>
            <a:ext cx="2827982" cy="741703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170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obhgatIon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reliably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estimated.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involves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senes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judgements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estimates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 past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experience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similar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events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third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party</a:t>
            </a:r>
            <a:r>
              <a:rPr sz="799" spc="38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advice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applicable.</a:t>
            </a:r>
            <a:r>
              <a:rPr sz="799" spc="4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VI/here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appropriate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relevant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4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discounted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take</a:t>
            </a:r>
            <a:r>
              <a:rPr sz="79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into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consideration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m�ney.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07277" y="1995905"/>
            <a:ext cx="2827982" cy="867222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3170" algn="just">
              <a:lnSpc>
                <a:spcPct val="985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particular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18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redundancy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made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plans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sufficiently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detailed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well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advanced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where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appropriate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communication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 affected has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made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period.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charges</a:t>
            </a:r>
            <a:r>
              <a:rPr sz="79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tennination</a:t>
            </a:r>
            <a:r>
              <a:rPr sz="79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arising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enhancement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retirement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post-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employment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benefits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 employees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affected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plans.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233866" y="2961663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5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327213" y="3556038"/>
            <a:ext cx="6339" cy="138832"/>
          </a:xfrm>
          <a:custGeom>
            <a:avLst/>
            <a:gdLst/>
            <a:ahLst/>
            <a:cxnLst/>
            <a:rect l="l" t="t" r="r" b="b"/>
            <a:pathLst>
              <a:path w="6350" h="139064">
                <a:moveTo>
                  <a:pt x="6103" y="138845"/>
                </a:moveTo>
                <a:lnTo>
                  <a:pt x="0" y="138845"/>
                </a:lnTo>
                <a:lnTo>
                  <a:pt x="0" y="0"/>
                </a:lnTo>
                <a:lnTo>
                  <a:pt x="6103" y="0"/>
                </a:lnTo>
                <a:lnTo>
                  <a:pt x="6103" y="138845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006972" y="2953001"/>
            <a:ext cx="2827982" cy="110177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902" algn="just">
              <a:lnSpc>
                <a:spcPct val="980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sIons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created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long-term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benefits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depend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length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service,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sabbatical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awards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235" dirty="0">
                <a:solidFill>
                  <a:srgbClr val="909090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disability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long-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tenn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compensated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absences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sick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leave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18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amount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ue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benefit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ons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period,</a:t>
            </a:r>
            <a:r>
              <a:rPr sz="79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movements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(including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losses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past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costs)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25252"/>
                </a:solidFill>
                <a:latin typeface="Arial"/>
                <a:cs typeface="Arial"/>
              </a:rPr>
              <a:t>immediately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within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07377" y="4144801"/>
            <a:ext cx="2832420" cy="1238074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268" algn="just">
              <a:lnSpc>
                <a:spcPct val="981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participates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27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Emissions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Trading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Scheme,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initially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measuring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received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purchased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20" dirty="0">
                <a:solidFill>
                  <a:srgbClr val="909090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recogmses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carbon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dioxide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quotas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there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anticipated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shortfall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level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quotas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purchased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 compared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emissions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given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6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surplus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once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realised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form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external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sale.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0"/>
              </a:spcBef>
            </a:pPr>
            <a:endParaRPr sz="799">
              <a:latin typeface="Arial"/>
              <a:cs typeface="Arial"/>
            </a:endParaRPr>
          </a:p>
          <a:p>
            <a:pPr marL="15848">
              <a:lnSpc>
                <a:spcPts val="933"/>
              </a:lnSpc>
              <a:tabLst>
                <a:tab pos="266881" algn="l"/>
                <a:tab pos="703652" algn="l"/>
                <a:tab pos="1468794" algn="l"/>
                <a:tab pos="2251686" algn="l"/>
                <a:tab pos="2590199" algn="l"/>
              </a:tabLst>
            </a:pPr>
            <a:r>
              <a:rPr sz="799" spc="-25" dirty="0">
                <a:solidFill>
                  <a:srgbClr val="2A5495"/>
                </a:solidFill>
                <a:latin typeface="Arial"/>
                <a:cs typeface="Arial"/>
              </a:rPr>
              <a:t>(f)</a:t>
            </a: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	</a:t>
            </a:r>
            <a:r>
              <a:rPr sz="799" spc="50" dirty="0">
                <a:solidFill>
                  <a:srgbClr val="2A5495"/>
                </a:solidFill>
                <a:latin typeface="Arial"/>
                <a:cs typeface="Arial"/>
              </a:rPr>
              <a:t>Other</a:t>
            </a: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	</a:t>
            </a:r>
            <a:r>
              <a:rPr sz="799" spc="65" dirty="0">
                <a:solidFill>
                  <a:srgbClr val="2A5495"/>
                </a:solidFill>
                <a:latin typeface="Arial"/>
                <a:cs typeface="Arial"/>
              </a:rPr>
              <a:t>non-</a:t>
            </a:r>
            <a:r>
              <a:rPr sz="799" spc="50" dirty="0">
                <a:solidFill>
                  <a:srgbClr val="2A5495"/>
                </a:solidFill>
                <a:latin typeface="Arial"/>
                <a:cs typeface="Arial"/>
              </a:rPr>
              <a:t>current</a:t>
            </a: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	</a:t>
            </a:r>
            <a:r>
              <a:rPr sz="799" spc="45" dirty="0">
                <a:solidFill>
                  <a:srgbClr val="2A5495"/>
                </a:solidFill>
                <a:latin typeface="Arial"/>
                <a:cs typeface="Arial"/>
              </a:rPr>
              <a:t>investments</a:t>
            </a: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	</a:t>
            </a:r>
            <a:r>
              <a:rPr sz="799" spc="30" dirty="0">
                <a:solidFill>
                  <a:srgbClr val="2A5495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	</a:t>
            </a:r>
            <a:r>
              <a:rPr sz="799" spc="35" dirty="0">
                <a:solidFill>
                  <a:srgbClr val="2A5495"/>
                </a:solidFill>
                <a:latin typeface="Arial"/>
                <a:cs typeface="Arial"/>
              </a:rPr>
              <a:t>loan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1053"/>
              </a:lnSpc>
            </a:pPr>
            <a:r>
              <a:rPr sz="898" b="1" spc="-10" dirty="0">
                <a:solidFill>
                  <a:srgbClr val="2A5495"/>
                </a:solidFill>
                <a:latin typeface="Arial"/>
                <a:cs typeface="Arial"/>
              </a:rPr>
              <a:t>receivables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6972" y="5467665"/>
            <a:ext cx="2822911" cy="744873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1902" algn="just">
              <a:lnSpc>
                <a:spcPct val="98200"/>
              </a:lnSpc>
              <a:spcBef>
                <a:spcPts val="114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investments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loan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stated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cost.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made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events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circumstances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indicate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recoverable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from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investments</a:t>
            </a:r>
            <a:r>
              <a:rPr sz="799" spc="10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comprises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dividends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declared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799" spc="-3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relevant,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shown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before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deduction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overseas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withholding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taxes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10587" y="6315032"/>
            <a:ext cx="158610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VI</a:t>
            </a:r>
            <a:r>
              <a:rPr sz="799" spc="10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80" dirty="0">
                <a:solidFill>
                  <a:srgbClr val="2A5495"/>
                </a:solidFill>
                <a:latin typeface="Arial"/>
                <a:cs typeface="Arial"/>
              </a:rPr>
              <a:t>Other</a:t>
            </a:r>
            <a:r>
              <a:rPr sz="799" spc="5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85" dirty="0">
                <a:solidFill>
                  <a:srgbClr val="2A5495"/>
                </a:solidFill>
                <a:latin typeface="Arial"/>
                <a:cs typeface="Arial"/>
              </a:rPr>
              <a:t>accounting</a:t>
            </a:r>
            <a:r>
              <a:rPr sz="799" spc="9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75" dirty="0">
                <a:solidFill>
                  <a:srgbClr val="2A5495"/>
                </a:solidFill>
                <a:latin typeface="Arial"/>
                <a:cs typeface="Arial"/>
              </a:rPr>
              <a:t>policies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04839" y="6628984"/>
            <a:ext cx="2830518" cy="26174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77657" marR="5071" indent="-265613">
              <a:lnSpc>
                <a:spcPct val="105200"/>
              </a:lnSpc>
              <a:spcBef>
                <a:spcPts val="100"/>
              </a:spcBef>
            </a:pPr>
            <a:r>
              <a:rPr sz="799" spc="85" dirty="0">
                <a:solidFill>
                  <a:srgbClr val="2A5495"/>
                </a:solidFill>
                <a:latin typeface="Arial"/>
                <a:cs typeface="Arial"/>
              </a:rPr>
              <a:t>(a)</a:t>
            </a:r>
            <a:r>
              <a:rPr sz="799" spc="215" dirty="0">
                <a:solidFill>
                  <a:srgbClr val="2A5495"/>
                </a:solidFill>
                <a:latin typeface="Arial"/>
                <a:cs typeface="Arial"/>
              </a:rPr>
              <a:t>  </a:t>
            </a:r>
            <a:r>
              <a:rPr sz="799" spc="60" dirty="0">
                <a:solidFill>
                  <a:srgbClr val="2A5495"/>
                </a:solidFill>
                <a:latin typeface="Arial"/>
                <a:cs typeface="Arial"/>
              </a:rPr>
              <a:t>Non-</a:t>
            </a:r>
            <a:r>
              <a:rPr sz="799" spc="45" dirty="0">
                <a:solidFill>
                  <a:srgbClr val="2A5495"/>
                </a:solidFill>
                <a:latin typeface="Arial"/>
                <a:cs typeface="Arial"/>
              </a:rPr>
              <a:t>current</a:t>
            </a:r>
            <a:r>
              <a:rPr sz="799" spc="9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2A5495"/>
                </a:solidFill>
                <a:latin typeface="Arial"/>
                <a:cs typeface="Arial"/>
              </a:rPr>
              <a:t>assets and</a:t>
            </a:r>
            <a:r>
              <a:rPr sz="799" spc="1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A5495"/>
                </a:solidFill>
                <a:latin typeface="Arial"/>
                <a:cs typeface="Arial"/>
              </a:rPr>
              <a:t>disposal</a:t>
            </a:r>
            <a:r>
              <a:rPr sz="799" spc="4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70" dirty="0">
                <a:solidFill>
                  <a:srgbClr val="2A5495"/>
                </a:solidFill>
                <a:latin typeface="Arial"/>
                <a:cs typeface="Arial"/>
              </a:rPr>
              <a:t>groups</a:t>
            </a:r>
            <a:r>
              <a:rPr sz="799" spc="6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A5495"/>
                </a:solidFill>
                <a:latin typeface="Arial"/>
                <a:cs typeface="Arial"/>
              </a:rPr>
              <a:t>held</a:t>
            </a:r>
            <a:r>
              <a:rPr sz="799" spc="7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2A5495"/>
                </a:solidFill>
                <a:latin typeface="Arial"/>
                <a:cs typeface="Arial"/>
              </a:rPr>
              <a:t>for </a:t>
            </a: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sale</a:t>
            </a:r>
            <a:r>
              <a:rPr sz="799" spc="114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A5495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A5495"/>
                </a:solidFill>
                <a:latin typeface="Arial"/>
                <a:cs typeface="Arial"/>
              </a:rPr>
              <a:t>discontinued</a:t>
            </a:r>
            <a:r>
              <a:rPr sz="799" spc="15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799" spc="45" dirty="0">
                <a:solidFill>
                  <a:srgbClr val="2A5495"/>
                </a:solidFill>
                <a:latin typeface="Arial"/>
                <a:cs typeface="Arial"/>
              </a:rPr>
              <a:t>operations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684051" y="7488056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5">
                <a:moveTo>
                  <a:pt x="12207" y="138845"/>
                </a:moveTo>
                <a:lnTo>
                  <a:pt x="0" y="138845"/>
                </a:lnTo>
                <a:lnTo>
                  <a:pt x="0" y="0"/>
                </a:lnTo>
                <a:lnTo>
                  <a:pt x="12207" y="0"/>
                </a:lnTo>
                <a:lnTo>
                  <a:pt x="12207" y="138845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1004331" y="7000849"/>
            <a:ext cx="2830518" cy="145804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5071" algn="just">
              <a:lnSpc>
                <a:spcPct val="97900"/>
              </a:lnSpc>
              <a:spcBef>
                <a:spcPts val="120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classified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sale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 measured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lower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fair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sell.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groups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classified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if</a:t>
            </a:r>
            <a:r>
              <a:rPr sz="799" spc="26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recovered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through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rather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through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continuing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highly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available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immediate</a:t>
            </a:r>
            <a:r>
              <a:rPr sz="799" spc="-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 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marketed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sale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reasonable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its</a:t>
            </a:r>
            <a:r>
              <a:rPr sz="799" spc="1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fair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must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committed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-20" dirty="0">
                <a:solidFill>
                  <a:srgbClr val="909090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should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qualify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recognition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completed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classification.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04331" y="8549271"/>
            <a:ext cx="2830518" cy="74804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5071" algn="just">
              <a:lnSpc>
                <a:spcPct val="98700"/>
              </a:lnSpc>
              <a:spcBef>
                <a:spcPts val="110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classified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classified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presented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separately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sheet.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liabilities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classified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presented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separately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habIhtIes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balance sheet.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239589" y="1160733"/>
            <a:ext cx="2839393" cy="626327"/>
          </a:xfrm>
          <a:prstGeom prst="rect">
            <a:avLst/>
          </a:prstGeom>
        </p:spPr>
        <p:txBody>
          <a:bodyPr vert="horz" wrap="square" lIns="0" tIns="18384" rIns="0" bIns="0" rtlCol="0">
            <a:spAutoFit/>
          </a:bodyPr>
          <a:lstStyle/>
          <a:p>
            <a:pPr marL="12678" marR="5071" indent="1902" algn="just">
              <a:lnSpc>
                <a:spcPct val="95300"/>
              </a:lnSpc>
              <a:spcBef>
                <a:spcPts val="14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Non-current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(including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disposa</a:t>
            </a:r>
            <a:r>
              <a:rPr sz="799" spc="-10" dirty="0">
                <a:solidFill>
                  <a:srgbClr val="909090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group)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depreciated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amortised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le</a:t>
            </a:r>
            <a:r>
              <a:rPr sz="799" spc="294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classified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98" spc="-30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898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recognised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tial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write-down 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fair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sell.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252286" y="2245365"/>
            <a:ext cx="15848" cy="138832"/>
          </a:xfrm>
          <a:custGeom>
            <a:avLst/>
            <a:gdLst/>
            <a:ahLst/>
            <a:cxnLst/>
            <a:rect l="l" t="t" r="r" b="b"/>
            <a:pathLst>
              <a:path w="15875" h="139064">
                <a:moveTo>
                  <a:pt x="15259" y="138845"/>
                </a:moveTo>
                <a:lnTo>
                  <a:pt x="0" y="138845"/>
                </a:lnTo>
                <a:lnTo>
                  <a:pt x="0" y="0"/>
                </a:lnTo>
                <a:lnTo>
                  <a:pt x="15259" y="0"/>
                </a:lnTo>
                <a:lnTo>
                  <a:pt x="15259" y="138845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4237050" y="1877031"/>
            <a:ext cx="2841295" cy="864053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5071" algn="just">
              <a:lnSpc>
                <a:spcPct val="981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separate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major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line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business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geographical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area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operation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9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single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coordinated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 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separate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major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line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business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geograph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l</a:t>
            </a:r>
            <a:r>
              <a:rPr sz="799" spc="70" dirty="0">
                <a:solidFill>
                  <a:srgbClr val="74747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area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operation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treated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discontinued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operation.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result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</a:t>
            </a:r>
            <a:r>
              <a:rPr sz="799" spc="-10" dirty="0">
                <a:solidFill>
                  <a:srgbClr val="747474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scontinued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operation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face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income</a:t>
            </a:r>
            <a:r>
              <a:rPr sz="799" spc="9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 all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prior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basis.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39386" y="2831078"/>
            <a:ext cx="2834321" cy="74804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-634" algn="just">
              <a:lnSpc>
                <a:spcPct val="98700"/>
              </a:lnSpc>
              <a:spcBef>
                <a:spcPts val="11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intercompany</a:t>
            </a:r>
            <a:r>
              <a:rPr sz="799" spc="379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transactions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occurred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between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continuing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discontinued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operations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20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eliminated against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discontinued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operations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except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interest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intercompany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financing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arrangements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continue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after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l</a:t>
            </a:r>
            <a:r>
              <a:rPr sz="799" spc="299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minated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against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continuing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operations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237069" y="3656346"/>
            <a:ext cx="657390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2A5495"/>
                </a:solidFill>
                <a:latin typeface="Arial"/>
                <a:cs typeface="Arial"/>
              </a:rPr>
              <a:t>(b)</a:t>
            </a:r>
            <a:r>
              <a:rPr sz="849" spc="7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948" b="1" spc="-45" dirty="0">
                <a:solidFill>
                  <a:srgbClr val="2A5495"/>
                </a:solidFill>
                <a:latin typeface="Arial"/>
                <a:cs typeface="Arial"/>
              </a:rPr>
              <a:t>Revenue</a:t>
            </a:r>
            <a:endParaRPr sz="948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932609" y="4400355"/>
            <a:ext cx="21554" cy="138832"/>
          </a:xfrm>
          <a:custGeom>
            <a:avLst/>
            <a:gdLst/>
            <a:ahLst/>
            <a:cxnLst/>
            <a:rect l="l" t="t" r="r" b="b"/>
            <a:pathLst>
              <a:path w="21590" h="139064">
                <a:moveTo>
                  <a:pt x="21363" y="138845"/>
                </a:moveTo>
                <a:lnTo>
                  <a:pt x="0" y="138845"/>
                </a:lnTo>
                <a:lnTo>
                  <a:pt x="0" y="0"/>
                </a:lnTo>
                <a:lnTo>
                  <a:pt x="21363" y="0"/>
                </a:lnTo>
                <a:lnTo>
                  <a:pt x="21363" y="138845"/>
                </a:lnTo>
                <a:close/>
              </a:path>
            </a:pathLst>
          </a:custGeom>
          <a:solidFill>
            <a:srgbClr val="DBDBD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4236949" y="3913146"/>
            <a:ext cx="2795017" cy="145804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804" algn="just">
              <a:lnSpc>
                <a:spcPct val="979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revenue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primarily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single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perfonnance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transfer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products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under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arrangements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transfer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control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oflhe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products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fulfilment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Company's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performance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obligation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same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Revenue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goods </a:t>
            </a:r>
            <a:r>
              <a:rPr sz="799" spc="-25" dirty="0">
                <a:solidFill>
                  <a:srgbClr val="B3B3B3"/>
                </a:solidFill>
                <a:latin typeface="Arial"/>
                <a:cs typeface="Arial"/>
              </a:rPr>
              <a:t>1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recognised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transferred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control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goods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buyer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buyer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obtains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goods,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potential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revenue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(the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price)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reliably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3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334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4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collect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consideration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it</a:t>
            </a:r>
            <a:r>
              <a:rPr sz="799" spc="16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tled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goods</a:t>
            </a:r>
            <a:r>
              <a:rPr sz="799" spc="-10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970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29" name="object 2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2345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-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5704371" y="9817752"/>
            <a:ext cx="45516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42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36948" y="5464617"/>
            <a:ext cx="2833054" cy="110177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804" algn="just">
              <a:lnSpc>
                <a:spcPct val="980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manufactures</a:t>
            </a:r>
            <a:r>
              <a:rPr sz="79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sells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range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products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control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products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transferred,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being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products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delivered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customer.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Delivery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occurs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products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shipped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specific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location,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obsolescence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loss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transferred,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either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customer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accepted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products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accordance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contract,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objective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evidence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criteria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acceptance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satisfied.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237455" y="6656415"/>
            <a:ext cx="2831152" cy="50397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634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22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often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sold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volume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discounts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aggregate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12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month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period.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Revenue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these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specified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contract,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volume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discounts.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234666" y="7250791"/>
            <a:ext cx="2834955" cy="1220324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3946" marR="5071" indent="-1902" algn="just">
              <a:lnSpc>
                <a:spcPct val="979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Accumulated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experience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estimate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provide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discounts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method,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revenue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extent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ii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highly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reversal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occur.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4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volume</a:t>
            </a:r>
            <a:r>
              <a:rPr sz="799" spc="48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</a:t>
            </a:r>
            <a:r>
              <a:rPr sz="799" spc="4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customers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made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until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reporting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period.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element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financing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deemed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present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normally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made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tenn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60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days</a:t>
            </a:r>
            <a:r>
              <a:rPr sz="799" spc="-20" dirty="0">
                <a:solidFill>
                  <a:srgbClr val="A1A1A1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stent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practice.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provide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refund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provision.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234666" y="8561466"/>
            <a:ext cx="2833688" cy="50397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4579" marR="5071" indent="-2536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goods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delivered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this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point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consideration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unconditional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because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passage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required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before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payment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10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due.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237050" y="9158887"/>
            <a:ext cx="2831152" cy="385432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634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does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period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transfer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promised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goods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customer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payment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customer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exceeds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year.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2806" y="1031168"/>
            <a:ext cx="7248408" cy="0"/>
          </a:xfrm>
          <a:custGeom>
            <a:avLst/>
            <a:gdLst/>
            <a:ahLst/>
            <a:cxnLst/>
            <a:rect l="l" t="t" r="r" b="b"/>
            <a:pathLst>
              <a:path w="7260590">
                <a:moveTo>
                  <a:pt x="0" y="0"/>
                </a:moveTo>
                <a:lnTo>
                  <a:pt x="726043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086879" y="606238"/>
            <a:ext cx="4038163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b="1" spc="-120" dirty="0">
                <a:solidFill>
                  <a:srgbClr val="2A5495"/>
                </a:solidFill>
                <a:latin typeface="Arial"/>
                <a:cs typeface="Arial"/>
              </a:rPr>
              <a:t>FS.</a:t>
            </a:r>
            <a:r>
              <a:rPr sz="1348" b="1" spc="2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348" b="1" spc="-60" dirty="0">
                <a:solidFill>
                  <a:srgbClr val="2A5495"/>
                </a:solidFill>
                <a:latin typeface="Arial"/>
                <a:cs typeface="Arial"/>
              </a:rPr>
              <a:t>Presentation</a:t>
            </a:r>
            <a:r>
              <a:rPr sz="1348" b="1" spc="-3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348" b="1" spc="-40" dirty="0">
                <a:solidFill>
                  <a:srgbClr val="2A5495"/>
                </a:solidFill>
                <a:latin typeface="Arial"/>
                <a:cs typeface="Arial"/>
              </a:rPr>
              <a:t>of</a:t>
            </a:r>
            <a:r>
              <a:rPr sz="1348" b="1" spc="-7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348" b="1" spc="-60" dirty="0">
                <a:solidFill>
                  <a:srgbClr val="2A5495"/>
                </a:solidFill>
                <a:latin typeface="Arial"/>
                <a:cs typeface="Arial"/>
              </a:rPr>
              <a:t>accounts</a:t>
            </a:r>
            <a:r>
              <a:rPr sz="1348" b="1" spc="2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348" b="1" spc="-70" dirty="0">
                <a:solidFill>
                  <a:srgbClr val="2A5495"/>
                </a:solidFill>
                <a:latin typeface="Arial"/>
                <a:cs typeface="Arial"/>
              </a:rPr>
              <a:t>and</a:t>
            </a:r>
            <a:r>
              <a:rPr sz="1348" b="1" spc="-2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348" b="1" spc="-60" dirty="0">
                <a:solidFill>
                  <a:srgbClr val="2A5495"/>
                </a:solidFill>
                <a:latin typeface="Arial"/>
                <a:cs typeface="Arial"/>
              </a:rPr>
              <a:t>accounting</a:t>
            </a:r>
            <a:r>
              <a:rPr sz="1348" b="1" spc="5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1348" b="1" spc="-30" dirty="0">
                <a:solidFill>
                  <a:srgbClr val="2A5495"/>
                </a:solidFill>
                <a:latin typeface="Arial"/>
                <a:cs typeface="Arial"/>
              </a:rPr>
              <a:t>policies</a:t>
            </a:r>
            <a:endParaRPr sz="1348">
              <a:latin typeface="Arial"/>
              <a:cs typeface="Arial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970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33" name="object 3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2345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-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34" name="object 34"/>
          <p:cNvSpPr txBox="1"/>
          <p:nvPr/>
        </p:nvSpPr>
        <p:spPr>
          <a:xfrm>
            <a:off x="5704371" y="9817752"/>
            <a:ext cx="45516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43</a:t>
            </a:r>
            <a:endParaRPr sz="79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18550" y="1142444"/>
            <a:ext cx="2832420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consequence,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does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adjust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transaction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 value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money</a:t>
            </a:r>
            <a:r>
              <a:rPr sz="799" spc="-10" dirty="0">
                <a:solidFill>
                  <a:srgbClr val="AEAEAE"/>
                </a:solidFill>
                <a:latin typeface="Arial"/>
                <a:cs typeface="Arial"/>
              </a:rPr>
              <a:t>,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20073" y="1501863"/>
            <a:ext cx="120067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(c)</a:t>
            </a:r>
            <a:r>
              <a:rPr sz="799" spc="12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495"/>
                </a:solidFill>
                <a:latin typeface="Arial"/>
                <a:cs typeface="Arial"/>
              </a:rPr>
              <a:t>Government</a:t>
            </a:r>
            <a:r>
              <a:rPr sz="849" b="1" spc="11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495"/>
                </a:solidFill>
                <a:latin typeface="Arial"/>
                <a:cs typeface="Arial"/>
              </a:rPr>
              <a:t>grants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14792" y="1749012"/>
            <a:ext cx="2837491" cy="985768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946" marR="5071" indent="-1902" algn="just">
              <a:lnSpc>
                <a:spcPct val="984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Granls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expenditure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4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AEAEAE"/>
                </a:solidFill>
                <a:latin typeface="Arial"/>
                <a:cs typeface="Arial"/>
              </a:rPr>
              <a:t>,</a:t>
            </a:r>
            <a:r>
              <a:rPr sz="799" spc="424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ant</a:t>
            </a:r>
            <a:r>
              <a:rPr sz="799" spc="4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equipment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credited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usefuI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lives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qualifying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Grants related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revenue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credited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income</a:t>
            </a:r>
            <a:r>
              <a:rPr sz="799" spc="20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line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lim</a:t>
            </a:r>
            <a:r>
              <a:rPr sz="799" dirty="0">
                <a:solidFill>
                  <a:srgbClr val="AEAEA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ng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when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associated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grants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dirty="0">
                <a:solidFill>
                  <a:srgbClr val="C3C3C3"/>
                </a:solidFill>
                <a:latin typeface="Arial"/>
                <a:cs typeface="Arial"/>
              </a:rPr>
              <a:t>.</a:t>
            </a:r>
            <a:r>
              <a:rPr sz="799" spc="145" dirty="0">
                <a:solidFill>
                  <a:srgbClr val="C3C3C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Tota</a:t>
            </a:r>
            <a:r>
              <a:rPr sz="799" spc="-20" dirty="0">
                <a:solidFill>
                  <a:srgbClr val="707070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grants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received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4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credited</a:t>
            </a:r>
            <a:r>
              <a:rPr sz="799" spc="4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05050"/>
                </a:solidFill>
                <a:latin typeface="Arial"/>
                <a:cs typeface="Arial"/>
              </a:rPr>
              <a:t>income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included</a:t>
            </a:r>
            <a:r>
              <a:rPr sz="799" spc="10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898989"/>
                </a:solidFill>
                <a:latin typeface="Arial"/>
                <a:cs typeface="Arial"/>
              </a:rPr>
              <a:t>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20657" y="2821680"/>
            <a:ext cx="71254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A5495"/>
                </a:solidFill>
                <a:latin typeface="Arial"/>
                <a:cs typeface="Arial"/>
              </a:rPr>
              <a:t>(d)</a:t>
            </a:r>
            <a:r>
              <a:rPr sz="849" b="1" spc="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495"/>
                </a:solidFill>
                <a:latin typeface="Arial"/>
                <a:cs typeface="Arial"/>
              </a:rPr>
              <a:t>Insurance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6822" y="3068829"/>
            <a:ext cx="2833688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946" marR="5071" indent="-1902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Insurance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premiums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 respect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insurance</a:t>
            </a:r>
            <a:r>
              <a:rPr sz="799" spc="-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placed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third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parties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charged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relate.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16822" y="3547377"/>
            <a:ext cx="2834955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946" marR="5071" indent="-1902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addition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Company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provrdes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insurance</a:t>
            </a:r>
            <a:r>
              <a:rPr sz="799" spc="7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historic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industrial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exposures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personnel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prov</a:t>
            </a:r>
            <a:r>
              <a:rPr sz="799" spc="-10" dirty="0">
                <a:solidFill>
                  <a:srgbClr val="999999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sions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subject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regular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review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adjusted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approprrate</a:t>
            </a:r>
            <a:r>
              <a:rPr sz="799" spc="-10" dirty="0">
                <a:solidFill>
                  <a:srgbClr val="999999"/>
                </a:solidFill>
                <a:latin typeface="Arial"/>
                <a:cs typeface="Arial"/>
              </a:rPr>
              <a:t>;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insurance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settlements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uncertain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timing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expenditure</a:t>
            </a:r>
            <a:r>
              <a:rPr sz="79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20657" y="4263421"/>
            <a:ext cx="59019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A5495"/>
                </a:solidFill>
                <a:latin typeface="Arial"/>
                <a:cs typeface="Arial"/>
              </a:rPr>
              <a:t>(e)</a:t>
            </a:r>
            <a:r>
              <a:rPr sz="849" b="1" spc="-2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495"/>
                </a:solidFill>
                <a:latin typeface="Arial"/>
                <a:cs typeface="Arial"/>
              </a:rPr>
              <a:t>Interest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18550" y="4507522"/>
            <a:ext cx="2786776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1268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accrued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reference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pr1nc1pal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outstanding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interest</a:t>
            </a:r>
            <a:r>
              <a:rPr sz="799" spc="10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rate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apphcable.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16111" y="4983021"/>
            <a:ext cx="2793116" cy="1223494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634" algn="just">
              <a:lnSpc>
                <a:spcPct val="982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expense,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excluding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financing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construction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qualifying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799" spc="1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equipment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expensed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premiums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expenses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issue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debt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securities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amortised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over 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security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expense</a:t>
            </a:r>
            <a:r>
              <a:rPr sz="799" spc="-10" dirty="0">
                <a:solidFill>
                  <a:srgbClr val="AEAEAE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Unamortised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shown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1n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part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outstanding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security</a:t>
            </a:r>
            <a:r>
              <a:rPr sz="799" spc="-10" dirty="0">
                <a:solidFill>
                  <a:srgbClr val="AEAEAE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Premiums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early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redemptions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debt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securities</a:t>
            </a:r>
            <a:r>
              <a:rPr sz="799" spc="-10" dirty="0">
                <a:solidFill>
                  <a:srgbClr val="898989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lieu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799" spc="9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written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interest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expense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paid.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19298" y="6290139"/>
            <a:ext cx="115185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dirty="0">
                <a:solidFill>
                  <a:srgbClr val="2A5495"/>
                </a:solidFill>
                <a:latin typeface="Arial"/>
                <a:cs typeface="Arial"/>
              </a:rPr>
              <a:t>(f)</a:t>
            </a:r>
            <a:r>
              <a:rPr sz="898" spc="-1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495"/>
                </a:solidFill>
                <a:latin typeface="Arial"/>
                <a:cs typeface="Arial"/>
              </a:rPr>
              <a:t>Foreign</a:t>
            </a:r>
            <a:r>
              <a:rPr sz="849" b="1" spc="30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495"/>
                </a:solidFill>
                <a:latin typeface="Arial"/>
                <a:cs typeface="Arial"/>
              </a:rPr>
              <a:t>currencies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15096" y="6537540"/>
            <a:ext cx="2837491" cy="1698945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170" algn="just">
              <a:lnSpc>
                <a:spcPct val="981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Monetary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foreign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currencies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translated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sterling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quoted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ruling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items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translated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sterling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average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rates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order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exposure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certain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foreign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risks,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forward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options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(see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(g)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below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details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policies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such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48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instruments)</a:t>
            </a:r>
            <a:r>
              <a:rPr sz="799" spc="240" dirty="0">
                <a:solidFill>
                  <a:srgbClr val="505050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preparing</a:t>
            </a:r>
            <a:r>
              <a:rPr sz="79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financial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statements,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currencies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Company's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functional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currency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exchange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prevailing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transactions.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impact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revaluations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foreign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currency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loans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included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operating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-10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20073" y="8326509"/>
            <a:ext cx="132365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A5495"/>
                </a:solidFill>
                <a:latin typeface="Arial"/>
                <a:cs typeface="Arial"/>
              </a:rPr>
              <a:t>(g)</a:t>
            </a:r>
            <a:r>
              <a:rPr sz="799" spc="114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495"/>
                </a:solidFill>
                <a:latin typeface="Arial"/>
                <a:cs typeface="Arial"/>
              </a:rPr>
              <a:t>Financial</a:t>
            </a:r>
            <a:r>
              <a:rPr sz="849" b="1" spc="45" dirty="0">
                <a:solidFill>
                  <a:srgbClr val="2A5495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495"/>
                </a:solidFill>
                <a:latin typeface="Arial"/>
                <a:cs typeface="Arial"/>
              </a:rPr>
              <a:t>instruments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17940" y="8570609"/>
            <a:ext cx="2829884" cy="38860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946" marR="5071" indent="-1902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 are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Company's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becomes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party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contractual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instrument.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20988" y="9052206"/>
            <a:ext cx="2824178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312" marR="5071" indent="-1268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initially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measured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 value.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detailed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treatment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items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differ,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 described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sections: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252080" y="1248365"/>
            <a:ext cx="2840027" cy="87990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>
              <a:spcBef>
                <a:spcPts val="100"/>
              </a:spcBef>
            </a:pPr>
            <a:r>
              <a:rPr sz="849" i="1" spc="-120" dirty="0">
                <a:solidFill>
                  <a:srgbClr val="496793"/>
                </a:solidFill>
                <a:latin typeface="Arial"/>
                <a:cs typeface="Arial"/>
              </a:rPr>
              <a:t>(1)</a:t>
            </a:r>
            <a:r>
              <a:rPr sz="849" i="1" spc="20" dirty="0">
                <a:solidFill>
                  <a:srgbClr val="496793"/>
                </a:solidFill>
                <a:latin typeface="Arial"/>
                <a:cs typeface="Arial"/>
              </a:rPr>
              <a:t> </a:t>
            </a:r>
            <a:r>
              <a:rPr sz="849" i="1" spc="-75" dirty="0">
                <a:solidFill>
                  <a:srgbClr val="496793"/>
                </a:solidFill>
                <a:latin typeface="Arial"/>
                <a:cs typeface="Arial"/>
              </a:rPr>
              <a:t>Fmanc1at</a:t>
            </a:r>
            <a:r>
              <a:rPr sz="849" i="1" spc="30" dirty="0">
                <a:solidFill>
                  <a:srgbClr val="496793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496793"/>
                </a:solidFill>
                <a:latin typeface="Arial"/>
                <a:cs typeface="Arial"/>
              </a:rPr>
              <a:t>assets</a:t>
            </a:r>
            <a:endParaRPr sz="948">
              <a:latin typeface="Arial"/>
              <a:cs typeface="Arial"/>
            </a:endParaRPr>
          </a:p>
          <a:p>
            <a:pPr marL="12678" marR="5071" indent="634" algn="just">
              <a:lnSpc>
                <a:spcPct val="98900"/>
              </a:lnSpc>
              <a:spcBef>
                <a:spcPts val="849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regular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way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purchases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recognised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derecognised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 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trade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Regular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way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purchases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purchases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sales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require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delivery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frame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established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regulation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 convention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marketplace</a:t>
            </a:r>
            <a:r>
              <a:rPr sz="79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49237" y="2218416"/>
            <a:ext cx="2846366" cy="110177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170" algn="just">
              <a:lnSpc>
                <a:spcPct val="980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subsequently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their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entirety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either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 value,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depending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classification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financral</a:t>
            </a:r>
            <a:r>
              <a:rPr sz="799" spc="38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dirty="0">
                <a:solidFill>
                  <a:srgbClr val="C3C3C3"/>
                </a:solidFill>
                <a:latin typeface="Arial"/>
                <a:cs typeface="Arial"/>
              </a:rPr>
              <a:t>.</a:t>
            </a:r>
            <a:r>
              <a:rPr sz="799" spc="270" dirty="0">
                <a:solidFill>
                  <a:srgbClr val="C3C3C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Company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transfers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substantially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risks</a:t>
            </a:r>
            <a:r>
              <a:rPr sz="799" spc="4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rewards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ownership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4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asset.</a:t>
            </a:r>
            <a:r>
              <a:rPr sz="799" spc="4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derecognised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rights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obligations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created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retained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transfer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separately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liabilities.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arrangements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securilises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trade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recourse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252112" y="3406913"/>
            <a:ext cx="1491014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0" dirty="0">
                <a:solidFill>
                  <a:srgbClr val="424242"/>
                </a:solidFill>
                <a:latin typeface="Arial"/>
                <a:cs typeface="Arial"/>
              </a:rPr>
              <a:t>Classification</a:t>
            </a:r>
            <a:r>
              <a:rPr sz="849" i="1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849" i="1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48018" y="3651012"/>
            <a:ext cx="2838125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Debt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meet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measured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subsequently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cost: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691272" y="4010685"/>
            <a:ext cx="2396907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1268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model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whose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objective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hold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order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collect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contractual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;</a:t>
            </a:r>
            <a:r>
              <a:rPr sz="799" spc="-35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687870" y="4486186"/>
            <a:ext cx="2399442" cy="480094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5071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contractual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lerms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lhe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give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rise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specified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solely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payments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principal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interest</a:t>
            </a:r>
            <a:r>
              <a:rPr sz="799" spc="105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principal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outstanding</a:t>
            </a:r>
            <a:r>
              <a:rPr sz="799" spc="-10" dirty="0">
                <a:solidFill>
                  <a:srgbClr val="999999"/>
                </a:solidFill>
                <a:latin typeface="Arial"/>
                <a:cs typeface="Arial"/>
              </a:rPr>
              <a:t>,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248018" y="5080561"/>
            <a:ext cx="2838125" cy="38860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312" marR="5071" indent="-1268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Debt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meet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79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measured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subsequently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through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comprehensive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(FVTOCI)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690510" y="5562156"/>
            <a:ext cx="2397541" cy="501441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5071" indent="1902" algn="just">
              <a:lnSpc>
                <a:spcPct val="96800"/>
              </a:lnSpc>
              <a:spcBef>
                <a:spcPts val="13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5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model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whose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objective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achieved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both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collecting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contractual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selling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assets;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687869" y="6156531"/>
            <a:ext cx="2398808" cy="50397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5071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contractual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terms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give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rise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specified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dates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solely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payments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principal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principal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outstanding.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248424" y="6750906"/>
            <a:ext cx="2831152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6482" marR="5071" indent="-4437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default,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measured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subsequently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through profit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(FVTPL).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249034" y="7107531"/>
            <a:ext cx="2838759" cy="62315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2536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purchases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emission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rights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emission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trading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scheme,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asset.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values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cost.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amortisation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-10" dirty="0">
                <a:solidFill>
                  <a:srgbClr val="999999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intends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utilise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settle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emission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liabilities.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246775" y="8055229"/>
            <a:ext cx="154680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160" dirty="0">
                <a:solidFill>
                  <a:srgbClr val="496793"/>
                </a:solidFill>
                <a:latin typeface="Arial"/>
                <a:cs typeface="Arial"/>
              </a:rPr>
              <a:t>(11)</a:t>
            </a:r>
            <a:r>
              <a:rPr sz="849" i="1" dirty="0">
                <a:solidFill>
                  <a:srgbClr val="496793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496793"/>
                </a:solidFill>
                <a:latin typeface="Arial"/>
                <a:cs typeface="Arial"/>
              </a:rPr>
              <a:t>Impairment</a:t>
            </a:r>
            <a:r>
              <a:rPr sz="849" i="1" spc="25" dirty="0">
                <a:solidFill>
                  <a:srgbClr val="4967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6793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96793"/>
                </a:solidFill>
                <a:latin typeface="Arial"/>
                <a:cs typeface="Arial"/>
              </a:rPr>
              <a:t> </a:t>
            </a:r>
            <a:r>
              <a:rPr sz="849" i="1" spc="-40" dirty="0">
                <a:solidFill>
                  <a:srgbClr val="496793"/>
                </a:solidFill>
                <a:latin typeface="Arial"/>
                <a:cs typeface="Arial"/>
              </a:rPr>
              <a:t>financ,a/</a:t>
            </a:r>
            <a:r>
              <a:rPr sz="849" i="1" spc="50" dirty="0">
                <a:solidFill>
                  <a:srgbClr val="496793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96793"/>
                </a:solidFill>
                <a:latin typeface="Arial"/>
                <a:cs typeface="Arial"/>
              </a:rPr>
              <a:t>asset</a:t>
            </a:r>
            <a:r>
              <a:rPr sz="849" i="1" spc="-10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endParaRPr sz="84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248730" y="8299329"/>
            <a:ext cx="2833054" cy="864053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268" algn="just">
              <a:lnSpc>
                <a:spcPct val="981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allowance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credit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investments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debt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measured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amortised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FVTOCI,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lease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receivables,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trade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assets.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expected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updated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reflect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 credit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since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initial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recognition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respective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instrument.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249236" y="9253378"/>
            <a:ext cx="2838759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63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3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always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recognises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lifetime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ECL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trade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receivables,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lease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receivables.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4992" y="1073840"/>
            <a:ext cx="7239533" cy="0"/>
          </a:xfrm>
          <a:custGeom>
            <a:avLst/>
            <a:gdLst/>
            <a:ahLst/>
            <a:cxnLst/>
            <a:rect l="l" t="t" r="r" b="b"/>
            <a:pathLst>
              <a:path w="7251700">
                <a:moveTo>
                  <a:pt x="0" y="0"/>
                </a:moveTo>
                <a:lnTo>
                  <a:pt x="725128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097410" y="664913"/>
            <a:ext cx="403499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F5.</a:t>
            </a:r>
            <a:r>
              <a:rPr sz="1198" b="1" spc="75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Presentation</a:t>
            </a:r>
            <a:r>
              <a:rPr sz="1198" b="1" spc="18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of</a:t>
            </a:r>
            <a:r>
              <a:rPr sz="1198" b="1" spc="5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accounts</a:t>
            </a:r>
            <a:r>
              <a:rPr sz="1198" b="1" spc="14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and</a:t>
            </a:r>
            <a:r>
              <a:rPr sz="1198" b="1" spc="135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accounting</a:t>
            </a:r>
            <a:r>
              <a:rPr sz="1198" b="1" spc="21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79C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970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-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2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UK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23459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-2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8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5704371" y="9817752"/>
            <a:ext cx="45516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44</a:t>
            </a:r>
            <a:endParaRPr sz="79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5963" y="1179021"/>
            <a:ext cx="2829884" cy="867222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946" marR="5071" indent="-1902" algn="just">
              <a:lnSpc>
                <a:spcPct val="985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3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financ·a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1</a:t>
            </a:r>
            <a:r>
              <a:rPr sz="799" spc="55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4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intercompany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receivables,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recognises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lifetime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ECL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when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increase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76767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67676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since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initial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recognition.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However,</a:t>
            </a:r>
            <a:r>
              <a:rPr sz="799" spc="35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3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4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48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increased</a:t>
            </a:r>
            <a:r>
              <a:rPr sz="799" spc="4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significantly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since</a:t>
            </a:r>
            <a:r>
              <a:rPr sz="799" spc="4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recognition,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allowance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that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equal to</a:t>
            </a:r>
            <a:r>
              <a:rPr sz="799" spc="-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12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month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ECL.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22917" y="2139165"/>
            <a:ext cx="2826714" cy="74804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804" algn="just">
              <a:lnSpc>
                <a:spcPct val="98700"/>
              </a:lnSpc>
              <a:spcBef>
                <a:spcPts val="11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measurement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function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probability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default. loss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given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default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i.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magnitude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default)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exposure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default.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assessment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lity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default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given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default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historical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data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adjusted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forward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-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looking information.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23297" y="2974084"/>
            <a:ext cx="102824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dirty="0">
                <a:solidFill>
                  <a:srgbClr val="4D6797"/>
                </a:solidFill>
                <a:latin typeface="Arial"/>
                <a:cs typeface="Arial"/>
              </a:rPr>
              <a:t>(iii)</a:t>
            </a:r>
            <a:r>
              <a:rPr sz="849" i="1" spc="-40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D6797"/>
                </a:solidFill>
                <a:latin typeface="Arial"/>
                <a:cs typeface="Arial"/>
              </a:rPr>
              <a:t>Financial</a:t>
            </a:r>
            <a:r>
              <a:rPr sz="849" i="1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797"/>
                </a:solidFill>
                <a:latin typeface="Arial"/>
                <a:cs typeface="Arial"/>
              </a:rPr>
              <a:t>liabilities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25252" y="3218186"/>
            <a:ext cx="2814669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63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liabilifes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measured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subsequently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amortised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 method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FVTPL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9870" y="3574811"/>
            <a:ext cx="2832420" cy="480094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634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classified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FVTPL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financial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(i)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contingent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consideration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acquire,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combination,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(</a:t>
            </a:r>
            <a:r>
              <a:rPr sz="799" spc="-30" dirty="0">
                <a:solidFill>
                  <a:srgbClr val="ACACAC"/>
                </a:solidFill>
                <a:latin typeface="Arial"/>
                <a:cs typeface="Arial"/>
              </a:rPr>
              <a:t>1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I)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trading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(iIi)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designated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FVTPL.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20987" y="4172233"/>
            <a:ext cx="2826080" cy="98259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3946" marR="5071" indent="-1902" algn="just">
              <a:lnSpc>
                <a:spcPct val="980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FVTPL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 fair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gains</a:t>
            </a:r>
            <a:r>
              <a:rPr sz="799" spc="4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arising</a:t>
            </a:r>
            <a:r>
              <a:rPr sz="79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in</a:t>
            </a:r>
            <a:r>
              <a:rPr sz="799" spc="414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value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 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part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designated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hedging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relationship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(see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accounting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policy).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loss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incorporates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paid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95959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losses'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line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loss.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20988" y="5245157"/>
            <a:ext cx="2824178" cy="480094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946" marR="5071" indent="-1902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 (i)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contingent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consideration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acquirer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combination,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(ii)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for-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trading,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endParaRPr sz="799">
              <a:latin typeface="Arial"/>
              <a:cs typeface="Arial"/>
            </a:endParaRPr>
          </a:p>
          <a:p>
            <a:pPr marL="13946" marR="5071" indent="634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{iii)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designated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FVTPL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1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subsequently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amortised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method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20250" y="5836230"/>
            <a:ext cx="267140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95" dirty="0">
                <a:solidFill>
                  <a:srgbClr val="4D6797"/>
                </a:solidFill>
                <a:latin typeface="Arial"/>
                <a:cs typeface="Arial"/>
              </a:rPr>
              <a:t>(1v)</a:t>
            </a:r>
            <a:r>
              <a:rPr sz="849" i="1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4D6797"/>
                </a:solidFill>
                <a:latin typeface="Arial"/>
                <a:cs typeface="Arial"/>
              </a:rPr>
              <a:t>Derivative</a:t>
            </a:r>
            <a:r>
              <a:rPr sz="849" i="1" spc="55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7"/>
                </a:solidFill>
                <a:latin typeface="Arial"/>
                <a:cs typeface="Arial"/>
              </a:rPr>
              <a:t>financial</a:t>
            </a:r>
            <a:r>
              <a:rPr sz="849" i="1" spc="10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D6797"/>
                </a:solidFill>
                <a:latin typeface="Arial"/>
                <a:cs typeface="Arial"/>
              </a:rPr>
              <a:t>instrument</a:t>
            </a:r>
            <a:r>
              <a:rPr sz="849" i="1" spc="-25" dirty="0">
                <a:solidFill>
                  <a:srgbClr val="939393"/>
                </a:solidFill>
                <a:latin typeface="Arial"/>
                <a:cs typeface="Arial"/>
              </a:rPr>
              <a:t>s</a:t>
            </a:r>
            <a:r>
              <a:rPr sz="849" i="1" spc="-8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7"/>
                </a:solidFill>
                <a:latin typeface="Arial"/>
                <a:cs typeface="Arial"/>
              </a:rPr>
              <a:t>and</a:t>
            </a:r>
            <a:r>
              <a:rPr sz="849" i="1" spc="-5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D6797"/>
                </a:solidFill>
                <a:latin typeface="Arial"/>
                <a:cs typeface="Arial"/>
              </a:rPr>
              <a:t>hedge</a:t>
            </a:r>
            <a:r>
              <a:rPr sz="849" i="1" spc="35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797"/>
                </a:solidFill>
                <a:latin typeface="Arial"/>
                <a:cs typeface="Arial"/>
              </a:rPr>
              <a:t>accounting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16621" y="6080330"/>
            <a:ext cx="2830518" cy="145804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170" algn="just">
              <a:lnSpc>
                <a:spcPct val="979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ord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nary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course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certain derivative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reduce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arise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exposure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foreign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17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metal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energy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CO2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interest</a:t>
            </a:r>
            <a:r>
              <a:rPr sz="799" spc="7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fluctuations.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confined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principally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forward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foreign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10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forward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agreements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10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interest</a:t>
            </a:r>
            <a:r>
              <a:rPr sz="799" spc="13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rate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swaps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London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Metal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{LME)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instruments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employed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economic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hedges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transactions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firm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contractual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commitments.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 not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generally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extend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beyond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6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months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except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certain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swaps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commodity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contracts.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16111" y="7631801"/>
            <a:ext cx="2829884" cy="1933500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5071" indent="1902" algn="just">
              <a:lnSpc>
                <a:spcPct val="97000"/>
              </a:lnSpc>
              <a:spcBef>
                <a:spcPts val="13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DenvatIves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inillally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accounted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fair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taken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out.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this,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subsequent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derivative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forward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currency</a:t>
            </a:r>
            <a:r>
              <a:rPr sz="799" spc="4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contracts,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swaps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commodity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delerrrnned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market forward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Company </a:t>
            </a:r>
            <a:r>
              <a:rPr sz="898" b="1" spc="-90" dirty="0">
                <a:solidFill>
                  <a:srgbClr val="424242"/>
                </a:solidFill>
                <a:latin typeface="Arial"/>
                <a:cs typeface="Arial"/>
              </a:rPr>
              <a:t>seeks</a:t>
            </a:r>
            <a:r>
              <a:rPr sz="898" b="1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adopt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currency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interest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commodity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15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inception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hedge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relationship,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documents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economic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relationship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hedging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instruments</a:t>
            </a:r>
            <a:r>
              <a:rPr sz="799" spc="6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tems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whether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hedg</a:t>
            </a:r>
            <a:r>
              <a:rPr sz="799" spc="-10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offset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flows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items</a:t>
            </a:r>
            <a:r>
              <a:rPr sz="799" spc="48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documentation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799" spc="204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alia</a:t>
            </a:r>
            <a:r>
              <a:rPr sz="799" spc="-20" dirty="0">
                <a:solidFill>
                  <a:srgbClr val="939393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 identification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transaction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nature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being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inception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55229" y="1185116"/>
            <a:ext cx="2845098" cy="2534470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8875" algn="just">
              <a:lnSpc>
                <a:spcPct val="980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highly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achieving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offset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attributable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hedged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risk.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methodology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testing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effectiveness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reliability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approach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testing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considered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documented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 inception.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effectiveness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assessed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ongoing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throughout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life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cyde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hedging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relationship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particular,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highly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subject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hedges.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designated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recognised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directly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ineffective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portion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recognised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immediately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loss.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flow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firm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commitment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results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recognition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liability,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then,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.or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recognised,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associated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had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previously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initial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measurement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liability.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hedges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result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recognifon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liability,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amounts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64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same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64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 affects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loss.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255330" y="3812560"/>
            <a:ext cx="2829884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1268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effective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exposure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value,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item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adjusted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attributable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risk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being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corresponding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entry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loss.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measuring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associated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derivative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 also recognised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 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loss.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256854" y="4528858"/>
            <a:ext cx="2830518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946" marR="5071" indent="-1902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instruments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quality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profit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arise.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254823" y="5004357"/>
            <a:ext cx="2835589" cy="98259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902" algn="just">
              <a:lnSpc>
                <a:spcPct val="98000"/>
              </a:lnSpc>
              <a:spcBef>
                <a:spcPts val="120"/>
              </a:spcBef>
            </a:pP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5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accountin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spc="5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discontinued</a:t>
            </a:r>
            <a:r>
              <a:rPr sz="799" spc="5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5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5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hedging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instrument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expires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sold,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terminated,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exercised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longer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qualifies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hedge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accounting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.</a:t>
            </a:r>
            <a:r>
              <a:rPr sz="799" spc="3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5" dirty="0">
                <a:solidFill>
                  <a:srgbClr val="7C7C7C"/>
                </a:solidFill>
                <a:latin typeface="Arial"/>
                <a:cs typeface="Arial"/>
              </a:rPr>
              <a:t>,</a:t>
            </a:r>
            <a:r>
              <a:rPr sz="799" spc="229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cumulativ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gain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hedgin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instrumen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recognised 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in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retaine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until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transaction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occurs</a:t>
            </a:r>
            <a:r>
              <a:rPr sz="799" spc="15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-11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longer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to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occur,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cumulativ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gain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31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939393"/>
                </a:solidFill>
                <a:latin typeface="Arial"/>
                <a:cs typeface="Arial"/>
              </a:rPr>
              <a:t>i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reclassified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253399" y="6070931"/>
            <a:ext cx="120067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D6797"/>
                </a:solidFill>
                <a:latin typeface="Arial"/>
                <a:cs typeface="Arial"/>
              </a:rPr>
              <a:t>(v)</a:t>
            </a:r>
            <a:r>
              <a:rPr sz="799" i="1" spc="50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40" dirty="0">
                <a:solidFill>
                  <a:srgbClr val="4D6797"/>
                </a:solidFill>
                <a:latin typeface="Arial"/>
                <a:cs typeface="Arial"/>
              </a:rPr>
              <a:t>Embedded</a:t>
            </a:r>
            <a:r>
              <a:rPr sz="849" i="1" spc="40" dirty="0">
                <a:solidFill>
                  <a:srgbClr val="4D6797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D6797"/>
                </a:solidFill>
                <a:latin typeface="Arial"/>
                <a:cs typeface="Arial"/>
              </a:rPr>
              <a:t>dertvatives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252947" y="6315032"/>
            <a:ext cx="2832420" cy="51031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4579" marR="5071" indent="-2536" algn="just">
              <a:lnSpc>
                <a:spcPct val="99300"/>
              </a:lnSpc>
              <a:spcBef>
                <a:spcPts val="10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embedded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component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hybrid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contract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non-derivative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host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-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some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combined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vary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way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similar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stand-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alone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251064" y="6915504"/>
            <a:ext cx="2831152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312" marR="5071" indent="-1268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Derivatives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embedded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hybrid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3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host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scope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IFRS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9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separated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entire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hybrid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classified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subsequently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either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amortised</a:t>
            </a:r>
            <a:r>
              <a:rPr sz="799" spc="48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4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fair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4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appropriate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48730" y="7634849"/>
            <a:ext cx="2829250" cy="741703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902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embedded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hybrid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hosts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not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l</a:t>
            </a:r>
            <a:r>
              <a:rPr sz="799" spc="2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scope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IFRS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9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(e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liabilities)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treated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separate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meet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definition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derivative,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characteristics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not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closely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host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host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 measured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FVTPL.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46392" y="8466974"/>
            <a:ext cx="2833054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214" marR="5071" indent="-3170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hybrid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quoted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nstead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separating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embedded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derivative,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generaNy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designates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whole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hybrid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FVTPL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46392" y="8945523"/>
            <a:ext cx="2834955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6339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embedded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 a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non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non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remaining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maturity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hybrid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embedded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55" dirty="0">
                <a:solidFill>
                  <a:srgbClr val="424242"/>
                </a:solidFill>
                <a:latin typeface="Arial"/>
                <a:cs typeface="Arial"/>
              </a:rPr>
              <a:t>1s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more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12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months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realised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settled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12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months.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2806" y="1037264"/>
            <a:ext cx="7239533" cy="0"/>
          </a:xfrm>
          <a:custGeom>
            <a:avLst/>
            <a:gdLst/>
            <a:ahLst/>
            <a:cxnLst/>
            <a:rect l="l" t="t" r="r" b="b"/>
            <a:pathLst>
              <a:path w="7251700">
                <a:moveTo>
                  <a:pt x="0" y="0"/>
                </a:moveTo>
                <a:lnTo>
                  <a:pt x="725128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088269" y="631383"/>
            <a:ext cx="403436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79A"/>
                </a:solidFill>
                <a:latin typeface="Arial"/>
                <a:cs typeface="Arial"/>
              </a:rPr>
              <a:t>F5.</a:t>
            </a:r>
            <a:r>
              <a:rPr sz="1198" b="1" spc="110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79A"/>
                </a:solidFill>
                <a:latin typeface="Arial"/>
                <a:cs typeface="Arial"/>
              </a:rPr>
              <a:t>Presentation</a:t>
            </a:r>
            <a:r>
              <a:rPr sz="1198" b="1" spc="185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79A"/>
                </a:solidFill>
                <a:latin typeface="Arial"/>
                <a:cs typeface="Arial"/>
              </a:rPr>
              <a:t>of</a:t>
            </a:r>
            <a:r>
              <a:rPr sz="1198" b="1" spc="85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79A"/>
                </a:solidFill>
                <a:latin typeface="Arial"/>
                <a:cs typeface="Arial"/>
              </a:rPr>
              <a:t>accounts</a:t>
            </a:r>
            <a:r>
              <a:rPr sz="1198" b="1" spc="125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79A"/>
                </a:solidFill>
                <a:latin typeface="Arial"/>
                <a:cs typeface="Arial"/>
              </a:rPr>
              <a:t>and</a:t>
            </a:r>
            <a:r>
              <a:rPr sz="1198" b="1" spc="110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79A"/>
                </a:solidFill>
                <a:latin typeface="Arial"/>
                <a:cs typeface="Arial"/>
              </a:rPr>
              <a:t>accounting</a:t>
            </a:r>
            <a:r>
              <a:rPr sz="1198" b="1" spc="125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79A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23933" y="9808608"/>
            <a:ext cx="103521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25252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414584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50" dirty="0">
                <a:solidFill>
                  <a:srgbClr val="444444"/>
                </a:solidFill>
              </a:rPr>
              <a:t> </a:t>
            </a:r>
            <a:r>
              <a:rPr sz="749" dirty="0">
                <a:solidFill>
                  <a:srgbClr val="444444"/>
                </a:solidFill>
              </a:rPr>
              <a:t>&amp;</a:t>
            </a:r>
            <a:r>
              <a:rPr sz="749" spc="3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65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444444"/>
                </a:solidFill>
              </a:rPr>
              <a:t>2023</a:t>
            </a:r>
            <a:endParaRPr sz="749"/>
          </a:p>
        </p:txBody>
      </p:sp>
      <p:sp>
        <p:nvSpPr>
          <p:cNvPr id="21" name="object 21"/>
          <p:cNvSpPr txBox="1"/>
          <p:nvPr/>
        </p:nvSpPr>
        <p:spPr>
          <a:xfrm>
            <a:off x="5698279" y="9805560"/>
            <a:ext cx="45199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45</a:t>
            </a:r>
            <a:endParaRPr sz="79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0073" y="1267161"/>
            <a:ext cx="108276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A579A"/>
                </a:solidFill>
                <a:latin typeface="Arial"/>
                <a:cs typeface="Arial"/>
              </a:rPr>
              <a:t>(h)</a:t>
            </a:r>
            <a:r>
              <a:rPr sz="799" spc="114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2A579A"/>
                </a:solidFill>
                <a:latin typeface="Arial"/>
                <a:cs typeface="Arial"/>
              </a:rPr>
              <a:t>Intangible</a:t>
            </a:r>
            <a:r>
              <a:rPr sz="799" spc="40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79A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18447" y="1511263"/>
            <a:ext cx="2827348" cy="985768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-634" algn="just">
              <a:lnSpc>
                <a:spcPct val="98400"/>
              </a:lnSpc>
              <a:spcBef>
                <a:spcPts val="114"/>
              </a:spcBef>
            </a:pP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Patents,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trademarks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softwar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included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balance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sheet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intangible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wher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they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clearly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linked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benefits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Company.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case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they 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measured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initially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fair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acquisitio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purchas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then</a:t>
            </a:r>
            <a:r>
              <a:rPr sz="79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amortised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straight-line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estimated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useful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lives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.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patents,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trademarks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softwar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are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expensed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profi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incurred.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16417" y="2587233"/>
            <a:ext cx="2831786" cy="2059019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Expenditure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research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activities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5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expense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 in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incurred. Costs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incurred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individual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development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intangible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date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met:</a:t>
            </a:r>
            <a:endParaRPr sz="799">
              <a:latin typeface="Arial"/>
              <a:cs typeface="Arial"/>
            </a:endParaRPr>
          </a:p>
          <a:p>
            <a:pPr marL="450716" marR="17116" indent="-215533" algn="just">
              <a:lnSpc>
                <a:spcPts val="938"/>
              </a:lnSpc>
              <a:buAutoNum type="romanLcParenBoth"/>
              <a:tabLst>
                <a:tab pos="453886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completion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development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technically 	feasible;</a:t>
            </a:r>
            <a:endParaRPr sz="799">
              <a:latin typeface="Arial"/>
              <a:cs typeface="Arial"/>
            </a:endParaRPr>
          </a:p>
          <a:p>
            <a:pPr marL="453886" indent="-218703" algn="just">
              <a:lnSpc>
                <a:spcPts val="903"/>
              </a:lnSpc>
              <a:buAutoNum type="romanLcParenBoth"/>
              <a:tabLst>
                <a:tab pos="453886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intention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intangible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endParaRPr sz="799">
              <a:latin typeface="Arial"/>
              <a:cs typeface="Arial"/>
            </a:endParaRPr>
          </a:p>
          <a:p>
            <a:pPr marL="457056" algn="just">
              <a:lnSpc>
                <a:spcPts val="948"/>
              </a:lnSpc>
              <a:spcBef>
                <a:spcPts val="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sell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it;</a:t>
            </a:r>
            <a:endParaRPr sz="799">
              <a:latin typeface="Arial"/>
              <a:cs typeface="Arial"/>
            </a:endParaRPr>
          </a:p>
          <a:p>
            <a:pPr marL="452619" marR="13946" indent="-217434" algn="just">
              <a:lnSpc>
                <a:spcPts val="938"/>
              </a:lnSpc>
              <a:spcBef>
                <a:spcPts val="35"/>
              </a:spcBef>
              <a:buAutoNum type="romanLcParenBoth" startAt="3"/>
              <a:tabLst>
                <a:tab pos="454521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clear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intangible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generate 	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probable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economic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benefits;</a:t>
            </a:r>
            <a:endParaRPr sz="799">
              <a:latin typeface="Arial"/>
              <a:cs typeface="Arial"/>
            </a:endParaRPr>
          </a:p>
          <a:p>
            <a:pPr marL="457691" indent="-222506" algn="just">
              <a:lnSpc>
                <a:spcPts val="903"/>
              </a:lnSpc>
              <a:buAutoNum type="romanLcParenBoth" startAt="3"/>
              <a:tabLst>
                <a:tab pos="457691" algn="l"/>
              </a:tabLst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adequate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technical,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resources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454521" marR="7607" indent="-3804" algn="just">
              <a:lnSpc>
                <a:spcPts val="938"/>
              </a:lnSpc>
              <a:spcBef>
                <a:spcPts val="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development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sell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intangible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available;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454521" indent="-219336" algn="just">
              <a:lnSpc>
                <a:spcPts val="892"/>
              </a:lnSpc>
              <a:buAutoNum type="romanLcParenBoth" startAt="5"/>
              <a:tabLst>
                <a:tab pos="454521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possible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reliably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measure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expenditure</a:t>
            </a:r>
            <a:endParaRPr sz="799">
              <a:latin typeface="Arial"/>
              <a:cs typeface="Arial"/>
            </a:endParaRPr>
          </a:p>
          <a:p>
            <a:pPr marL="451351" marR="6339" indent="5705" algn="just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attributable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intangible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development.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19565" y="4736127"/>
            <a:ext cx="2822911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1268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longer recognised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project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14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intended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use,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criteria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longer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apply.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approach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amortisation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impairment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intangible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 described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section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IV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above.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18956" y="5452426"/>
            <a:ext cx="2824812" cy="364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312" marR="5071" indent="-1268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development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activities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do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meet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recognition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asset,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associated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expenditure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treated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expense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incurred.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20073" y="5927672"/>
            <a:ext cx="53377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A579A"/>
                </a:solidFill>
                <a:latin typeface="Arial"/>
                <a:cs typeface="Arial"/>
              </a:rPr>
              <a:t>(i)</a:t>
            </a:r>
            <a:r>
              <a:rPr sz="799" spc="130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79A"/>
                </a:solidFill>
                <a:latin typeface="Arial"/>
                <a:cs typeface="Arial"/>
              </a:rPr>
              <a:t>Leases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16111" y="6171772"/>
            <a:ext cx="2827348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3804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lessee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assesses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contract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conta</a:t>
            </a:r>
            <a:r>
              <a:rPr sz="799" spc="-10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inception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contract.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contract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1s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contains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70" dirty="0">
                <a:solidFill>
                  <a:srgbClr val="444444"/>
                </a:solidFill>
                <a:latin typeface="Arial"/>
                <a:cs typeface="Arial"/>
              </a:rPr>
              <a:t>1f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conveys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right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control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identified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time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exchange</a:t>
            </a:r>
            <a:r>
              <a:rPr sz="799" spc="4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consideration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15299" y="6888070"/>
            <a:ext cx="2833054" cy="2649846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6482" marR="8875" indent="-1902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recognises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lease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liabi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ty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commencement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date,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except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short-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leases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twe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months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less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leases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underlying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18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spc="114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expensed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income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straight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line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term.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5848" marR="7607" indent="-1268" algn="just">
              <a:lnSpc>
                <a:spcPct val="98000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llabihty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nitially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measured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present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payments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 are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paid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date,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discounted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interest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mplicit</a:t>
            </a:r>
            <a:r>
              <a:rPr sz="799" spc="8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,</a:t>
            </a:r>
            <a:r>
              <a:rPr sz="799" spc="1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if</a:t>
            </a:r>
            <a:r>
              <a:rPr sz="799" spc="2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readily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determined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lf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cannot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readily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determined,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3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uses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incremental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borrowing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rate.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incremental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borrowing rate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49" spc="-135" dirty="0">
                <a:solidFill>
                  <a:srgbClr val="828282"/>
                </a:solidFill>
                <a:latin typeface="Arial"/>
                <a:cs typeface="Arial"/>
              </a:rPr>
              <a:t>J</a:t>
            </a:r>
            <a:r>
              <a:rPr sz="649" spc="-135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6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calculated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reference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businesses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funding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spc="204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length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suitabil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ty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leas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ng.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2678" marR="8875" indent="3170" algn="just">
              <a:lnSpc>
                <a:spcPts val="93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payme.nts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include</a:t>
            </a:r>
            <a:r>
              <a:rPr sz="799" spc="464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fixed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payments,</a:t>
            </a:r>
            <a:r>
              <a:rPr sz="799" spc="4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variable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payments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depend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index</a:t>
            </a:r>
            <a:r>
              <a:rPr sz="799" spc="27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known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commencement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date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extension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options,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799" spc="-120" dirty="0">
                <a:solidFill>
                  <a:srgbClr val="444444"/>
                </a:solidFill>
                <a:latin typeface="Arial"/>
                <a:cs typeface="Arial"/>
              </a:rPr>
              <a:t>1s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reasonably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certain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exercise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option.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"/>
              </a:spcBef>
            </a:pPr>
            <a:endParaRPr sz="799">
              <a:latin typeface="Arial"/>
              <a:cs typeface="Arial"/>
            </a:endParaRPr>
          </a:p>
          <a:p>
            <a:pPr marL="19652" marR="5071" indent="634" algn="just">
              <a:lnSpc>
                <a:spcPts val="93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associated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nght-of</a:t>
            </a:r>
            <a:r>
              <a:rPr sz="799" spc="-10" dirty="0">
                <a:solidFill>
                  <a:srgbClr val="828282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64646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capita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ised</a:t>
            </a:r>
            <a:r>
              <a:rPr sz="799" spc="5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equal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lease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llab1hty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together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property,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249439" y="1145491"/>
            <a:ext cx="2843830" cy="507148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5071" algn="just">
              <a:lnSpc>
                <a:spcPct val="98500"/>
              </a:lnSpc>
              <a:spcBef>
                <a:spcPts val="114"/>
              </a:spcBef>
            </a:pP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equipment</a:t>
            </a:r>
            <a:r>
              <a:rPr sz="799" spc="5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749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84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7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8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subsequently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depreciated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stra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ght-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line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over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-9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Right</a:t>
            </a:r>
            <a:r>
              <a:rPr sz="799" spc="10" dirty="0">
                <a:solidFill>
                  <a:srgbClr val="A1A1A1"/>
                </a:solidFill>
                <a:latin typeface="Arial"/>
                <a:cs typeface="Arial"/>
              </a:rPr>
              <a:t>-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of-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subJect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to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testin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for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525252"/>
                </a:solidFill>
                <a:latin typeface="Arial"/>
                <a:cs typeface="Arial"/>
              </a:rPr>
              <a:t>impairment </a:t>
            </a:r>
            <a:r>
              <a:rPr sz="799" spc="10" dirty="0">
                <a:solidFill>
                  <a:srgbClr val="525252"/>
                </a:solidFill>
                <a:latin typeface="Arial"/>
                <a:cs typeface="Arial"/>
              </a:rPr>
              <a:t>if</a:t>
            </a:r>
            <a:r>
              <a:rPr sz="799" spc="-3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there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indicator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for 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mpairment.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49298" y="1742915"/>
            <a:ext cx="2838125" cy="507148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946" marR="5071" indent="-1902" algn="just">
              <a:lnSpc>
                <a:spcPct val="985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Variable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payments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included</a:t>
            </a:r>
            <a:r>
              <a:rPr sz="799" spc="2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measurement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 lease 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habiht1es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expensed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5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income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events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tr</a:t>
            </a:r>
            <a:r>
              <a:rPr sz="799" spc="-10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gger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payments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occur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48730" y="2340338"/>
            <a:ext cx="2838125" cy="1223494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634" algn="just">
              <a:lnSpc>
                <a:spcPct val="982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lessor,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then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amortised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</a:t>
            </a:r>
            <a:r>
              <a:rPr sz="79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leases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nterest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either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operating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leases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classified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lease</a:t>
            </a:r>
            <a:r>
              <a:rPr sz="799" spc="5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if</a:t>
            </a:r>
            <a:r>
              <a:rPr sz="799" spc="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transfers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substantially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ll</a:t>
            </a:r>
            <a:r>
              <a:rPr sz="799" spc="2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risks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rewards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incidental</a:t>
            </a:r>
            <a:r>
              <a:rPr sz="799" spc="18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ownership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under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ying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classified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operating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does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property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vessels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sublet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relation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nsk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associated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rights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retained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underlying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managed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via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safeguards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sub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lease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contract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vetting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monitoring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lessees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249643" y="3663203"/>
            <a:ext cx="74550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A579A"/>
                </a:solidFill>
                <a:latin typeface="Arial"/>
                <a:cs typeface="Arial"/>
              </a:rPr>
              <a:t>(j)</a:t>
            </a:r>
            <a:r>
              <a:rPr sz="799" spc="120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A579A"/>
                </a:solidFill>
                <a:latin typeface="Arial"/>
                <a:cs typeface="Arial"/>
              </a:rPr>
              <a:t>Inventories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249135" y="3897906"/>
            <a:ext cx="2838759" cy="205901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>
              <a:lnSpc>
                <a:spcPct val="98100"/>
              </a:lnSpc>
              <a:spcBef>
                <a:spcPts val="12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Inventories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raw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matenals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cost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realisable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generally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determined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using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weighted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average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method.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Inventories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partly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processed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spc="449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finished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products</a:t>
            </a:r>
            <a:r>
              <a:rPr sz="799" spc="4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stores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individu{llly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valued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realisable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value. Cost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comprises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and,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where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labour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overheads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incurred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bringing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inventories</a:t>
            </a:r>
            <a:r>
              <a:rPr sz="799" spc="20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present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828282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ocation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condition.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realisable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price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inventories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realised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normal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course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business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after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allowing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conversion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existmg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finished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marketing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selling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distribution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Prov1s1ons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cover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slow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moving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obsolete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tems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historical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experience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utilisation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category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basis,</a:t>
            </a:r>
            <a:r>
              <a:rPr sz="799" spc="4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involves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individual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businesses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considering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-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local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product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lines</a:t>
            </a:r>
            <a:r>
              <a:rPr sz="799" spc="-3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market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conditions.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250227" y="6046547"/>
            <a:ext cx="159941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A579A"/>
                </a:solidFill>
                <a:latin typeface="Arial"/>
                <a:cs typeface="Arial"/>
              </a:rPr>
              <a:t>(k)</a:t>
            </a:r>
            <a:r>
              <a:rPr sz="849" b="1" spc="-40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79A"/>
                </a:solidFill>
                <a:latin typeface="Arial"/>
                <a:cs typeface="Arial"/>
              </a:rPr>
              <a:t>Cash</a:t>
            </a:r>
            <a:r>
              <a:rPr sz="849" b="1" spc="5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79A"/>
                </a:solidFill>
                <a:latin typeface="Arial"/>
                <a:cs typeface="Arial"/>
              </a:rPr>
              <a:t>and</a:t>
            </a:r>
            <a:r>
              <a:rPr sz="849" b="1" spc="30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79A"/>
                </a:solidFill>
                <a:latin typeface="Arial"/>
                <a:cs typeface="Arial"/>
              </a:rPr>
              <a:t>cash</a:t>
            </a:r>
            <a:r>
              <a:rPr sz="849" b="1" spc="45" dirty="0">
                <a:solidFill>
                  <a:srgbClr val="2A579A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79A"/>
                </a:solidFill>
                <a:latin typeface="Arial"/>
                <a:cs typeface="Arial"/>
              </a:rPr>
              <a:t>equivalents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247714" y="6290647"/>
            <a:ext cx="2840027" cy="62632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946" marR="5071" indent="-1902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equivalents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includes</a:t>
            </a:r>
            <a:r>
              <a:rPr sz="799" spc="8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1n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hand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deposits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held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call</a:t>
            </a:r>
            <a:r>
              <a:rPr sz="799" spc="433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banks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364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4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short-term</a:t>
            </a:r>
            <a:r>
              <a:rPr sz="79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highly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liquid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investments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ong1nal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maturities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three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months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less</a:t>
            </a:r>
            <a:r>
              <a:rPr sz="799" spc="-20" dirty="0">
                <a:solidFill>
                  <a:srgbClr val="A1A1A1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bank</a:t>
            </a:r>
            <a:r>
              <a:rPr sz="799" spc="4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overdrafts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Bank</a:t>
            </a:r>
            <a:r>
              <a:rPr sz="799" spc="4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overdrafts</a:t>
            </a:r>
            <a:r>
              <a:rPr sz="799" spc="37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shown</a:t>
            </a:r>
            <a:r>
              <a:rPr sz="799" spc="3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within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borrowings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799" spc="-75" dirty="0">
                <a:solidFill>
                  <a:srgbClr val="A1A1A1"/>
                </a:solidFill>
                <a:latin typeface="Arial"/>
                <a:cs typeface="Arial"/>
              </a:rPr>
              <a:t>1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ab1llt1es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balance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sheet.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028119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37860" y="3509254"/>
          <a:ext cx="5947574" cy="23100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963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3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205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36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38832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0970" algn="r">
                        <a:lnSpc>
                          <a:spcPts val="860"/>
                        </a:lnSpc>
                        <a:spcBef>
                          <a:spcPts val="140"/>
                        </a:spcBef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1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826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ts val="675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640"/>
                        </a:lnSpc>
                        <a:spcBef>
                          <a:spcPts val="30"/>
                        </a:spcBef>
                      </a:pPr>
                      <a:r>
                        <a:rPr sz="5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500" spc="-25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3941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b="1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b="1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type: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5905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consumables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43510" algn="r">
                        <a:lnSpc>
                          <a:spcPct val="100000"/>
                        </a:lnSpc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1,631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8956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6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645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89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Maintenance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(exc</a:t>
                      </a:r>
                      <a:r>
                        <a:rPr sz="80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uding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labour)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externa</a:t>
                      </a:r>
                      <a:r>
                        <a:rPr sz="80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6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6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fue</a:t>
                      </a:r>
                      <a:r>
                        <a:rPr sz="80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utilities,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hire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carriage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4605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709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Employment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 (Note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800" spc="-25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3906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406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Deprec</a:t>
                      </a:r>
                      <a:r>
                        <a:rPr sz="80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35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</a:t>
                      </a:r>
                      <a:r>
                        <a:rPr sz="80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rment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(Notes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4414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7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(i</a:t>
                      </a:r>
                      <a:r>
                        <a:rPr sz="800" spc="-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nclud111g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rents,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rates</a:t>
                      </a:r>
                      <a:r>
                        <a:rPr sz="800" spc="2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25252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r>
                        <a:rPr sz="800" spc="55" dirty="0">
                          <a:solidFill>
                            <a:srgbClr val="52525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general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expenses)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454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3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25252"/>
                          </a:solidFill>
                          <a:latin typeface="Arial"/>
                          <a:cs typeface="Arial"/>
                        </a:rPr>
                        <a:t>inventory</a:t>
                      </a:r>
                      <a:r>
                        <a:rPr sz="800" spc="110" dirty="0">
                          <a:solidFill>
                            <a:srgbClr val="52525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</a:t>
                      </a:r>
                      <a:r>
                        <a:rPr sz="80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shed goods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progress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4033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cap1ta</a:t>
                      </a:r>
                      <a:r>
                        <a:rPr sz="800" spc="-1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h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</a:t>
                      </a:r>
                      <a:r>
                        <a:rPr sz="80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3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 property</a:t>
                      </a:r>
                      <a:r>
                        <a:rPr sz="80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55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(Prof</a:t>
                      </a:r>
                      <a:r>
                        <a:rPr sz="80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t)/Loss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</a:t>
                      </a:r>
                      <a:r>
                        <a:rPr sz="80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5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 group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Waiver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loan to subs</a:t>
                      </a:r>
                      <a:r>
                        <a:rPr sz="80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diary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undertaking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287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3,348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2,985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34814" y="6316533"/>
          <a:ext cx="5965958" cy="265872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381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16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753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380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607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6501">
                <a:tc gridSpan="2">
                  <a:txBody>
                    <a:bodyPr/>
                    <a:lstStyle/>
                    <a:p>
                      <a:pPr marR="76200" algn="r">
                        <a:lnSpc>
                          <a:spcPts val="720"/>
                        </a:lnSpc>
                        <a:spcBef>
                          <a:spcPts val="20"/>
                        </a:spcBef>
                      </a:pP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4618">
                <a:tc gridSpan="2">
                  <a:txBody>
                    <a:bodyPr/>
                    <a:lstStyle/>
                    <a:p>
                      <a:pPr marL="4022725" marR="71120" indent="33020" algn="r">
                        <a:lnSpc>
                          <a:spcPts val="720"/>
                        </a:lnSpc>
                      </a:pPr>
                      <a:r>
                        <a:rPr sz="6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6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6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restructuring,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81915">
                        <a:lnSpc>
                          <a:spcPts val="720"/>
                        </a:lnSpc>
                        <a:spcBef>
                          <a:spcPts val="715"/>
                        </a:spcBef>
                      </a:pP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600" spc="-1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,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065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287">
                <a:tc gridSpan="2">
                  <a:txBody>
                    <a:bodyPr/>
                    <a:lstStyle/>
                    <a:p>
                      <a:pPr marR="73660" algn="r">
                        <a:lnSpc>
                          <a:spcPts val="625"/>
                        </a:lnSpc>
                      </a:pP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impainnent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189865">
                        <a:lnSpc>
                          <a:spcPts val="625"/>
                        </a:lnSpc>
                      </a:pP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impainnent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063">
                <a:tc gridSpan="2">
                  <a:txBody>
                    <a:bodyPr/>
                    <a:lstStyle/>
                    <a:p>
                      <a:pPr marR="75565" algn="r">
                        <a:lnSpc>
                          <a:spcPts val="690"/>
                        </a:lnSpc>
                        <a:spcBef>
                          <a:spcPts val="15"/>
                        </a:spcBef>
                      </a:pPr>
                      <a:r>
                        <a:rPr sz="6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6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78105">
                        <a:lnSpc>
                          <a:spcPts val="705"/>
                        </a:lnSpc>
                        <a:tabLst>
                          <a:tab pos="971550" algn="l"/>
                        </a:tabLst>
                      </a:pPr>
                      <a:r>
                        <a:rPr sz="6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.and</a:t>
                      </a: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r>
                        <a:rPr sz="6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47868">
                <a:tc gridSpan="2"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55"/>
                        </a:spcBef>
                        <a:tabLst>
                          <a:tab pos="4427220" algn="l"/>
                        </a:tabLst>
                      </a:pPr>
                      <a:r>
                        <a:rPr sz="6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none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67310">
                        <a:lnSpc>
                          <a:spcPts val="869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above</a:t>
                      </a:r>
                      <a:r>
                        <a:rPr sz="8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in</a:t>
                      </a:r>
                      <a:r>
                        <a:rPr sz="800" spc="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includes: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30"/>
                        </a:spcBef>
                        <a:tabLst>
                          <a:tab pos="514984" algn="l"/>
                          <a:tab pos="1094740" algn="l"/>
                        </a:tabLst>
                      </a:pPr>
                      <a:r>
                        <a:rPr sz="5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5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5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4332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 consumables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1,631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1,631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Maintenance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(excluding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own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labour)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fuels &amp;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utilities,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hire charges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carnage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709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709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Employment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7302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Depreciation,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(Notes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3,8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5494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rents,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rates, Insurance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general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expenses)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562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inventory</a:t>
                      </a:r>
                      <a:r>
                        <a:rPr sz="800" spc="11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finished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goods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progress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7366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capitalised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plant and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r>
                        <a:rPr sz="800" spc="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Waiver of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loan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undertaking</a:t>
                      </a:r>
                      <a:r>
                        <a:rPr sz="800" spc="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367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9461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3,348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3,348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901842" y="2451572"/>
            <a:ext cx="5289550" cy="0"/>
          </a:xfrm>
          <a:custGeom>
            <a:avLst/>
            <a:gdLst/>
            <a:ahLst/>
            <a:cxnLst/>
            <a:rect l="l" t="t" r="r" b="b"/>
            <a:pathLst>
              <a:path w="5298440">
                <a:moveTo>
                  <a:pt x="0" y="0"/>
                </a:moveTo>
                <a:lnTo>
                  <a:pt x="5298074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901843" y="2884398"/>
            <a:ext cx="5731402" cy="12679"/>
            <a:chOff x="903358" y="2880260"/>
            <a:chExt cx="5741035" cy="12700"/>
          </a:xfrm>
        </p:grpSpPr>
        <p:sp>
          <p:nvSpPr>
            <p:cNvPr id="7" name="object 7"/>
            <p:cNvSpPr/>
            <p:nvPr/>
          </p:nvSpPr>
          <p:spPr>
            <a:xfrm>
              <a:off x="903358" y="2886367"/>
              <a:ext cx="5298440" cy="0"/>
            </a:xfrm>
            <a:custGeom>
              <a:avLst/>
              <a:gdLst/>
              <a:ahLst/>
              <a:cxnLst/>
              <a:rect l="l" t="t" r="r" b="b"/>
              <a:pathLst>
                <a:path w="5298440">
                  <a:moveTo>
                    <a:pt x="0" y="0"/>
                  </a:moveTo>
                  <a:lnTo>
                    <a:pt x="5298074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6201432" y="2886367"/>
              <a:ext cx="442595" cy="0"/>
            </a:xfrm>
            <a:custGeom>
              <a:avLst/>
              <a:gdLst/>
              <a:ahLst/>
              <a:cxnLst/>
              <a:rect l="l" t="t" r="r" b="b"/>
              <a:pathLst>
                <a:path w="442595">
                  <a:moveTo>
                    <a:pt x="0" y="0"/>
                  </a:moveTo>
                  <a:lnTo>
                    <a:pt x="442523" y="0"/>
                  </a:lnTo>
                </a:path>
              </a:pathLst>
            </a:custGeom>
            <a:ln w="1221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28720" y="2149812"/>
          <a:ext cx="5950744" cy="90082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96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94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77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737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83820" algn="r">
                        <a:lnSpc>
                          <a:spcPts val="940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58419" algn="r">
                        <a:lnSpc>
                          <a:spcPts val="940"/>
                        </a:lnSpc>
                        <a:tabLst>
                          <a:tab pos="300355" algn="l"/>
                        </a:tabLst>
                      </a:pPr>
                      <a:r>
                        <a:rPr sz="8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322">
                <a:tc>
                  <a:txBody>
                    <a:bodyPr/>
                    <a:lstStyle/>
                    <a:p>
                      <a:pPr marL="68580">
                        <a:lnSpc>
                          <a:spcPts val="915"/>
                        </a:lnSpc>
                        <a:spcBef>
                          <a:spcPts val="5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r>
                        <a:rPr sz="800" b="1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b="1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destination: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322">
                <a:tc>
                  <a:txBody>
                    <a:bodyPr/>
                    <a:lstStyle/>
                    <a:p>
                      <a:pPr marL="67945">
                        <a:lnSpc>
                          <a:spcPts val="905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86995" algn="r">
                        <a:lnSpc>
                          <a:spcPts val="919"/>
                        </a:lnSpc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1,777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322">
                <a:tc>
                  <a:txBody>
                    <a:bodyPr/>
                    <a:lstStyle/>
                    <a:p>
                      <a:pPr marL="67945">
                        <a:lnSpc>
                          <a:spcPts val="915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Europe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exclud</a:t>
                      </a:r>
                      <a:r>
                        <a:rPr sz="80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ng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81915" algn="r">
                        <a:lnSpc>
                          <a:spcPts val="919"/>
                        </a:lnSpc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1,185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421">
                <a:tc>
                  <a:txBody>
                    <a:bodyPr/>
                    <a:lstStyle/>
                    <a:p>
                      <a:pPr marL="67945">
                        <a:lnSpc>
                          <a:spcPts val="910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Rest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world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910"/>
                        </a:lnSpc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80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910"/>
                        </a:lnSpc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3,127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910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1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Report</a:t>
            </a:r>
            <a:r>
              <a:rPr spc="20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&amp; Accounts</a:t>
            </a:r>
            <a:r>
              <a:rPr spc="70" dirty="0">
                <a:solidFill>
                  <a:srgbClr val="424242"/>
                </a:solidFill>
              </a:rPr>
              <a:t> </a:t>
            </a:r>
            <a:r>
              <a:rPr spc="-20" dirty="0">
                <a:solidFill>
                  <a:srgbClr val="424242"/>
                </a:solidFill>
              </a:rPr>
              <a:t>2023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500238" y="9775079"/>
            <a:ext cx="41649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Page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46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Tata</a:t>
            </a:r>
            <a:r>
              <a:rPr spc="5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Steel</a:t>
            </a:r>
            <a:r>
              <a:rPr spc="-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UK</a:t>
            </a:r>
            <a:r>
              <a:rPr spc="25" dirty="0">
                <a:solidFill>
                  <a:srgbClr val="424242"/>
                </a:solidFill>
              </a:rPr>
              <a:t> </a:t>
            </a:r>
            <a:r>
              <a:rPr spc="-10" dirty="0">
                <a:solidFill>
                  <a:srgbClr val="424242"/>
                </a:solidFill>
              </a:rPr>
              <a:t>Limited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17298" y="701235"/>
            <a:ext cx="5829662" cy="136289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3678">
              <a:spcBef>
                <a:spcPts val="100"/>
              </a:spcBef>
            </a:pPr>
            <a:r>
              <a:rPr sz="1248" dirty="0">
                <a:solidFill>
                  <a:srgbClr val="28569A"/>
                </a:solidFill>
                <a:latin typeface="Arial"/>
                <a:cs typeface="Arial"/>
              </a:rPr>
              <a:t>F6.</a:t>
            </a:r>
            <a:r>
              <a:rPr sz="1248" spc="85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8569A"/>
                </a:solidFill>
                <a:latin typeface="Arial"/>
                <a:cs typeface="Arial"/>
              </a:rPr>
              <a:t>Notes</a:t>
            </a:r>
            <a:r>
              <a:rPr sz="1248" spc="135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8569A"/>
                </a:solidFill>
                <a:latin typeface="Arial"/>
                <a:cs typeface="Arial"/>
              </a:rPr>
              <a:t>to</a:t>
            </a:r>
            <a:r>
              <a:rPr sz="1248" spc="270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8569A"/>
                </a:solidFill>
                <a:latin typeface="Arial"/>
                <a:cs typeface="Arial"/>
              </a:rPr>
              <a:t>the</a:t>
            </a:r>
            <a:r>
              <a:rPr sz="1248" spc="70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8569A"/>
                </a:solidFill>
                <a:latin typeface="Arial"/>
                <a:cs typeface="Arial"/>
              </a:rPr>
              <a:t>financial</a:t>
            </a:r>
            <a:r>
              <a:rPr sz="1248" spc="180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248" spc="-10" dirty="0">
                <a:solidFill>
                  <a:srgbClr val="28569A"/>
                </a:solidFill>
                <a:latin typeface="Arial"/>
                <a:cs typeface="Arial"/>
              </a:rPr>
              <a:t>statements</a:t>
            </a:r>
            <a:endParaRPr sz="1248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48">
              <a:latin typeface="Arial"/>
              <a:cs typeface="Arial"/>
            </a:endParaRPr>
          </a:p>
          <a:p>
            <a:pPr>
              <a:spcBef>
                <a:spcPts val="275"/>
              </a:spcBef>
            </a:pPr>
            <a:endParaRPr sz="1248">
              <a:latin typeface="Arial"/>
              <a:cs typeface="Arial"/>
            </a:endParaRPr>
          </a:p>
          <a:p>
            <a:pPr marL="12678"/>
            <a:r>
              <a:rPr sz="1048" spc="50" dirty="0">
                <a:solidFill>
                  <a:srgbClr val="28569A"/>
                </a:solidFill>
                <a:latin typeface="Arial"/>
                <a:cs typeface="Arial"/>
              </a:rPr>
              <a:t>For</a:t>
            </a:r>
            <a:r>
              <a:rPr sz="1048" spc="150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8569A"/>
                </a:solidFill>
                <a:latin typeface="Arial"/>
                <a:cs typeface="Arial"/>
              </a:rPr>
              <a:t>the</a:t>
            </a:r>
            <a:r>
              <a:rPr sz="1048" spc="75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8569A"/>
                </a:solidFill>
                <a:latin typeface="Arial"/>
                <a:cs typeface="Arial"/>
              </a:rPr>
              <a:t>financial</a:t>
            </a:r>
            <a:r>
              <a:rPr sz="1048" spc="200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8569A"/>
                </a:solidFill>
                <a:latin typeface="Arial"/>
                <a:cs typeface="Arial"/>
              </a:rPr>
              <a:t>year</a:t>
            </a:r>
            <a:r>
              <a:rPr sz="1048" spc="155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8569A"/>
                </a:solidFill>
                <a:latin typeface="Arial"/>
                <a:cs typeface="Arial"/>
              </a:rPr>
              <a:t>ended</a:t>
            </a:r>
            <a:r>
              <a:rPr sz="1048" spc="130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8569A"/>
                </a:solidFill>
                <a:latin typeface="Arial"/>
                <a:cs typeface="Arial"/>
              </a:rPr>
              <a:t>31</a:t>
            </a:r>
            <a:r>
              <a:rPr sz="1048" spc="-5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1048" spc="-10" dirty="0">
                <a:solidFill>
                  <a:srgbClr val="28569A"/>
                </a:solidFill>
                <a:latin typeface="Arial"/>
                <a:cs typeface="Arial"/>
              </a:rPr>
              <a:t>March</a:t>
            </a:r>
            <a:endParaRPr sz="1048">
              <a:latin typeface="Arial"/>
              <a:cs typeface="Arial"/>
            </a:endParaRPr>
          </a:p>
          <a:p>
            <a:pPr marL="14579">
              <a:spcBef>
                <a:spcPts val="953"/>
              </a:spcBef>
            </a:pPr>
            <a:r>
              <a:rPr sz="898" b="1" dirty="0">
                <a:solidFill>
                  <a:srgbClr val="28569A"/>
                </a:solidFill>
                <a:latin typeface="Arial"/>
                <a:cs typeface="Arial"/>
              </a:rPr>
              <a:t>1.</a:t>
            </a:r>
            <a:r>
              <a:rPr sz="898" b="1" spc="5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8569A"/>
                </a:solidFill>
                <a:latin typeface="Arial"/>
                <a:cs typeface="Arial"/>
              </a:rPr>
              <a:t>Revenue</a:t>
            </a:r>
            <a:endParaRPr sz="898">
              <a:latin typeface="Arial"/>
              <a:cs typeface="Arial"/>
            </a:endParaRPr>
          </a:p>
          <a:p>
            <a:pPr marL="20285" marR="5071" indent="634">
              <a:spcBef>
                <a:spcPts val="508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revenue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before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taxation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arose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class 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revenue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destination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shown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below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4809" y="3278384"/>
            <a:ext cx="1037750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spc="-25" dirty="0">
                <a:solidFill>
                  <a:srgbClr val="28569A"/>
                </a:solidFill>
                <a:latin typeface="Arial"/>
                <a:cs typeface="Arial"/>
              </a:rPr>
              <a:t>2.</a:t>
            </a:r>
            <a:r>
              <a:rPr sz="948" spc="-20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8569A"/>
                </a:solidFill>
                <a:latin typeface="Arial"/>
                <a:cs typeface="Arial"/>
              </a:rPr>
              <a:t>Operating</a:t>
            </a:r>
            <a:r>
              <a:rPr sz="948" spc="85" dirty="0">
                <a:solidFill>
                  <a:srgbClr val="28569A"/>
                </a:solidFill>
                <a:latin typeface="Arial"/>
                <a:cs typeface="Arial"/>
              </a:rPr>
              <a:t> </a:t>
            </a:r>
            <a:r>
              <a:rPr sz="948" spc="-20" dirty="0">
                <a:solidFill>
                  <a:srgbClr val="28569A"/>
                </a:solidFill>
                <a:latin typeface="Arial"/>
                <a:cs typeface="Arial"/>
              </a:rPr>
              <a:t>costs</a:t>
            </a:r>
            <a:endParaRPr sz="948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25994" y="9128406"/>
            <a:ext cx="357412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Further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restructuring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3</a:t>
            </a:r>
            <a:r>
              <a:rPr sz="799" spc="-25" dirty="0">
                <a:solidFill>
                  <a:srgbClr val="828282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146245" y="737748"/>
          <a:ext cx="7342864" cy="244445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84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58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277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747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8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1634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9287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ts val="1330"/>
                        </a:lnSpc>
                      </a:pPr>
                      <a:r>
                        <a:rPr sz="1200" b="1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F6.</a:t>
                      </a:r>
                      <a:r>
                        <a:rPr sz="1200" b="1" spc="45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Notes</a:t>
                      </a:r>
                      <a:r>
                        <a:rPr sz="1200" b="1" spc="70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200" b="1" spc="55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200" b="1" spc="55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1200" b="1" spc="165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spc="-10" dirty="0">
                          <a:solidFill>
                            <a:srgbClr val="2D599C"/>
                          </a:solidFill>
                          <a:latin typeface="Arial"/>
                          <a:cs typeface="Arial"/>
                        </a:rPr>
                        <a:t>statements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77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723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R="194945" algn="r">
                        <a:lnSpc>
                          <a:spcPts val="67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8910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80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2022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algn="r">
                        <a:lnSpc>
                          <a:spcPts val="670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above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stated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800" b="1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including: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intangible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8C8C8C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Note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owned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property</a:t>
                      </a:r>
                      <a:r>
                        <a:rPr sz="800" dirty="0">
                          <a:solidFill>
                            <a:srgbClr val="9E9E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30" dirty="0">
                          <a:solidFill>
                            <a:srgbClr val="9E9E9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Expenses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variable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payments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included</a:t>
                      </a:r>
                      <a:r>
                        <a:rPr sz="800" spc="-2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emission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nghts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deficit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Differences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research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(gross)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Recoveries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research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747575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840907" y="3554975"/>
            <a:ext cx="5859457" cy="0"/>
          </a:xfrm>
          <a:custGeom>
            <a:avLst/>
            <a:gdLst/>
            <a:ahLst/>
            <a:cxnLst/>
            <a:rect l="l" t="t" r="r" b="b"/>
            <a:pathLst>
              <a:path w="5869305">
                <a:moveTo>
                  <a:pt x="0" y="0"/>
                </a:moveTo>
                <a:lnTo>
                  <a:pt x="586877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40907" y="3774436"/>
            <a:ext cx="5859457" cy="0"/>
          </a:xfrm>
          <a:custGeom>
            <a:avLst/>
            <a:gdLst/>
            <a:ahLst/>
            <a:cxnLst/>
            <a:rect l="l" t="t" r="r" b="b"/>
            <a:pathLst>
              <a:path w="5869305">
                <a:moveTo>
                  <a:pt x="0" y="0"/>
                </a:moveTo>
                <a:lnTo>
                  <a:pt x="586877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8719" y="3945130"/>
            <a:ext cx="5871502" cy="0"/>
          </a:xfrm>
          <a:custGeom>
            <a:avLst/>
            <a:gdLst/>
            <a:ahLst/>
            <a:cxnLst/>
            <a:rect l="l" t="t" r="r" b="b"/>
            <a:pathLst>
              <a:path w="5881370">
                <a:moveTo>
                  <a:pt x="0" y="0"/>
                </a:moveTo>
                <a:lnTo>
                  <a:pt x="5880984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1842" y="4640091"/>
            <a:ext cx="5810644" cy="0"/>
          </a:xfrm>
          <a:custGeom>
            <a:avLst/>
            <a:gdLst/>
            <a:ahLst/>
            <a:cxnLst/>
            <a:rect l="l" t="t" r="r" b="b"/>
            <a:pathLst>
              <a:path w="5820409">
                <a:moveTo>
                  <a:pt x="0" y="0"/>
                </a:moveTo>
                <a:lnTo>
                  <a:pt x="581994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1843" y="4911370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1843" y="7032831"/>
            <a:ext cx="5816350" cy="0"/>
          </a:xfrm>
          <a:custGeom>
            <a:avLst/>
            <a:gdLst/>
            <a:ahLst/>
            <a:cxnLst/>
            <a:rect l="l" t="t" r="r" b="b"/>
            <a:pathLst>
              <a:path w="5826125">
                <a:moveTo>
                  <a:pt x="0" y="0"/>
                </a:moveTo>
                <a:lnTo>
                  <a:pt x="582605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29482" y="7557101"/>
          <a:ext cx="5955815" cy="14257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6283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94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06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06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050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90500" algn="r">
                        <a:lnSpc>
                          <a:spcPts val="915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986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67335">
                        <a:lnSpc>
                          <a:spcPts val="915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9466">
                <a:tc>
                  <a:txBody>
                    <a:bodyPr/>
                    <a:lstStyle/>
                    <a:p>
                      <a:pPr marL="78740">
                        <a:lnSpc>
                          <a:spcPts val="89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employment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employees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3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directors)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were·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 marL="193040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Wages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salaries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203200" algn="r">
                        <a:lnSpc>
                          <a:spcPts val="950"/>
                        </a:lnSpc>
                      </a:pPr>
                      <a:r>
                        <a:rPr sz="900" b="1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331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ts val="905"/>
                        </a:lnSpc>
                      </a:pPr>
                      <a:r>
                        <a:rPr sz="800" spc="-2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343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4885">
                <a:tc>
                  <a:txBody>
                    <a:bodyPr/>
                    <a:lstStyle/>
                    <a:p>
                      <a:pPr marL="195580">
                        <a:lnSpc>
                          <a:spcPts val="890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Social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ts val="890"/>
                        </a:lnSpc>
                      </a:pPr>
                      <a:r>
                        <a:rPr sz="900" b="1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37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ts val="890"/>
                        </a:lnSpc>
                      </a:pPr>
                      <a:r>
                        <a:rPr sz="800" spc="-2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5519">
                <a:tc>
                  <a:txBody>
                    <a:bodyPr/>
                    <a:lstStyle/>
                    <a:p>
                      <a:pPr marL="192405">
                        <a:lnSpc>
                          <a:spcPts val="844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@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ts val="844"/>
                        </a:lnSpc>
                      </a:pPr>
                      <a:r>
                        <a:rPr sz="9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_J_1_l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ts val="844"/>
                        </a:lnSpc>
                      </a:pPr>
                      <a:r>
                        <a:rPr sz="800" spc="-2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 marL="75565">
                        <a:lnSpc>
                          <a:spcPts val="950"/>
                        </a:lnSpc>
                        <a:spcBef>
                          <a:spcPts val="35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 included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2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75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b="1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367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390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redundancy,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 restructuring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(included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4537">
                <a:tc>
                  <a:txBody>
                    <a:bodyPr/>
                    <a:lstStyle/>
                    <a:p>
                      <a:pPr marL="76835">
                        <a:lnSpc>
                          <a:spcPts val="869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5E5E5E"/>
                            </a:solidFill>
                          </a:u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u="heavy" spc="40" dirty="0">
                          <a:solidFill>
                            <a:srgbClr val="424242"/>
                          </a:solidFill>
                          <a:uFill>
                            <a:solidFill>
                              <a:srgbClr val="5E5E5E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5E5E5E"/>
                            </a:solidFill>
                          </a:u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u="heavy" spc="-20" dirty="0">
                          <a:solidFill>
                            <a:srgbClr val="424242"/>
                          </a:solidFill>
                          <a:uFill>
                            <a:solidFill>
                              <a:srgbClr val="5E5E5E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20" dirty="0">
                          <a:solidFill>
                            <a:srgbClr val="5E5E5E"/>
                          </a:solidFill>
                          <a:uFill>
                            <a:solidFill>
                              <a:srgbClr val="5E5E5E"/>
                            </a:solidFill>
                          </a:uFill>
                          <a:latin typeface="Arial"/>
                          <a:cs typeface="Arial"/>
                        </a:rPr>
                        <a:t>(iii</a:t>
                      </a:r>
                      <a:r>
                        <a:rPr sz="800" u="none" spc="-2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5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b="1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367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443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406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443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825892" y="3416309"/>
            <a:ext cx="26067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424242"/>
                </a:solidFill>
                <a:latin typeface="Arial"/>
                <a:cs typeface="Arial"/>
              </a:rPr>
              <a:t>anall!_iS</a:t>
            </a:r>
            <a:r>
              <a:rPr sz="799" b="1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auditors'</a:t>
            </a:r>
            <a:r>
              <a:rPr sz="799" spc="2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remuneration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is as</a:t>
            </a:r>
            <a:r>
              <a:rPr sz="799" b="1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843469" y="3534931"/>
            <a:ext cx="245966" cy="2353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65" dirty="0">
                <a:solidFill>
                  <a:srgbClr val="424242"/>
                </a:solidFill>
                <a:latin typeface="Courier New"/>
                <a:cs typeface="Courier New"/>
              </a:rPr>
              <a:t>2023</a:t>
            </a:r>
            <a:endParaRPr sz="849">
              <a:latin typeface="Courier New"/>
              <a:cs typeface="Courier New"/>
            </a:endParaRPr>
          </a:p>
          <a:p>
            <a:pPr marL="127418">
              <a:spcBef>
                <a:spcPts val="25"/>
              </a:spcBef>
            </a:pPr>
            <a:r>
              <a:rPr sz="599" spc="-25" dirty="0">
                <a:solidFill>
                  <a:srgbClr val="424242"/>
                </a:solidFill>
                <a:latin typeface="Arial"/>
                <a:cs typeface="Arial"/>
              </a:rPr>
              <a:t>fm</a:t>
            </a:r>
            <a:endParaRPr sz="5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394743" y="3534931"/>
            <a:ext cx="254208" cy="2353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55" dirty="0">
                <a:solidFill>
                  <a:srgbClr val="424242"/>
                </a:solidFill>
                <a:latin typeface="Courier New"/>
                <a:cs typeface="Courier New"/>
              </a:rPr>
              <a:t>2022</a:t>
            </a:r>
            <a:endParaRPr sz="849">
              <a:latin typeface="Courier New"/>
              <a:cs typeface="Courier New"/>
            </a:endParaRPr>
          </a:p>
          <a:p>
            <a:pPr marL="133123">
              <a:spcBef>
                <a:spcPts val="25"/>
              </a:spcBef>
            </a:pPr>
            <a:r>
              <a:rPr sz="599" spc="-25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25892" y="3788176"/>
            <a:ext cx="5819519" cy="79178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6704">
              <a:spcBef>
                <a:spcPts val="100"/>
              </a:spcBef>
              <a:tabLst>
                <a:tab pos="5104328" algn="l"/>
                <a:tab pos="5659008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Fees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747575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auditors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annual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0.4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0.4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60"/>
              </a:spcBef>
            </a:pP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fees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reflect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PricewaterhouseCoopers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LLP's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services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,</a:t>
            </a:r>
            <a:r>
              <a:rPr sz="799" spc="8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fees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audit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services</a:t>
            </a:r>
            <a:endParaRPr sz="799">
              <a:latin typeface="Arial"/>
              <a:cs typeface="Arial"/>
            </a:endParaRPr>
          </a:p>
          <a:p>
            <a:pPr marL="13312">
              <a:lnSpc>
                <a:spcPts val="948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£5,000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dunng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-10" dirty="0">
                <a:solidFill>
                  <a:srgbClr val="C1C1C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859"/>
              </a:spcBef>
            </a:pPr>
            <a:r>
              <a:rPr sz="948" dirty="0">
                <a:solidFill>
                  <a:srgbClr val="2D599C"/>
                </a:solidFill>
                <a:latin typeface="Arial"/>
                <a:cs typeface="Arial"/>
              </a:rPr>
              <a:t>3</a:t>
            </a:r>
            <a:r>
              <a:rPr sz="948" dirty="0">
                <a:solidFill>
                  <a:srgbClr val="8C8C8C"/>
                </a:solidFill>
                <a:latin typeface="Arial"/>
                <a:cs typeface="Arial"/>
              </a:rPr>
              <a:t>.</a:t>
            </a:r>
            <a:r>
              <a:rPr sz="948" spc="-8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D599C"/>
                </a:solidFill>
                <a:latin typeface="Arial"/>
                <a:cs typeface="Arial"/>
              </a:rPr>
              <a:t>Net</a:t>
            </a:r>
            <a:r>
              <a:rPr sz="948" spc="55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D599C"/>
                </a:solidFill>
                <a:latin typeface="Arial"/>
                <a:cs typeface="Arial"/>
              </a:rPr>
              <a:t>restructuring</a:t>
            </a:r>
            <a:r>
              <a:rPr sz="948" spc="165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D599C"/>
                </a:solidFill>
                <a:latin typeface="Arial"/>
                <a:cs typeface="Arial"/>
              </a:rPr>
              <a:t>and</a:t>
            </a:r>
            <a:r>
              <a:rPr sz="948" spc="65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D599C"/>
                </a:solidFill>
                <a:latin typeface="Arial"/>
                <a:cs typeface="Arial"/>
              </a:rPr>
              <a:t>impairment</a:t>
            </a:r>
            <a:r>
              <a:rPr sz="948" spc="19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D599C"/>
                </a:solidFill>
                <a:latin typeface="Arial"/>
                <a:cs typeface="Arial"/>
              </a:rPr>
              <a:t>costs</a:t>
            </a:r>
            <a:endParaRPr sz="94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913545" y="4589418"/>
            <a:ext cx="251672" cy="304442"/>
          </a:xfrm>
          <a:prstGeom prst="rect">
            <a:avLst/>
          </a:prstGeom>
        </p:spPr>
        <p:txBody>
          <a:bodyPr vert="horz" wrap="square" lIns="0" tIns="55785" rIns="0" bIns="0" rtlCol="0">
            <a:spAutoFit/>
          </a:bodyPr>
          <a:lstStyle/>
          <a:p>
            <a:pPr marL="12678">
              <a:spcBef>
                <a:spcPts val="438"/>
              </a:spcBef>
            </a:pPr>
            <a:r>
              <a:rPr sz="849" b="1" spc="-60" dirty="0">
                <a:solidFill>
                  <a:srgbClr val="343434"/>
                </a:solidFill>
                <a:latin typeface="Courier New"/>
                <a:cs typeface="Courier New"/>
              </a:rPr>
              <a:t>2023</a:t>
            </a:r>
            <a:endParaRPr sz="849">
              <a:latin typeface="Courier New"/>
              <a:cs typeface="Courier New"/>
            </a:endParaRPr>
          </a:p>
          <a:p>
            <a:pPr marL="123614">
              <a:spcBef>
                <a:spcPts val="235"/>
              </a:spcBef>
            </a:pPr>
            <a:r>
              <a:rPr sz="599" spc="-25" dirty="0">
                <a:solidFill>
                  <a:srgbClr val="343434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413024" y="4592438"/>
            <a:ext cx="253574" cy="324574"/>
          </a:xfrm>
          <a:prstGeom prst="rect">
            <a:avLst/>
          </a:prstGeom>
        </p:spPr>
        <p:txBody>
          <a:bodyPr vert="horz" wrap="square" lIns="0" tIns="37402" rIns="0" bIns="0" rtlCol="0">
            <a:spAutoFit/>
          </a:bodyPr>
          <a:lstStyle/>
          <a:p>
            <a:pPr marL="12678">
              <a:spcBef>
                <a:spcPts val="294"/>
              </a:spcBef>
            </a:pPr>
            <a:r>
              <a:rPr sz="849" spc="-50" dirty="0">
                <a:solidFill>
                  <a:srgbClr val="424242"/>
                </a:solidFill>
                <a:latin typeface="Courier New"/>
                <a:cs typeface="Courier New"/>
              </a:rPr>
              <a:t>2022</a:t>
            </a:r>
            <a:endParaRPr sz="849">
              <a:latin typeface="Courier New"/>
              <a:cs typeface="Courier New"/>
            </a:endParaRPr>
          </a:p>
          <a:p>
            <a:pPr marL="93186">
              <a:spcBef>
                <a:spcPts val="185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57512" y="4903771"/>
            <a:ext cx="225173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restructuring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measures: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907937" y="5044951"/>
          <a:ext cx="5886082" cy="18086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81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412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6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9609">
                <a:tc>
                  <a:txBody>
                    <a:bodyPr/>
                    <a:lstStyle/>
                    <a:p>
                      <a:pPr marL="15049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Redundancy</a:t>
                      </a:r>
                      <a:r>
                        <a:rPr sz="800" spc="1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 marL="150495">
                        <a:lnSpc>
                          <a:spcPts val="95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5367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rationalisation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/>
                </a:tc>
                <a:tc>
                  <a:txBody>
                    <a:bodyPr/>
                    <a:lstStyle/>
                    <a:p>
                      <a:pPr marR="176530" algn="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15176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5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15176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</a:t>
                      </a:r>
                      <a:r>
                        <a:rPr sz="800" spc="10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lated</a:t>
                      </a:r>
                      <a:r>
                        <a:rPr sz="800" spc="-105" dirty="0">
                          <a:solidFill>
                            <a:srgbClr val="5E5E5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5176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496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462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Credits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measures: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 marL="150495">
                        <a:lnSpc>
                          <a:spcPts val="950"/>
                        </a:lnSpc>
                        <a:spcBef>
                          <a:spcPts val="259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Redundancy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4" marB="0"/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 marL="153670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rationalisation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/>
          <p:nvPr/>
        </p:nvSpPr>
        <p:spPr>
          <a:xfrm>
            <a:off x="959950" y="6875877"/>
            <a:ext cx="20400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restructuring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074925" y="6869781"/>
            <a:ext cx="8241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516706" y="6869781"/>
            <a:ext cx="14770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24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26781" y="7329279"/>
            <a:ext cx="763257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dirty="0">
                <a:solidFill>
                  <a:srgbClr val="2D599C"/>
                </a:solidFill>
                <a:latin typeface="Arial"/>
                <a:cs typeface="Arial"/>
              </a:rPr>
              <a:t>4.</a:t>
            </a:r>
            <a:r>
              <a:rPr sz="948" spc="-5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D599C"/>
                </a:solidFill>
                <a:latin typeface="Arial"/>
                <a:cs typeface="Arial"/>
              </a:rPr>
              <a:t>Employees</a:t>
            </a:r>
            <a:endParaRPr sz="948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24368" y="9094878"/>
            <a:ext cx="5727599" cy="254258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3170">
              <a:lnSpc>
                <a:spcPct val="102699"/>
              </a:lnSpc>
              <a:spcBef>
                <a:spcPts val="75"/>
              </a:spcBef>
            </a:pPr>
            <a:r>
              <a:rPr sz="799" spc="-90" dirty="0">
                <a:solidFill>
                  <a:srgbClr val="424242"/>
                </a:solidFill>
                <a:latin typeface="Arial"/>
                <a:cs typeface="Arial"/>
              </a:rPr>
              <a:t>(1)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monthly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average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number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during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year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was</a:t>
            </a:r>
            <a:r>
              <a:rPr sz="799" spc="-40" dirty="0">
                <a:solidFill>
                  <a:srgbClr val="5E5E5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7,913</a:t>
            </a:r>
            <a:r>
              <a:rPr sz="799" spc="-5" dirty="0">
                <a:solidFill>
                  <a:srgbClr val="5E5E5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:</a:t>
            </a:r>
            <a:r>
              <a:rPr sz="799" spc="-6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7,890)</a:t>
            </a:r>
            <a:r>
              <a:rPr sz="799" spc="240" dirty="0">
                <a:solidFill>
                  <a:srgbClr val="5E5E5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This</a:t>
            </a:r>
            <a:r>
              <a:rPr sz="799" spc="-15" dirty="0">
                <a:solidFill>
                  <a:srgbClr val="5E5E5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total</a:t>
            </a:r>
            <a:r>
              <a:rPr sz="799" spc="-95" dirty="0">
                <a:solidFill>
                  <a:srgbClr val="5E5E5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operations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staff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6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654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:</a:t>
            </a:r>
            <a:r>
              <a:rPr sz="799" spc="-10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6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697)</a:t>
            </a:r>
            <a:r>
              <a:rPr sz="799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functional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support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259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:</a:t>
            </a:r>
            <a:r>
              <a:rPr sz="799" spc="-2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1,193).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5892" y="9771551"/>
            <a:ext cx="104472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224103" y="9765455"/>
            <a:ext cx="116073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500238" y="9765455"/>
            <a:ext cx="42093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Page47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830243" y="6917005"/>
          <a:ext cx="5936797" cy="7664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92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889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01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702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2321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328295" algn="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5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10858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5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2430">
                <a:tc>
                  <a:txBody>
                    <a:bodyPr/>
                    <a:lstStyle/>
                    <a:p>
                      <a:pPr marL="18542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Dividends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subsidiaries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94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18542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Dividends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45454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10" dirty="0">
                          <a:solidFill>
                            <a:srgbClr val="54545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arrangements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2390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2710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Tata</a:t>
            </a:r>
            <a:r>
              <a:rPr spc="30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Steel</a:t>
            </a:r>
            <a:r>
              <a:rPr spc="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UK</a:t>
            </a:r>
            <a:r>
              <a:rPr spc="-55" dirty="0">
                <a:solidFill>
                  <a:srgbClr val="424242"/>
                </a:solidFill>
              </a:rPr>
              <a:t> </a:t>
            </a:r>
            <a:r>
              <a:rPr spc="-10" dirty="0">
                <a:solidFill>
                  <a:srgbClr val="424242"/>
                </a:solidFill>
              </a:rPr>
              <a:t>Limited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9336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Report</a:t>
            </a:r>
            <a:r>
              <a:rPr spc="2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&amp;</a:t>
            </a:r>
            <a:r>
              <a:rPr spc="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Accounts</a:t>
            </a:r>
            <a:r>
              <a:rPr spc="60" dirty="0">
                <a:solidFill>
                  <a:srgbClr val="424242"/>
                </a:solidFill>
              </a:rPr>
              <a:t> </a:t>
            </a:r>
            <a:r>
              <a:rPr spc="-20" dirty="0">
                <a:solidFill>
                  <a:srgbClr val="424242"/>
                </a:solidFill>
              </a:rPr>
              <a:t>2023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5500239" y="9796416"/>
            <a:ext cx="45199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Page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48</a:t>
            </a:r>
            <a:endParaRPr sz="799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96324" y="728922"/>
            <a:ext cx="276078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F6.</a:t>
            </a:r>
            <a:r>
              <a:rPr sz="1198" b="1" spc="5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Notes</a:t>
            </a:r>
            <a:r>
              <a:rPr sz="1198" b="1" spc="8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to</a:t>
            </a:r>
            <a:r>
              <a:rPr sz="1198" b="1" spc="6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the</a:t>
            </a:r>
            <a:r>
              <a:rPr sz="1198" b="1" spc="2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financial</a:t>
            </a:r>
            <a:r>
              <a:rPr sz="1198" b="1" spc="17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697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22033" y="1197310"/>
            <a:ext cx="124187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(ii)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'</a:t>
            </a:r>
            <a:r>
              <a:rPr sz="799" spc="5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remuneration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50810" y="1505164"/>
            <a:ext cx="288250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employment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were: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24646" y="1428815"/>
            <a:ext cx="245966" cy="269237"/>
          </a:xfrm>
          <a:prstGeom prst="rect">
            <a:avLst/>
          </a:prstGeom>
        </p:spPr>
        <p:txBody>
          <a:bodyPr vert="horz" wrap="square" lIns="0" tIns="33599" rIns="0" bIns="0" rtlCol="0">
            <a:spAutoFit/>
          </a:bodyPr>
          <a:lstStyle/>
          <a:p>
            <a:pPr marL="12678">
              <a:spcBef>
                <a:spcPts val="265"/>
              </a:spcBef>
            </a:pPr>
            <a:r>
              <a:rPr sz="849" b="1" spc="-65" dirty="0">
                <a:solidFill>
                  <a:srgbClr val="424242"/>
                </a:solidFill>
                <a:latin typeface="Courier New"/>
                <a:cs typeface="Courier New"/>
              </a:rPr>
              <a:t>2023</a:t>
            </a:r>
            <a:endParaRPr sz="849">
              <a:latin typeface="Courier New"/>
              <a:cs typeface="Courier New"/>
            </a:endParaRPr>
          </a:p>
          <a:p>
            <a:pPr marL="125516">
              <a:spcBef>
                <a:spcPts val="120"/>
              </a:spcBef>
            </a:pPr>
            <a:r>
              <a:rPr sz="599" spc="-25" dirty="0">
                <a:solidFill>
                  <a:srgbClr val="424242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377508" y="435989"/>
            <a:ext cx="6795145" cy="38151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035">
              <a:spcBef>
                <a:spcPts val="105"/>
              </a:spcBef>
            </a:pPr>
            <a:r>
              <a:rPr spc="-200" dirty="0">
                <a:solidFill>
                  <a:srgbClr val="424242"/>
                </a:solidFill>
              </a:rPr>
              <a:t>2</a:t>
            </a:r>
            <a:r>
              <a:rPr spc="-200" dirty="0">
                <a:solidFill>
                  <a:srgbClr val="707070"/>
                </a:solidFill>
              </a:rPr>
              <a:t>0</a:t>
            </a:r>
            <a:r>
              <a:rPr spc="-200" dirty="0">
                <a:solidFill>
                  <a:srgbClr val="424242"/>
                </a:solidFill>
              </a:rPr>
              <a:t>2</a:t>
            </a:r>
            <a:r>
              <a:rPr sz="3594" spc="-299" baseline="-20833" dirty="0">
                <a:latin typeface="Times New Roman"/>
                <a:cs typeface="Times New Roman"/>
              </a:rPr>
              <a:t>.</a:t>
            </a:r>
            <a:r>
              <a:rPr sz="799" spc="-200" dirty="0">
                <a:solidFill>
                  <a:srgbClr val="707070"/>
                </a:solidFill>
              </a:rPr>
              <a:t>2</a:t>
            </a:r>
            <a:r>
              <a:rPr sz="3594" spc="-299" baseline="-20833" dirty="0">
                <a:latin typeface="Times New Roman"/>
                <a:cs typeface="Times New Roman"/>
              </a:rPr>
              <a:t>..</a:t>
            </a:r>
            <a:r>
              <a:rPr sz="799" spc="-200" dirty="0">
                <a:solidFill>
                  <a:srgbClr val="545454"/>
                </a:solidFill>
              </a:rPr>
              <a:t>·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48068" y="1669762"/>
            <a:ext cx="1444737" cy="509924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>
              <a:lnSpc>
                <a:spcPct val="139000"/>
              </a:lnSpc>
              <a:spcBef>
                <a:spcPts val="13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Short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benefits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benefits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Compensation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office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799330" y="1669761"/>
            <a:ext cx="176868" cy="537577"/>
          </a:xfrm>
          <a:prstGeom prst="rect">
            <a:avLst/>
          </a:prstGeom>
        </p:spPr>
        <p:txBody>
          <a:bodyPr vert="horz" wrap="square" lIns="0" tIns="64660" rIns="0" bIns="0" rtlCol="0">
            <a:spAutoFit/>
          </a:bodyPr>
          <a:lstStyle/>
          <a:p>
            <a:pPr marL="14579">
              <a:spcBef>
                <a:spcPts val="508"/>
              </a:spcBef>
            </a:pP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1.0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408"/>
              </a:spcBef>
            </a:pP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0.1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34"/>
              </a:spcBef>
            </a:pP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0.4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1525" y="2331195"/>
            <a:ext cx="5732036" cy="183904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 algn="just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retirement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accru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nil)</a:t>
            </a:r>
            <a:endParaRPr sz="799">
              <a:latin typeface="Arial"/>
              <a:cs typeface="Arial"/>
            </a:endParaRPr>
          </a:p>
          <a:p>
            <a:pPr marL="12678" marR="5071" indent="3804" algn="just">
              <a:lnSpc>
                <a:spcPct val="100600"/>
              </a:lnSpc>
              <a:spcBef>
                <a:spcPts val="859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emoluments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Adam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paid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make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recharge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.</a:t>
            </a:r>
            <a:r>
              <a:rPr sz="799" spc="6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emoluments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Mr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Chatteriee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Narendran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paid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TSL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make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recharge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6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Dr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Adam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6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Mr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Chatterjee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Mr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TV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Narendran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number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fellow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subsidiaries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during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possible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make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accurate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apportionment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emoluments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each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subsIdIanes</a:t>
            </a:r>
            <a:r>
              <a:rPr sz="799" spc="-10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According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details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include</a:t>
            </a:r>
            <a:r>
              <a:rPr sz="799" spc="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emoluments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aforementioned,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whose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emoluments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disclosed</a:t>
            </a:r>
            <a:r>
              <a:rPr sz="799" spc="4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aggregate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'</a:t>
            </a:r>
            <a:r>
              <a:rPr sz="799" spc="1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emoluments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TSL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whom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primary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employment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contract.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2678" marR="126784" indent="634">
              <a:lnSpc>
                <a:spcPts val="938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•Mr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Davies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-8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Jhanj1</a:t>
            </a:r>
            <a:r>
              <a:rPr sz="79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Nair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 appointed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17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Therefore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their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remuneration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Directors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less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£100k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>
              <a:spcBef>
                <a:spcPts val="75"/>
              </a:spcBef>
            </a:pPr>
            <a:endParaRPr sz="799">
              <a:latin typeface="Arial"/>
              <a:cs typeface="Arial"/>
            </a:endParaRPr>
          </a:p>
          <a:p>
            <a:pPr marL="12678">
              <a:spcBef>
                <a:spcPts val="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(Iii) Highest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paid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director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50809" y="4315493"/>
            <a:ext cx="137690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emoluments</a:t>
            </a:r>
            <a:r>
              <a:rPr sz="799" spc="-10" dirty="0">
                <a:solidFill>
                  <a:srgbClr val="A8A8AC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828720" y="4422830"/>
          <a:ext cx="5950744" cy="19639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140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9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91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85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431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7645">
                        <a:lnSpc>
                          <a:spcPts val="555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£m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555"/>
                        </a:lnSpc>
                      </a:pPr>
                      <a:r>
                        <a:rPr sz="5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32080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employee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6891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0.4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13208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89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0.1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8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952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There </a:t>
                      </a:r>
                      <a:r>
                        <a:rPr sz="800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 no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accrued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lump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sum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falling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scheme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(2022</a:t>
                      </a:r>
                      <a:r>
                        <a:rPr sz="800" dirty="0">
                          <a:solidFill>
                            <a:srgbClr val="A8A8AC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800" spc="-20" dirty="0">
                          <a:solidFill>
                            <a:srgbClr val="A8A8A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nil)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441"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90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(iv)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further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analysed</a:t>
                      </a:r>
                      <a:r>
                        <a:rPr sz="800" spc="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follows: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74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019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2065">
                        <a:lnSpc>
                          <a:spcPct val="100000"/>
                        </a:lnSpc>
                        <a:tabLst>
                          <a:tab pos="4822190" algn="l"/>
                        </a:tabLst>
                      </a:pPr>
                      <a:r>
                        <a:rPr sz="8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852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3970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L="20955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u="heavy" spc="30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 marL="74295">
                        <a:lnSpc>
                          <a:spcPts val="915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scheme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credit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L="186055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(31</a:t>
                      </a:r>
                      <a:r>
                        <a:rPr sz="800" spc="-2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8055">
                <a:tc>
                  <a:txBody>
                    <a:bodyPr/>
                    <a:lstStyle/>
                    <a:p>
                      <a:pPr marL="74295">
                        <a:lnSpc>
                          <a:spcPts val="894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contribution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scheme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910"/>
                        </a:lnSpc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 marL="71120">
                        <a:lnSpc>
                          <a:spcPts val="740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setting</a:t>
                      </a:r>
                      <a:r>
                        <a:rPr sz="9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up</a:t>
                      </a:r>
                      <a:r>
                        <a:rPr sz="800" spc="2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new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BSPS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scheme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borne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directly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30"/>
                        </a:lnSpc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919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69"/>
                        </a:lnSpc>
                        <a:spcBef>
                          <a:spcPts val="23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5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5724646" y="4263421"/>
            <a:ext cx="24596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65" dirty="0">
                <a:solidFill>
                  <a:srgbClr val="424242"/>
                </a:solidFill>
                <a:latin typeface="Courier New"/>
                <a:cs typeface="Courier New"/>
              </a:rPr>
              <a:t>2023</a:t>
            </a:r>
            <a:endParaRPr sz="849">
              <a:latin typeface="Courier New"/>
              <a:cs typeface="Courier New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339993" y="4266723"/>
            <a:ext cx="24279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23163" y="6527634"/>
            <a:ext cx="2848268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dirty="0">
                <a:solidFill>
                  <a:srgbClr val="2A5697"/>
                </a:solidFill>
                <a:latin typeface="Arial"/>
                <a:cs typeface="Arial"/>
              </a:rPr>
              <a:t>5.</a:t>
            </a:r>
            <a:r>
              <a:rPr sz="948" spc="-10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7"/>
                </a:solidFill>
                <a:latin typeface="Arial"/>
                <a:cs typeface="Arial"/>
              </a:rPr>
              <a:t>Income</a:t>
            </a:r>
            <a:r>
              <a:rPr sz="948" spc="21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7"/>
                </a:solidFill>
                <a:latin typeface="Arial"/>
                <a:cs typeface="Arial"/>
              </a:rPr>
              <a:t>from</a:t>
            </a:r>
            <a:r>
              <a:rPr sz="948" spc="5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7"/>
                </a:solidFill>
                <a:latin typeface="Arial"/>
                <a:cs typeface="Arial"/>
              </a:rPr>
              <a:t>subsidiaries</a:t>
            </a:r>
            <a:r>
              <a:rPr sz="948" spc="18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7"/>
                </a:solidFill>
                <a:latin typeface="Arial"/>
                <a:cs typeface="Arial"/>
              </a:rPr>
              <a:t>and</a:t>
            </a:r>
            <a:r>
              <a:rPr sz="948" spc="10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7"/>
                </a:solidFill>
                <a:latin typeface="Arial"/>
                <a:cs typeface="Arial"/>
              </a:rPr>
              <a:t>joint</a:t>
            </a:r>
            <a:r>
              <a:rPr sz="948" spc="12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A5697"/>
                </a:solidFill>
                <a:latin typeface="Arial"/>
                <a:cs typeface="Arial"/>
              </a:rPr>
              <a:t>arrangements</a:t>
            </a:r>
            <a:endParaRPr sz="94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055552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36107" y="1226404"/>
          <a:ext cx="5943137" cy="22358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89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27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76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940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164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00957">
                <a:tc>
                  <a:txBody>
                    <a:bodyPr/>
                    <a:lstStyle/>
                    <a:p>
                      <a:pPr>
                        <a:lnSpc>
                          <a:spcPts val="994"/>
                        </a:lnSpc>
                      </a:pPr>
                      <a:r>
                        <a:rPr sz="900" b="1" dirty="0">
                          <a:solidFill>
                            <a:srgbClr val="2A5697"/>
                          </a:solidFill>
                          <a:latin typeface="Arial"/>
                          <a:cs typeface="Arial"/>
                        </a:rPr>
                        <a:t>6.</a:t>
                      </a:r>
                      <a:r>
                        <a:rPr sz="900" b="1" spc="-50" dirty="0">
                          <a:solidFill>
                            <a:srgbClr val="2A56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dirty="0">
                          <a:solidFill>
                            <a:srgbClr val="2A5697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r>
                        <a:rPr sz="900" b="1" spc="20" dirty="0">
                          <a:solidFill>
                            <a:srgbClr val="2A56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2A5697"/>
                          </a:solidFill>
                          <a:latin typeface="Arial"/>
                          <a:cs typeface="Arial"/>
                        </a:rPr>
                        <a:t>items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19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18478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446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36854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9894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expense: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18034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16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 marL="17907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17843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loans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4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 marL="1784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loans from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16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179705">
                        <a:lnSpc>
                          <a:spcPts val="894"/>
                        </a:lnSpc>
                        <a:spcBef>
                          <a:spcPts val="115"/>
                        </a:spcBef>
                      </a:pP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u="heavy" spc="25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on</a:t>
                      </a:r>
                      <a:r>
                        <a:rPr sz="800" u="heavy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u="heavy" spc="5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of trade</a:t>
                      </a:r>
                      <a:r>
                        <a:rPr sz="800" u="heavy" spc="-30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debtors</a:t>
                      </a:r>
                      <a:r>
                        <a:rPr sz="800" u="heavy" spc="40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u="heavy" spc="-30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purchase</a:t>
                      </a:r>
                      <a:r>
                        <a:rPr sz="800" u="heavy" spc="45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agreement</a:t>
                      </a:r>
                      <a:r>
                        <a:rPr sz="800" u="none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 external</a:t>
                      </a:r>
                      <a:r>
                        <a:rPr sz="800" u="none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BCBBC2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2573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BCBBC2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3064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income: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17970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74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178435">
                        <a:lnSpc>
                          <a:spcPts val="869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receivable on</a:t>
                      </a:r>
                      <a:r>
                        <a:rPr sz="800" u="heavy" spc="-35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u="heavy" spc="-10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proceeds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7470" algn="r">
                        <a:lnSpc>
                          <a:spcPts val="919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 marL="60325">
                        <a:lnSpc>
                          <a:spcPts val="869"/>
                        </a:lnSpc>
                        <a:spcBef>
                          <a:spcPts val="30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7470" algn="r">
                        <a:lnSpc>
                          <a:spcPts val="919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40907" y="5490504"/>
            <a:ext cx="707471" cy="0"/>
          </a:xfrm>
          <a:custGeom>
            <a:avLst/>
            <a:gdLst/>
            <a:ahLst/>
            <a:cxnLst/>
            <a:rect l="l" t="t" r="r" b="b"/>
            <a:pathLst>
              <a:path w="708660">
                <a:moveTo>
                  <a:pt x="0" y="0"/>
                </a:moveTo>
                <a:lnTo>
                  <a:pt x="708037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8719" y="6718879"/>
            <a:ext cx="414593" cy="0"/>
          </a:xfrm>
          <a:custGeom>
            <a:avLst/>
            <a:gdLst/>
            <a:ahLst/>
            <a:cxnLst/>
            <a:rect l="l" t="t" r="r" b="b"/>
            <a:pathLst>
              <a:path w="415290">
                <a:moveTo>
                  <a:pt x="0" y="0"/>
                </a:moveTo>
                <a:lnTo>
                  <a:pt x="41505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571470" y="7554052"/>
            <a:ext cx="4070494" cy="0"/>
          </a:xfrm>
          <a:custGeom>
            <a:avLst/>
            <a:gdLst/>
            <a:ahLst/>
            <a:cxnLst/>
            <a:rect l="l" t="t" r="r" b="b"/>
            <a:pathLst>
              <a:path w="4077334">
                <a:moveTo>
                  <a:pt x="0" y="0"/>
                </a:moveTo>
                <a:lnTo>
                  <a:pt x="4077319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40907" y="7560149"/>
            <a:ext cx="1560113" cy="0"/>
          </a:xfrm>
          <a:custGeom>
            <a:avLst/>
            <a:gdLst/>
            <a:ahLst/>
            <a:cxnLst/>
            <a:rect l="l" t="t" r="r" b="b"/>
            <a:pathLst>
              <a:path w="1562735">
                <a:moveTo>
                  <a:pt x="0" y="0"/>
                </a:moveTo>
                <a:lnTo>
                  <a:pt x="156256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40907" y="7785706"/>
            <a:ext cx="5801135" cy="0"/>
          </a:xfrm>
          <a:custGeom>
            <a:avLst/>
            <a:gdLst/>
            <a:ahLst/>
            <a:cxnLst/>
            <a:rect l="l" t="t" r="r" b="b"/>
            <a:pathLst>
              <a:path w="5810884">
                <a:moveTo>
                  <a:pt x="0" y="0"/>
                </a:moveTo>
                <a:lnTo>
                  <a:pt x="581079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40907" y="8261207"/>
            <a:ext cx="5801135" cy="0"/>
          </a:xfrm>
          <a:custGeom>
            <a:avLst/>
            <a:gdLst/>
            <a:ahLst/>
            <a:cxnLst/>
            <a:rect l="l" t="t" r="r" b="b"/>
            <a:pathLst>
              <a:path w="5810884">
                <a:moveTo>
                  <a:pt x="0" y="0"/>
                </a:moveTo>
                <a:lnTo>
                  <a:pt x="581079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40907" y="8422755"/>
            <a:ext cx="5801135" cy="0"/>
          </a:xfrm>
          <a:custGeom>
            <a:avLst/>
            <a:gdLst/>
            <a:ahLst/>
            <a:cxnLst/>
            <a:rect l="l" t="t" r="r" b="b"/>
            <a:pathLst>
              <a:path w="5810884">
                <a:moveTo>
                  <a:pt x="0" y="0"/>
                </a:moveTo>
                <a:lnTo>
                  <a:pt x="581079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90230" y="731970"/>
            <a:ext cx="277663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F6.</a:t>
            </a:r>
            <a:r>
              <a:rPr sz="1198" b="1" spc="5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Notes</a:t>
            </a:r>
            <a:r>
              <a:rPr sz="1198" b="1" spc="5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to</a:t>
            </a:r>
            <a:r>
              <a:rPr sz="1198" b="1" spc="5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the</a:t>
            </a:r>
            <a:r>
              <a:rPr sz="1198" b="1" spc="60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7"/>
                </a:solidFill>
                <a:latin typeface="Arial"/>
                <a:cs typeface="Arial"/>
              </a:rPr>
              <a:t>financial</a:t>
            </a:r>
            <a:r>
              <a:rPr sz="1198" b="1" spc="165" dirty="0">
                <a:solidFill>
                  <a:srgbClr val="2A56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697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22506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Report</a:t>
            </a:r>
            <a:r>
              <a:rPr spc="20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&amp;</a:t>
            </a:r>
            <a:r>
              <a:rPr spc="30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Accounts</a:t>
            </a:r>
            <a:r>
              <a:rPr spc="35" dirty="0">
                <a:solidFill>
                  <a:srgbClr val="424242"/>
                </a:solidFill>
              </a:rPr>
              <a:t> </a:t>
            </a:r>
            <a:r>
              <a:rPr spc="-20" dirty="0">
                <a:solidFill>
                  <a:srgbClr val="424242"/>
                </a:solidFill>
              </a:rPr>
              <a:t>2023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5500239" y="9802512"/>
            <a:ext cx="46023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Page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49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31986" y="9805560"/>
            <a:ext cx="1035215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95050" y="4305334"/>
            <a:ext cx="1306539" cy="2582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Prior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</a:t>
            </a:r>
            <a:r>
              <a:rPr sz="799" spc="-324" dirty="0">
                <a:solidFill>
                  <a:srgbClr val="424242"/>
                </a:solidFill>
                <a:latin typeface="Arial"/>
                <a:cs typeface="Arial"/>
              </a:rPr>
              <a:t>h</a:t>
            </a:r>
            <a:r>
              <a:rPr sz="2396" spc="-980" baseline="-27777" dirty="0">
                <a:solidFill>
                  <a:srgbClr val="9599AC"/>
                </a:solidFill>
                <a:latin typeface="Courier New"/>
                <a:cs typeface="Courier New"/>
              </a:rPr>
              <a:t>-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r</a:t>
            </a:r>
            <a:r>
              <a:rPr sz="2396" spc="-1393" baseline="-27777" dirty="0">
                <a:solidFill>
                  <a:srgbClr val="9599AC"/>
                </a:solidFill>
                <a:latin typeface="Courier New"/>
                <a:cs typeface="Courier New"/>
              </a:rPr>
              <a:t>"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ge</a:t>
            </a:r>
            <a:r>
              <a:rPr sz="799" spc="-195" dirty="0">
                <a:solidFill>
                  <a:srgbClr val="424242"/>
                </a:solidFill>
                <a:latin typeface="Arial"/>
                <a:cs typeface="Arial"/>
              </a:rPr>
              <a:t>/</a:t>
            </a:r>
            <a:r>
              <a:rPr sz="2396" spc="-1198" baseline="-27777" dirty="0">
                <a:solidFill>
                  <a:srgbClr val="9599AC"/>
                </a:solidFill>
                <a:latin typeface="Courier New"/>
                <a:cs typeface="Courier New"/>
              </a:rPr>
              <a:t>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</a:t>
            </a:r>
            <a:r>
              <a:rPr sz="799" spc="-140" dirty="0">
                <a:solidFill>
                  <a:srgbClr val="424242"/>
                </a:solidFill>
                <a:latin typeface="Arial"/>
                <a:cs typeface="Arial"/>
              </a:rPr>
              <a:t>r</a:t>
            </a:r>
            <a:r>
              <a:rPr sz="2396" spc="-1258" baseline="-27777" dirty="0">
                <a:solidFill>
                  <a:srgbClr val="9599AC"/>
                </a:solidFill>
                <a:latin typeface="Courier New"/>
                <a:cs typeface="Courier New"/>
              </a:rPr>
              <a:t>-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ed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828719" y="3487918"/>
          <a:ext cx="5960253" cy="3219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444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0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886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665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747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529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67359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14605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6271"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7620" marR="3175">
                        <a:lnSpc>
                          <a:spcPct val="100000"/>
                        </a:lnSpc>
                      </a:pPr>
                      <a:r>
                        <a:rPr sz="900" dirty="0">
                          <a:solidFill>
                            <a:srgbClr val="2A5697"/>
                          </a:solidFill>
                          <a:latin typeface="Times New Roman"/>
                          <a:cs typeface="Times New Roman"/>
                        </a:rPr>
                        <a:t>7.</a:t>
                      </a:r>
                      <a:r>
                        <a:rPr sz="900" spc="65" dirty="0">
                          <a:solidFill>
                            <a:srgbClr val="2A5697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2A5697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1386"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9367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180975" algn="r">
                        <a:lnSpc>
                          <a:spcPts val="670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2875">
                        <a:lnSpc>
                          <a:spcPts val="955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2700" algn="r">
                        <a:lnSpc>
                          <a:spcPts val="685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6985" marR="317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R="18923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4966"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305" algn="ctr">
                        <a:lnSpc>
                          <a:spcPts val="1185"/>
                        </a:lnSpc>
                      </a:pPr>
                      <a:r>
                        <a:rPr sz="2400" spc="-1395" baseline="-27777" dirty="0">
                          <a:solidFill>
                            <a:srgbClr val="9599AC"/>
                          </a:solidFill>
                          <a:latin typeface="Courier New"/>
                          <a:cs typeface="Courier New"/>
                        </a:rPr>
                        <a:t>-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it)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24574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900" spc="-40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902" marB="0">
                    <a:lnB w="12700">
                      <a:solidFill>
                        <a:srgbClr val="9498AB"/>
                      </a:solidFill>
                      <a:prstDash val="dash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59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800" spc="-1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eferred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charge/(credit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)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0"/>
                        </a:spcBef>
                        <a:tabLst>
                          <a:tab pos="3688715" algn="l"/>
                        </a:tabLst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Note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11)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392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T w="12700">
                      <a:solidFill>
                        <a:srgbClr val="9498AB"/>
                      </a:solidFill>
                      <a:prstDash val="dash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30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10" dirty="0">
                          <a:solidFill>
                            <a:srgbClr val="666666"/>
                          </a:solidFill>
                          <a:latin typeface="Arial"/>
                          <a:cs typeface="Arial"/>
                        </a:rPr>
                        <a:t>(123)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666666"/>
                          </a:solidFill>
                          <a:latin typeface="Arial"/>
                          <a:cs typeface="Arial"/>
                        </a:rPr>
                        <a:t>(125)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8316">
                <a:tc gridSpan="6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9525">
                        <a:lnSpc>
                          <a:spcPct val="100000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charge/(credit)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reconciled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accounbng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follows</a:t>
                      </a:r>
                      <a:r>
                        <a:rPr sz="800" spc="-10" dirty="0">
                          <a:solidFill>
                            <a:srgbClr val="BDBCC3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3760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ts val="865"/>
                        </a:lnSpc>
                        <a:spcBef>
                          <a:spcPts val="90"/>
                        </a:spcBef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955"/>
                        </a:lnSpc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94456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3670" algn="r">
                        <a:lnSpc>
                          <a:spcPts val="645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" algn="r">
                        <a:lnSpc>
                          <a:spcPts val="645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4189">
                <a:tc gridSpan="3"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taxahon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446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68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6582">
                <a:tc gridSpan="3"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(Loss}/profit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multiplied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standard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corporation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tax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19%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(2022</a:t>
                      </a:r>
                      <a:r>
                        <a:rPr sz="800" spc="-10" dirty="0">
                          <a:solidFill>
                            <a:srgbClr val="BDBCC3"/>
                          </a:solidFill>
                          <a:latin typeface="Arial"/>
                          <a:cs typeface="Arial"/>
                        </a:rPr>
                        <a:t>·</a:t>
                      </a:r>
                      <a:r>
                        <a:rPr sz="800" spc="-114" dirty="0">
                          <a:solidFill>
                            <a:srgbClr val="BDBCC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19%)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319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95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0242">
                <a:tc gridSpan="3">
                  <a:txBody>
                    <a:bodyPr/>
                    <a:lstStyle/>
                    <a:p>
                      <a:pPr marL="1016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Effects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9599AC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9609">
                <a:tc gridSpan="3">
                  <a:txBody>
                    <a:bodyPr/>
                    <a:lstStyle/>
                    <a:p>
                      <a:pPr marL="10985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Adjustments</a:t>
                      </a:r>
                      <a:r>
                        <a:rPr sz="8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600" spc="229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respect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pnor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periods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7005" algn="r">
                        <a:lnSpc>
                          <a:spcPts val="1065"/>
                        </a:lnSpc>
                        <a:spcBef>
                          <a:spcPts val="15"/>
                        </a:spcBef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22225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33760">
                <a:tc gridSpan="3">
                  <a:txBody>
                    <a:bodyPr/>
                    <a:lstStyle/>
                    <a:p>
                      <a:pPr marL="109220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rates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(Q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ts val="955"/>
                        </a:lnSpc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8975">
                <a:tc gridSpan="3">
                  <a:txBody>
                    <a:bodyPr/>
                    <a:lstStyle/>
                    <a:p>
                      <a:pPr marL="107314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unrecognised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credits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51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6670" algn="r">
                        <a:lnSpc>
                          <a:spcPts val="95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(118)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5314">
                <a:tc gridSpan="3">
                  <a:txBody>
                    <a:bodyPr/>
                    <a:lstStyle/>
                    <a:p>
                      <a:pPr marL="10795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permanent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differences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4189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002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824877" y="6821013"/>
            <a:ext cx="5730135" cy="6294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0285" marR="5071" indent="-8241">
              <a:spcBef>
                <a:spcPts val="100"/>
              </a:spcBef>
            </a:pP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(l)</a:t>
            </a:r>
            <a:r>
              <a:rPr sz="799" spc="5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£91m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9599AC"/>
                </a:solidFill>
                <a:latin typeface="Arial"/>
                <a:cs typeface="Arial"/>
              </a:rPr>
              <a:t>:</a:t>
            </a:r>
            <a:r>
              <a:rPr sz="799" spc="-60" dirty="0">
                <a:solidFill>
                  <a:srgbClr val="9599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£25m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credit)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impact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Spring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Budget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2021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(enacted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24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2021)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whereby 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Government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announced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corporation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would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599A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ncrease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25%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April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678" marR="15848" indent="2536">
              <a:spcBef>
                <a:spcPts val="913"/>
              </a:spcBef>
            </a:pP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addition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taxation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recognised 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directly</a:t>
            </a:r>
            <a:r>
              <a:rPr sz="799" spc="25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comprehensive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843710" y="7532908"/>
            <a:ext cx="247868" cy="262449"/>
          </a:xfrm>
          <a:prstGeom prst="rect">
            <a:avLst/>
          </a:prstGeom>
        </p:spPr>
        <p:txBody>
          <a:bodyPr vert="horz" wrap="square" lIns="0" tIns="25990" rIns="0" bIns="0" rtlCol="0">
            <a:spAutoFit/>
          </a:bodyPr>
          <a:lstStyle/>
          <a:p>
            <a:pPr marL="12678">
              <a:spcBef>
                <a:spcPts val="204"/>
              </a:spcBef>
            </a:pPr>
            <a:r>
              <a:rPr sz="799" b="1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3614">
              <a:spcBef>
                <a:spcPts val="85"/>
              </a:spcBef>
            </a:pPr>
            <a:r>
              <a:rPr sz="599" spc="-25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373507" y="7532908"/>
            <a:ext cx="257377" cy="262449"/>
          </a:xfrm>
          <a:prstGeom prst="rect">
            <a:avLst/>
          </a:prstGeom>
        </p:spPr>
        <p:txBody>
          <a:bodyPr vert="horz" wrap="square" lIns="0" tIns="25990" rIns="0" bIns="0" rtlCol="0">
            <a:spAutoFit/>
          </a:bodyPr>
          <a:lstStyle/>
          <a:p>
            <a:pPr marL="12678">
              <a:spcBef>
                <a:spcPts val="204"/>
              </a:spcBef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 marL="136293">
              <a:spcBef>
                <a:spcPts val="85"/>
              </a:spcBef>
            </a:pPr>
            <a:r>
              <a:rPr sz="599" spc="-25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6298" y="7759821"/>
            <a:ext cx="4083173" cy="474461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2678">
              <a:spcBef>
                <a:spcPts val="36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Relating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components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comprehensive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income:</a:t>
            </a:r>
            <a:endParaRPr sz="799">
              <a:latin typeface="Arial"/>
              <a:cs typeface="Arial"/>
            </a:endParaRPr>
          </a:p>
          <a:p>
            <a:pPr marL="112838" marR="5071" indent="1902">
              <a:lnSpc>
                <a:spcPts val="1248"/>
              </a:lnSpc>
              <a:spcBef>
                <a:spcPts val="6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movements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post-retirement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plans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Revaluation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instruments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treated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hedges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813877" y="7922526"/>
            <a:ext cx="268154" cy="329012"/>
          </a:xfrm>
          <a:prstGeom prst="rect">
            <a:avLst/>
          </a:prstGeom>
        </p:spPr>
        <p:txBody>
          <a:bodyPr vert="horz" wrap="square" lIns="0" tIns="45009" rIns="0" bIns="0" rtlCol="0">
            <a:spAutoFit/>
          </a:bodyPr>
          <a:lstStyle/>
          <a:p>
            <a:pPr marL="12678">
              <a:spcBef>
                <a:spcPts val="354"/>
              </a:spcBef>
            </a:pPr>
            <a:r>
              <a:rPr sz="749" b="1" spc="-10" dirty="0">
                <a:solidFill>
                  <a:srgbClr val="424242"/>
                </a:solidFill>
                <a:latin typeface="Arial"/>
                <a:cs typeface="Arial"/>
              </a:rPr>
              <a:t>(353)</a:t>
            </a:r>
            <a:endParaRPr sz="749">
              <a:latin typeface="Arial"/>
              <a:cs typeface="Arial"/>
            </a:endParaRPr>
          </a:p>
          <a:p>
            <a:pPr marL="66562">
              <a:spcBef>
                <a:spcPts val="280"/>
              </a:spcBef>
            </a:pPr>
            <a:r>
              <a:rPr sz="799" b="1" spc="-20" dirty="0">
                <a:solidFill>
                  <a:srgbClr val="424242"/>
                </a:solidFill>
                <a:latin typeface="Arial"/>
                <a:cs typeface="Arial"/>
              </a:rPr>
              <a:t>(38)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475102" y="7915272"/>
            <a:ext cx="143269" cy="336619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67829">
              <a:spcBef>
                <a:spcPts val="364"/>
              </a:spcBef>
            </a:pP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8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65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11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840967" y="8265800"/>
            <a:ext cx="26752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424242"/>
                </a:solidFill>
                <a:latin typeface="Arial"/>
                <a:cs typeface="Arial"/>
              </a:rPr>
              <a:t>(391)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475102" y="8265800"/>
            <a:ext cx="1464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57" y="1009831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8720" y="1381697"/>
            <a:ext cx="5959619" cy="0"/>
          </a:xfrm>
          <a:custGeom>
            <a:avLst/>
            <a:gdLst/>
            <a:ahLst/>
            <a:cxnLst/>
            <a:rect l="l" t="t" r="r" b="b"/>
            <a:pathLst>
              <a:path w="5969634">
                <a:moveTo>
                  <a:pt x="0" y="0"/>
                </a:moveTo>
                <a:lnTo>
                  <a:pt x="5969489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107700" y="2262590"/>
            <a:ext cx="1865035" cy="0"/>
          </a:xfrm>
          <a:custGeom>
            <a:avLst/>
            <a:gdLst/>
            <a:ahLst/>
            <a:cxnLst/>
            <a:rect l="l" t="t" r="r" b="b"/>
            <a:pathLst>
              <a:path w="1868170">
                <a:moveTo>
                  <a:pt x="0" y="0"/>
                </a:moveTo>
                <a:lnTo>
                  <a:pt x="1867754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28719" y="2585687"/>
            <a:ext cx="4253701" cy="0"/>
          </a:xfrm>
          <a:custGeom>
            <a:avLst/>
            <a:gdLst/>
            <a:ahLst/>
            <a:cxnLst/>
            <a:rect l="l" t="t" r="r" b="b"/>
            <a:pathLst>
              <a:path w="4260850">
                <a:moveTo>
                  <a:pt x="0" y="0"/>
                </a:moveTo>
                <a:lnTo>
                  <a:pt x="4260432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28720" y="2759427"/>
            <a:ext cx="4144030" cy="0"/>
          </a:xfrm>
          <a:custGeom>
            <a:avLst/>
            <a:gdLst/>
            <a:ahLst/>
            <a:cxnLst/>
            <a:rect l="l" t="t" r="r" b="b"/>
            <a:pathLst>
              <a:path w="4150995">
                <a:moveTo>
                  <a:pt x="0" y="0"/>
                </a:moveTo>
                <a:lnTo>
                  <a:pt x="4150564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28720" y="2927072"/>
            <a:ext cx="4204888" cy="0"/>
          </a:xfrm>
          <a:custGeom>
            <a:avLst/>
            <a:gdLst/>
            <a:ahLst/>
            <a:cxnLst/>
            <a:rect l="l" t="t" r="r" b="b"/>
            <a:pathLst>
              <a:path w="4211955">
                <a:moveTo>
                  <a:pt x="0" y="0"/>
                </a:moveTo>
                <a:lnTo>
                  <a:pt x="4211602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28720" y="3094716"/>
            <a:ext cx="5959619" cy="0"/>
          </a:xfrm>
          <a:custGeom>
            <a:avLst/>
            <a:gdLst/>
            <a:ahLst/>
            <a:cxnLst/>
            <a:rect l="l" t="t" r="r" b="b"/>
            <a:pathLst>
              <a:path w="5969634">
                <a:moveTo>
                  <a:pt x="0" y="0"/>
                </a:moveTo>
                <a:lnTo>
                  <a:pt x="5969489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22722" y="3945130"/>
          <a:ext cx="5981173" cy="33503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156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241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71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00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096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485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34556">
                <a:tc gridSpan="2">
                  <a:txBody>
                    <a:bodyPr/>
                    <a:lstStyle/>
                    <a:p>
                      <a:pPr marL="76200">
                        <a:lnSpc>
                          <a:spcPts val="869"/>
                        </a:lnSpc>
                        <a:spcBef>
                          <a:spcPts val="880"/>
                        </a:spcBef>
                        <a:tabLst>
                          <a:tab pos="2955290" algn="l"/>
                        </a:tabLst>
                      </a:pPr>
                      <a:r>
                        <a:rPr sz="1200" b="1" spc="-30" baseline="-3819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r>
                        <a:rPr sz="1200" b="1" baseline="-3819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Land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157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ts val="869"/>
                        </a:lnSpc>
                        <a:spcBef>
                          <a:spcPts val="88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157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99695" marR="65405" indent="136525">
                        <a:lnSpc>
                          <a:spcPts val="890"/>
                        </a:lnSpc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Loose plant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200660">
                        <a:lnSpc>
                          <a:spcPts val="90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9865">
                        <a:lnSpc>
                          <a:spcPts val="844"/>
                        </a:lnSpc>
                        <a:tabLst>
                          <a:tab pos="948690" algn="l"/>
                        </a:tabLst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course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15" baseline="-3819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1200" baseline="-38194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94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0680">
                        <a:lnSpc>
                          <a:spcPts val="87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buildings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7310" algn="r">
                        <a:lnSpc>
                          <a:spcPts val="869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87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machinery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79095">
                        <a:lnSpc>
                          <a:spcPts val="869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4965" marR="64769" indent="-57785">
                        <a:lnSpc>
                          <a:spcPts val="910"/>
                        </a:lnSpc>
                      </a:pP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tools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7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construction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869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ts val="905"/>
                        </a:lnSpc>
                        <a:spcBef>
                          <a:spcPts val="840"/>
                        </a:spcBef>
                      </a:pP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6501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April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3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3,428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4,036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Additions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(81)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(97)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Transfer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course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construction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271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(44)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570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3,420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4,046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3,189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3,546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Charge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0385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recognised during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{79)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Reclassifications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10" dirty="0">
                          <a:solidFill>
                            <a:srgbClr val="A3ACB3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3,505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989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(net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0333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490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(net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5237390" y="2579591"/>
            <a:ext cx="1477701" cy="0"/>
          </a:xfrm>
          <a:custGeom>
            <a:avLst/>
            <a:gdLst/>
            <a:ahLst/>
            <a:cxnLst/>
            <a:rect l="l" t="t" r="r" b="b"/>
            <a:pathLst>
              <a:path w="1480184">
                <a:moveTo>
                  <a:pt x="0" y="0"/>
                </a:moveTo>
                <a:lnTo>
                  <a:pt x="1480164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237390" y="2747235"/>
            <a:ext cx="1477701" cy="0"/>
          </a:xfrm>
          <a:custGeom>
            <a:avLst/>
            <a:gdLst/>
            <a:ahLst/>
            <a:cxnLst/>
            <a:rect l="l" t="t" r="r" b="b"/>
            <a:pathLst>
              <a:path w="1480184">
                <a:moveTo>
                  <a:pt x="0" y="0"/>
                </a:moveTo>
                <a:lnTo>
                  <a:pt x="1480164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237390" y="2917927"/>
            <a:ext cx="1477701" cy="0"/>
          </a:xfrm>
          <a:custGeom>
            <a:avLst/>
            <a:gdLst/>
            <a:ahLst/>
            <a:cxnLst/>
            <a:rect l="l" t="t" r="r" b="b"/>
            <a:pathLst>
              <a:path w="1480184">
                <a:moveTo>
                  <a:pt x="0" y="0"/>
                </a:moveTo>
                <a:lnTo>
                  <a:pt x="1480164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820497" y="686247"/>
            <a:ext cx="2830518" cy="6339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9240">
              <a:spcBef>
                <a:spcPts val="100"/>
              </a:spcBef>
            </a:pP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F6.</a:t>
            </a:r>
            <a:r>
              <a:rPr sz="1198" b="1" spc="9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Notes</a:t>
            </a:r>
            <a:r>
              <a:rPr sz="1198" b="1" spc="4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to</a:t>
            </a:r>
            <a:r>
              <a:rPr sz="1198" b="1" spc="5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the</a:t>
            </a:r>
            <a:r>
              <a:rPr sz="1198" b="1" spc="50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financial</a:t>
            </a:r>
            <a:r>
              <a:rPr sz="1198" b="1" spc="16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F59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892"/>
              </a:spcBef>
            </a:pPr>
            <a:endParaRPr sz="1198">
              <a:latin typeface="Arial"/>
              <a:cs typeface="Arial"/>
            </a:endParaRPr>
          </a:p>
          <a:p>
            <a:pPr marL="12678"/>
            <a:r>
              <a:rPr sz="898" b="1" dirty="0">
                <a:solidFill>
                  <a:srgbClr val="2F599E"/>
                </a:solidFill>
                <a:latin typeface="Arial"/>
                <a:cs typeface="Arial"/>
              </a:rPr>
              <a:t>8.</a:t>
            </a:r>
            <a:r>
              <a:rPr sz="898" b="1" spc="-60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F599E"/>
                </a:solidFill>
                <a:latin typeface="Arial"/>
                <a:cs typeface="Arial"/>
              </a:rPr>
              <a:t>Intangible</a:t>
            </a:r>
            <a:r>
              <a:rPr sz="898" b="1" spc="5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F599E"/>
                </a:solidFill>
                <a:latin typeface="Arial"/>
                <a:cs typeface="Arial"/>
              </a:rPr>
              <a:t>assets</a:t>
            </a:r>
            <a:endParaRPr sz="89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86624" y="1508212"/>
            <a:ext cx="25357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83224" y="1752059"/>
            <a:ext cx="1077689" cy="31539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30200"/>
              </a:lnSpc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April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Additions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47563" y="1959583"/>
            <a:ext cx="1276110" cy="3226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2920" spc="-854" baseline="-22792" dirty="0">
                <a:solidFill>
                  <a:srgbClr val="B8BCBF"/>
                </a:solidFill>
                <a:latin typeface="Times New Roman"/>
                <a:cs typeface="Times New Roman"/>
              </a:rPr>
              <a:t>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 as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719259" y="2060169"/>
            <a:ext cx="110304" cy="3226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947" spc="-50" dirty="0">
                <a:solidFill>
                  <a:srgbClr val="B8BCBF"/>
                </a:solidFill>
                <a:latin typeface="Times New Roman"/>
                <a:cs typeface="Times New Roman"/>
              </a:rPr>
              <a:t>-</a:t>
            </a:r>
            <a:endParaRPr sz="1947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83225" y="2233655"/>
            <a:ext cx="2055216" cy="31539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lnSpc>
                <a:spcPct val="130200"/>
              </a:lnSpc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Accumulated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amortisation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April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83225" y="2599424"/>
            <a:ext cx="219531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Accumulated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amortisation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84797" y="2770117"/>
            <a:ext cx="177057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b="1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book</a:t>
            </a:r>
            <a:r>
              <a:rPr sz="799" b="1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b="1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b="1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b="1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b="1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b="1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816752" y="2937762"/>
            <a:ext cx="4540239" cy="41903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7338">
              <a:spcBef>
                <a:spcPts val="100"/>
              </a:spcBef>
              <a:tabLst>
                <a:tab pos="4214303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book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18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60"/>
              </a:spcBef>
            </a:pPr>
            <a:endParaRPr sz="799">
              <a:latin typeface="Arial"/>
              <a:cs typeface="Arial"/>
            </a:endParaRPr>
          </a:p>
          <a:p>
            <a:pPr marL="12678"/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remaining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amortisation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computer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software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approximately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B8BCBF"/>
                </a:solidFill>
                <a:latin typeface="Arial"/>
                <a:cs typeface="Arial"/>
              </a:rPr>
              <a:t>:</a:t>
            </a:r>
            <a:r>
              <a:rPr sz="799" spc="-40" dirty="0">
                <a:solidFill>
                  <a:srgbClr val="B8BCB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years)</a:t>
            </a:r>
            <a:r>
              <a:rPr sz="799" spc="-10" dirty="0">
                <a:solidFill>
                  <a:srgbClr val="B8BCB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674261" y="1383243"/>
            <a:ext cx="486228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1142" marR="5071" indent="-69097">
              <a:spcBef>
                <a:spcPts val="100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Computer software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302198" y="1383243"/>
            <a:ext cx="1427621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Patents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48812">
              <a:tabLst>
                <a:tab pos="1157539" algn="l"/>
              </a:tabLst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trademarks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16041" y="1633183"/>
            <a:ext cx="591397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180706" algn="l"/>
                <a:tab pos="4910348" algn="l"/>
                <a:tab pos="5747757" algn="l"/>
              </a:tabLst>
            </a:pPr>
            <a:r>
              <a:rPr sz="799" u="heavy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r>
              <a:rPr sz="799" spc="4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u="sng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5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799" u="sng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5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962855" y="1745963"/>
            <a:ext cx="925544" cy="348664"/>
          </a:xfrm>
          <a:prstGeom prst="rect">
            <a:avLst/>
          </a:prstGeom>
        </p:spPr>
        <p:txBody>
          <a:bodyPr vert="horz" wrap="square" lIns="0" tIns="51982" rIns="0" bIns="0" rtlCol="0">
            <a:spAutoFit/>
          </a:bodyPr>
          <a:lstStyle/>
          <a:p>
            <a:pPr marL="12678">
              <a:spcBef>
                <a:spcPts val="408"/>
              </a:spcBef>
              <a:tabLst>
                <a:tab pos="851989" algn="l"/>
              </a:tabLst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227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4</a:t>
            </a:r>
            <a:endParaRPr sz="799">
              <a:latin typeface="Arial"/>
              <a:cs typeface="Arial"/>
            </a:endParaRPr>
          </a:p>
          <a:p>
            <a:pPr marL="127418">
              <a:spcBef>
                <a:spcPts val="314"/>
              </a:spcBef>
            </a:pP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6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26186" y="1751222"/>
            <a:ext cx="203493" cy="341691"/>
          </a:xfrm>
          <a:prstGeom prst="rect">
            <a:avLst/>
          </a:prstGeom>
        </p:spPr>
        <p:txBody>
          <a:bodyPr vert="horz" wrap="square" lIns="0" tIns="43741" rIns="0" bIns="0" rtlCol="0">
            <a:spAutoFit/>
          </a:bodyPr>
          <a:lstStyle/>
          <a:p>
            <a:pPr marR="5071" algn="r">
              <a:spcBef>
                <a:spcPts val="344"/>
              </a:spcBef>
            </a:pP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231</a:t>
            </a:r>
            <a:endParaRPr sz="799">
              <a:latin typeface="Arial"/>
              <a:cs typeface="Arial"/>
            </a:endParaRPr>
          </a:p>
          <a:p>
            <a:pPr marR="5705" algn="r">
              <a:spcBef>
                <a:spcPts val="265"/>
              </a:spcBef>
            </a:pPr>
            <a:r>
              <a:rPr sz="849" spc="-50" dirty="0">
                <a:solidFill>
                  <a:srgbClr val="424242"/>
                </a:solidFill>
                <a:latin typeface="Arial"/>
                <a:cs typeface="Arial"/>
              </a:rPr>
              <a:t>6</a:t>
            </a:r>
            <a:endParaRPr sz="84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962855" y="2105636"/>
            <a:ext cx="176677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851989" algn="l"/>
                <a:tab pos="1575292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233</a:t>
            </a:r>
            <a:r>
              <a:rPr sz="799" spc="44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u="sng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50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4</a:t>
            </a:r>
            <a:r>
              <a:rPr sz="799" u="sng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5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237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962855" y="2233655"/>
            <a:ext cx="925544" cy="342959"/>
          </a:xfrm>
          <a:prstGeom prst="rect">
            <a:avLst/>
          </a:prstGeom>
        </p:spPr>
        <p:txBody>
          <a:bodyPr vert="horz" wrap="square" lIns="0" tIns="49447" rIns="0" bIns="0" rtlCol="0">
            <a:spAutoFit/>
          </a:bodyPr>
          <a:lstStyle/>
          <a:p>
            <a:pPr marL="12678">
              <a:spcBef>
                <a:spcPts val="389"/>
              </a:spcBef>
              <a:tabLst>
                <a:tab pos="851989" algn="l"/>
              </a:tabLst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209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3</a:t>
            </a:r>
            <a:endParaRPr sz="799">
              <a:latin typeface="Arial"/>
              <a:cs typeface="Arial"/>
            </a:endParaRPr>
          </a:p>
          <a:p>
            <a:pPr marL="129954">
              <a:spcBef>
                <a:spcPts val="290"/>
              </a:spcBef>
            </a:pP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5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525846" y="2224511"/>
            <a:ext cx="201591" cy="348664"/>
          </a:xfrm>
          <a:prstGeom prst="rect">
            <a:avLst/>
          </a:prstGeom>
        </p:spPr>
        <p:txBody>
          <a:bodyPr vert="horz" wrap="square" lIns="0" tIns="51982" rIns="0" bIns="0" rtlCol="0">
            <a:spAutoFit/>
          </a:bodyPr>
          <a:lstStyle/>
          <a:p>
            <a:pPr marR="5071" algn="r">
              <a:spcBef>
                <a:spcPts val="408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212</a:t>
            </a:r>
            <a:endParaRPr sz="799">
              <a:latin typeface="Arial"/>
              <a:cs typeface="Arial"/>
            </a:endParaRPr>
          </a:p>
          <a:p>
            <a:pPr marR="8241" algn="r">
              <a:spcBef>
                <a:spcPts val="314"/>
              </a:spcBef>
            </a:pPr>
            <a:r>
              <a:rPr sz="799" b="1" spc="-50" dirty="0">
                <a:solidFill>
                  <a:srgbClr val="424242"/>
                </a:solidFill>
                <a:latin typeface="Arial"/>
                <a:cs typeface="Arial"/>
              </a:rPr>
              <a:t>5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525846" y="2596376"/>
            <a:ext cx="20032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217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962855" y="2553702"/>
            <a:ext cx="921741" cy="360709"/>
          </a:xfrm>
          <a:prstGeom prst="rect">
            <a:avLst/>
          </a:prstGeom>
        </p:spPr>
        <p:txBody>
          <a:bodyPr vert="horz" wrap="square" lIns="0" tIns="58321" rIns="0" bIns="0" rtlCol="0">
            <a:spAutoFit/>
          </a:bodyPr>
          <a:lstStyle/>
          <a:p>
            <a:pPr marL="12678">
              <a:spcBef>
                <a:spcPts val="458"/>
              </a:spcBef>
              <a:tabLst>
                <a:tab pos="848820" algn="l"/>
              </a:tabLst>
            </a:pPr>
            <a:r>
              <a:rPr sz="1198" spc="-37" baseline="3472" dirty="0">
                <a:solidFill>
                  <a:srgbClr val="424242"/>
                </a:solidFill>
                <a:latin typeface="Arial"/>
                <a:cs typeface="Arial"/>
              </a:rPr>
              <a:t>214</a:t>
            </a:r>
            <a:r>
              <a:rPr sz="1198" baseline="3472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3</a:t>
            </a:r>
            <a:endParaRPr sz="799">
              <a:latin typeface="Arial"/>
              <a:cs typeface="Arial"/>
            </a:endParaRPr>
          </a:p>
          <a:p>
            <a:pPr marL="68463">
              <a:spcBef>
                <a:spcPts val="364"/>
              </a:spcBef>
              <a:tabLst>
                <a:tab pos="845016" algn="l"/>
              </a:tabLst>
            </a:pP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587120" y="2770117"/>
            <a:ext cx="14073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20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801766" y="2934714"/>
            <a:ext cx="874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581738" y="2934714"/>
            <a:ext cx="1464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endParaRPr sz="7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812893" y="3446790"/>
            <a:ext cx="4152271" cy="43804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(i)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Company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nil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ment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(2022: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£nil)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against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computer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software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29"/>
              </a:spcBef>
            </a:pPr>
            <a:endParaRPr sz="799">
              <a:latin typeface="Arial"/>
              <a:cs typeface="Arial"/>
            </a:endParaRPr>
          </a:p>
          <a:p>
            <a:pPr marL="22821"/>
            <a:r>
              <a:rPr sz="948" spc="-20" dirty="0">
                <a:solidFill>
                  <a:srgbClr val="2F599E"/>
                </a:solidFill>
                <a:latin typeface="Arial"/>
                <a:cs typeface="Arial"/>
              </a:rPr>
              <a:t>9.</a:t>
            </a:r>
            <a:r>
              <a:rPr sz="948" spc="-10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F599E"/>
                </a:solidFill>
                <a:latin typeface="Arial"/>
                <a:cs typeface="Arial"/>
              </a:rPr>
              <a:t>Property,</a:t>
            </a:r>
            <a:r>
              <a:rPr sz="948" spc="8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F599E"/>
                </a:solidFill>
                <a:latin typeface="Arial"/>
                <a:cs typeface="Arial"/>
              </a:rPr>
              <a:t>plant</a:t>
            </a:r>
            <a:r>
              <a:rPr sz="948" spc="3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F599E"/>
                </a:solidFill>
                <a:latin typeface="Arial"/>
                <a:cs typeface="Arial"/>
              </a:rPr>
              <a:t>and</a:t>
            </a:r>
            <a:r>
              <a:rPr sz="948" spc="4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F599E"/>
                </a:solidFill>
                <a:latin typeface="Arial"/>
                <a:cs typeface="Arial"/>
              </a:rPr>
              <a:t>equipment</a:t>
            </a:r>
            <a:endParaRPr sz="948">
              <a:latin typeface="Arial"/>
              <a:cs typeface="Arial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5561058" y="9322999"/>
            <a:ext cx="6339" cy="138832"/>
          </a:xfrm>
          <a:custGeom>
            <a:avLst/>
            <a:gdLst/>
            <a:ahLst/>
            <a:cxnLst/>
            <a:rect l="l" t="t" r="r" b="b"/>
            <a:pathLst>
              <a:path w="6350" h="139065">
                <a:moveTo>
                  <a:pt x="6103" y="138845"/>
                </a:moveTo>
                <a:lnTo>
                  <a:pt x="0" y="138845"/>
                </a:lnTo>
                <a:lnTo>
                  <a:pt x="0" y="0"/>
                </a:lnTo>
                <a:lnTo>
                  <a:pt x="6103" y="0"/>
                </a:lnTo>
                <a:lnTo>
                  <a:pt x="6103" y="138845"/>
                </a:lnTo>
                <a:close/>
              </a:path>
            </a:pathLst>
          </a:custGeom>
          <a:solidFill>
            <a:srgbClr val="CACACA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815736" y="7409292"/>
            <a:ext cx="5946306" cy="205268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additions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 during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£1m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:</a:t>
            </a:r>
            <a:r>
              <a:rPr sz="799" spc="-3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£1m)</a:t>
            </a:r>
            <a:r>
              <a:rPr sz="799" spc="-10" dirty="0">
                <a:solidFill>
                  <a:srgbClr val="B8BCB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13312"/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£1m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: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£8m)</a:t>
            </a:r>
            <a:endParaRPr sz="799">
              <a:latin typeface="Arial"/>
              <a:cs typeface="Arial"/>
            </a:endParaRPr>
          </a:p>
          <a:p>
            <a:pPr marL="12678" marR="5071" indent="1268" algn="just">
              <a:lnSpc>
                <a:spcPct val="98600"/>
              </a:lnSpc>
              <a:spcBef>
                <a:spcPts val="903"/>
              </a:spcBef>
            </a:pP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equipmen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tested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impairment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date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indicators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mpairment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existed</a:t>
            </a:r>
            <a:r>
              <a:rPr sz="799" spc="5" dirty="0">
                <a:solidFill>
                  <a:srgbClr val="A3ACB3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A3ACB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(VIU)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calculation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prepared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recoverabl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assess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whether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exceeds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carry</a:t>
            </a:r>
            <a:r>
              <a:rPr sz="799" spc="10" dirty="0">
                <a:solidFill>
                  <a:srgbClr val="707070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value.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VIU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calculatio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forecasts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most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recently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approved financial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budgets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strategic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forecasts which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cover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thre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futur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projections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takin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perpetuity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steady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state</a:t>
            </a:r>
            <a:r>
              <a:rPr sz="799" spc="5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spc="-8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sustainable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reflecting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averag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industry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successiv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peaks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troughs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profitability</a:t>
            </a:r>
            <a:r>
              <a:rPr sz="799" dirty="0">
                <a:solidFill>
                  <a:srgbClr val="A3ACB3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A3AC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valu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calculatio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regardin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expecte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sellin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prices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raw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material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3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EU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stee</a:t>
            </a:r>
            <a:r>
              <a:rPr sz="799" spc="15" dirty="0">
                <a:solidFill>
                  <a:srgbClr val="707070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demand,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energy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15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spc="-11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pre-tax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discoun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11</a:t>
            </a:r>
            <a:r>
              <a:rPr sz="799" dirty="0">
                <a:solidFill>
                  <a:srgbClr val="B8BCBF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%</a:t>
            </a:r>
            <a:r>
              <a:rPr sz="799" spc="-8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spc="5" dirty="0">
                <a:solidFill>
                  <a:srgbClr val="8C8C8C"/>
                </a:solidFill>
                <a:latin typeface="Arial"/>
                <a:cs typeface="Arial"/>
              </a:rPr>
              <a:t>:</a:t>
            </a:r>
            <a:r>
              <a:rPr sz="799" spc="-6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9</a:t>
            </a:r>
            <a:r>
              <a:rPr sz="799" spc="10" dirty="0">
                <a:solidFill>
                  <a:srgbClr val="B8BCBF"/>
                </a:solidFill>
                <a:latin typeface="Arial"/>
                <a:cs typeface="Arial"/>
              </a:rPr>
              <a:t>.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3</a:t>
            </a:r>
            <a:r>
              <a:rPr sz="799" spc="10" dirty="0">
                <a:solidFill>
                  <a:srgbClr val="707070"/>
                </a:solidFill>
                <a:latin typeface="Arial"/>
                <a:cs typeface="Arial"/>
              </a:rPr>
              <a:t>%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)</a:t>
            </a:r>
            <a:r>
              <a:rPr sz="799" spc="10" dirty="0">
                <a:solidFill>
                  <a:srgbClr val="A3ACB3"/>
                </a:solidFill>
                <a:latin typeface="Arial"/>
                <a:cs typeface="Arial"/>
              </a:rPr>
              <a:t>.</a:t>
            </a:r>
            <a:r>
              <a:rPr sz="799" spc="-75" dirty="0">
                <a:solidFill>
                  <a:srgbClr val="A3ACB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sellin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prices</a:t>
            </a:r>
            <a:r>
              <a:rPr sz="799" spc="20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spc="-13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raw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mater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costs.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EU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demand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expectations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futur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50" dirty="0">
                <a:solidFill>
                  <a:srgbClr val="424242"/>
                </a:solidFill>
                <a:latin typeface="Arial"/>
                <a:cs typeface="Arial"/>
              </a:rPr>
              <a:t>1n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steel market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external market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sources.</a:t>
            </a:r>
            <a:endParaRPr sz="799">
              <a:latin typeface="Arial"/>
              <a:cs typeface="Arial"/>
            </a:endParaRPr>
          </a:p>
          <a:p>
            <a:pPr marL="12678" marR="19652" indent="2536" algn="just">
              <a:lnSpc>
                <a:spcPct val="97700"/>
              </a:lnSpc>
              <a:spcBef>
                <a:spcPts val="888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preparing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calculation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considered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climate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flow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generation.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compliance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!he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Em1ss1ons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Trading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Scheme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shortfall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between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free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allowances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</a:t>
            </a:r>
            <a:r>
              <a:rPr sz="799" spc="-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B8BCBF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ssions</a:t>
            </a:r>
            <a:r>
              <a:rPr sz="799" spc="-10" dirty="0">
                <a:solidFill>
                  <a:srgbClr val="A3AC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39" name="object 3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40" name="object 40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50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0618" y="1040312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40907" y="3380700"/>
          <a:ext cx="5950744" cy="54867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128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18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0733">
                <a:tc>
                  <a:txBody>
                    <a:bodyPr/>
                    <a:lstStyle/>
                    <a:p>
                      <a:pPr marL="75565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(i)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644">
                <a:tc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8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ts val="1065"/>
                        </a:lnSpc>
                      </a:pPr>
                      <a:r>
                        <a:rPr sz="900" b="1" spc="-2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61594" algn="r">
                        <a:lnSpc>
                          <a:spcPts val="880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 marL="8001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land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buildings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comprises</a:t>
                      </a:r>
                      <a:r>
                        <a:rPr sz="800" spc="-10" dirty="0">
                          <a:solidFill>
                            <a:srgbClr val="AFAFAF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9894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Freehold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52705" algn="r">
                        <a:lnSpc>
                          <a:spcPts val="1140"/>
                        </a:lnSpc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leasehold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571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800" i="1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further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analysed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leases: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8770">
                <a:tc>
                  <a:txBody>
                    <a:bodyPr/>
                    <a:lstStyle/>
                    <a:p>
                      <a:pPr marL="15938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130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9609">
                <a:tc>
                  <a:txBody>
                    <a:bodyPr/>
                    <a:lstStyle/>
                    <a:p>
                      <a:pPr marL="16446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(65)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Owned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ts val="1115"/>
                        </a:lnSpc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54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7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(Ii)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184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58644">
                <a:tc>
                  <a:txBody>
                    <a:bodyPr/>
                    <a:lstStyle/>
                    <a:p>
                      <a:pPr marL="81280">
                        <a:lnSpc>
                          <a:spcPts val="1055"/>
                        </a:lnSpc>
                      </a:pPr>
                      <a:r>
                        <a:rPr sz="900" b="1" spc="-6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As</a:t>
                      </a:r>
                      <a:r>
                        <a:rPr sz="900" b="1" spc="-37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900" b="1" spc="-23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at</a:t>
                      </a:r>
                      <a:r>
                        <a:rPr sz="900" b="1" spc="-35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900" b="1" spc="-16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31</a:t>
                      </a:r>
                      <a:r>
                        <a:rPr sz="900" b="1" spc="-24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March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1065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63500" algn="r">
                        <a:lnSpc>
                          <a:spcPts val="880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machinery</a:t>
                      </a:r>
                      <a:r>
                        <a:rPr sz="800" spc="1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comprises</a:t>
                      </a:r>
                      <a:r>
                        <a:rPr sz="800" spc="-10" dirty="0">
                          <a:solidFill>
                            <a:srgbClr val="AFAFAF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5938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114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153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6129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107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(51)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7306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102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4438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Owned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ts val="108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174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276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443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97788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(iii)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58644">
                <a:tc>
                  <a:txBody>
                    <a:bodyPr/>
                    <a:lstStyle/>
                    <a:p>
                      <a:pPr marL="75565">
                        <a:lnSpc>
                          <a:spcPts val="1055"/>
                        </a:lnSpc>
                      </a:pPr>
                      <a:r>
                        <a:rPr sz="900" b="1" spc="-6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As</a:t>
                      </a:r>
                      <a:r>
                        <a:rPr sz="900" b="1" spc="-38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900" b="1" spc="-21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at</a:t>
                      </a:r>
                      <a:r>
                        <a:rPr sz="900" b="1" spc="-3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ts val="104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64769" algn="r">
                        <a:lnSpc>
                          <a:spcPts val="905"/>
                        </a:lnSpc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b="1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comprises</a:t>
                      </a:r>
                      <a:r>
                        <a:rPr sz="800" spc="-10" dirty="0">
                          <a:solidFill>
                            <a:srgbClr val="AFAFAF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64823">
                <a:tc>
                  <a:txBody>
                    <a:bodyPr/>
                    <a:lstStyle/>
                    <a:p>
                      <a:pPr marL="15938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113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360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16129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Impa</a:t>
                      </a:r>
                      <a:r>
                        <a:rPr sz="800" spc="-30" dirty="0">
                          <a:solidFill>
                            <a:srgbClr val="AFAFA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rment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losses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1055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(303)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57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24343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2540">
                        <a:lnSpc>
                          <a:spcPts val="869"/>
                        </a:lnSpc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(iv)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There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was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£ml (2022</a:t>
                      </a:r>
                      <a:r>
                        <a:rPr sz="80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800" spc="-85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£ml)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borrow</a:t>
                      </a:r>
                      <a:r>
                        <a:rPr sz="800" dirty="0">
                          <a:solidFill>
                            <a:srgbClr val="7E7E7E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ng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capitalised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pe</a:t>
                      </a:r>
                      <a:r>
                        <a:rPr sz="800" spc="-10" dirty="0">
                          <a:solidFill>
                            <a:srgbClr val="7E7E7E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od</a:t>
                      </a:r>
                      <a:r>
                        <a:rPr sz="800" spc="-10" dirty="0">
                          <a:solidFill>
                            <a:srgbClr val="AFAFAF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51</a:t>
            </a:r>
            <a:endParaRPr sz="79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14604" y="719777"/>
            <a:ext cx="276078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F6.</a:t>
            </a:r>
            <a:r>
              <a:rPr sz="1198" b="1" spc="35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Notes</a:t>
            </a:r>
            <a:r>
              <a:rPr sz="1198" b="1" spc="60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to</a:t>
            </a:r>
            <a:r>
              <a:rPr sz="1198" b="1" spc="110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the</a:t>
            </a:r>
            <a:r>
              <a:rPr sz="1198" b="1" spc="40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financial</a:t>
            </a:r>
            <a:r>
              <a:rPr sz="1198" b="1" spc="145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79C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8790" y="1303991"/>
            <a:ext cx="5945038" cy="1939840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312" marR="5071" indent="3804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outcome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test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indicated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 Steel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generating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unit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7E7E7E"/>
                </a:solidFill>
                <a:latin typeface="Arial"/>
                <a:cs typeface="Arial"/>
              </a:rPr>
              <a:t>"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CGU")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higher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than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carrying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 resulted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-10" dirty="0">
                <a:solidFill>
                  <a:srgbClr val="7E7E7E"/>
                </a:solidFill>
                <a:latin typeface="Arial"/>
                <a:cs typeface="Arial"/>
              </a:rPr>
              <a:t>ri</a:t>
            </a:r>
            <a:r>
              <a:rPr sz="799" spc="-45" dirty="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 UK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</a:t>
            </a:r>
            <a:r>
              <a:rPr sz="799" spc="2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impairment</a:t>
            </a:r>
            <a:r>
              <a:rPr sz="799" spc="65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£1m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£7m)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been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recogmsed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agamst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specific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items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property,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 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equipment.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2678" marR="5071" indent="1268" algn="just">
              <a:lnSpc>
                <a:spcPts val="93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conducted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sensitivity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analysis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tests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carrying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directors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believe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reasonable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possible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assumptions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calculations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could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cause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carrying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equipment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had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carrying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2678" marR="10143" indent="2536" algn="just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£598m,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materially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exceed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use.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 in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discount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testing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1%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decrease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£125m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headroom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above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carrying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PPE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impairment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£78m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against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PPE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CGU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11</a:t>
            </a:r>
            <a:r>
              <a:rPr sz="799" dirty="0">
                <a:solidFill>
                  <a:srgbClr val="7E7E7E"/>
                </a:solidFill>
                <a:latin typeface="Arial"/>
                <a:cs typeface="Arial"/>
              </a:rPr>
              <a:t>%</a:t>
            </a:r>
            <a:r>
              <a:rPr sz="799" spc="-50" dirty="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decrease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hot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rolled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coil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gross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margin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spread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assumption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third year 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forecast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decrease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£662m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headroom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3312" marR="24723" indent="1902" algn="just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above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carrying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PPE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impairment</a:t>
            </a:r>
            <a:r>
              <a:rPr sz="799" spc="130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£598m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recognised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against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PPE 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CGU.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0"/>
              </a:spcBef>
            </a:pPr>
            <a:endParaRPr sz="799">
              <a:latin typeface="Arial"/>
              <a:cs typeface="Arial"/>
            </a:endParaRPr>
          </a:p>
          <a:p>
            <a:pPr marL="13312" marR="24089" indent="-1268" algn="just">
              <a:lnSpc>
                <a:spcPts val="938"/>
              </a:lnSpc>
              <a:spcBef>
                <a:spcPts val="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Spares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shown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book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value.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substantial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number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items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E7E7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nvolved,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many</a:t>
            </a:r>
            <a:r>
              <a:rPr sz="849" i="1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variations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their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estimated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useful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lives,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 Is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impracticable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give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details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movements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normally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5757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property,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equipment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57" y="1058600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28720" y="1430466"/>
            <a:ext cx="5801135" cy="0"/>
          </a:xfrm>
          <a:custGeom>
            <a:avLst/>
            <a:gdLst/>
            <a:ahLst/>
            <a:cxnLst/>
            <a:rect l="l" t="t" r="r" b="b"/>
            <a:pathLst>
              <a:path w="5810884">
                <a:moveTo>
                  <a:pt x="0" y="0"/>
                </a:moveTo>
                <a:lnTo>
                  <a:pt x="581079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28719" y="2283928"/>
            <a:ext cx="890044" cy="0"/>
          </a:xfrm>
          <a:custGeom>
            <a:avLst/>
            <a:gdLst/>
            <a:ahLst/>
            <a:cxnLst/>
            <a:rect l="l" t="t" r="r" b="b"/>
            <a:pathLst>
              <a:path w="891539">
                <a:moveTo>
                  <a:pt x="0" y="0"/>
                </a:moveTo>
                <a:lnTo>
                  <a:pt x="89115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691357" y="2756379"/>
            <a:ext cx="938857" cy="0"/>
          </a:xfrm>
          <a:custGeom>
            <a:avLst/>
            <a:gdLst/>
            <a:ahLst/>
            <a:cxnLst/>
            <a:rect l="l" t="t" r="r" b="b"/>
            <a:pathLst>
              <a:path w="940434">
                <a:moveTo>
                  <a:pt x="0" y="0"/>
                </a:moveTo>
                <a:lnTo>
                  <a:pt x="93998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840907" y="8328264"/>
          <a:ext cx="5865163" cy="11879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899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59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87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34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69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4708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0254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263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5730" algn="r">
                        <a:lnSpc>
                          <a:spcPts val="855"/>
                        </a:lnSpc>
                        <a:spcBef>
                          <a:spcPts val="83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586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376">
                <a:tc>
                  <a:txBody>
                    <a:bodyPr/>
                    <a:lstStyle/>
                    <a:p>
                      <a:pPr>
                        <a:lnSpc>
                          <a:spcPts val="815"/>
                        </a:lnSpc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30810">
                        <a:lnSpc>
                          <a:spcPts val="81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Accelerated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7475" algn="r">
                        <a:lnSpc>
                          <a:spcPts val="81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3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410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243204">
                        <a:lnSpc>
                          <a:spcPts val="805"/>
                        </a:lnSpc>
                        <a:tabLst>
                          <a:tab pos="909319" algn="l"/>
                        </a:tabLst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losses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9225" algn="r">
                        <a:lnSpc>
                          <a:spcPts val="80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ts val="80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4460" algn="r">
                        <a:lnSpc>
                          <a:spcPts val="80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ts val="80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</a:t>
                      </a:r>
                      <a:r>
                        <a:rPr sz="800" spc="-10" dirty="0">
                          <a:solidFill>
                            <a:srgbClr val="A5A5A5"/>
                          </a:solidFill>
                          <a:latin typeface="Arial"/>
                          <a:cs typeface="Arial"/>
                        </a:rPr>
                        <a:t>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7626">
                <a:tc gridSpan="7">
                  <a:txBody>
                    <a:bodyPr/>
                    <a:lstStyle/>
                    <a:p>
                      <a:pPr marL="2670810">
                        <a:lnSpc>
                          <a:spcPts val="675"/>
                        </a:lnSpc>
                        <a:tabLst>
                          <a:tab pos="3265804" algn="l"/>
                          <a:tab pos="3961129" algn="l"/>
                          <a:tab pos="4565015" algn="l"/>
                          <a:tab pos="5157470" algn="l"/>
                          <a:tab pos="5661025" algn="l"/>
                        </a:tabLst>
                      </a:pPr>
                      <a:r>
                        <a:rPr sz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r>
                        <a:rPr sz="500" spc="3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5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5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Em</a:t>
                      </a:r>
                      <a:r>
                        <a:rPr sz="5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Em</a:t>
                      </a:r>
                      <a:r>
                        <a:rPr sz="600" b="1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Em</a:t>
                      </a:r>
                      <a:r>
                        <a:rPr sz="6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Em</a:t>
                      </a:r>
                      <a:r>
                        <a:rPr sz="6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>
                        <a:lnSpc>
                          <a:spcPts val="940"/>
                        </a:lnSpc>
                        <a:spcBef>
                          <a:spcPts val="15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April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R="10858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14097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(510)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ts val="92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3189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L="166370" algn="ct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(Charged)/cred1ted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10795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(372)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4033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L="97790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(392)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63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Credited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1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545454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352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6370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390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906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(169)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192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62560" algn="ct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2830446" y="9513966"/>
            <a:ext cx="1566452" cy="0"/>
          </a:xfrm>
          <a:custGeom>
            <a:avLst/>
            <a:gdLst/>
            <a:ahLst/>
            <a:cxnLst/>
            <a:rect l="l" t="t" r="r" b="b"/>
            <a:pathLst>
              <a:path w="1569085">
                <a:moveTo>
                  <a:pt x="0" y="0"/>
                </a:moveTo>
                <a:lnTo>
                  <a:pt x="1568669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19703" y="738066"/>
            <a:ext cx="2831152" cy="6294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9874">
              <a:spcBef>
                <a:spcPts val="100"/>
              </a:spcBef>
            </a:pPr>
            <a:r>
              <a:rPr sz="1198" b="1" dirty="0">
                <a:solidFill>
                  <a:srgbClr val="2F5B9C"/>
                </a:solidFill>
                <a:latin typeface="Arial"/>
                <a:cs typeface="Arial"/>
              </a:rPr>
              <a:t>F6.</a:t>
            </a:r>
            <a:r>
              <a:rPr sz="1198" b="1" spc="95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B9C"/>
                </a:solidFill>
                <a:latin typeface="Arial"/>
                <a:cs typeface="Arial"/>
              </a:rPr>
              <a:t>Notes</a:t>
            </a:r>
            <a:r>
              <a:rPr sz="1198" b="1" spc="45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B9C"/>
                </a:solidFill>
                <a:latin typeface="Arial"/>
                <a:cs typeface="Arial"/>
              </a:rPr>
              <a:t>to</a:t>
            </a:r>
            <a:r>
              <a:rPr sz="1198" b="1" spc="55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B9C"/>
                </a:solidFill>
                <a:latin typeface="Arial"/>
                <a:cs typeface="Arial"/>
              </a:rPr>
              <a:t>the</a:t>
            </a:r>
            <a:r>
              <a:rPr sz="1198" b="1" spc="50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B9C"/>
                </a:solidFill>
                <a:latin typeface="Arial"/>
                <a:cs typeface="Arial"/>
              </a:rPr>
              <a:t>financial</a:t>
            </a:r>
            <a:r>
              <a:rPr sz="1198" b="1" spc="165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F5B9C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917"/>
              </a:spcBef>
            </a:pPr>
            <a:endParaRPr sz="1198">
              <a:latin typeface="Arial"/>
              <a:cs typeface="Arial"/>
            </a:endParaRPr>
          </a:p>
          <a:p>
            <a:pPr marL="12678"/>
            <a:r>
              <a:rPr sz="849" b="1" dirty="0">
                <a:solidFill>
                  <a:srgbClr val="2F5B9C"/>
                </a:solidFill>
                <a:latin typeface="Arial"/>
                <a:cs typeface="Arial"/>
              </a:rPr>
              <a:t>10.</a:t>
            </a:r>
            <a:r>
              <a:rPr sz="849" b="1" spc="125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F5B9C"/>
                </a:solidFill>
                <a:latin typeface="Arial"/>
                <a:cs typeface="Arial"/>
              </a:rPr>
              <a:t>Non-current</a:t>
            </a:r>
            <a:r>
              <a:rPr sz="849" b="1" spc="270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F5B9C"/>
                </a:solidFill>
                <a:latin typeface="Arial"/>
                <a:cs typeface="Arial"/>
              </a:rPr>
              <a:t>investments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52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9512" y="1776190"/>
            <a:ext cx="251038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25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354252" y="1560031"/>
            <a:ext cx="592729" cy="484960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12678" marR="5071" indent="147703" algn="r">
              <a:lnSpc>
                <a:spcPct val="92700"/>
              </a:lnSpc>
              <a:spcBef>
                <a:spcPts val="170"/>
              </a:spcBef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Shares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subsid</a:t>
            </a:r>
            <a:r>
              <a:rPr sz="799" spc="-10" dirty="0">
                <a:solidFill>
                  <a:srgbClr val="797E83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ary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undertakings</a:t>
            </a:r>
            <a:endParaRPr sz="799">
              <a:latin typeface="Arial"/>
              <a:cs typeface="Arial"/>
            </a:endParaRPr>
          </a:p>
          <a:p>
            <a:pPr marR="8875" algn="r">
              <a:lnSpc>
                <a:spcPts val="879"/>
              </a:lnSpc>
            </a:pPr>
            <a:r>
              <a:rPr sz="749" spc="-25" dirty="0">
                <a:solidFill>
                  <a:srgbClr val="424242"/>
                </a:solidFill>
                <a:latin typeface="Arial"/>
                <a:cs typeface="Arial"/>
              </a:rPr>
              <a:t>(i)</a:t>
            </a:r>
            <a:endParaRPr sz="7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079381" y="1560030"/>
            <a:ext cx="595898" cy="483058"/>
          </a:xfrm>
          <a:prstGeom prst="rect">
            <a:avLst/>
          </a:prstGeom>
        </p:spPr>
        <p:txBody>
          <a:bodyPr vert="horz" wrap="square" lIns="0" tIns="24090" rIns="0" bIns="0" rtlCol="0">
            <a:spAutoFit/>
          </a:bodyPr>
          <a:lstStyle/>
          <a:p>
            <a:pPr marL="12678" marR="5071" indent="187640" algn="r">
              <a:lnSpc>
                <a:spcPts val="888"/>
              </a:lnSpc>
              <a:spcBef>
                <a:spcPts val="190"/>
              </a:spcBef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Loans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to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subsidiary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undertakings</a:t>
            </a:r>
            <a:endParaRPr sz="799">
              <a:latin typeface="Arial"/>
              <a:cs typeface="Arial"/>
            </a:endParaRPr>
          </a:p>
          <a:p>
            <a:pPr marR="8875" algn="r">
              <a:lnSpc>
                <a:spcPts val="843"/>
              </a:lnSpc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(ii)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791299" y="1560031"/>
            <a:ext cx="1328093" cy="48622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10936">
              <a:lnSpc>
                <a:spcPts val="923"/>
              </a:lnSpc>
              <a:spcBef>
                <a:spcPts val="100"/>
              </a:spcBef>
            </a:pPr>
            <a:r>
              <a:rPr sz="799" spc="-25" dirty="0">
                <a:solidFill>
                  <a:srgbClr val="797E83"/>
                </a:solidFill>
                <a:latin typeface="Arial"/>
                <a:cs typeface="Arial"/>
              </a:rPr>
              <a:t>I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nterests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888"/>
              </a:lnSpc>
              <a:tabLst>
                <a:tab pos="731544" algn="l"/>
              </a:tabLst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joint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ventures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Loans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joint</a:t>
            </a:r>
            <a:endParaRPr sz="799">
              <a:latin typeface="Arial"/>
              <a:cs typeface="Arial"/>
            </a:endParaRPr>
          </a:p>
          <a:p>
            <a:pPr marL="131855" marR="5071" indent="292237">
              <a:lnSpc>
                <a:spcPts val="888"/>
              </a:lnSpc>
              <a:spcBef>
                <a:spcPts val="55"/>
              </a:spcBef>
              <a:tabLst>
                <a:tab pos="944542" algn="l"/>
              </a:tabLst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ventures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associates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297222" y="1672810"/>
            <a:ext cx="550889" cy="260547"/>
          </a:xfrm>
          <a:prstGeom prst="rect">
            <a:avLst/>
          </a:prstGeom>
        </p:spPr>
        <p:txBody>
          <a:bodyPr vert="horz" wrap="square" lIns="0" tIns="24090" rIns="0" bIns="0" rtlCol="0">
            <a:spAutoFit/>
          </a:bodyPr>
          <a:lstStyle/>
          <a:p>
            <a:pPr marL="12678" marR="5071" indent="275755">
              <a:lnSpc>
                <a:spcPts val="888"/>
              </a:lnSpc>
              <a:spcBef>
                <a:spcPts val="19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4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investments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316404" y="1734024"/>
            <a:ext cx="261815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10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endParaRPr sz="7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84086" y="2760973"/>
            <a:ext cx="99084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743831" y="2760973"/>
            <a:ext cx="19842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637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828719" y="2190816"/>
          <a:ext cx="5886716" cy="17217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03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94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021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625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2697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3853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8781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2236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93188">
                <a:tc gridSpan="4">
                  <a:txBody>
                    <a:bodyPr/>
                    <a:lstStyle/>
                    <a:p>
                      <a:pPr marL="1421765" marR="3175">
                        <a:lnSpc>
                          <a:spcPts val="635"/>
                        </a:lnSpc>
                        <a:tabLst>
                          <a:tab pos="2007235" algn="l"/>
                          <a:tab pos="2726055" algn="l"/>
                        </a:tabLst>
                      </a:pPr>
                      <a:r>
                        <a:rPr sz="5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5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5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£m</a:t>
                      </a:r>
                      <a:endParaRPr sz="6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23570">
                        <a:lnSpc>
                          <a:spcPts val="640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£</a:t>
                      </a:r>
                      <a:r>
                        <a:rPr sz="600" spc="-25" dirty="0">
                          <a:solidFill>
                            <a:srgbClr val="90939C"/>
                          </a:solidFill>
                          <a:latin typeface="Courier New"/>
                          <a:cs typeface="Courier New"/>
                        </a:rPr>
                        <a:t>m</a:t>
                      </a:r>
                      <a:endParaRPr sz="6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ts val="640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6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6830" algn="ctr">
                        <a:lnSpc>
                          <a:spcPts val="640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6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640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6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9118">
                <a:tc gridSpan="2"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Apr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5656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 gridSpan="2">
                  <a:txBody>
                    <a:bodyPr/>
                    <a:lstStyle/>
                    <a:p>
                      <a:pPr marR="30099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636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8832">
                <a:tc gridSpan="2">
                  <a:txBody>
                    <a:bodyPr/>
                    <a:lstStyle/>
                    <a:p>
                      <a:pPr marL="67945">
                        <a:lnSpc>
                          <a:spcPts val="869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0" dirty="0">
                          <a:solidFill>
                            <a:srgbClr val="797E83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2280" algn="r">
                        <a:lnSpc>
                          <a:spcPts val="894"/>
                        </a:lnSpc>
                        <a:spcBef>
                          <a:spcPts val="10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(58)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94"/>
                        </a:lnSpc>
                        <a:spcBef>
                          <a:spcPts val="10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ts val="944"/>
                        </a:lnSpc>
                        <a:spcBef>
                          <a:spcPts val="5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(68)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6339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471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ts val="1375"/>
                        </a:lnSpc>
                        <a:tabLst>
                          <a:tab pos="1351915" algn="l"/>
                          <a:tab pos="1910080" algn="l"/>
                          <a:tab pos="2205990" algn="l"/>
                        </a:tabLst>
                      </a:pPr>
                      <a:r>
                        <a:rPr sz="8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Repurchase</a:t>
                      </a:r>
                      <a:r>
                        <a:rPr sz="800" u="sng" spc="3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of</a:t>
                      </a:r>
                      <a:r>
                        <a:rPr sz="800" u="sng" spc="-1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shares</a:t>
                      </a:r>
                      <a:r>
                        <a:rPr sz="800" u="sng" spc="15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spc="-20" dirty="0">
                          <a:solidFill>
                            <a:srgbClr val="797E8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(i</a:t>
                      </a:r>
                      <a:r>
                        <a:rPr sz="800" u="sng" spc="-20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v)</a:t>
                      </a:r>
                      <a:r>
                        <a:rPr sz="8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none" spc="-1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u="none" baseline="-26041" dirty="0">
                          <a:solidFill>
                            <a:srgbClr val="C8C6CF"/>
                          </a:solidFill>
                          <a:latin typeface="Arial"/>
                          <a:cs typeface="Arial"/>
                        </a:rPr>
                        <a:t>--	</a:t>
                      </a:r>
                      <a:r>
                        <a:rPr sz="800" u="none" spc="-25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u="none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1)</a:t>
                      </a:r>
                      <a:r>
                        <a:rPr sz="800" u="none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2400" u="none" baseline="-20833" dirty="0">
                          <a:solidFill>
                            <a:srgbClr val="C8C6CF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2400" u="none" spc="15" baseline="-20833" dirty="0">
                          <a:solidFill>
                            <a:srgbClr val="C8C6CF"/>
                          </a:solidFill>
                          <a:latin typeface="Arial"/>
                          <a:cs typeface="Arial"/>
                        </a:rPr>
                        <a:t>�</a:t>
                      </a:r>
                      <a:endParaRPr sz="2400" baseline="-20833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417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8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300990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417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86360" algn="ctr">
                        <a:lnSpc>
                          <a:spcPct val="100000"/>
                        </a:lnSpc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1001" marB="0"/>
                </a:tc>
                <a:tc>
                  <a:txBody>
                    <a:bodyPr/>
                    <a:lstStyle/>
                    <a:p>
                      <a:pPr marL="323850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8003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67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9"/>
                        </a:spcBef>
                        <a:tabLst>
                          <a:tab pos="1386840" algn="l"/>
                          <a:tab pos="1862455" algn="l"/>
                        </a:tabLst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Apri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45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spc="-75" baseline="55555" dirty="0">
                          <a:solidFill>
                            <a:srgbClr val="B8B8BC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r>
                        <a:rPr sz="700" baseline="55555" dirty="0">
                          <a:solidFill>
                            <a:srgbClr val="B8B8BC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R="30099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636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20"/>
                        </a:spcBef>
                        <a:tabLst>
                          <a:tab pos="1849755" algn="l"/>
                        </a:tabLst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(58)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(58)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570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5"/>
                        </a:spcBef>
                        <a:tabLst>
                          <a:tab pos="1859914" algn="l"/>
                        </a:tabLst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i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i="1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penod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30099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6360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118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tabLst>
                          <a:tab pos="1867535" algn="l"/>
                        </a:tabLst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b="1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b="1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7" baseline="-32679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261</a:t>
                      </a:r>
                      <a:endParaRPr sz="1300" baseline="-32679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54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6402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ct val="100000"/>
                        </a:lnSpc>
                        <a:spcBef>
                          <a:spcPts val="509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46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279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ts val="950"/>
                        </a:lnSpc>
                        <a:tabLst>
                          <a:tab pos="1861185" algn="l"/>
                        </a:tabLst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 book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7" baseline="-312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262</a:t>
                      </a:r>
                      <a:endParaRPr sz="1200" baseline="-312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642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642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/>
          <p:nvPr/>
        </p:nvSpPr>
        <p:spPr>
          <a:xfrm>
            <a:off x="820205" y="3519690"/>
            <a:ext cx="5829028" cy="36013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1776">
              <a:spcBef>
                <a:spcPts val="100"/>
              </a:spcBef>
              <a:tabLst>
                <a:tab pos="1427589" algn="l"/>
              </a:tabLst>
            </a:pPr>
            <a:r>
              <a:rPr sz="849" b="1" u="sng" spc="-20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2023</a:t>
            </a:r>
            <a:r>
              <a:rPr sz="849" b="1" u="sng" dirty="0">
                <a:solidFill>
                  <a:srgbClr val="42424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84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849">
              <a:latin typeface="Arial"/>
              <a:cs typeface="Arial"/>
            </a:endParaRPr>
          </a:p>
          <a:p>
            <a:pPr marL="81776">
              <a:spcBef>
                <a:spcPts val="5"/>
              </a:spcBef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85"/>
              </a:spcBef>
            </a:pPr>
            <a:endParaRPr sz="799">
              <a:latin typeface="Arial"/>
              <a:cs typeface="Arial"/>
            </a:endParaRPr>
          </a:p>
          <a:p>
            <a:pPr marL="12678" marR="25990" indent="131855">
              <a:lnSpc>
                <a:spcPct val="97900"/>
              </a:lnSpc>
              <a:buAutoNum type="romanLcParenBoth"/>
              <a:tabLst>
                <a:tab pos="144534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carrying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lhe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B8B8B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investments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tested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annually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enterprise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('EV')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calculation</a:t>
            </a:r>
            <a:r>
              <a:rPr sz="799" dirty="0">
                <a:solidFill>
                  <a:srgbClr val="B8B8BC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B8B8B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calculation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most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recently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approved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budgets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strategic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forecasts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 cover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three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projections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taking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perpetuity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steady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state,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sustainable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cash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flow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reflecting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average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industry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 successive peaks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troughs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profitabi</a:t>
            </a:r>
            <a:r>
              <a:rPr sz="799" spc="-10" dirty="0">
                <a:solidFill>
                  <a:srgbClr val="69696B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ity</a:t>
            </a:r>
            <a:r>
              <a:rPr sz="799" spc="-10" dirty="0">
                <a:solidFill>
                  <a:srgbClr val="B8B8BC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value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calculation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 regarding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selling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</a:t>
            </a:r>
            <a:r>
              <a:rPr sz="799" dirty="0">
                <a:solidFill>
                  <a:srgbClr val="90939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ces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raw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material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costs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EU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demand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rates,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pre-tax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11</a:t>
            </a:r>
            <a:r>
              <a:rPr sz="799" dirty="0">
                <a:solidFill>
                  <a:srgbClr val="B8B8BC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7%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B8B8BC"/>
                </a:solidFill>
                <a:latin typeface="Arial"/>
                <a:cs typeface="Arial"/>
              </a:rPr>
              <a:t>:</a:t>
            </a:r>
            <a:r>
              <a:rPr sz="799" spc="25" dirty="0">
                <a:solidFill>
                  <a:srgbClr val="B8B8B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9</a:t>
            </a:r>
            <a:r>
              <a:rPr sz="799" dirty="0">
                <a:solidFill>
                  <a:srgbClr val="90939C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3%),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used.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selling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prices,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raw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material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90939C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9093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exchange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EU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demand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expectations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external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sources.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pre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90939C"/>
                </a:solidFill>
                <a:latin typeface="Arial"/>
                <a:cs typeface="Arial"/>
              </a:rPr>
              <a:t>·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WACC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WACCs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its</a:t>
            </a:r>
            <a:r>
              <a:rPr sz="799" spc="-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European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competitors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adjusted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country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specific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 appropriate.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outcome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test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March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resulted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£nil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impairment</a:t>
            </a:r>
            <a:r>
              <a:rPr sz="799" spc="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(2022: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£nil).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  <a:buClr>
                <a:srgbClr val="424242"/>
              </a:buClr>
              <a:buFont typeface="Arial"/>
              <a:buAutoNum type="romanLcParenBoth"/>
            </a:pPr>
            <a:endParaRPr sz="799">
              <a:latin typeface="Arial"/>
              <a:cs typeface="Arial"/>
            </a:endParaRPr>
          </a:p>
          <a:p>
            <a:pPr marL="13946" marR="8875" indent="141364">
              <a:lnSpc>
                <a:spcPts val="938"/>
              </a:lnSpc>
              <a:buAutoNum type="romanLcParenBoth"/>
              <a:tabLst>
                <a:tab pos="155311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book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loans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parents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subsidiaries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fellow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undertakings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loans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£64m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£64m)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bearing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fixed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repayment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date.</a:t>
            </a:r>
            <a:endParaRPr sz="799">
              <a:latin typeface="Arial"/>
              <a:cs typeface="Arial"/>
            </a:endParaRPr>
          </a:p>
          <a:p>
            <a:pPr marL="12678" marR="13946" indent="173060" algn="just">
              <a:lnSpc>
                <a:spcPct val="98300"/>
              </a:lnSpc>
              <a:spcBef>
                <a:spcPts val="898"/>
              </a:spcBef>
              <a:buAutoNum type="romanLcParenBoth"/>
              <a:tabLst>
                <a:tab pos="185739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18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January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waived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loan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receivable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£10m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subsidiary,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London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Works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Limited,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corporate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simplification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programme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London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Works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Limited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placed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Members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Voluntary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Liquidation.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disposals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shares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subsidiary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undertakings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removal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cost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fully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written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down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investments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number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subsidiary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companies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dissolved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corporate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simplification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programme.</a:t>
            </a:r>
            <a:endParaRPr sz="799">
              <a:latin typeface="Arial"/>
              <a:cs typeface="Arial"/>
            </a:endParaRPr>
          </a:p>
          <a:p>
            <a:pPr marL="188908" indent="-174962" algn="just">
              <a:spcBef>
                <a:spcPts val="888"/>
              </a:spcBef>
              <a:buAutoNum type="romanLcParenBoth"/>
              <a:tabLst>
                <a:tab pos="188908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28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International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(India)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repurchased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portion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own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shares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B8B8B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903"/>
              </a:spcBef>
            </a:pPr>
            <a:endParaRPr sz="799">
              <a:latin typeface="Arial"/>
              <a:cs typeface="Arial"/>
            </a:endParaRPr>
          </a:p>
          <a:p>
            <a:pPr marL="15214" algn="just"/>
            <a:r>
              <a:rPr sz="799" dirty="0">
                <a:solidFill>
                  <a:srgbClr val="2F5B9C"/>
                </a:solidFill>
                <a:latin typeface="Arial"/>
                <a:cs typeface="Arial"/>
              </a:rPr>
              <a:t>11.</a:t>
            </a:r>
            <a:r>
              <a:rPr sz="799" spc="185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799" spc="65" dirty="0">
                <a:solidFill>
                  <a:srgbClr val="2F5B9C"/>
                </a:solidFill>
                <a:latin typeface="Arial"/>
                <a:cs typeface="Arial"/>
              </a:rPr>
              <a:t>Deferred</a:t>
            </a:r>
            <a:r>
              <a:rPr sz="799" spc="95" dirty="0">
                <a:solidFill>
                  <a:srgbClr val="2F5B9C"/>
                </a:solidFill>
                <a:latin typeface="Arial"/>
                <a:cs typeface="Arial"/>
              </a:rPr>
              <a:t> </a:t>
            </a:r>
            <a:r>
              <a:rPr sz="948" spc="-25" dirty="0">
                <a:solidFill>
                  <a:srgbClr val="2F5B9C"/>
                </a:solidFill>
                <a:latin typeface="Arial"/>
                <a:cs typeface="Arial"/>
              </a:rPr>
              <a:t>tax</a:t>
            </a:r>
            <a:endParaRPr sz="948">
              <a:latin typeface="Arial"/>
              <a:cs typeface="Arial"/>
            </a:endParaRPr>
          </a:p>
          <a:p>
            <a:pPr marL="17750">
              <a:spcBef>
                <a:spcPts val="549"/>
              </a:spcBef>
              <a:tabLst>
                <a:tab pos="4895768" algn="l"/>
              </a:tabLst>
            </a:pP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The</a:t>
            </a:r>
            <a:r>
              <a:rPr sz="799" u="heavy" spc="30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following</a:t>
            </a:r>
            <a:r>
              <a:rPr sz="799" u="heavy" spc="-5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649" u="heavy" dirty="0">
                <a:solidFill>
                  <a:srgbClr val="69696B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IS</a:t>
            </a:r>
            <a:r>
              <a:rPr sz="649" u="heavy" spc="-5" dirty="0">
                <a:solidFill>
                  <a:srgbClr val="69696B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the</a:t>
            </a:r>
            <a:r>
              <a:rPr sz="799" u="heavy" spc="5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anal</a:t>
            </a:r>
            <a:r>
              <a:rPr sz="799" u="heavy" dirty="0">
                <a:solidFill>
                  <a:srgbClr val="69696B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y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sis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of</a:t>
            </a:r>
            <a:r>
              <a:rPr sz="799" u="heavy" spc="5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the</a:t>
            </a:r>
            <a:r>
              <a:rPr sz="799" u="heavy" spc="-20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deferred</a:t>
            </a:r>
            <a:r>
              <a:rPr sz="799" u="heavy" spc="45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424242"/>
                  </a:solidFill>
                </a:uFill>
                <a:latin typeface="Arial"/>
                <a:cs typeface="Arial"/>
              </a:rPr>
              <a:t>tax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balance</a:t>
            </a:r>
            <a:r>
              <a:rPr sz="799" u="heavy" spc="2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she</a:t>
            </a:r>
            <a:r>
              <a:rPr sz="799" u="heavy" spc="-10" dirty="0">
                <a:solidFill>
                  <a:srgbClr val="B8B8BC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_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e</a:t>
            </a:r>
            <a:r>
              <a:rPr sz="799" u="heavy" spc="-10" dirty="0">
                <a:solidFill>
                  <a:srgbClr val="90939C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_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t</a:t>
            </a:r>
            <a:r>
              <a:rPr sz="799" u="heavy" spc="-10" dirty="0">
                <a:solidFill>
                  <a:srgbClr val="797E83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_.p</a:t>
            </a:r>
            <a:r>
              <a:rPr sz="799" u="heavy" spc="-10" dirty="0">
                <a:solidFill>
                  <a:srgbClr val="90939C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;...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u</a:t>
            </a:r>
            <a:r>
              <a:rPr sz="799" u="heavy" spc="-10" dirty="0">
                <a:solidFill>
                  <a:srgbClr val="90939C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.;.i</a:t>
            </a:r>
            <a:r>
              <a:rPr sz="799" u="heavy" spc="-10" dirty="0">
                <a:solidFill>
                  <a:srgbClr val="69696B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rpo</a:t>
            </a:r>
            <a:r>
              <a:rPr sz="799" u="heavy" spc="-10" dirty="0">
                <a:solidFill>
                  <a:srgbClr val="90939C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;..._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s</a:t>
            </a:r>
            <a:r>
              <a:rPr sz="799" u="heavy" spc="-10" dirty="0">
                <a:solidFill>
                  <a:srgbClr val="90939C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_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e</a:t>
            </a:r>
            <a:r>
              <a:rPr sz="799" u="heavy" spc="-10" dirty="0">
                <a:solidFill>
                  <a:srgbClr val="7585A3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_</a:t>
            </a:r>
            <a:r>
              <a:rPr sz="799" u="heavy" spc="-10" dirty="0">
                <a:solidFill>
                  <a:srgbClr val="424242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s</a:t>
            </a:r>
            <a:r>
              <a:rPr sz="799" u="heavy" spc="-10" dirty="0">
                <a:solidFill>
                  <a:srgbClr val="B8B8BC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:</a:t>
            </a:r>
            <a:r>
              <a:rPr sz="799" u="heavy" spc="-10" dirty="0">
                <a:solidFill>
                  <a:srgbClr val="7585A3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;...</a:t>
            </a:r>
            <a:r>
              <a:rPr sz="799" u="heavy" dirty="0">
                <a:solidFill>
                  <a:srgbClr val="7585A3"/>
                </a:solidFill>
                <a:uFill>
                  <a:solidFill>
                    <a:srgbClr val="7484A2"/>
                  </a:solidFill>
                </a:uFill>
                <a:latin typeface="Arial"/>
                <a:cs typeface="Arial"/>
              </a:rPr>
              <a:t>	</a:t>
            </a:r>
            <a:r>
              <a:rPr sz="799" spc="334" dirty="0">
                <a:solidFill>
                  <a:srgbClr val="7585A3"/>
                </a:solidFill>
                <a:latin typeface="Arial"/>
                <a:cs typeface="Arial"/>
              </a:rPr>
              <a:t> </a:t>
            </a:r>
            <a:r>
              <a:rPr sz="799" spc="75" dirty="0">
                <a:solidFill>
                  <a:srgbClr val="797E83"/>
                </a:solidFill>
                <a:latin typeface="Arial"/>
                <a:cs typeface="Arial"/>
              </a:rPr>
              <a:t>-</a:t>
            </a:r>
            <a:r>
              <a:rPr sz="799" spc="70" dirty="0">
                <a:solidFill>
                  <a:srgbClr val="797E83"/>
                </a:solidFill>
                <a:latin typeface="Arial"/>
                <a:cs typeface="Arial"/>
              </a:rPr>
              <a:t>::-::-</a:t>
            </a:r>
            <a:r>
              <a:rPr sz="799" spc="105" dirty="0">
                <a:solidFill>
                  <a:srgbClr val="797E83"/>
                </a:solidFill>
                <a:latin typeface="Arial"/>
                <a:cs typeface="Arial"/>
              </a:rPr>
              <a:t>=-=-</a:t>
            </a:r>
            <a:r>
              <a:rPr sz="799" spc="75" dirty="0">
                <a:solidFill>
                  <a:srgbClr val="797E83"/>
                </a:solidFill>
                <a:latin typeface="Arial"/>
                <a:cs typeface="Arial"/>
              </a:rPr>
              <a:t>---</a:t>
            </a:r>
            <a:r>
              <a:rPr sz="799" spc="114" dirty="0">
                <a:solidFill>
                  <a:srgbClr val="797E83"/>
                </a:solidFill>
                <a:latin typeface="Arial"/>
                <a:cs typeface="Arial"/>
              </a:rPr>
              <a:t>==-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9" name="object 19"/>
          <p:cNvGraphicFramePr>
            <a:graphicFrameLocks noGrp="1"/>
          </p:cNvGraphicFramePr>
          <p:nvPr/>
        </p:nvGraphicFramePr>
        <p:xfrm>
          <a:off x="828720" y="7114594"/>
          <a:ext cx="5877207" cy="57244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560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99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7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4065">
                <a:tc>
                  <a:txBody>
                    <a:bodyPr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300" b="1" baseline="-9803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300" b="1" spc="-60" baseline="-9803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300" b="1" baseline="-9803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t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31M</a:t>
                      </a:r>
                      <a:r>
                        <a:rPr sz="1300" b="1" spc="-15" baseline="-9803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arc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388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3200" algn="r">
                        <a:lnSpc>
                          <a:spcPts val="850"/>
                        </a:lnSpc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197485" algn="r">
                        <a:lnSpc>
                          <a:spcPts val="695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3030">
                        <a:lnSpc>
                          <a:spcPts val="855"/>
                        </a:lnSpc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34950">
                        <a:lnSpc>
                          <a:spcPts val="690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637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637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0" name="object 20"/>
          <p:cNvSpPr txBox="1"/>
          <p:nvPr/>
        </p:nvSpPr>
        <p:spPr>
          <a:xfrm>
            <a:off x="825892" y="7948800"/>
            <a:ext cx="5802403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following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major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tax assets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movements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thereon,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during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prior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067745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40907" y="1482283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28719" y="1945054"/>
          <a:ext cx="5880377" cy="62379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41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2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09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155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91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4835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689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43903">
                <a:tc>
                  <a:txBody>
                    <a:bodyPr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175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24130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(376)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L="36195" algn="ct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3670" algn="r">
                        <a:lnSpc>
                          <a:spcPts val="1019"/>
                        </a:lnSpc>
                        <a:spcBef>
                          <a:spcPts val="2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9261">
                <a:tc>
                  <a:txBody>
                    <a:bodyPr/>
                    <a:lstStyle/>
                    <a:p>
                      <a:pPr marL="1270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Crediled/(charged)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1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20129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 marR="24130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(126)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L="90805" algn="ct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marR="15176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123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634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698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Charged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9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876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875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(19}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526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221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372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796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b="1" spc="-10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(510)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7465" algn="ct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27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847001" y="4929658"/>
            <a:ext cx="5792260" cy="0"/>
          </a:xfrm>
          <a:custGeom>
            <a:avLst/>
            <a:gdLst/>
            <a:ahLst/>
            <a:cxnLst/>
            <a:rect l="l" t="t" r="r" b="b"/>
            <a:pathLst>
              <a:path w="5801995">
                <a:moveTo>
                  <a:pt x="0" y="0"/>
                </a:moveTo>
                <a:lnTo>
                  <a:pt x="580163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47001" y="6551236"/>
            <a:ext cx="5785921" cy="0"/>
          </a:xfrm>
          <a:custGeom>
            <a:avLst/>
            <a:gdLst/>
            <a:ahLst/>
            <a:cxnLst/>
            <a:rect l="l" t="t" r="r" b="b"/>
            <a:pathLst>
              <a:path w="5795645">
                <a:moveTo>
                  <a:pt x="0" y="0"/>
                </a:moveTo>
                <a:lnTo>
                  <a:pt x="579553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96324" y="744161"/>
            <a:ext cx="276712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F6.</a:t>
            </a:r>
            <a:r>
              <a:rPr sz="1198" b="1" spc="5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Notes</a:t>
            </a:r>
            <a:r>
              <a:rPr sz="1198" b="1" spc="6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to</a:t>
            </a:r>
            <a:r>
              <a:rPr sz="1198" b="1" spc="10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the</a:t>
            </a:r>
            <a:r>
              <a:rPr sz="1198" b="1" spc="6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financial</a:t>
            </a:r>
            <a:r>
              <a:rPr sz="1198" b="1" spc="15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6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53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5349" y="1633183"/>
            <a:ext cx="26054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58072" y="1584415"/>
            <a:ext cx="1267235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33"/>
              </a:lnSpc>
              <a:spcBef>
                <a:spcPts val="100"/>
              </a:spcBef>
            </a:pP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Accelerated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endParaRPr sz="799">
              <a:latin typeface="Arial"/>
              <a:cs typeface="Arial"/>
            </a:endParaRPr>
          </a:p>
          <a:p>
            <a:pPr marL="124882">
              <a:lnSpc>
                <a:spcPts val="933"/>
              </a:lnSpc>
              <a:tabLst>
                <a:tab pos="789865" algn="l"/>
              </a:tabLst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depreciation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losses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32246" y="1474686"/>
            <a:ext cx="509683" cy="37338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6973" algn="r">
              <a:lnSpc>
                <a:spcPts val="923"/>
              </a:lnSpc>
              <a:spcBef>
                <a:spcPts val="100"/>
              </a:spcBef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Retirement</a:t>
            </a:r>
            <a:endParaRPr sz="799">
              <a:latin typeface="Arial"/>
              <a:cs typeface="Arial"/>
            </a:endParaRPr>
          </a:p>
          <a:p>
            <a:pPr marL="12678" marR="5071" indent="194614" algn="r">
              <a:lnSpc>
                <a:spcPts val="888"/>
              </a:lnSpc>
              <a:spcBef>
                <a:spcPts val="55"/>
              </a:spcBef>
            </a:pP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benefit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obligations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172609" y="1703291"/>
            <a:ext cx="14586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84000" algn="l"/>
                <a:tab pos="1219663" algn="l"/>
              </a:tabLst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Interest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Total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11590" y="1823182"/>
            <a:ext cx="3126565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06662" algn="l"/>
                <a:tab pos="1302073" algn="l"/>
                <a:tab pos="1910635" algn="l"/>
                <a:tab pos="2493843" algn="l"/>
                <a:tab pos="3007319" algn="l"/>
              </a:tabLst>
            </a:pPr>
            <a:r>
              <a:rPr sz="549" dirty="0">
                <a:solidFill>
                  <a:srgbClr val="444444"/>
                </a:solidFill>
                <a:latin typeface="Arial"/>
                <a:cs typeface="Arial"/>
              </a:rPr>
              <a:t>£m</a:t>
            </a:r>
            <a:r>
              <a:rPr sz="549" spc="36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549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u="sng" spc="-25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49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sng" spc="-25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r>
              <a:rPr sz="599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u="sng" spc="-25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49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i="1" u="sng" spc="-25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49" i="1" u="sng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u="sng" spc="-25" dirty="0">
                <a:solidFill>
                  <a:srgbClr val="4444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21627" y="2681723"/>
            <a:ext cx="5833466" cy="2189610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214" marR="5071" indent="1902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made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25%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01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April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2023.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revised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calculate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liabilities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 at 31 March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 31 March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45" dirty="0">
                <a:solidFill>
                  <a:srgbClr val="BABAB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 marR="47544" indent="4437" algn="just">
              <a:lnSpc>
                <a:spcPct val="98300"/>
              </a:lnSpc>
              <a:spcBef>
                <a:spcPts val="898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£102m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 £104m)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2023.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evaluating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whether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probable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taxable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profits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earned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accounting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periods,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available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evidence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considered,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Board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approved budgets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forecasts.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When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determining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level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taxable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earned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 future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entity,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board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approved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forecasts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cover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next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three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forecasts for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subsequent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being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same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forecasts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model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PPE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testing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but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application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increasing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"uncertainty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factor''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reflect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probable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 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forecast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extends.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 has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performed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sensitivity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analysis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calculation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shows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increasing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"uncertainty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factor"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5%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resulted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£88m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£86m)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decreasing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"uncertainty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factor"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5%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higher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 asset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£130m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£125m).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65"/>
              </a:spcBef>
            </a:pPr>
            <a:endParaRPr sz="799">
              <a:latin typeface="Arial"/>
              <a:cs typeface="Arial"/>
            </a:endParaRPr>
          </a:p>
          <a:p>
            <a:pPr marL="15848" marR="14579" indent="1268" algn="just">
              <a:lnSpc>
                <a:spcPts val="90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assets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total tax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losses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£4,104m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£2,487m)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credits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of£113m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£nil)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can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be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carried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forward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indefinitely.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5848"/>
            <a:r>
              <a:rPr sz="898" b="1" dirty="0">
                <a:solidFill>
                  <a:srgbClr val="2B569A"/>
                </a:solidFill>
                <a:latin typeface="Arial"/>
                <a:cs typeface="Arial"/>
              </a:rPr>
              <a:t>12.</a:t>
            </a:r>
            <a:r>
              <a:rPr sz="898" b="1" spc="1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B569A"/>
                </a:solidFill>
                <a:latin typeface="Arial"/>
                <a:cs typeface="Arial"/>
              </a:rPr>
              <a:t>Inventories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53146" y="4986323"/>
            <a:ext cx="703033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49" b="1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49" b="1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49" b="1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847000" y="5084252"/>
          <a:ext cx="5932360" cy="7429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4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49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19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19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8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00162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3995" algn="r">
                        <a:lnSpc>
                          <a:spcPts val="630"/>
                        </a:lnSpc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95"/>
                        </a:lnSpc>
                        <a:spcBef>
                          <a:spcPts val="30"/>
                        </a:spcBef>
                      </a:pPr>
                      <a:r>
                        <a:rPr sz="5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consumables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08915" algn="r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304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296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286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progress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1018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192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Finished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goods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goods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resale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399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272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619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5798167" y="4937555"/>
            <a:ext cx="237725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07022" y="4931204"/>
            <a:ext cx="24469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21296" y="5937070"/>
            <a:ext cx="5787189" cy="554059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9018" marR="5071" indent="-1902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inventories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above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stated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after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£61m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BABABA"/>
                </a:solidFill>
                <a:latin typeface="Arial"/>
                <a:cs typeface="Arial"/>
              </a:rPr>
              <a:t>.</a:t>
            </a:r>
            <a:r>
              <a:rPr sz="799" spc="105" dirty="0">
                <a:solidFill>
                  <a:srgbClr val="BABAB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£17m)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obsolescence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write-downs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realisable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value.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70"/>
              </a:spcBef>
            </a:pPr>
            <a:endParaRPr sz="799">
              <a:latin typeface="Arial"/>
              <a:cs typeface="Arial"/>
            </a:endParaRPr>
          </a:p>
          <a:p>
            <a:pPr marL="12678">
              <a:spcBef>
                <a:spcPts val="5"/>
              </a:spcBef>
            </a:pPr>
            <a:r>
              <a:rPr sz="948" dirty="0">
                <a:solidFill>
                  <a:srgbClr val="2B569A"/>
                </a:solidFill>
                <a:latin typeface="Arial"/>
                <a:cs typeface="Arial"/>
              </a:rPr>
              <a:t>13.</a:t>
            </a:r>
            <a:r>
              <a:rPr sz="948" spc="-3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B569A"/>
                </a:solidFill>
                <a:latin typeface="Arial"/>
                <a:cs typeface="Arial"/>
              </a:rPr>
              <a:t>Trade</a:t>
            </a:r>
            <a:r>
              <a:rPr sz="948" spc="1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B569A"/>
                </a:solidFill>
                <a:latin typeface="Arial"/>
                <a:cs typeface="Arial"/>
              </a:rPr>
              <a:t>and</a:t>
            </a:r>
            <a:r>
              <a:rPr sz="948" spc="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B569A"/>
                </a:solidFill>
                <a:latin typeface="Arial"/>
                <a:cs typeface="Arial"/>
              </a:rPr>
              <a:t>other</a:t>
            </a:r>
            <a:r>
              <a:rPr sz="948" spc="4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B569A"/>
                </a:solidFill>
                <a:latin typeface="Arial"/>
                <a:cs typeface="Arial"/>
              </a:rPr>
              <a:t>receivables</a:t>
            </a:r>
            <a:endParaRPr sz="948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92211" y="6598503"/>
            <a:ext cx="74994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49" b="1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49" b="1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20" name="object 20"/>
          <p:cNvGraphicFramePr>
            <a:graphicFrameLocks noGrp="1"/>
          </p:cNvGraphicFramePr>
          <p:nvPr/>
        </p:nvGraphicFramePr>
        <p:xfrm>
          <a:off x="837860" y="6702779"/>
          <a:ext cx="5929190" cy="21420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739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588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1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15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01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9705" algn="r">
                        <a:lnSpc>
                          <a:spcPts val="555"/>
                        </a:lnSpc>
                      </a:pPr>
                      <a:r>
                        <a:rPr sz="700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20"/>
                        </a:lnSpc>
                        <a:spcBef>
                          <a:spcPts val="30"/>
                        </a:spcBef>
                      </a:pPr>
                      <a:r>
                        <a:rPr sz="5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653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29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171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Less: provision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750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29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794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7780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instruments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6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Prepayments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proceeds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sale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78435" algn="r">
                        <a:lnSpc>
                          <a:spcPts val="1100"/>
                        </a:lnSpc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13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9609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proceeds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sale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-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5260" algn="r">
                        <a:lnSpc>
                          <a:spcPts val="1090"/>
                        </a:lnSpc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32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444444"/>
                          </a:solidFill>
                          <a:latin typeface="Courier New"/>
                          <a:cs typeface="Courier New"/>
                        </a:rPr>
                        <a:t>138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21" name="object 21"/>
          <p:cNvSpPr txBox="1"/>
          <p:nvPr/>
        </p:nvSpPr>
        <p:spPr>
          <a:xfrm>
            <a:off x="5856056" y="6559131"/>
            <a:ext cx="241529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20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401108" y="6559131"/>
            <a:ext cx="244065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endParaRPr sz="74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0407" y="8960763"/>
            <a:ext cx="5806841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848" marR="5071" indent="-380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credit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not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disclosed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because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TSE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disclose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such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consolidated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015928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40907" y="1387793"/>
          <a:ext cx="5874672" cy="788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905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339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00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4065">
                <a:tc gridSpan="2">
                  <a:txBody>
                    <a:bodyPr/>
                    <a:lstStyle/>
                    <a:p>
                      <a:pPr marL="73025">
                        <a:lnSpc>
                          <a:spcPts val="865"/>
                        </a:lnSpc>
                        <a:spcBef>
                          <a:spcPts val="350"/>
                        </a:spcBef>
                        <a:tabLst>
                          <a:tab pos="5047615" algn="l"/>
                        </a:tabLst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 31</a:t>
                      </a:r>
                      <a:r>
                        <a:rPr sz="800" b="1" spc="-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0" baseline="21604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1300" baseline="21604">
                        <a:latin typeface="Courier New"/>
                        <a:cs typeface="Courier New"/>
                      </a:endParaRPr>
                    </a:p>
                    <a:p>
                      <a:pPr marR="160020" algn="r">
                        <a:lnSpc>
                          <a:spcPts val="560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4437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7480">
                        <a:lnSpc>
                          <a:spcPts val="94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72415">
                        <a:lnSpc>
                          <a:spcPts val="750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Em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1305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hand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14986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deposits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494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838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14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0495" algn="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52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2599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40907" y="2546062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0907" y="3442197"/>
            <a:ext cx="5801135" cy="0"/>
          </a:xfrm>
          <a:custGeom>
            <a:avLst/>
            <a:gdLst/>
            <a:ahLst/>
            <a:cxnLst/>
            <a:rect l="l" t="t" r="r" b="b"/>
            <a:pathLst>
              <a:path w="5810884">
                <a:moveTo>
                  <a:pt x="0" y="0"/>
                </a:moveTo>
                <a:lnTo>
                  <a:pt x="581079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840907" y="3636604"/>
          <a:ext cx="5799867" cy="6301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623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39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35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marL="154305">
                        <a:lnSpc>
                          <a:spcPts val="885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3670" algn="r">
                        <a:lnSpc>
                          <a:spcPts val="93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3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150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1130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7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234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521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180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838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409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648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262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648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40907" y="4443490"/>
          <a:ext cx="5851850" cy="17262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9839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23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5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6253">
                <a:tc gridSpan="2">
                  <a:txBody>
                    <a:bodyPr/>
                    <a:lstStyle/>
                    <a:p>
                      <a:pPr marL="69850">
                        <a:lnSpc>
                          <a:spcPts val="915"/>
                        </a:lnSpc>
                        <a:spcBef>
                          <a:spcPts val="455"/>
                        </a:spcBef>
                        <a:tabLst>
                          <a:tab pos="5034915" algn="l"/>
                        </a:tabLst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0" baseline="21604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1300" baseline="21604">
                        <a:latin typeface="Courier New"/>
                        <a:cs typeface="Courier New"/>
                      </a:endParaRPr>
                    </a:p>
                    <a:p>
                      <a:pPr marR="164465" algn="r">
                        <a:lnSpc>
                          <a:spcPts val="630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5768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875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900" b="1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L="271145">
                        <a:lnSpc>
                          <a:spcPts val="595"/>
                        </a:lnSpc>
                        <a:spcBef>
                          <a:spcPts val="209"/>
                        </a:spcBef>
                      </a:pPr>
                      <a:r>
                        <a:rPr sz="5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8583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Non•current: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3500">
                        <a:lnSpc>
                          <a:spcPts val="869"/>
                        </a:lnSpc>
                        <a:spcBef>
                          <a:spcPts val="29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Inter.group: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7502">
                <a:tc gridSpan="2">
                  <a:txBody>
                    <a:bodyPr/>
                    <a:lstStyle/>
                    <a:p>
                      <a:pPr marL="152400">
                        <a:lnSpc>
                          <a:spcPct val="100000"/>
                        </a:lnSpc>
                        <a:spcBef>
                          <a:spcPts val="180"/>
                        </a:spcBef>
                        <a:tabLst>
                          <a:tab pos="5080000" algn="l"/>
                        </a:tabLst>
                      </a:pPr>
                      <a:r>
                        <a:rPr sz="1200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1200" spc="52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 to</a:t>
                      </a:r>
                      <a:r>
                        <a:rPr sz="1200" spc="-52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r>
                        <a:rPr sz="1200" spc="89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r>
                        <a:rPr sz="1200" baseline="3472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503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2282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481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2282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 gridSpan="2">
                  <a:txBody>
                    <a:bodyPr/>
                    <a:lstStyle/>
                    <a:p>
                      <a:pPr marR="16065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503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204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481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204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 marL="64769">
                        <a:lnSpc>
                          <a:spcPts val="869"/>
                        </a:lnSpc>
                        <a:spcBef>
                          <a:spcPts val="15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External: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1448">
                <a:tc>
                  <a:txBody>
                    <a:bodyPr/>
                    <a:lstStyle/>
                    <a:p>
                      <a:pPr marL="15049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R="7556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153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25990" marB="0"/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159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28527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14795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70" algn="ctr">
                        <a:lnSpc>
                          <a:spcPts val="104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50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975" algn="r">
                        <a:lnSpc>
                          <a:spcPts val="107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50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930" algn="ct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648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7470" algn="ct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706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690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828719" y="6411023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40907" y="2800576"/>
            <a:ext cx="5801135" cy="0"/>
          </a:xfrm>
          <a:custGeom>
            <a:avLst/>
            <a:gdLst/>
            <a:ahLst/>
            <a:cxnLst/>
            <a:rect l="l" t="t" r="r" b="b"/>
            <a:pathLst>
              <a:path w="5810884">
                <a:moveTo>
                  <a:pt x="0" y="0"/>
                </a:moveTo>
                <a:lnTo>
                  <a:pt x="581079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831509" y="6246428"/>
            <a:ext cx="810802" cy="0"/>
          </a:xfrm>
          <a:custGeom>
            <a:avLst/>
            <a:gdLst/>
            <a:ahLst/>
            <a:cxnLst/>
            <a:rect l="l" t="t" r="r" b="b"/>
            <a:pathLst>
              <a:path w="812165">
                <a:moveTo>
                  <a:pt x="0" y="0"/>
                </a:moveTo>
                <a:lnTo>
                  <a:pt x="81180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40907" y="7630254"/>
            <a:ext cx="3129101" cy="0"/>
          </a:xfrm>
          <a:custGeom>
            <a:avLst/>
            <a:gdLst/>
            <a:ahLst/>
            <a:cxnLst/>
            <a:rect l="l" t="t" r="r" b="b"/>
            <a:pathLst>
              <a:path w="3134360">
                <a:moveTo>
                  <a:pt x="0" y="0"/>
                </a:moveTo>
                <a:lnTo>
                  <a:pt x="313428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840907" y="7989928"/>
          <a:ext cx="5789722" cy="12551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308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67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970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82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841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6815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ts val="900"/>
                        </a:lnSpc>
                      </a:pPr>
                      <a:r>
                        <a:rPr sz="900" b="1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19240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1770">
                        <a:lnSpc>
                          <a:spcPts val="880"/>
                        </a:lnSpc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09245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1295">
                        <a:lnSpc>
                          <a:spcPts val="900"/>
                        </a:lnSpc>
                      </a:pPr>
                      <a:r>
                        <a:rPr sz="900" b="1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L="313690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5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1925">
                        <a:lnSpc>
                          <a:spcPts val="880"/>
                        </a:lnSpc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33655" algn="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400" spc="-25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[,n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7788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later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6690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3803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04775" algn="ct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38430" algn="ct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3803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Later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but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five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1019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155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5085" algn="ct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L="71755" algn="ctr">
                        <a:lnSpc>
                          <a:spcPts val="104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133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More than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five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64696E"/>
                          </a:solidFill>
                          <a:latin typeface="Arial"/>
                          <a:cs typeface="Arial"/>
                        </a:rPr>
                        <a:t>;r: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ts val="1019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0965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985" algn="ctr">
                        <a:lnSpc>
                          <a:spcPts val="104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ts val="1019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43180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3660" algn="ctr">
                        <a:lnSpc>
                          <a:spcPts val="107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187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189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Less: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char</a:t>
                      </a:r>
                      <a:r>
                        <a:rPr sz="800" dirty="0">
                          <a:solidFill>
                            <a:srgbClr val="64696E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es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135}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6355" algn="ct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64696E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40</a:t>
                      </a:r>
                      <a:r>
                        <a:rPr sz="800" spc="-20" dirty="0">
                          <a:solidFill>
                            <a:srgbClr val="64696E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obli,Qations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ts val="103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187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45085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189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3660" algn="ctr">
                        <a:lnSpc>
                          <a:spcPts val="103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187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189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27" name="object 2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54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4435" y="692345"/>
            <a:ext cx="2834955" cy="63076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7338">
              <a:spcBef>
                <a:spcPts val="100"/>
              </a:spcBef>
            </a:pPr>
            <a:r>
              <a:rPr sz="1198" b="1" dirty="0">
                <a:solidFill>
                  <a:srgbClr val="2A5699"/>
                </a:solidFill>
                <a:latin typeface="Arial"/>
                <a:cs typeface="Arial"/>
              </a:rPr>
              <a:t>F6.</a:t>
            </a:r>
            <a:r>
              <a:rPr sz="1198" b="1" spc="8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9"/>
                </a:solidFill>
                <a:latin typeface="Arial"/>
                <a:cs typeface="Arial"/>
              </a:rPr>
              <a:t>Notes</a:t>
            </a:r>
            <a:r>
              <a:rPr sz="1198" b="1" spc="114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9"/>
                </a:solidFill>
                <a:latin typeface="Arial"/>
                <a:cs typeface="Arial"/>
              </a:rPr>
              <a:t>to</a:t>
            </a:r>
            <a:r>
              <a:rPr sz="1198" b="1" spc="3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9"/>
                </a:solidFill>
                <a:latin typeface="Arial"/>
                <a:cs typeface="Arial"/>
              </a:rPr>
              <a:t>the</a:t>
            </a:r>
            <a:r>
              <a:rPr sz="1198" b="1" spc="9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9"/>
                </a:solidFill>
                <a:latin typeface="Arial"/>
                <a:cs typeface="Arial"/>
              </a:rPr>
              <a:t>financial</a:t>
            </a:r>
            <a:r>
              <a:rPr sz="1198" b="1" spc="14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699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868"/>
              </a:spcBef>
            </a:pPr>
            <a:endParaRPr sz="1198">
              <a:latin typeface="Arial"/>
              <a:cs typeface="Arial"/>
            </a:endParaRPr>
          </a:p>
          <a:p>
            <a:pPr marL="12678"/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14.</a:t>
            </a:r>
            <a:r>
              <a:rPr sz="898" b="1" spc="-2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Cash</a:t>
            </a:r>
            <a:r>
              <a:rPr sz="898" b="1" spc="3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and</a:t>
            </a:r>
            <a:r>
              <a:rPr sz="898" b="1" spc="4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short</a:t>
            </a:r>
            <a:r>
              <a:rPr sz="898" b="1" spc="3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tenn</a:t>
            </a:r>
            <a:r>
              <a:rPr sz="898" b="1" spc="2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A5699"/>
                </a:solidFill>
                <a:latin typeface="Arial"/>
                <a:cs typeface="Arial"/>
              </a:rPr>
              <a:t>deposits</a:t>
            </a:r>
            <a:endParaRPr sz="89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28342" y="2315446"/>
            <a:ext cx="85898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15.</a:t>
            </a:r>
            <a:r>
              <a:rPr sz="898" b="1" spc="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A5699"/>
                </a:solidFill>
                <a:latin typeface="Arial"/>
                <a:cs typeface="Arial"/>
              </a:rPr>
              <a:t>Borrowings</a:t>
            </a:r>
            <a:endParaRPr sz="898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01350" y="2596376"/>
            <a:ext cx="74677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b="1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b="1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b="1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96273" y="2776215"/>
            <a:ext cx="1984849" cy="491932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2678">
              <a:spcBef>
                <a:spcPts val="364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Current:</a:t>
            </a:r>
            <a:endParaRPr sz="799">
              <a:latin typeface="Arial"/>
              <a:cs typeface="Arial"/>
            </a:endParaRPr>
          </a:p>
          <a:p>
            <a:pPr marL="13946">
              <a:spcBef>
                <a:spcPts val="265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Intergroup</a:t>
            </a:r>
            <a:endParaRPr sz="799">
              <a:latin typeface="Arial"/>
              <a:cs typeface="Arial"/>
            </a:endParaRPr>
          </a:p>
          <a:p>
            <a:pPr marL="100159">
              <a:spcBef>
                <a:spcPts val="26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undertakings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(i}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93328" y="3449839"/>
            <a:ext cx="40952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External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89873" y="6251022"/>
            <a:ext cx="86595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858361" y="2541004"/>
            <a:ext cx="247868" cy="26584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spcBef>
                <a:spcPts val="100"/>
              </a:spcBef>
            </a:pPr>
            <a:r>
              <a:rPr sz="898" b="1" spc="-90" dirty="0">
                <a:solidFill>
                  <a:srgbClr val="3F3F3F"/>
                </a:solidFill>
                <a:latin typeface="Courier New"/>
                <a:cs typeface="Courier New"/>
              </a:rPr>
              <a:t>2023</a:t>
            </a:r>
            <a:endParaRPr sz="898">
              <a:latin typeface="Courier New"/>
              <a:cs typeface="Courier New"/>
            </a:endParaRPr>
          </a:p>
          <a:p>
            <a:pPr marR="5705" algn="r">
              <a:spcBef>
                <a:spcPts val="10"/>
              </a:spcBef>
            </a:pPr>
            <a:r>
              <a:rPr sz="749" spc="-25" dirty="0">
                <a:solidFill>
                  <a:srgbClr val="3F3F3F"/>
                </a:solidFill>
                <a:latin typeface="Courier New"/>
                <a:cs typeface="Courier New"/>
              </a:rPr>
              <a:t>£m</a:t>
            </a:r>
            <a:endParaRPr sz="749">
              <a:latin typeface="Courier New"/>
              <a:cs typeface="Courier New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07022" y="2511953"/>
            <a:ext cx="251038" cy="287800"/>
          </a:xfrm>
          <a:prstGeom prst="rect">
            <a:avLst/>
          </a:prstGeom>
        </p:spPr>
        <p:txBody>
          <a:bodyPr vert="horz" wrap="square" lIns="0" tIns="54518" rIns="0" bIns="0" rtlCol="0">
            <a:spAutoFit/>
          </a:bodyPr>
          <a:lstStyle/>
          <a:p>
            <a:pPr marL="12678">
              <a:spcBef>
                <a:spcPts val="429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 marL="125516">
              <a:spcBef>
                <a:spcPts val="225"/>
              </a:spcBef>
            </a:pPr>
            <a:r>
              <a:rPr sz="549" spc="-25" dirty="0">
                <a:solidFill>
                  <a:srgbClr val="3F3F3F"/>
                </a:solidFill>
                <a:latin typeface="Arial"/>
                <a:cs typeface="Arial"/>
              </a:rPr>
              <a:t>Em</a:t>
            </a:r>
            <a:endParaRPr sz="5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034087" y="3095754"/>
            <a:ext cx="3625472" cy="342959"/>
          </a:xfrm>
          <a:prstGeom prst="rect">
            <a:avLst/>
          </a:prstGeom>
        </p:spPr>
        <p:txBody>
          <a:bodyPr vert="horz" wrap="square" lIns="0" tIns="34232" rIns="0" bIns="0" rtlCol="0">
            <a:spAutoFit/>
          </a:bodyPr>
          <a:lstStyle/>
          <a:p>
            <a:pPr marR="5071" algn="r">
              <a:spcBef>
                <a:spcPts val="270"/>
              </a:spcBef>
              <a:tabLst>
                <a:tab pos="2869124" algn="l"/>
                <a:tab pos="3466276" algn="l"/>
              </a:tabLst>
            </a:pPr>
            <a:r>
              <a:rPr sz="1348" b="1" u="heavy" baseline="3086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1348" b="1" u="heavy" spc="-37" baseline="3086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175</a:t>
            </a:r>
            <a:r>
              <a:rPr sz="1348" b="1" u="heavy" baseline="3086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898" b="1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82</a:t>
            </a:r>
            <a:endParaRPr sz="898">
              <a:latin typeface="Courier New"/>
              <a:cs typeface="Courier New"/>
            </a:endParaRPr>
          </a:p>
          <a:p>
            <a:pPr marR="5071" algn="r">
              <a:spcBef>
                <a:spcPts val="170"/>
              </a:spcBef>
              <a:tabLst>
                <a:tab pos="596519" algn="l"/>
              </a:tabLst>
            </a:pPr>
            <a:r>
              <a:rPr sz="898" b="1" spc="-25" dirty="0">
                <a:solidFill>
                  <a:srgbClr val="3F3F3F"/>
                </a:solidFill>
                <a:latin typeface="Courier New"/>
                <a:cs typeface="Courier New"/>
              </a:rPr>
              <a:t>175</a:t>
            </a:r>
            <a:r>
              <a:rPr sz="898" b="1" dirty="0">
                <a:solidFill>
                  <a:srgbClr val="3F3F3F"/>
                </a:solidFill>
                <a:latin typeface="Courier New"/>
                <a:cs typeface="Courier New"/>
              </a:rPr>
              <a:t>	</a:t>
            </a:r>
            <a:r>
              <a:rPr sz="898" b="1" spc="-25" dirty="0">
                <a:solidFill>
                  <a:srgbClr val="3F3F3F"/>
                </a:solidFill>
                <a:latin typeface="Courier New"/>
                <a:cs typeface="Courier New"/>
              </a:rPr>
              <a:t>82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812506" y="6244418"/>
            <a:ext cx="830454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34554" algn="l"/>
              </a:tabLst>
            </a:pPr>
            <a:r>
              <a:rPr sz="898" b="1" spc="-10" dirty="0">
                <a:solidFill>
                  <a:srgbClr val="3F3F3F"/>
                </a:solidFill>
                <a:latin typeface="Courier New"/>
                <a:cs typeface="Courier New"/>
              </a:rPr>
              <a:t>1,115</a:t>
            </a:r>
            <a:r>
              <a:rPr sz="898" b="1" dirty="0">
                <a:solidFill>
                  <a:srgbClr val="3F3F3F"/>
                </a:solidFill>
                <a:latin typeface="Courier New"/>
                <a:cs typeface="Courier New"/>
              </a:rPr>
              <a:t>	</a:t>
            </a:r>
            <a:r>
              <a:rPr sz="898" b="1" spc="-45" dirty="0">
                <a:solidFill>
                  <a:srgbClr val="3F3F3F"/>
                </a:solidFill>
                <a:latin typeface="Courier New"/>
                <a:cs typeface="Courier New"/>
              </a:rPr>
              <a:t>952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20509" y="6519252"/>
            <a:ext cx="5819519" cy="1098609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634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undertakings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three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£50m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totalling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£150m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 Steel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Europe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£25m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BV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carried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5.25%,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5.50%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6.00%.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 due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BV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carried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5.69%.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"/>
              </a:spcBef>
            </a:pPr>
            <a:endParaRPr sz="799">
              <a:latin typeface="Arial"/>
              <a:cs typeface="Arial"/>
            </a:endParaRPr>
          </a:p>
          <a:p>
            <a:pPr marL="12678" marR="214264" indent="5071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 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guarantee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raised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SFA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BV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October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2022.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guarantee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secunty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 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BFBDC6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20285">
              <a:spcBef>
                <a:spcPts val="88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64696E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a:r:able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 as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831301" y="7607671"/>
            <a:ext cx="785445" cy="37148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>
              <a:lnSpc>
                <a:spcPts val="859"/>
              </a:lnSpc>
              <a:spcBef>
                <a:spcPts val="100"/>
              </a:spcBef>
            </a:pP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Present</a:t>
            </a:r>
            <a:r>
              <a:rPr sz="749" b="1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49" b="1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749">
              <a:latin typeface="Arial"/>
              <a:cs typeface="Arial"/>
            </a:endParaRPr>
          </a:p>
          <a:p>
            <a:pPr marL="17750">
              <a:lnSpc>
                <a:spcPts val="917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minimum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lease</a:t>
            </a:r>
            <a:endParaRPr sz="749">
              <a:latin typeface="Arial"/>
              <a:cs typeface="Arial"/>
            </a:endParaRPr>
          </a:p>
          <a:p>
            <a:pPr marL="12678">
              <a:spcBef>
                <a:spcPts val="50"/>
              </a:spcBef>
            </a:pPr>
            <a:r>
              <a:rPr sz="749" b="1" spc="45" dirty="0">
                <a:solidFill>
                  <a:srgbClr val="3F3F3F"/>
                </a:solidFill>
                <a:latin typeface="Arial"/>
                <a:cs typeface="Arial"/>
              </a:rPr>
              <a:t>�yments</a:t>
            </a:r>
            <a:endParaRPr sz="74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690860" y="7717401"/>
            <a:ext cx="723319" cy="239023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134391" marR="5071" indent="-122347">
              <a:lnSpc>
                <a:spcPct val="104200"/>
              </a:lnSpc>
              <a:spcBef>
                <a:spcPts val="60"/>
              </a:spcBef>
            </a:pP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Minimum</a:t>
            </a:r>
            <a:r>
              <a:rPr sz="749" b="1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lease </a:t>
            </a:r>
            <a:r>
              <a:rPr sz="749" b="1" u="heavy" spc="-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payments</a:t>
            </a:r>
            <a:endParaRPr sz="74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25892" y="9344821"/>
            <a:ext cx="445275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portfolio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consists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land,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buildings,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machinery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vehicles.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055552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34814" y="1427418"/>
          <a:ext cx="5965958" cy="214396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151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62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44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57377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592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84785" algn="r">
                        <a:lnSpc>
                          <a:spcPts val="630"/>
                        </a:lnSpc>
                        <a:spcBef>
                          <a:spcPts val="229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5100" marR="317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900" spc="-10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3810" algn="r">
                        <a:lnSpc>
                          <a:spcPts val="630"/>
                        </a:lnSpc>
                        <a:spcBef>
                          <a:spcPts val="210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6002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05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459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group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6319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194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7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195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6200">
                        <a:lnSpc>
                          <a:spcPts val="1015"/>
                        </a:lnSpc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6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76200">
                        <a:lnSpc>
                          <a:spcPts val="1015"/>
                        </a:lnSpc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26</a:t>
                      </a:r>
                      <a:r>
                        <a:rPr sz="800" spc="-25" dirty="0">
                          <a:solidFill>
                            <a:srgbClr val="89898C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subsidiaries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15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70485">
                        <a:lnSpc>
                          <a:spcPts val="1015"/>
                        </a:lnSpc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socia</a:t>
                      </a:r>
                      <a:r>
                        <a:rPr sz="800" spc="-10" dirty="0">
                          <a:solidFill>
                            <a:srgbClr val="89898C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75" dirty="0">
                          <a:solidFill>
                            <a:srgbClr val="89898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0955" algn="r">
                        <a:lnSpc>
                          <a:spcPts val="106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marR="181610" algn="r">
                        <a:lnSpc>
                          <a:spcPts val="1065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subsidiaries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/>
                </a:tc>
                <a:tc>
                  <a:txBody>
                    <a:bodyPr/>
                    <a:lstStyle/>
                    <a:p>
                      <a:pPr marR="15811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instruments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/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expenditure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15875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ts val="111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70485">
                        <a:lnSpc>
                          <a:spcPts val="101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890" algn="r">
                        <a:lnSpc>
                          <a:spcPts val="106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873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786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443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40907" y="4188976"/>
            <a:ext cx="5886716" cy="0"/>
          </a:xfrm>
          <a:custGeom>
            <a:avLst/>
            <a:gdLst/>
            <a:ahLst/>
            <a:cxnLst/>
            <a:rect l="l" t="t" r="r" b="b"/>
            <a:pathLst>
              <a:path w="5896609">
                <a:moveTo>
                  <a:pt x="0" y="0"/>
                </a:moveTo>
                <a:lnTo>
                  <a:pt x="5896243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0907" y="4594369"/>
            <a:ext cx="5886716" cy="0"/>
          </a:xfrm>
          <a:custGeom>
            <a:avLst/>
            <a:gdLst/>
            <a:ahLst/>
            <a:cxnLst/>
            <a:rect l="l" t="t" r="r" b="b"/>
            <a:pathLst>
              <a:path w="5896609">
                <a:moveTo>
                  <a:pt x="0" y="0"/>
                </a:moveTo>
                <a:lnTo>
                  <a:pt x="589624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28720" y="4755918"/>
            <a:ext cx="5898761" cy="0"/>
          </a:xfrm>
          <a:custGeom>
            <a:avLst/>
            <a:gdLst/>
            <a:ahLst/>
            <a:cxnLst/>
            <a:rect l="l" t="t" r="r" b="b"/>
            <a:pathLst>
              <a:path w="5908675">
                <a:moveTo>
                  <a:pt x="0" y="0"/>
                </a:moveTo>
                <a:lnTo>
                  <a:pt x="590845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40907" y="5091206"/>
            <a:ext cx="5935529" cy="0"/>
          </a:xfrm>
          <a:custGeom>
            <a:avLst/>
            <a:gdLst/>
            <a:ahLst/>
            <a:cxnLst/>
            <a:rect l="l" t="t" r="r" b="b"/>
            <a:pathLst>
              <a:path w="5945505">
                <a:moveTo>
                  <a:pt x="0" y="0"/>
                </a:moveTo>
                <a:lnTo>
                  <a:pt x="594507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809210" y="5533318"/>
          <a:ext cx="6031253" cy="13198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163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9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05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505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556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949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8242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42635">
                <a:tc>
                  <a:txBody>
                    <a:bodyPr/>
                    <a:lstStyle/>
                    <a:p>
                      <a:pPr marL="95885">
                        <a:lnSpc>
                          <a:spcPts val="980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at</a:t>
                      </a:r>
                      <a:r>
                        <a:rPr sz="800" spc="-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15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31</a:t>
                      </a:r>
                      <a:r>
                        <a:rPr sz="900" spc="-26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8605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813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L="50800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1005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319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96520">
                        <a:lnSpc>
                          <a:spcPts val="96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Charged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income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321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ts val="1010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7005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64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3845" algn="r">
                        <a:lnSpc>
                          <a:spcPts val="1010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3340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106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95885">
                        <a:lnSpc>
                          <a:spcPts val="955"/>
                        </a:lnSpc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2415" algn="r">
                        <a:lnSpc>
                          <a:spcPts val="944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9079" algn="r">
                        <a:lnSpc>
                          <a:spcPts val="1019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(2)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56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99060">
                        <a:lnSpc>
                          <a:spcPts val="975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Transfers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990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4775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314">
                <a:tc gridSpan="3">
                  <a:txBody>
                    <a:bodyPr/>
                    <a:lstStyle/>
                    <a:p>
                      <a:pPr marL="95885">
                        <a:lnSpc>
                          <a:spcPts val="960"/>
                        </a:lnSpc>
                        <a:tabLst>
                          <a:tab pos="2344420" algn="l"/>
                          <a:tab pos="3038475" algn="l"/>
                        </a:tabLst>
                      </a:pPr>
                      <a:r>
                        <a:rPr sz="800" u="heavy" spc="-20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Utilised</a:t>
                      </a:r>
                      <a:r>
                        <a:rPr sz="800" u="heavy" spc="-10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in</a:t>
                      </a:r>
                      <a:r>
                        <a:rPr sz="800" u="heavy" spc="-75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perl�d</a:t>
                      </a:r>
                      <a:r>
                        <a:rPr sz="800" u="none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(6)</a:t>
                      </a:r>
                      <a:r>
                        <a:rPr sz="800" u="none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heavy" spc="-25" dirty="0">
                          <a:solidFill>
                            <a:srgbClr val="89898C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(</a:t>
                      </a:r>
                      <a:r>
                        <a:rPr sz="800" b="1" u="heavy" spc="-25" dirty="0">
                          <a:solidFill>
                            <a:srgbClr val="676769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8</a:t>
                      </a:r>
                      <a:r>
                        <a:rPr sz="800" b="1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3F3F3F"/>
                            </a:solidFill>
                          </a:u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174625">
                        <a:lnSpc>
                          <a:spcPts val="980"/>
                        </a:lnSpc>
                        <a:tabLst>
                          <a:tab pos="917575" algn="l"/>
                          <a:tab pos="1494155" algn="l"/>
                        </a:tabLst>
                      </a:pPr>
                      <a:r>
                        <a:rPr sz="800" u="sng" spc="204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 </a:t>
                      </a:r>
                      <a:r>
                        <a:rPr sz="800" u="sng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(6)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sng" spc="-2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(20)</a:t>
                      </a:r>
                      <a:r>
                        <a:rPr sz="800" b="1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900" u="sng" spc="-8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{254)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7850">
                <a:tc gridSpan="3">
                  <a:txBody>
                    <a:bodyPr/>
                    <a:lstStyle/>
                    <a:p>
                      <a:pPr marL="31750">
                        <a:lnSpc>
                          <a:spcPts val="1055"/>
                        </a:lnSpc>
                        <a:tabLst>
                          <a:tab pos="2355850" algn="l"/>
                          <a:tab pos="3046730" algn="l"/>
                        </a:tabLst>
                      </a:pPr>
                      <a:r>
                        <a:rPr sz="800" u="heavy" spc="27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2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At</a:t>
                      </a:r>
                      <a:r>
                        <a:rPr sz="800" u="heavy" spc="-4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900" u="heavy" spc="-15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31</a:t>
                      </a:r>
                      <a:r>
                        <a:rPr sz="900" u="heavy" spc="-31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14</a:t>
                      </a:r>
                      <a:r>
                        <a:rPr sz="9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800" u="none" spc="-25" dirty="0">
                          <a:solidFill>
                            <a:srgbClr val="676769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ts val="1055"/>
                        </a:lnSpc>
                        <a:tabLst>
                          <a:tab pos="585470" algn="l"/>
                        </a:tabLst>
                      </a:pPr>
                      <a:r>
                        <a:rPr sz="9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78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174625">
                        <a:lnSpc>
                          <a:spcPts val="1080"/>
                        </a:lnSpc>
                        <a:tabLst>
                          <a:tab pos="926465" algn="l"/>
                          <a:tab pos="1630680" algn="l"/>
                        </a:tabLst>
                      </a:pPr>
                      <a:r>
                        <a:rPr sz="900" u="heavy" spc="9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  </a:t>
                      </a:r>
                      <a:r>
                        <a:rPr sz="900" u="heavy" spc="-5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9</a:t>
                      </a:r>
                      <a:r>
                        <a:rPr sz="9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800" b="1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131</a:t>
                      </a:r>
                      <a:r>
                        <a:rPr sz="800" b="1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79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29322">
                <a:tc gridSpan="3">
                  <a:txBody>
                    <a:bodyPr/>
                    <a:lstStyle/>
                    <a:p>
                      <a:pPr marL="95885">
                        <a:lnSpc>
                          <a:spcPts val="925"/>
                        </a:lnSpc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Analysed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25" dirty="0">
                          <a:solidFill>
                            <a:srgbClr val="89898C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236854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liab1lilies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28384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28829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/>
                </a:tc>
                <a:tc>
                  <a:txBody>
                    <a:bodyPr/>
                    <a:lstStyle/>
                    <a:p>
                      <a:pPr marL="52069" algn="ct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5705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240029">
                        <a:lnSpc>
                          <a:spcPts val="965"/>
                        </a:lnSpc>
                      </a:pP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1780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r">
                        <a:lnSpc>
                          <a:spcPts val="990"/>
                        </a:lnSpc>
                      </a:pPr>
                      <a:r>
                        <a:rPr sz="800" spc="-25" dirty="0">
                          <a:solidFill>
                            <a:srgbClr val="676769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2575" algn="r">
                        <a:lnSpc>
                          <a:spcPts val="990"/>
                        </a:lnSpc>
                        <a:spcBef>
                          <a:spcPts val="1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8260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1010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55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6" name="object 2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55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34814" y="7294298"/>
          <a:ext cx="5944404" cy="20628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028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39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08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1224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4305" algn="r">
                        <a:lnSpc>
                          <a:spcPts val="910"/>
                        </a:lnSpc>
                      </a:pPr>
                      <a:r>
                        <a:rPr sz="800" b="1" spc="-2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ts val="930"/>
                        </a:lnSpc>
                      </a:pPr>
                      <a:r>
                        <a:rPr sz="900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82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7165" algn="r">
                        <a:lnSpc>
                          <a:spcPts val="600"/>
                        </a:lnSpc>
                      </a:pPr>
                      <a:r>
                        <a:rPr sz="600" b="1" spc="-25" dirty="0">
                          <a:solidFill>
                            <a:srgbClr val="676769"/>
                          </a:solidFill>
                          <a:latin typeface="Arial"/>
                          <a:cs typeface="Arial"/>
                        </a:rPr>
                        <a:t>tm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6360" algn="r">
                        <a:lnSpc>
                          <a:spcPts val="570"/>
                        </a:lnSpc>
                        <a:spcBef>
                          <a:spcPts val="30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319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Charged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676769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ncome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ts val="1115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8341"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income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{1)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0385"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Utilised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596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14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72085" algn="r">
                        <a:lnSpc>
                          <a:spcPts val="595"/>
                        </a:lnSpc>
                        <a:spcBef>
                          <a:spcPts val="155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1925">
                        <a:lnSpc>
                          <a:spcPts val="1050"/>
                        </a:lnSpc>
                      </a:pPr>
                      <a:r>
                        <a:rPr sz="900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L="281940">
                        <a:lnSpc>
                          <a:spcPts val="725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rationalisation</a:t>
                      </a:r>
                      <a:r>
                        <a:rPr sz="800" spc="-9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arise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follows: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0385">
                <a:tc>
                  <a:txBody>
                    <a:bodyPr/>
                    <a:lstStyle/>
                    <a:p>
                      <a:pPr marL="211454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Onerous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payments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unutilised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premises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21399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remediation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sites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restructuring/closure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ts val="1115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62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ts val="1055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828342" y="731970"/>
            <a:ext cx="2834955" cy="63076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3678">
              <a:spcBef>
                <a:spcPts val="100"/>
              </a:spcBef>
            </a:pPr>
            <a:r>
              <a:rPr sz="1198" b="1" dirty="0">
                <a:solidFill>
                  <a:srgbClr val="315B9C"/>
                </a:solidFill>
                <a:latin typeface="Arial"/>
                <a:cs typeface="Arial"/>
              </a:rPr>
              <a:t>F6.</a:t>
            </a:r>
            <a:r>
              <a:rPr sz="1198" b="1" spc="110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15B9C"/>
                </a:solidFill>
                <a:latin typeface="Arial"/>
                <a:cs typeface="Arial"/>
              </a:rPr>
              <a:t>Notes</a:t>
            </a:r>
            <a:r>
              <a:rPr sz="1198" b="1" spc="4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15B9C"/>
                </a:solidFill>
                <a:latin typeface="Arial"/>
                <a:cs typeface="Arial"/>
              </a:rPr>
              <a:t>to</a:t>
            </a:r>
            <a:r>
              <a:rPr sz="1198" b="1" spc="50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15B9C"/>
                </a:solidFill>
                <a:latin typeface="Arial"/>
                <a:cs typeface="Arial"/>
              </a:rPr>
              <a:t>the</a:t>
            </a:r>
            <a:r>
              <a:rPr sz="1198" b="1" spc="6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15B9C"/>
                </a:solidFill>
                <a:latin typeface="Arial"/>
                <a:cs typeface="Arial"/>
              </a:rPr>
              <a:t>financial</a:t>
            </a:r>
            <a:r>
              <a:rPr sz="1198" b="1" spc="13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15B9C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868"/>
              </a:spcBef>
            </a:pPr>
            <a:endParaRPr sz="1198">
              <a:latin typeface="Arial"/>
              <a:cs typeface="Arial"/>
            </a:endParaRPr>
          </a:p>
          <a:p>
            <a:pPr marL="12678"/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16.</a:t>
            </a:r>
            <a:r>
              <a:rPr sz="898" b="1" spc="10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Trade</a:t>
            </a:r>
            <a:r>
              <a:rPr sz="898" b="1" spc="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and</a:t>
            </a:r>
            <a:r>
              <a:rPr sz="898" b="1" spc="10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other</a:t>
            </a:r>
            <a:r>
              <a:rPr sz="898" b="1" spc="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315B9C"/>
                </a:solidFill>
                <a:latin typeface="Arial"/>
                <a:cs typeface="Arial"/>
              </a:rPr>
              <a:t>payables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24344" y="3684286"/>
            <a:ext cx="5818885" cy="44438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>
              <a:spcBef>
                <a:spcPts val="100"/>
              </a:spcBef>
            </a:pP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payables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include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676769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849" spc="-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565656"/>
                </a:solidFill>
                <a:latin typeface="Arial"/>
                <a:cs typeface="Arial"/>
              </a:rPr>
              <a:t>insurances</a:t>
            </a:r>
            <a:r>
              <a:rPr sz="849" spc="-20" dirty="0">
                <a:solidFill>
                  <a:srgbClr val="89898C"/>
                </a:solidFill>
                <a:latin typeface="Arial"/>
                <a:cs typeface="Arial"/>
              </a:rPr>
              <a:t>,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holiday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849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849" spc="-14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employment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sundry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items.</a:t>
            </a:r>
            <a:endParaRPr sz="849">
              <a:latin typeface="Arial"/>
              <a:cs typeface="Arial"/>
            </a:endParaRPr>
          </a:p>
          <a:p>
            <a:pPr>
              <a:spcBef>
                <a:spcPts val="160"/>
              </a:spcBef>
            </a:pPr>
            <a:endParaRPr sz="849">
              <a:latin typeface="Arial"/>
              <a:cs typeface="Arial"/>
            </a:endParaRPr>
          </a:p>
          <a:p>
            <a:pPr marL="12678"/>
            <a:r>
              <a:rPr sz="948" dirty="0">
                <a:solidFill>
                  <a:srgbClr val="315B9C"/>
                </a:solidFill>
                <a:latin typeface="Arial"/>
                <a:cs typeface="Arial"/>
              </a:rPr>
              <a:t>17.</a:t>
            </a:r>
            <a:r>
              <a:rPr sz="948" spc="-5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315B9C"/>
                </a:solidFill>
                <a:latin typeface="Arial"/>
                <a:cs typeface="Arial"/>
              </a:rPr>
              <a:t>Current</a:t>
            </a:r>
            <a:r>
              <a:rPr sz="948" spc="10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tax</a:t>
            </a:r>
            <a:r>
              <a:rPr sz="898" b="1" spc="60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315B9C"/>
                </a:solidFill>
                <a:latin typeface="Arial"/>
                <a:cs typeface="Arial"/>
              </a:rPr>
              <a:t>liabilities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25798" y="4196109"/>
            <a:ext cx="888142" cy="37082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>
              <a:spcBef>
                <a:spcPts val="100"/>
              </a:spcBef>
            </a:pP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b="1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b="1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98" spc="-80" dirty="0">
                <a:solidFill>
                  <a:srgbClr val="3F3F3F"/>
                </a:solidFill>
                <a:latin typeface="Courier New"/>
                <a:cs typeface="Courier New"/>
              </a:rPr>
              <a:t>31</a:t>
            </a:r>
            <a:r>
              <a:rPr sz="898" spc="-379" dirty="0">
                <a:solidFill>
                  <a:srgbClr val="3F3F3F"/>
                </a:solidFill>
                <a:latin typeface="Courier New"/>
                <a:cs typeface="Courier New"/>
              </a:rPr>
              <a:t> </a:t>
            </a: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749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corporation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889412" y="4208810"/>
            <a:ext cx="240895" cy="3746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53"/>
              </a:lnSpc>
              <a:spcBef>
                <a:spcPts val="100"/>
              </a:spcBef>
            </a:pP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0445">
              <a:lnSpc>
                <a:spcPts val="654"/>
              </a:lnSpc>
            </a:pPr>
            <a:r>
              <a:rPr sz="549" u="heavy" spc="-2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£m</a:t>
            </a:r>
            <a:r>
              <a:rPr sz="549" u="heavy" spc="499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endParaRPr sz="549">
              <a:latin typeface="Arial"/>
              <a:cs typeface="Arial"/>
            </a:endParaRPr>
          </a:p>
          <a:p>
            <a:pPr marL="137561">
              <a:spcBef>
                <a:spcPts val="120"/>
              </a:spcBef>
            </a:pPr>
            <a:r>
              <a:rPr sz="849" b="1" spc="-50" dirty="0">
                <a:solidFill>
                  <a:srgbClr val="3F3F3F"/>
                </a:solidFill>
                <a:latin typeface="Arial"/>
                <a:cs typeface="Arial"/>
              </a:rPr>
              <a:t>4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91706" y="4196109"/>
            <a:ext cx="256110" cy="3873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1063"/>
              </a:lnSpc>
              <a:spcBef>
                <a:spcPts val="100"/>
              </a:spcBef>
            </a:pPr>
            <a:r>
              <a:rPr sz="898" spc="-70" dirty="0">
                <a:solidFill>
                  <a:srgbClr val="3F3F3F"/>
                </a:solidFill>
                <a:latin typeface="Courier New"/>
                <a:cs typeface="Courier New"/>
              </a:rPr>
              <a:t>2022</a:t>
            </a:r>
            <a:endParaRPr sz="898">
              <a:latin typeface="Courier New"/>
              <a:cs typeface="Courier New"/>
            </a:endParaRPr>
          </a:p>
          <a:p>
            <a:pPr marL="136927">
              <a:lnSpc>
                <a:spcPts val="644"/>
              </a:lnSpc>
            </a:pPr>
            <a:r>
              <a:rPr sz="54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  <a:p>
            <a:pPr marL="151507">
              <a:spcBef>
                <a:spcPts val="120"/>
              </a:spcBef>
            </a:pP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014938" y="4605061"/>
            <a:ext cx="8241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4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630829" y="4598711"/>
            <a:ext cx="8558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8342" y="4863638"/>
            <a:ext cx="2232084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18.</a:t>
            </a:r>
            <a:r>
              <a:rPr sz="898" b="1" spc="-2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Provisions</a:t>
            </a:r>
            <a:r>
              <a:rPr sz="898" b="1" spc="5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for</a:t>
            </a:r>
            <a:r>
              <a:rPr sz="898" b="1" spc="-4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liabilitfes</a:t>
            </a:r>
            <a:r>
              <a:rPr sz="898" b="1" spc="35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15B9C"/>
                </a:solidFill>
                <a:latin typeface="Arial"/>
                <a:cs typeface="Arial"/>
              </a:rPr>
              <a:t>and</a:t>
            </a:r>
            <a:r>
              <a:rPr sz="898" b="1" spc="-30" dirty="0">
                <a:solidFill>
                  <a:srgbClr val="315B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315B9C"/>
                </a:solidFill>
                <a:latin typeface="Arial"/>
                <a:cs typeface="Arial"/>
              </a:rPr>
              <a:t>charges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612312" y="5071416"/>
            <a:ext cx="687185" cy="35563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lnSpc>
                <a:spcPts val="898"/>
              </a:lnSpc>
              <a:spcBef>
                <a:spcPts val="100"/>
              </a:spcBef>
            </a:pPr>
            <a:r>
              <a:rPr sz="799" b="1" spc="-40" dirty="0">
                <a:solidFill>
                  <a:srgbClr val="3F3F3F"/>
                </a:solidFill>
                <a:latin typeface="Arial"/>
                <a:cs typeface="Arial"/>
              </a:rPr>
              <a:t>Rationalisation</a:t>
            </a:r>
            <a:endParaRPr sz="799">
              <a:latin typeface="Arial"/>
              <a:cs typeface="Arial"/>
            </a:endParaRPr>
          </a:p>
          <a:p>
            <a:pPr marR="6973" algn="r">
              <a:lnSpc>
                <a:spcPts val="879"/>
              </a:lnSpc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  <a:p>
            <a:pPr marR="28526" algn="r">
              <a:lnSpc>
                <a:spcPts val="818"/>
              </a:lnSpc>
            </a:pPr>
            <a:r>
              <a:rPr sz="699" spc="-25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endParaRPr sz="6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517709" y="5178097"/>
            <a:ext cx="1253289" cy="25103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17116" algn="r">
              <a:lnSpc>
                <a:spcPts val="888"/>
              </a:lnSpc>
              <a:spcBef>
                <a:spcPts val="100"/>
              </a:spcBef>
              <a:tabLst>
                <a:tab pos="581305" algn="l"/>
              </a:tabLst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Insurance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b="1" spc="-45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endParaRPr sz="799">
              <a:latin typeface="Arial"/>
              <a:cs typeface="Arial"/>
            </a:endParaRPr>
          </a:p>
          <a:p>
            <a:pPr marR="5071" algn="r">
              <a:lnSpc>
                <a:spcPts val="888"/>
              </a:lnSpc>
              <a:tabLst>
                <a:tab pos="322666" algn="l"/>
              </a:tabLst>
            </a:pPr>
            <a:r>
              <a:rPr sz="699" spc="-20" dirty="0">
                <a:solidFill>
                  <a:srgbClr val="3F3F3F"/>
                </a:solidFill>
                <a:latin typeface="Times New Roman"/>
                <a:cs typeface="Times New Roman"/>
              </a:rPr>
              <a:t>(ii)</a:t>
            </a:r>
            <a:r>
              <a:rPr sz="699" dirty="0">
                <a:solidFill>
                  <a:srgbClr val="3F3F3F"/>
                </a:solidFill>
                <a:latin typeface="Times New Roman"/>
                <a:cs typeface="Times New Roman"/>
              </a:rPr>
              <a:t>	</a:t>
            </a: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provision</a:t>
            </a:r>
            <a:r>
              <a:rPr sz="799" b="1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3F3F3F"/>
                </a:solidFill>
                <a:latin typeface="Times New Roman"/>
                <a:cs typeface="Times New Roman"/>
              </a:rPr>
              <a:t>(iii)</a:t>
            </a:r>
            <a:endParaRPr sz="699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28228" y="5414071"/>
            <a:ext cx="3944341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345506" algn="l"/>
                <a:tab pos="3010488" algn="l"/>
                <a:tab pos="3812398" algn="l"/>
              </a:tabLst>
            </a:pPr>
            <a:r>
              <a:rPr sz="54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u="sng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4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49" b="1" dirty="0">
                <a:solidFill>
                  <a:srgbClr val="3F3F3F"/>
                </a:solidFill>
                <a:latin typeface="Arial"/>
                <a:cs typeface="Arial"/>
              </a:rPr>
              <a:t>Em</a:t>
            </a:r>
            <a:r>
              <a:rPr sz="549" b="1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49" b="1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b="1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endParaRPr sz="5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101518" y="5178098"/>
            <a:ext cx="276395" cy="236206"/>
          </a:xfrm>
          <a:prstGeom prst="rect">
            <a:avLst/>
          </a:prstGeom>
        </p:spPr>
        <p:txBody>
          <a:bodyPr vert="horz" wrap="square" lIns="0" tIns="31063" rIns="0" bIns="0" rtlCol="0">
            <a:spAutoFit/>
          </a:bodyPr>
          <a:lstStyle/>
          <a:p>
            <a:pPr marL="117909" marR="5071" indent="-105865">
              <a:lnSpc>
                <a:spcPts val="818"/>
              </a:lnSpc>
              <a:spcBef>
                <a:spcPts val="245"/>
              </a:spcBef>
            </a:pPr>
            <a:r>
              <a:rPr sz="799" b="1" spc="-45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b="1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30" dirty="0">
                <a:solidFill>
                  <a:srgbClr val="3F3F3F"/>
                </a:solidFill>
                <a:latin typeface="Arial"/>
                <a:cs typeface="Arial"/>
              </a:rPr>
              <a:t>(iv)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817013" y="5197148"/>
            <a:ext cx="250404" cy="21764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734"/>
              </a:lnSpc>
              <a:spcBef>
                <a:spcPts val="100"/>
              </a:spcBef>
            </a:pPr>
            <a:r>
              <a:rPr sz="649" b="1" spc="-20" dirty="0">
                <a:solidFill>
                  <a:srgbClr val="3F3F3F"/>
                </a:solidFill>
                <a:latin typeface="Arial"/>
                <a:cs typeface="Arial"/>
              </a:rPr>
              <a:t>Tot11I</a:t>
            </a:r>
            <a:endParaRPr sz="649">
              <a:latin typeface="Arial"/>
              <a:cs typeface="Arial"/>
            </a:endParaRPr>
          </a:p>
          <a:p>
            <a:pPr marL="26625">
              <a:lnSpc>
                <a:spcPts val="913"/>
              </a:lnSpc>
            </a:pPr>
            <a:r>
              <a:rPr sz="799" b="1" spc="-3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65974" y="5197148"/>
            <a:ext cx="251672" cy="21764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734"/>
              </a:lnSpc>
              <a:spcBef>
                <a:spcPts val="100"/>
              </a:spcBef>
            </a:pP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endParaRPr sz="649">
              <a:latin typeface="Arial"/>
              <a:cs typeface="Arial"/>
            </a:endParaRPr>
          </a:p>
          <a:p>
            <a:pPr marL="29794">
              <a:lnSpc>
                <a:spcPts val="913"/>
              </a:lnSpc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105887" y="5410769"/>
            <a:ext cx="1613363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832972" algn="l"/>
                <a:tab pos="1485910" algn="l"/>
              </a:tabLst>
            </a:pPr>
            <a:r>
              <a:rPr sz="599" u="heavy" spc="3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 </a:t>
            </a:r>
            <a:r>
              <a:rPr sz="599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b="1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r>
              <a:rPr sz="549" b="1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24693" y="7131662"/>
            <a:ext cx="5891154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5877711" algn="l"/>
              </a:tabLst>
            </a:pPr>
            <a:r>
              <a:rPr sz="849" u="heavy" dirty="0">
                <a:solidFill>
                  <a:srgbClr val="676769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(</a:t>
            </a:r>
            <a:r>
              <a:rPr sz="849" u="heavy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i</a:t>
            </a:r>
            <a:r>
              <a:rPr sz="849" u="heavy" dirty="0">
                <a:solidFill>
                  <a:srgbClr val="676769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)</a:t>
            </a:r>
            <a:r>
              <a:rPr sz="849" u="heavy" spc="-85" dirty="0">
                <a:solidFill>
                  <a:srgbClr val="676769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849" u="heavy" spc="-3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Rationalisation</a:t>
            </a:r>
            <a:r>
              <a:rPr sz="849" u="heavy" spc="-4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849" u="heavy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costs</a:t>
            </a:r>
            <a:r>
              <a:rPr sz="84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849" u="heavy" spc="-3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include</a:t>
            </a:r>
            <a:r>
              <a:rPr sz="849" u="heavy" spc="2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849" u="heavy" spc="-2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redundanc</a:t>
            </a:r>
            <a:r>
              <a:rPr sz="849" u="heavy" spc="-25" dirty="0">
                <a:solidFill>
                  <a:srgbClr val="676769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y</a:t>
            </a:r>
            <a:r>
              <a:rPr sz="849" u="heavy" spc="-95" dirty="0">
                <a:solidFill>
                  <a:srgbClr val="676769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849" u="heavy" spc="-10" dirty="0">
                <a:solidFill>
                  <a:srgbClr val="676769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p</a:t>
            </a:r>
            <a:r>
              <a:rPr sz="849" u="heavy" spc="-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rovisions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as</a:t>
            </a:r>
            <a:r>
              <a:rPr sz="849" u="sng" spc="3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849" u="sng" spc="-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follows</a:t>
            </a:r>
            <a:r>
              <a:rPr sz="84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034216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40907" y="3353802"/>
            <a:ext cx="5861993" cy="0"/>
          </a:xfrm>
          <a:custGeom>
            <a:avLst/>
            <a:gdLst/>
            <a:ahLst/>
            <a:cxnLst/>
            <a:rect l="l" t="t" r="r" b="b"/>
            <a:pathLst>
              <a:path w="5871845">
                <a:moveTo>
                  <a:pt x="0" y="0"/>
                </a:moveTo>
                <a:lnTo>
                  <a:pt x="587182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40907" y="3594601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0907" y="3765293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28719" y="3932937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34813" y="4984524"/>
          <a:ext cx="6029986" cy="84313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357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262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41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19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1082"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855"/>
                        </a:lnSpc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55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08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ts val="855"/>
                        </a:lnSpc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55"/>
                        </a:lnSpc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92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ts val="610"/>
                        </a:lnSpc>
                      </a:pPr>
                      <a:r>
                        <a:rPr sz="6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70" algn="r">
                        <a:lnSpc>
                          <a:spcPts val="610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2430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April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P&amp;L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8136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9390" algn="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56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822627" y="6676207"/>
          <a:ext cx="5965958" cy="12285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484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07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77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5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28216">
                <a:tc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Authorised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ts val="1010"/>
                        </a:lnSpc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R="135890" algn="r">
                        <a:lnSpc>
                          <a:spcPts val="695"/>
                        </a:lnSpc>
                      </a:pPr>
                      <a:r>
                        <a:rPr sz="6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8595" marR="317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620"/>
                        </a:lnSpc>
                        <a:spcBef>
                          <a:spcPts val="85"/>
                        </a:spcBef>
                      </a:pPr>
                      <a:r>
                        <a:rPr sz="500" b="1" spc="-20" dirty="0">
                          <a:solidFill>
                            <a:srgbClr val="727575"/>
                          </a:solidFill>
                          <a:latin typeface="Arial"/>
                          <a:cs typeface="Arial"/>
                        </a:rPr>
                        <a:t>[!WI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7937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249</a:t>
                      </a:r>
                      <a:r>
                        <a:rPr sz="800" spc="-10" dirty="0">
                          <a:solidFill>
                            <a:srgbClr val="72757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999</a:t>
                      </a:r>
                      <a:r>
                        <a:rPr sz="800" spc="-1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999,990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(2021</a:t>
                      </a:r>
                      <a:r>
                        <a:rPr sz="800" dirty="0">
                          <a:solidFill>
                            <a:srgbClr val="A5A5A7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800" spc="-45" dirty="0">
                          <a:solidFill>
                            <a:srgbClr val="A5A5A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249</a:t>
                      </a:r>
                      <a:r>
                        <a:rPr sz="800" dirty="0">
                          <a:solidFill>
                            <a:srgbClr val="72757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999</a:t>
                      </a:r>
                      <a:r>
                        <a:rPr sz="800" dirty="0">
                          <a:solidFill>
                            <a:srgbClr val="A5A5A7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999</a:t>
                      </a:r>
                      <a:r>
                        <a:rPr sz="80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990)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Ordlflary</a:t>
                      </a:r>
                      <a:r>
                        <a:rPr sz="800" spc="1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shares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1peach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2,499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72757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499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216">
                <a:tc>
                  <a:txBody>
                    <a:bodyPr/>
                    <a:lstStyle/>
                    <a:p>
                      <a:pPr marL="79375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Allotted,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called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up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 fully</a:t>
                      </a:r>
                      <a:r>
                        <a:rPr sz="800" spc="1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paid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5415" algn="r">
                        <a:lnSpc>
                          <a:spcPts val="1010"/>
                        </a:lnSpc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R="135255" algn="r">
                        <a:lnSpc>
                          <a:spcPts val="670"/>
                        </a:lnSpc>
                        <a:spcBef>
                          <a:spcPts val="20"/>
                        </a:spcBef>
                      </a:pPr>
                      <a:r>
                        <a:rPr sz="6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6055" marR="317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620"/>
                        </a:lnSpc>
                        <a:spcBef>
                          <a:spcPts val="85"/>
                        </a:spcBef>
                      </a:pPr>
                      <a:r>
                        <a:rPr sz="500" spc="-25" dirty="0">
                          <a:solidFill>
                            <a:srgbClr val="727575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0385">
                <a:tc>
                  <a:txBody>
                    <a:bodyPr/>
                    <a:lstStyle/>
                    <a:p>
                      <a:pPr marL="7937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224</a:t>
                      </a:r>
                      <a:r>
                        <a:rPr sz="800" spc="-1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130</a:t>
                      </a:r>
                      <a:r>
                        <a:rPr sz="800" spc="-1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023,983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(2021</a:t>
                      </a:r>
                      <a:r>
                        <a:rPr sz="800" dirty="0">
                          <a:solidFill>
                            <a:srgbClr val="B6B6B6"/>
                          </a:solidFill>
                          <a:latin typeface="Arial"/>
                          <a:cs typeface="Arial"/>
                        </a:rPr>
                        <a:t>•</a:t>
                      </a:r>
                      <a:r>
                        <a:rPr sz="800" spc="25" dirty="0">
                          <a:solidFill>
                            <a:srgbClr val="B6B6B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224</a:t>
                      </a:r>
                      <a:r>
                        <a:rPr sz="80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130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023</a:t>
                      </a:r>
                      <a:r>
                        <a:rPr sz="800" dirty="0">
                          <a:solidFill>
                            <a:srgbClr val="A5A5A7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983)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shares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1p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each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4287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2,241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37,151</a:t>
                      </a:r>
                      <a:r>
                        <a:rPr sz="800" dirty="0">
                          <a:solidFill>
                            <a:srgbClr val="A5A5A7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807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(2021</a:t>
                      </a:r>
                      <a:r>
                        <a:rPr sz="800" spc="1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23</a:t>
                      </a:r>
                      <a:r>
                        <a:rPr sz="800" dirty="0">
                          <a:solidFill>
                            <a:srgbClr val="A5A5A7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793,506)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Ordinary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shares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1p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each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4668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3333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(2021: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3333)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Ordinary</a:t>
                      </a:r>
                      <a:r>
                        <a:rPr sz="800" spc="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shares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 1p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each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896323" y="710633"/>
            <a:ext cx="276395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F6.</a:t>
            </a:r>
            <a:r>
              <a:rPr sz="1198" b="1" spc="5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Notes</a:t>
            </a:r>
            <a:r>
              <a:rPr sz="1198" b="1" spc="8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to</a:t>
            </a:r>
            <a:r>
              <a:rPr sz="1198" b="1" spc="3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the</a:t>
            </a:r>
            <a:r>
              <a:rPr sz="1198" b="1" spc="9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financial</a:t>
            </a:r>
            <a:r>
              <a:rPr sz="1198" b="1" spc="14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499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1296" y="1172925"/>
            <a:ext cx="5833466" cy="211734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12044" indent="6339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Although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precise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liming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utilising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redundancy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known,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majority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be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within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year.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rationalisation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£4m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(2022: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£3m)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onerous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leases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discounted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£4m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(2022: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£3m)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undiscounted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basis.</a:t>
            </a:r>
            <a:endParaRPr sz="799">
              <a:latin typeface="Arial"/>
              <a:cs typeface="Arial"/>
            </a:endParaRPr>
          </a:p>
          <a:p>
            <a:pPr marL="12678" marR="5071" indent="148971" algn="just">
              <a:lnSpc>
                <a:spcPct val="100200"/>
              </a:lnSpc>
              <a:spcBef>
                <a:spcPts val="913"/>
              </a:spcBef>
              <a:buAutoNum type="romanLcParenBoth" startAt="2"/>
              <a:tabLst>
                <a:tab pos="161650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insurance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retained by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rather than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passed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third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insurers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certain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industrial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disease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claims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subject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regular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review and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adjusted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appropriate.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offinal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insurance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settlements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uncertain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timing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expenditure</a:t>
            </a:r>
            <a:r>
              <a:rPr sz="799" spc="-10" dirty="0">
                <a:solidFill>
                  <a:srgbClr val="A5A5A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"/>
              </a:spcBef>
              <a:buClr>
                <a:srgbClr val="424242"/>
              </a:buClr>
              <a:buFont typeface="Arial"/>
              <a:buAutoNum type="romanLcParenBoth" startAt="2"/>
            </a:pPr>
            <a:endParaRPr sz="799">
              <a:latin typeface="Arial"/>
              <a:cs typeface="Arial"/>
            </a:endParaRPr>
          </a:p>
          <a:p>
            <a:pPr marL="12678" marR="7607" indent="162918" algn="just">
              <a:lnSpc>
                <a:spcPct val="98900"/>
              </a:lnSpc>
              <a:buAutoNum type="romanLcParenBoth" startAt="2"/>
              <a:tabLst>
                <a:tab pos="175596" algn="l"/>
              </a:tabLst>
            </a:pP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environmental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consist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remediation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clean-up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activities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likely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undertaken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2757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 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foreseeab</a:t>
            </a:r>
            <a:r>
              <a:rPr sz="799" spc="-10" dirty="0">
                <a:solidFill>
                  <a:srgbClr val="89898A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reasonably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estimated,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together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CO2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emission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rights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majority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provision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next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five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years.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"/>
              </a:spcBef>
              <a:buClr>
                <a:srgbClr val="424242"/>
              </a:buClr>
              <a:buFont typeface="Arial"/>
              <a:buAutoNum type="romanLcParenBoth" startAt="2"/>
            </a:pPr>
            <a:endParaRPr sz="799">
              <a:latin typeface="Arial"/>
              <a:cs typeface="Arial"/>
            </a:endParaRPr>
          </a:p>
          <a:p>
            <a:pPr marL="12678" marR="15214" indent="177498" algn="just">
              <a:lnSpc>
                <a:spcPct val="98900"/>
              </a:lnSpc>
              <a:buAutoNum type="romanLcParenBoth" startAt="2"/>
              <a:tabLst>
                <a:tab pos="190176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provisions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product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warranty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claims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timing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potential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expenditure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uncertain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provisions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benefits,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sabbatical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5A5A7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eave</a:t>
            </a:r>
            <a:r>
              <a:rPr sz="799" dirty="0">
                <a:solidFill>
                  <a:srgbClr val="A5A5A7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A5A5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items</a:t>
            </a:r>
            <a:r>
              <a:rPr sz="799" spc="10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subject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independent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assessments.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29"/>
              </a:spcBef>
            </a:pPr>
            <a:endParaRPr sz="799">
              <a:latin typeface="Arial"/>
              <a:cs typeface="Arial"/>
            </a:endParaRPr>
          </a:p>
          <a:p>
            <a:pPr marL="12678" algn="just"/>
            <a:r>
              <a:rPr sz="948" dirty="0">
                <a:solidFill>
                  <a:srgbClr val="285499"/>
                </a:solidFill>
                <a:latin typeface="Arial"/>
                <a:cs typeface="Arial"/>
              </a:rPr>
              <a:t>19.</a:t>
            </a:r>
            <a:r>
              <a:rPr sz="948" spc="-2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85499"/>
                </a:solidFill>
                <a:latin typeface="Arial"/>
                <a:cs typeface="Arial"/>
              </a:rPr>
              <a:t>Other</a:t>
            </a:r>
            <a:r>
              <a:rPr sz="948" spc="8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85499"/>
                </a:solidFill>
                <a:latin typeface="Arial"/>
                <a:cs typeface="Arial"/>
              </a:rPr>
              <a:t>non</a:t>
            </a:r>
            <a:r>
              <a:rPr sz="948" dirty="0">
                <a:solidFill>
                  <a:srgbClr val="727575"/>
                </a:solidFill>
                <a:latin typeface="Arial"/>
                <a:cs typeface="Arial"/>
              </a:rPr>
              <a:t>-</a:t>
            </a:r>
            <a:r>
              <a:rPr sz="948" dirty="0">
                <a:solidFill>
                  <a:srgbClr val="285499"/>
                </a:solidFill>
                <a:latin typeface="Arial"/>
                <a:cs typeface="Arial"/>
              </a:rPr>
              <a:t>current</a:t>
            </a:r>
            <a:r>
              <a:rPr sz="948" spc="13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85499"/>
                </a:solidFill>
                <a:latin typeface="Arial"/>
                <a:cs typeface="Arial"/>
              </a:rPr>
              <a:t>liabilities</a:t>
            </a:r>
            <a:endParaRPr sz="948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19787" y="3398021"/>
            <a:ext cx="71317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852609" y="3303891"/>
            <a:ext cx="248502" cy="297315"/>
          </a:xfrm>
          <a:prstGeom prst="rect">
            <a:avLst/>
          </a:prstGeom>
        </p:spPr>
        <p:txBody>
          <a:bodyPr vert="horz" wrap="square" lIns="0" tIns="42474" rIns="0" bIns="0" rtlCol="0">
            <a:spAutoFit/>
          </a:bodyPr>
          <a:lstStyle/>
          <a:p>
            <a:pPr marL="12678">
              <a:spcBef>
                <a:spcPts val="334"/>
              </a:spcBef>
            </a:pPr>
            <a:r>
              <a:rPr sz="849" b="1" spc="-60" dirty="0">
                <a:solidFill>
                  <a:srgbClr val="424242"/>
                </a:solidFill>
                <a:latin typeface="Courier New"/>
                <a:cs typeface="Courier New"/>
              </a:rPr>
              <a:t>2023</a:t>
            </a:r>
            <a:endParaRPr sz="849">
              <a:latin typeface="Courier New"/>
              <a:cs typeface="Courier New"/>
            </a:endParaRPr>
          </a:p>
          <a:p>
            <a:pPr marL="123614">
              <a:spcBef>
                <a:spcPts val="170"/>
              </a:spcBef>
            </a:pPr>
            <a:r>
              <a:rPr sz="599" spc="-25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403976" y="3310304"/>
            <a:ext cx="250404" cy="290976"/>
          </a:xfrm>
          <a:prstGeom prst="rect">
            <a:avLst/>
          </a:prstGeom>
        </p:spPr>
        <p:txBody>
          <a:bodyPr vert="horz" wrap="square" lIns="0" tIns="42474" rIns="0" bIns="0" rtlCol="0">
            <a:spAutoFit/>
          </a:bodyPr>
          <a:lstStyle/>
          <a:p>
            <a:pPr marL="12678">
              <a:spcBef>
                <a:spcPts val="334"/>
              </a:spcBef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 marL="129954">
              <a:spcBef>
                <a:spcPts val="180"/>
              </a:spcBef>
            </a:pPr>
            <a:r>
              <a:rPr sz="599" spc="-25" dirty="0">
                <a:solidFill>
                  <a:srgbClr val="727575"/>
                </a:solidFill>
                <a:latin typeface="Arial"/>
                <a:cs typeface="Arial"/>
              </a:rPr>
              <a:t>Cm</a:t>
            </a:r>
            <a:endParaRPr sz="5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93023" y="3605291"/>
            <a:ext cx="97942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guarantees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21628" y="3766584"/>
            <a:ext cx="5829028" cy="115756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62287" algn="r">
              <a:spcBef>
                <a:spcPts val="100"/>
              </a:spcBef>
            </a:pPr>
            <a:r>
              <a:rPr sz="849" b="1" spc="-50" dirty="0">
                <a:solidFill>
                  <a:srgbClr val="424242"/>
                </a:solidFill>
                <a:latin typeface="Times New Roman"/>
                <a:cs typeface="Times New Roman"/>
              </a:rPr>
              <a:t>1</a:t>
            </a:r>
            <a:endParaRPr sz="849">
              <a:latin typeface="Times New Roman"/>
              <a:cs typeface="Times New Roman"/>
            </a:endParaRPr>
          </a:p>
          <a:p>
            <a:pPr>
              <a:spcBef>
                <a:spcPts val="185"/>
              </a:spcBef>
            </a:pPr>
            <a:endParaRPr sz="849">
              <a:latin typeface="Times New Roman"/>
              <a:cs typeface="Times New Roman"/>
            </a:endParaRPr>
          </a:p>
          <a:p>
            <a:pPr marL="12678" marR="5071" indent="1268" algn="just">
              <a:lnSpc>
                <a:spcPct val="98300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 19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December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2007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board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granted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guarantee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debt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raised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old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SFA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entered </a:t>
            </a:r>
            <a:r>
              <a:rPr sz="799" spc="-20" dirty="0">
                <a:solidFill>
                  <a:srgbClr val="727575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nto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TSUKH</a:t>
            </a:r>
            <a:r>
              <a:rPr sz="799" dirty="0">
                <a:solidFill>
                  <a:srgbClr val="A5A5A7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A5A5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Tulip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Holdings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(No.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3)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Limited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Netherlands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Holdings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BV</a:t>
            </a:r>
            <a:r>
              <a:rPr sz="799" dirty="0">
                <a:solidFill>
                  <a:srgbClr val="B6B6B6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B6B6B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years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,</a:t>
            </a:r>
            <a:r>
              <a:rPr sz="799" spc="20" dirty="0">
                <a:solidFill>
                  <a:srgbClr val="8989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borrowings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lender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commitments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old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SFA have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refinanced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number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 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most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recent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refinancing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4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October 2022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(although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Netherlands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Holdings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BV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most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recent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refinancing)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A5A5A7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guarantee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supported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security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Company.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883"/>
              </a:spcBef>
            </a:pPr>
            <a:r>
              <a:rPr sz="898" b="1" dirty="0">
                <a:solidFill>
                  <a:srgbClr val="285499"/>
                </a:solidFill>
                <a:latin typeface="Arial"/>
                <a:cs typeface="Arial"/>
              </a:rPr>
              <a:t>20.</a:t>
            </a:r>
            <a:r>
              <a:rPr sz="898" b="1" spc="-4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85499"/>
                </a:solidFill>
                <a:latin typeface="Arial"/>
                <a:cs typeface="Arial"/>
              </a:rPr>
              <a:t>Deferred</a:t>
            </a:r>
            <a:r>
              <a:rPr sz="898" b="1" spc="7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85499"/>
                </a:solidFill>
                <a:latin typeface="Arial"/>
                <a:cs typeface="Arial"/>
              </a:rPr>
              <a:t>income</a:t>
            </a:r>
            <a:endParaRPr sz="948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19243" y="5937070"/>
            <a:ext cx="3056832" cy="6263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grants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revenue</a:t>
            </a:r>
            <a:r>
              <a:rPr sz="799" spc="-10" dirty="0">
                <a:solidFill>
                  <a:srgbClr val="A5A5A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29"/>
              </a:spcBef>
            </a:pPr>
            <a:endParaRPr sz="799">
              <a:latin typeface="Arial"/>
              <a:cs typeface="Arial"/>
            </a:endParaRPr>
          </a:p>
          <a:p>
            <a:pPr marL="17750"/>
            <a:r>
              <a:rPr sz="948" spc="-20" dirty="0">
                <a:solidFill>
                  <a:srgbClr val="285499"/>
                </a:solidFill>
                <a:latin typeface="Arial"/>
                <a:cs typeface="Arial"/>
              </a:rPr>
              <a:t>21.</a:t>
            </a:r>
            <a:r>
              <a:rPr sz="948" spc="-4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85499"/>
                </a:solidFill>
                <a:latin typeface="Arial"/>
                <a:cs typeface="Arial"/>
              </a:rPr>
              <a:t>Called</a:t>
            </a:r>
            <a:r>
              <a:rPr sz="948" spc="-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85499"/>
                </a:solidFill>
                <a:latin typeface="Arial"/>
                <a:cs typeface="Arial"/>
              </a:rPr>
              <a:t>up</a:t>
            </a:r>
            <a:r>
              <a:rPr sz="948" spc="4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85499"/>
                </a:solidFill>
                <a:latin typeface="Arial"/>
                <a:cs typeface="Arial"/>
              </a:rPr>
              <a:t>share</a:t>
            </a:r>
            <a:r>
              <a:rPr sz="898" b="1" spc="3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85499"/>
                </a:solidFill>
                <a:latin typeface="Arial"/>
                <a:cs typeface="Arial"/>
              </a:rPr>
              <a:t>capital</a:t>
            </a:r>
            <a:endParaRPr sz="948">
              <a:latin typeface="Arial"/>
              <a:cs typeface="Arial"/>
            </a:endParaRPr>
          </a:p>
          <a:p>
            <a:pPr marL="19018">
              <a:spcBef>
                <a:spcPts val="52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capital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shown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below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-10" dirty="0">
                <a:solidFill>
                  <a:srgbClr val="B6B6B6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20408" y="8015859"/>
            <a:ext cx="5820153" cy="133950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750" algn="just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new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shares issued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-10" dirty="0">
                <a:solidFill>
                  <a:srgbClr val="89898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3312" marR="5705" indent="3804" algn="just">
              <a:spcBef>
                <a:spcPts val="913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holders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Ordinary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shares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entitled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be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paid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available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distribution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receive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notice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general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meetings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to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attend</a:t>
            </a:r>
            <a:r>
              <a:rPr sz="799" dirty="0">
                <a:solidFill>
                  <a:srgbClr val="B6B6B6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B6B6B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speak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vote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meetings</a:t>
            </a:r>
            <a:r>
              <a:rPr sz="799" spc="-10" dirty="0">
                <a:solidFill>
                  <a:srgbClr val="B6B6B6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70"/>
              </a:spcBef>
            </a:pPr>
            <a:endParaRPr sz="799">
              <a:latin typeface="Arial"/>
              <a:cs typeface="Arial"/>
            </a:endParaRPr>
          </a:p>
          <a:p>
            <a:pPr marL="13312" marR="5071" indent="1268" algn="just">
              <a:lnSpc>
                <a:spcPts val="908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Ordinary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shares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carry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full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2757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</a:t>
            </a:r>
            <a:r>
              <a:rPr sz="799" dirty="0">
                <a:solidFill>
                  <a:srgbClr val="72757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stribution</a:t>
            </a:r>
            <a:r>
              <a:rPr sz="799" dirty="0">
                <a:solidFill>
                  <a:srgbClr val="B6B6B6"/>
                </a:solidFill>
                <a:latin typeface="Arial"/>
                <a:cs typeface="Arial"/>
              </a:rPr>
              <a:t>.</a:t>
            </a:r>
            <a:r>
              <a:rPr sz="799" spc="45" dirty="0">
                <a:solidFill>
                  <a:srgbClr val="B6B6B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addition</a:t>
            </a:r>
            <a:r>
              <a:rPr sz="799" dirty="0">
                <a:solidFill>
                  <a:srgbClr val="B6B6B6"/>
                </a:solidFill>
                <a:latin typeface="Arial"/>
                <a:cs typeface="Arial"/>
              </a:rPr>
              <a:t>,</a:t>
            </a:r>
            <a:r>
              <a:rPr sz="799" spc="105" dirty="0">
                <a:solidFill>
                  <a:srgbClr val="B6B6B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they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entitled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notice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genera</a:t>
            </a:r>
            <a:r>
              <a:rPr sz="799" spc="-10" dirty="0">
                <a:solidFill>
                  <a:srgbClr val="A5A5A7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meetl/lgs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shall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entitled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attend</a:t>
            </a:r>
            <a:r>
              <a:rPr sz="799" dirty="0">
                <a:solidFill>
                  <a:srgbClr val="B6B6B6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B6B6B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speak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vote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meet</a:t>
            </a:r>
            <a:r>
              <a:rPr sz="799" spc="-10" dirty="0">
                <a:solidFill>
                  <a:srgbClr val="727575"/>
                </a:solidFill>
                <a:latin typeface="Arial"/>
                <a:cs typeface="Arial"/>
              </a:rPr>
              <a:t>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ng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5214" marR="12044" indent="-3170" algn="just">
              <a:lnSpc>
                <a:spcPts val="938"/>
              </a:lnSpc>
              <a:spcBef>
                <a:spcPts val="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Deferred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shares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confer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right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receive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notices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genera</a:t>
            </a:r>
            <a:r>
              <a:rPr sz="799" dirty="0">
                <a:solidFill>
                  <a:srgbClr val="727575"/>
                </a:solidFill>
                <a:latin typeface="Arial"/>
                <a:cs typeface="Arial"/>
              </a:rPr>
              <a:t>l</a:t>
            </a:r>
            <a:r>
              <a:rPr sz="799" spc="-25" dirty="0">
                <a:solidFill>
                  <a:srgbClr val="72757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meebngs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attend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8989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speak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vote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any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meeting.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vote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wr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tten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resolutions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partIcIpate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return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capital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participate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profits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Company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 way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dividend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,</a:t>
            </a:r>
            <a:r>
              <a:rPr sz="799" spc="-105" dirty="0">
                <a:solidFill>
                  <a:srgbClr val="8989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distribution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otherwise</a:t>
            </a:r>
            <a:r>
              <a:rPr sz="799" spc="-10" dirty="0">
                <a:solidFill>
                  <a:srgbClr val="A5A5A7"/>
                </a:solidFill>
                <a:latin typeface="Arial"/>
                <a:cs typeface="Arial"/>
              </a:rPr>
              <a:t>,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034216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53095" y="1521908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3095" y="1759658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0907" y="2247350"/>
            <a:ext cx="5886716" cy="0"/>
          </a:xfrm>
          <a:custGeom>
            <a:avLst/>
            <a:gdLst/>
            <a:ahLst/>
            <a:cxnLst/>
            <a:rect l="l" t="t" r="r" b="b"/>
            <a:pathLst>
              <a:path w="5896609">
                <a:moveTo>
                  <a:pt x="0" y="0"/>
                </a:moveTo>
                <a:lnTo>
                  <a:pt x="589624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40907" y="3305033"/>
            <a:ext cx="5886716" cy="0"/>
          </a:xfrm>
          <a:custGeom>
            <a:avLst/>
            <a:gdLst/>
            <a:ahLst/>
            <a:cxnLst/>
            <a:rect l="l" t="t" r="r" b="b"/>
            <a:pathLst>
              <a:path w="5896609">
                <a:moveTo>
                  <a:pt x="0" y="0"/>
                </a:moveTo>
                <a:lnTo>
                  <a:pt x="589624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40907" y="3472142"/>
          <a:ext cx="5972298" cy="85517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9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14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30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22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229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8939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90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07297">
                <a:tc gridSpan="3">
                  <a:txBody>
                    <a:bodyPr/>
                    <a:lstStyle/>
                    <a:p>
                      <a:pPr marL="78740">
                        <a:lnSpc>
                          <a:spcPts val="775"/>
                        </a:lnSpc>
                        <a:spcBef>
                          <a:spcPts val="384"/>
                        </a:spcBef>
                        <a:tabLst>
                          <a:tab pos="3719829" algn="l"/>
                        </a:tabLst>
                      </a:pPr>
                      <a:r>
                        <a:rPr sz="700" b="1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A.s</a:t>
                      </a:r>
                      <a:r>
                        <a:rPr sz="700" b="1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19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100" b="1" spc="-15" baseline="29629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1100" baseline="29629">
                        <a:latin typeface="Arial"/>
                        <a:cs typeface="Arial"/>
                      </a:endParaRPr>
                    </a:p>
                    <a:p>
                      <a:pPr marR="69215" algn="r">
                        <a:lnSpc>
                          <a:spcPts val="375"/>
                        </a:lnSpc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4881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</a:pP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Llabllltles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421640">
                        <a:lnSpc>
                          <a:spcPts val="500"/>
                        </a:lnSpc>
                        <a:spcBef>
                          <a:spcPts val="140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6845">
                        <a:lnSpc>
                          <a:spcPts val="910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47980">
                        <a:lnSpc>
                          <a:spcPts val="500"/>
                        </a:lnSpc>
                        <a:spcBef>
                          <a:spcPts val="130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310" marR="3175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500"/>
                        </a:lnSpc>
                        <a:spcBef>
                          <a:spcPts val="150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9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03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3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Foreign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78105" algn="r">
                        <a:lnSpc>
                          <a:spcPct val="100000"/>
                        </a:lnSpc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49225" algn="r">
                        <a:lnSpc>
                          <a:spcPct val="100000"/>
                        </a:lnSpc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413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5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3810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ts val="94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ts val="94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25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5565" algn="r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(136)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840907" y="6380542"/>
          <a:ext cx="6617009" cy="73916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644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97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94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65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816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3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99528">
                <a:tc gridSpan="2">
                  <a:txBody>
                    <a:bodyPr/>
                    <a:lstStyle/>
                    <a:p>
                      <a:pPr marR="84455" algn="r">
                        <a:lnSpc>
                          <a:spcPts val="570"/>
                        </a:lnSpc>
                        <a:spcBef>
                          <a:spcPts val="120"/>
                        </a:spcBef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80744" algn="r">
                        <a:lnSpc>
                          <a:spcPts val="69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Cum,ncy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3">
                  <a:txBody>
                    <a:bodyPr/>
                    <a:lstStyle/>
                    <a:p>
                      <a:pPr marL="212090">
                        <a:lnSpc>
                          <a:spcPts val="665"/>
                        </a:lnSpc>
                        <a:spcBef>
                          <a:spcPts val="25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8136">
                <a:tc gridSpan="2">
                  <a:txBody>
                    <a:bodyPr/>
                    <a:lstStyle/>
                    <a:p>
                      <a:pPr marR="77470" algn="r">
                        <a:lnSpc>
                          <a:spcPts val="685"/>
                        </a:lnSpc>
                        <a:spcBef>
                          <a:spcPts val="30"/>
                        </a:spcBef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12065">
                        <a:lnSpc>
                          <a:spcPts val="590"/>
                        </a:lnSpc>
                        <a:tabLst>
                          <a:tab pos="4144010" algn="l"/>
                        </a:tabLst>
                      </a:pPr>
                      <a:r>
                        <a:rPr sz="6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none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0645" marR="725170">
                        <a:lnSpc>
                          <a:spcPts val="48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ts val="825"/>
                        </a:lnSpc>
                        <a:tabLst>
                          <a:tab pos="297180" algn="l"/>
                          <a:tab pos="1285875" algn="l"/>
                        </a:tabLst>
                      </a:pP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£m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231140">
                        <a:lnSpc>
                          <a:spcPts val="610"/>
                        </a:lnSpc>
                        <a:tabLst>
                          <a:tab pos="619760" algn="l"/>
                        </a:tabLst>
                      </a:pPr>
                      <a:r>
                        <a:rPr sz="900" spc="-37" baseline="9259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r>
                        <a:rPr sz="900" baseline="9259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4135" algn="r">
                        <a:lnSpc>
                          <a:spcPts val="695"/>
                        </a:lnSpc>
                      </a:pPr>
                      <a:r>
                        <a:rPr sz="800" u="sng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£m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4823">
                <a:tc>
                  <a:txBody>
                    <a:bodyPr/>
                    <a:lstStyle/>
                    <a:p>
                      <a:pPr marL="73660">
                        <a:lnSpc>
                          <a:spcPts val="950"/>
                        </a:lnSpc>
                        <a:spcBef>
                          <a:spcPts val="25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hedge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697" marB="0"/>
                </a:tc>
                <a:tc>
                  <a:txBody>
                    <a:bodyPr/>
                    <a:lstStyle/>
                    <a:p>
                      <a:pPr marR="73025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R="875030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R="115570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 marL="70485">
                        <a:lnSpc>
                          <a:spcPts val="89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74394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hedge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(100)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7376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014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{82)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object 9"/>
          <p:cNvSpPr/>
          <p:nvPr/>
        </p:nvSpPr>
        <p:spPr>
          <a:xfrm>
            <a:off x="840907" y="6383591"/>
            <a:ext cx="1925893" cy="0"/>
          </a:xfrm>
          <a:custGeom>
            <a:avLst/>
            <a:gdLst/>
            <a:ahLst/>
            <a:cxnLst/>
            <a:rect l="l" t="t" r="r" b="b"/>
            <a:pathLst>
              <a:path w="1929130">
                <a:moveTo>
                  <a:pt x="0" y="0"/>
                </a:moveTo>
                <a:lnTo>
                  <a:pt x="192879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53095" y="7252292"/>
            <a:ext cx="3985547" cy="0"/>
          </a:xfrm>
          <a:custGeom>
            <a:avLst/>
            <a:gdLst/>
            <a:ahLst/>
            <a:cxnLst/>
            <a:rect l="l" t="t" r="r" b="b"/>
            <a:pathLst>
              <a:path w="3992245">
                <a:moveTo>
                  <a:pt x="0" y="0"/>
                </a:moveTo>
                <a:lnTo>
                  <a:pt x="399186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40907" y="7992975"/>
            <a:ext cx="5801135" cy="0"/>
          </a:xfrm>
          <a:custGeom>
            <a:avLst/>
            <a:gdLst/>
            <a:ahLst/>
            <a:cxnLst/>
            <a:rect l="l" t="t" r="r" b="b"/>
            <a:pathLst>
              <a:path w="5810884">
                <a:moveTo>
                  <a:pt x="0" y="0"/>
                </a:moveTo>
                <a:lnTo>
                  <a:pt x="581079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53095" y="8724514"/>
            <a:ext cx="5861993" cy="0"/>
          </a:xfrm>
          <a:custGeom>
            <a:avLst/>
            <a:gdLst/>
            <a:ahLst/>
            <a:cxnLst/>
            <a:rect l="l" t="t" r="r" b="b"/>
            <a:pathLst>
              <a:path w="5871845">
                <a:moveTo>
                  <a:pt x="0" y="0"/>
                </a:moveTo>
                <a:lnTo>
                  <a:pt x="587182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40907" y="8953120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40907" y="9276216"/>
            <a:ext cx="5874672" cy="0"/>
          </a:xfrm>
          <a:custGeom>
            <a:avLst/>
            <a:gdLst/>
            <a:ahLst/>
            <a:cxnLst/>
            <a:rect l="l" t="t" r="r" b="b"/>
            <a:pathLst>
              <a:path w="5884545">
                <a:moveTo>
                  <a:pt x="0" y="0"/>
                </a:moveTo>
                <a:lnTo>
                  <a:pt x="588403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5" name="object 15"/>
          <p:cNvGrpSpPr/>
          <p:nvPr/>
        </p:nvGrpSpPr>
        <p:grpSpPr>
          <a:xfrm>
            <a:off x="4679831" y="7230956"/>
            <a:ext cx="1892295" cy="12679"/>
            <a:chOff x="4687696" y="7234123"/>
            <a:chExt cx="1895475" cy="12700"/>
          </a:xfrm>
        </p:grpSpPr>
        <p:sp>
          <p:nvSpPr>
            <p:cNvPr id="16" name="object 16"/>
            <p:cNvSpPr/>
            <p:nvPr/>
          </p:nvSpPr>
          <p:spPr>
            <a:xfrm>
              <a:off x="4687696" y="7240229"/>
              <a:ext cx="1050290" cy="0"/>
            </a:xfrm>
            <a:custGeom>
              <a:avLst/>
              <a:gdLst/>
              <a:ahLst/>
              <a:cxnLst/>
              <a:rect l="l" t="t" r="r" b="b"/>
              <a:pathLst>
                <a:path w="1050289">
                  <a:moveTo>
                    <a:pt x="0" y="0"/>
                  </a:moveTo>
                  <a:lnTo>
                    <a:pt x="1049848" y="0"/>
                  </a:lnTo>
                </a:path>
              </a:pathLst>
            </a:custGeom>
            <a:ln w="1221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5737545" y="7240229"/>
              <a:ext cx="845819" cy="0"/>
            </a:xfrm>
            <a:custGeom>
              <a:avLst/>
              <a:gdLst/>
              <a:ahLst/>
              <a:cxnLst/>
              <a:rect l="l" t="t" r="r" b="b"/>
              <a:pathLst>
                <a:path w="845820">
                  <a:moveTo>
                    <a:pt x="0" y="0"/>
                  </a:moveTo>
                  <a:lnTo>
                    <a:pt x="845372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8" name="object 18"/>
          <p:cNvSpPr txBox="1"/>
          <p:nvPr/>
        </p:nvSpPr>
        <p:spPr>
          <a:xfrm>
            <a:off x="835032" y="710633"/>
            <a:ext cx="3750357" cy="8203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3044">
              <a:spcBef>
                <a:spcPts val="100"/>
              </a:spcBef>
            </a:pPr>
            <a:r>
              <a:rPr sz="1198" b="1" dirty="0">
                <a:solidFill>
                  <a:srgbClr val="2A569A"/>
                </a:solidFill>
                <a:latin typeface="Arial"/>
                <a:cs typeface="Arial"/>
              </a:rPr>
              <a:t>F6.</a:t>
            </a:r>
            <a:r>
              <a:rPr sz="1198" b="1" spc="85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A"/>
                </a:solidFill>
                <a:latin typeface="Arial"/>
                <a:cs typeface="Arial"/>
              </a:rPr>
              <a:t>Notes</a:t>
            </a:r>
            <a:r>
              <a:rPr sz="1198" b="1" spc="9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A"/>
                </a:solidFill>
                <a:latin typeface="Arial"/>
                <a:cs typeface="Arial"/>
              </a:rPr>
              <a:t>to</a:t>
            </a:r>
            <a:r>
              <a:rPr sz="1198" b="1" spc="4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A"/>
                </a:solidFill>
                <a:latin typeface="Arial"/>
                <a:cs typeface="Arial"/>
              </a:rPr>
              <a:t>the</a:t>
            </a:r>
            <a:r>
              <a:rPr sz="1198" b="1" spc="9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9A"/>
                </a:solidFill>
                <a:latin typeface="Arial"/>
                <a:cs typeface="Arial"/>
              </a:rPr>
              <a:t>financial</a:t>
            </a:r>
            <a:r>
              <a:rPr sz="1198" b="1" spc="15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6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868"/>
              </a:spcBef>
            </a:pPr>
            <a:endParaRPr sz="1198">
              <a:latin typeface="Arial"/>
              <a:cs typeface="Arial"/>
            </a:endParaRPr>
          </a:p>
          <a:p>
            <a:pPr marL="17750"/>
            <a:r>
              <a:rPr sz="898" b="1" dirty="0">
                <a:solidFill>
                  <a:srgbClr val="2A569A"/>
                </a:solidFill>
                <a:latin typeface="Arial"/>
                <a:cs typeface="Arial"/>
              </a:rPr>
              <a:t>22.</a:t>
            </a:r>
            <a:r>
              <a:rPr sz="898" b="1" spc="-2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A"/>
                </a:solidFill>
                <a:latin typeface="Arial"/>
                <a:cs typeface="Arial"/>
              </a:rPr>
              <a:t>Financial</a:t>
            </a:r>
            <a:r>
              <a:rPr sz="898" b="1" spc="4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A569A"/>
                </a:solidFill>
                <a:latin typeface="Arial"/>
                <a:cs typeface="Arial"/>
              </a:rPr>
              <a:t>instruments</a:t>
            </a:r>
            <a:endParaRPr sz="898">
              <a:latin typeface="Arial"/>
              <a:cs typeface="Arial"/>
            </a:endParaRPr>
          </a:p>
          <a:p>
            <a:pPr marL="12678">
              <a:spcBef>
                <a:spcPts val="53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table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-10" dirty="0">
                <a:solidFill>
                  <a:srgbClr val="B3B1B8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07444" y="1575526"/>
            <a:ext cx="75628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55" dirty="0">
                <a:solidFill>
                  <a:srgbClr val="3F3F3F"/>
                </a:solidFill>
                <a:latin typeface="Arial"/>
                <a:cs typeface="Arial"/>
              </a:rPr>
              <a:t>A.s</a:t>
            </a:r>
            <a:r>
              <a:rPr sz="749" b="1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49" b="1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49" b="1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874336" y="1505610"/>
            <a:ext cx="244699" cy="251313"/>
          </a:xfrm>
          <a:prstGeom prst="rect">
            <a:avLst/>
          </a:prstGeom>
        </p:spPr>
        <p:txBody>
          <a:bodyPr vert="horz" wrap="square" lIns="0" tIns="31062" rIns="0" bIns="0" rtlCol="0">
            <a:spAutoFit/>
          </a:bodyPr>
          <a:lstStyle/>
          <a:p>
            <a:pPr marL="12678">
              <a:spcBef>
                <a:spcPts val="244"/>
              </a:spcBef>
            </a:pPr>
            <a:r>
              <a:rPr sz="749" b="1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  <a:p>
            <a:pPr marL="117275">
              <a:spcBef>
                <a:spcPts val="115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425801" y="1505610"/>
            <a:ext cx="247868" cy="251313"/>
          </a:xfrm>
          <a:prstGeom prst="rect">
            <a:avLst/>
          </a:prstGeom>
        </p:spPr>
        <p:txBody>
          <a:bodyPr vert="horz" wrap="square" lIns="0" tIns="31062" rIns="0" bIns="0" rtlCol="0">
            <a:spAutoFit/>
          </a:bodyPr>
          <a:lstStyle/>
          <a:p>
            <a:pPr marL="12678">
              <a:spcBef>
                <a:spcPts val="244"/>
              </a:spcBef>
            </a:pPr>
            <a:r>
              <a:rPr sz="749" b="1" spc="-20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endParaRPr sz="749">
              <a:latin typeface="Arial"/>
              <a:cs typeface="Arial"/>
            </a:endParaRPr>
          </a:p>
          <a:p>
            <a:pPr marL="120445">
              <a:spcBef>
                <a:spcPts val="115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02671" y="1736821"/>
            <a:ext cx="1312878" cy="476702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12678" marR="5071">
              <a:lnSpc>
                <a:spcPct val="131500"/>
              </a:lnSpc>
              <a:spcBef>
                <a:spcPts val="6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assets 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Derivative</a:t>
            </a:r>
            <a:r>
              <a:rPr sz="799" u="heavy" spc="3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financial</a:t>
            </a:r>
            <a:r>
              <a:rPr sz="799" u="heavy" spc="2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liabilities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derivatives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021895" y="1757648"/>
            <a:ext cx="8367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50" dirty="0">
                <a:solidFill>
                  <a:srgbClr val="3F3F3F"/>
                </a:solidFill>
                <a:latin typeface="Times New Roman"/>
                <a:cs typeface="Times New Roman"/>
              </a:rPr>
              <a:t>1</a:t>
            </a:r>
            <a:endParaRPr sz="898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6073015" y="1923329"/>
            <a:ext cx="61491" cy="273860"/>
          </a:xfrm>
          <a:custGeom>
            <a:avLst/>
            <a:gdLst/>
            <a:ahLst/>
            <a:cxnLst/>
            <a:rect l="l" t="t" r="r" b="b"/>
            <a:pathLst>
              <a:path w="61595" h="274319">
                <a:moveTo>
                  <a:pt x="61037" y="274012"/>
                </a:moveTo>
                <a:lnTo>
                  <a:pt x="0" y="274012"/>
                </a:lnTo>
                <a:lnTo>
                  <a:pt x="0" y="0"/>
                </a:lnTo>
                <a:lnTo>
                  <a:pt x="61037" y="0"/>
                </a:lnTo>
                <a:lnTo>
                  <a:pt x="61037" y="274012"/>
                </a:lnTo>
                <a:close/>
              </a:path>
            </a:pathLst>
          </a:custGeom>
          <a:solidFill>
            <a:srgbClr val="E2E1E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5818987" y="1821149"/>
            <a:ext cx="367682" cy="2582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(136)</a:t>
            </a:r>
            <a:r>
              <a:rPr sz="2396" spc="-15" baseline="-26041" dirty="0">
                <a:solidFill>
                  <a:srgbClr val="B3B1B8"/>
                </a:solidFill>
                <a:latin typeface="Times New Roman"/>
                <a:cs typeface="Times New Roman"/>
              </a:rPr>
              <a:t>-</a:t>
            </a:r>
            <a:endParaRPr sz="2396" baseline="-26041">
              <a:latin typeface="Times New Roman"/>
              <a:cs typeface="Times New Roman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49" name="object 4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50" name="object 50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57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844345" y="2093697"/>
            <a:ext cx="272592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(135)</a:t>
            </a:r>
            <a:endParaRPr sz="74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10342" y="1739869"/>
            <a:ext cx="162287" cy="498272"/>
          </a:xfrm>
          <a:prstGeom prst="rect">
            <a:avLst/>
          </a:prstGeom>
        </p:spPr>
        <p:txBody>
          <a:bodyPr vert="horz" wrap="square" lIns="0" tIns="43108" rIns="0" bIns="0" rtlCol="0">
            <a:spAutoFit/>
          </a:bodyPr>
          <a:lstStyle/>
          <a:p>
            <a:pPr marL="24089">
              <a:spcBef>
                <a:spcPts val="339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69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4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(8)</a:t>
            </a:r>
            <a:endParaRPr sz="799">
              <a:latin typeface="Arial"/>
              <a:cs typeface="Arial"/>
            </a:endParaRPr>
          </a:p>
          <a:p>
            <a:pPr marL="24089">
              <a:spcBef>
                <a:spcPts val="364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61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33612" y="2355580"/>
            <a:ext cx="5837903" cy="1094805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1902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forward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price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exposure,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commodity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contracts.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utilised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cash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and,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most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cases.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subject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 IFRS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does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derivative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trading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purposes.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undertaken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risks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arising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underlying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activities.</a:t>
            </a:r>
            <a:endParaRPr sz="799">
              <a:latin typeface="Arial"/>
              <a:cs typeface="Arial"/>
            </a:endParaRPr>
          </a:p>
          <a:p>
            <a:pPr marL="13946" algn="just">
              <a:spcBef>
                <a:spcPts val="69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table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 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period: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0"/>
              </a:spcBef>
            </a:pPr>
            <a:endParaRPr sz="799">
              <a:latin typeface="Arial"/>
              <a:cs typeface="Arial"/>
            </a:endParaRPr>
          </a:p>
          <a:p>
            <a:pPr marR="309353" algn="r">
              <a:tabLst>
                <a:tab pos="1336304" algn="l"/>
              </a:tabLst>
            </a:pP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49" b="1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898" spc="-20" dirty="0">
                <a:solidFill>
                  <a:srgbClr val="3F3F3F"/>
                </a:solidFill>
                <a:latin typeface="Courier New"/>
                <a:cs typeface="Courier New"/>
              </a:rPr>
              <a:t>2022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33712" y="4440465"/>
            <a:ext cx="5833466" cy="744873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268" algn="just">
              <a:lnSpc>
                <a:spcPct val="97700"/>
              </a:lnSpc>
              <a:spcBef>
                <a:spcPts val="1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Company's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categorised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 Level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their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valuation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cash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(estimated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observable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data such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forward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yield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curves)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are, where material,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discounted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 rate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reflects the credit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counterparties.</a:t>
            </a:r>
            <a:endParaRPr sz="799">
              <a:latin typeface="Arial"/>
              <a:cs typeface="Arial"/>
            </a:endParaRPr>
          </a:p>
          <a:p>
            <a:pPr marL="15848" marR="5071" indent="-2536" algn="just">
              <a:spcBef>
                <a:spcPts val="91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designated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 cash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hedges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end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period were: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30" name="object 30"/>
          <p:cNvGraphicFramePr>
            <a:graphicFrameLocks noGrp="1"/>
          </p:cNvGraphicFramePr>
          <p:nvPr/>
        </p:nvGraphicFramePr>
        <p:xfrm>
          <a:off x="840906" y="5173504"/>
          <a:ext cx="5962789" cy="86722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0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756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068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64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7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1934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2540">
                        <a:lnSpc>
                          <a:spcPts val="730"/>
                        </a:lnSpc>
                        <a:spcBef>
                          <a:spcPts val="525"/>
                        </a:spcBef>
                        <a:tabLst>
                          <a:tab pos="4843780" algn="l"/>
                        </a:tabLst>
                      </a:pPr>
                      <a:r>
                        <a:rPr sz="700" b="1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A.s</a:t>
                      </a:r>
                      <a:r>
                        <a:rPr sz="700" b="1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19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100" b="1" spc="-30" baseline="29629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1100" baseline="29629">
                        <a:latin typeface="Arial"/>
                        <a:cs typeface="Arial"/>
                      </a:endParaRPr>
                    </a:p>
                    <a:p>
                      <a:pPr marR="220345" algn="r">
                        <a:lnSpc>
                          <a:spcPts val="375"/>
                        </a:lnSpc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656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7965">
                        <a:lnSpc>
                          <a:spcPts val="1070"/>
                        </a:lnSpc>
                      </a:pPr>
                      <a:r>
                        <a:rPr sz="900" spc="-10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algn="r">
                        <a:lnSpc>
                          <a:spcPts val="500"/>
                        </a:lnSpc>
                        <a:spcBef>
                          <a:spcPts val="60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2573">
                <a:tc gridSpan="2"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2885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(100)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1840" marB="0"/>
                </a:tc>
                <a:tc gridSpan="2">
                  <a:txBody>
                    <a:bodyPr/>
                    <a:lstStyle/>
                    <a:p>
                      <a:pPr marL="334010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3412">
                <a:tc gridSpan="2"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gridSpan="2">
                  <a:txBody>
                    <a:bodyPr/>
                    <a:lstStyle/>
                    <a:p>
                      <a:pPr marR="7429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314">
                <a:tc gridSpan="2"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4154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 gridSpan="2">
                  <a:txBody>
                    <a:bodyPr/>
                    <a:lstStyle/>
                    <a:p>
                      <a:pPr marL="26162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(11}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6582">
                <a:tc gridSpan="2"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hedge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(82)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33083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1" name="object 31"/>
          <p:cNvSpPr txBox="1"/>
          <p:nvPr/>
        </p:nvSpPr>
        <p:spPr>
          <a:xfrm>
            <a:off x="834477" y="6123002"/>
            <a:ext cx="52027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 hedge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reserve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affect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02367" y="7552551"/>
            <a:ext cx="287996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reserve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taxation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beginning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669436" y="7257902"/>
            <a:ext cx="426004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Commodity</a:t>
            </a:r>
            <a:endParaRPr sz="5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251370" y="7239615"/>
            <a:ext cx="337887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Cum,ncy</a:t>
            </a:r>
            <a:endParaRPr sz="5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932854" y="7242663"/>
            <a:ext cx="154046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endParaRPr sz="5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717963" y="7343250"/>
            <a:ext cx="900821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  <a:tabLst>
                <a:tab pos="537565" algn="l"/>
              </a:tabLst>
            </a:pP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contl'acts</a:t>
            </a:r>
            <a:r>
              <a:rPr sz="5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898" spc="-15" baseline="925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endParaRPr sz="898" baseline="925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946792" y="7308705"/>
            <a:ext cx="63773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05709" algn="l"/>
              </a:tabLst>
            </a:pPr>
            <a:r>
              <a:rPr sz="799" spc="-25" dirty="0">
                <a:solidFill>
                  <a:srgbClr val="3F3F3F"/>
                </a:solidFill>
                <a:latin typeface="Courier New"/>
                <a:cs typeface="Courier New"/>
              </a:rPr>
              <a:t>£m</a:t>
            </a:r>
            <a:r>
              <a:rPr sz="799" dirty="0">
                <a:solidFill>
                  <a:srgbClr val="3F3F3F"/>
                </a:solidFill>
                <a:latin typeface="Courier New"/>
                <a:cs typeface="Courier New"/>
              </a:rPr>
              <a:t>	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15058" y="7400148"/>
            <a:ext cx="579416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  <a:tabLst>
                <a:tab pos="4164858" algn="l"/>
                <a:tab pos="4656146" algn="l"/>
                <a:tab pos="5643794" algn="l"/>
              </a:tabLst>
            </a:pPr>
            <a:r>
              <a:rPr sz="7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799" dirty="0">
                <a:solidFill>
                  <a:srgbClr val="3F3F3F"/>
                </a:solidFill>
                <a:latin typeface="Courier New"/>
                <a:cs typeface="Courier New"/>
              </a:rPr>
              <a:t>Em </a:t>
            </a:r>
            <a:r>
              <a:rPr sz="1198" u="sng" baseline="69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1198" u="sng" spc="-37" baseline="69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£m</a:t>
            </a:r>
            <a:r>
              <a:rPr sz="1198" u="sng" baseline="69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599" u="sng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endParaRPr sz="5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947351" y="7537310"/>
            <a:ext cx="163681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1492883" algn="l"/>
              </a:tabLst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(3)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(3)</a:t>
            </a:r>
            <a:endParaRPr sz="79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77513" y="7674475"/>
            <a:ext cx="5857555" cy="986402"/>
          </a:xfrm>
          <a:prstGeom prst="rect">
            <a:avLst/>
          </a:prstGeom>
        </p:spPr>
        <p:txBody>
          <a:bodyPr vert="horz" wrap="square" lIns="0" tIns="36768" rIns="0" bIns="0" rtlCol="0">
            <a:spAutoFit/>
          </a:bodyPr>
          <a:lstStyle/>
          <a:p>
            <a:pPr marR="55785" algn="r">
              <a:spcBef>
                <a:spcPts val="290"/>
              </a:spcBef>
              <a:tabLst>
                <a:tab pos="4118581" algn="l"/>
                <a:tab pos="4680869" algn="l"/>
                <a:tab pos="5041570" algn="l"/>
                <a:tab pos="5612732" algn="l"/>
              </a:tabLst>
            </a:pPr>
            <a:r>
              <a:rPr sz="799" u="heavy" spc="36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Fair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value </a:t>
            </a:r>
            <a:r>
              <a:rPr sz="799" u="heavy" spc="-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recoonised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1198" baseline="6944" dirty="0">
                <a:solidFill>
                  <a:srgbClr val="3F3F3F"/>
                </a:solidFill>
                <a:latin typeface="Arial"/>
                <a:cs typeface="Arial"/>
              </a:rPr>
              <a:t>56</a:t>
            </a:r>
            <a:r>
              <a:rPr sz="1198" spc="614" baseline="69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1198" u="sng" baseline="69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1198" u="sng" spc="-75" baseline="69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4</a:t>
            </a:r>
            <a:r>
              <a:rPr sz="1198" u="sng" baseline="69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1198" u="sng" spc="-30" baseline="10416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(11)</a:t>
            </a:r>
            <a:r>
              <a:rPr sz="1198" u="sng" baseline="10416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1198" b="1" u="sng" spc="-37" baseline="694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49</a:t>
            </a:r>
            <a:endParaRPr sz="1198" baseline="6944">
              <a:latin typeface="Arial"/>
              <a:cs typeface="Arial"/>
            </a:endParaRPr>
          </a:p>
          <a:p>
            <a:pPr marR="56419" algn="r">
              <a:spcBef>
                <a:spcPts val="195"/>
              </a:spcBef>
              <a:tabLst>
                <a:tab pos="4055822" algn="l"/>
                <a:tab pos="4607334" algn="l"/>
                <a:tab pos="4967401" algn="l"/>
                <a:tab pos="5538563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hedge reserve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53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1198" spc="-75" baseline="3472" dirty="0">
                <a:solidFill>
                  <a:srgbClr val="3F3F3F"/>
                </a:solidFill>
                <a:latin typeface="Arial"/>
                <a:cs typeface="Arial"/>
              </a:rPr>
              <a:t>4</a:t>
            </a:r>
            <a:r>
              <a:rPr sz="1198" baseline="3472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1198" spc="-30" baseline="3472" dirty="0">
                <a:solidFill>
                  <a:srgbClr val="3F3F3F"/>
                </a:solidFill>
                <a:latin typeface="Arial"/>
                <a:cs typeface="Arial"/>
              </a:rPr>
              <a:t>(11)</a:t>
            </a:r>
            <a:r>
              <a:rPr sz="1198" baseline="3472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1198" b="1" spc="-37" baseline="3472" dirty="0">
                <a:solidFill>
                  <a:srgbClr val="3F3F3F"/>
                </a:solidFill>
                <a:latin typeface="Arial"/>
                <a:cs typeface="Arial"/>
              </a:rPr>
              <a:t>46</a:t>
            </a:r>
            <a:endParaRPr sz="1198" baseline="3472">
              <a:latin typeface="Arial"/>
              <a:cs typeface="Arial"/>
            </a:endParaRPr>
          </a:p>
          <a:p>
            <a:pPr>
              <a:spcBef>
                <a:spcPts val="235"/>
              </a:spcBef>
            </a:pPr>
            <a:endParaRPr sz="799">
              <a:latin typeface="Arial"/>
              <a:cs typeface="Arial"/>
            </a:endParaRPr>
          </a:p>
          <a:p>
            <a:pPr marL="69097" marR="95088" indent="634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recorded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single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transpire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£85m).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75"/>
              </a:spcBef>
            </a:pPr>
            <a:endParaRPr sz="799">
              <a:latin typeface="Arial"/>
              <a:cs typeface="Arial"/>
            </a:endParaRPr>
          </a:p>
          <a:p>
            <a:pPr marL="74803"/>
            <a:r>
              <a:rPr sz="948" spc="-20" dirty="0">
                <a:solidFill>
                  <a:srgbClr val="2A569A"/>
                </a:solidFill>
                <a:latin typeface="Arial"/>
                <a:cs typeface="Arial"/>
              </a:rPr>
              <a:t>23.</a:t>
            </a:r>
            <a:r>
              <a:rPr sz="948" spc="5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A"/>
                </a:solidFill>
                <a:latin typeface="Arial"/>
                <a:cs typeface="Arial"/>
              </a:rPr>
              <a:t>Future</a:t>
            </a:r>
            <a:r>
              <a:rPr sz="948" spc="4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A"/>
                </a:solidFill>
                <a:latin typeface="Arial"/>
                <a:cs typeface="Arial"/>
              </a:rPr>
              <a:t>capital</a:t>
            </a:r>
            <a:r>
              <a:rPr sz="948" spc="80" dirty="0">
                <a:solidFill>
                  <a:srgbClr val="2A569A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A569A"/>
                </a:solidFill>
                <a:latin typeface="Arial"/>
                <a:cs typeface="Arial"/>
              </a:rPr>
              <a:t>expenditure</a:t>
            </a:r>
            <a:endParaRPr sz="948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907600" y="8762637"/>
            <a:ext cx="71634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endParaRPr sz="7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865197" y="8706694"/>
            <a:ext cx="247868" cy="250404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2678">
              <a:spcBef>
                <a:spcPts val="180"/>
              </a:spcBef>
            </a:pPr>
            <a:r>
              <a:rPr sz="749" b="1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  <a:p>
            <a:pPr marL="122980">
              <a:spcBef>
                <a:spcPts val="70"/>
              </a:spcBef>
            </a:pPr>
            <a:r>
              <a:rPr sz="599" b="1" spc="-25" dirty="0">
                <a:solidFill>
                  <a:srgbClr val="3F3F3F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412491" y="8686688"/>
            <a:ext cx="254842" cy="273226"/>
          </a:xfrm>
          <a:prstGeom prst="rect">
            <a:avLst/>
          </a:prstGeom>
        </p:spPr>
        <p:txBody>
          <a:bodyPr vert="horz" wrap="square" lIns="0" tIns="24090" rIns="0" bIns="0" rtlCol="0">
            <a:spAutoFit/>
          </a:bodyPr>
          <a:lstStyle/>
          <a:p>
            <a:pPr marL="12678">
              <a:spcBef>
                <a:spcPts val="190"/>
              </a:spcBef>
            </a:pPr>
            <a:r>
              <a:rPr sz="898" spc="-80" dirty="0">
                <a:solidFill>
                  <a:srgbClr val="3F3F3F"/>
                </a:solidFill>
                <a:latin typeface="Courier New"/>
                <a:cs typeface="Courier New"/>
              </a:rPr>
              <a:t>2022</a:t>
            </a:r>
            <a:endParaRPr sz="898">
              <a:latin typeface="Courier New"/>
              <a:cs typeface="Courier New"/>
            </a:endParaRPr>
          </a:p>
          <a:p>
            <a:pPr marL="133757">
              <a:spcBef>
                <a:spcPts val="60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901507" y="8924185"/>
            <a:ext cx="1820026" cy="31539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3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Authorised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placed</a:t>
            </a:r>
            <a:endParaRPr sz="79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905756" y="8914973"/>
            <a:ext cx="206663" cy="335169"/>
          </a:xfrm>
          <a:prstGeom prst="rect">
            <a:avLst/>
          </a:prstGeom>
        </p:spPr>
        <p:txBody>
          <a:bodyPr vert="horz" wrap="square" lIns="0" tIns="58321" rIns="0" bIns="0" rtlCol="0">
            <a:spAutoFit/>
          </a:bodyPr>
          <a:lstStyle/>
          <a:p>
            <a:pPr marL="74169">
              <a:spcBef>
                <a:spcPts val="458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32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39"/>
              </a:spcBef>
            </a:pPr>
            <a:r>
              <a:rPr sz="749" b="1" spc="-25" dirty="0">
                <a:solidFill>
                  <a:srgbClr val="3F3F3F"/>
                </a:solidFill>
                <a:latin typeface="Arial"/>
                <a:cs typeface="Arial"/>
              </a:rPr>
              <a:t>102</a:t>
            </a:r>
            <a:endParaRPr sz="749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456821" y="8930282"/>
            <a:ext cx="206663" cy="336619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70365">
              <a:spcBef>
                <a:spcPts val="364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13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65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125</a:t>
            </a:r>
            <a:endParaRPr sz="799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834477" y="9357013"/>
            <a:ext cx="515705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£nil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£2m)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expenditure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planned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intangible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assets.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046408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01843" y="1418273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01843" y="1668215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89655" y="1848052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30904" y="722825"/>
            <a:ext cx="2835589" cy="6288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7972">
              <a:spcBef>
                <a:spcPts val="100"/>
              </a:spcBef>
            </a:pPr>
            <a:r>
              <a:rPr sz="1198" b="1" dirty="0">
                <a:solidFill>
                  <a:srgbClr val="2B599A"/>
                </a:solidFill>
                <a:latin typeface="Arial"/>
                <a:cs typeface="Arial"/>
              </a:rPr>
              <a:t>FS.</a:t>
            </a:r>
            <a:r>
              <a:rPr sz="1198" b="1" spc="85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99A"/>
                </a:solidFill>
                <a:latin typeface="Arial"/>
                <a:cs typeface="Arial"/>
              </a:rPr>
              <a:t>Notes</a:t>
            </a:r>
            <a:r>
              <a:rPr sz="1198" b="1" spc="65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99A"/>
                </a:solidFill>
                <a:latin typeface="Arial"/>
                <a:cs typeface="Arial"/>
              </a:rPr>
              <a:t>to</a:t>
            </a:r>
            <a:r>
              <a:rPr sz="1198" b="1" spc="-10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99A"/>
                </a:solidFill>
                <a:latin typeface="Arial"/>
                <a:cs typeface="Arial"/>
              </a:rPr>
              <a:t>the</a:t>
            </a:r>
            <a:r>
              <a:rPr sz="1198" b="1" spc="65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99A"/>
                </a:solidFill>
                <a:latin typeface="Arial"/>
                <a:cs typeface="Arial"/>
              </a:rPr>
              <a:t>financial</a:t>
            </a:r>
            <a:r>
              <a:rPr sz="1198" b="1" spc="114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9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794"/>
              </a:spcBef>
            </a:pPr>
            <a:endParaRPr sz="1198">
              <a:latin typeface="Arial"/>
              <a:cs typeface="Arial"/>
            </a:endParaRPr>
          </a:p>
          <a:p>
            <a:pPr marL="12678"/>
            <a:r>
              <a:rPr sz="948" spc="-20" dirty="0">
                <a:solidFill>
                  <a:srgbClr val="2B599A"/>
                </a:solidFill>
                <a:latin typeface="Arial"/>
                <a:cs typeface="Arial"/>
              </a:rPr>
              <a:t>24.</a:t>
            </a:r>
            <a:r>
              <a:rPr sz="948" spc="-45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B599A"/>
                </a:solidFill>
                <a:latin typeface="Arial"/>
                <a:cs typeface="Arial"/>
              </a:rPr>
              <a:t>Contingencies</a:t>
            </a:r>
            <a:endParaRPr sz="948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58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810355" y="1393610"/>
            <a:ext cx="241529" cy="280199"/>
          </a:xfrm>
          <a:prstGeom prst="rect">
            <a:avLst/>
          </a:prstGeom>
        </p:spPr>
        <p:txBody>
          <a:bodyPr vert="horz" wrap="square" lIns="0" tIns="45009" rIns="0" bIns="0" rtlCol="0">
            <a:spAutoFit/>
          </a:bodyPr>
          <a:lstStyle/>
          <a:p>
            <a:pPr marL="12678">
              <a:spcBef>
                <a:spcPts val="354"/>
              </a:spcBef>
            </a:pPr>
            <a:r>
              <a:rPr sz="749" b="1" spc="-20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  <a:p>
            <a:pPr marL="117909">
              <a:spcBef>
                <a:spcPts val="190"/>
              </a:spcBef>
            </a:pPr>
            <a:r>
              <a:rPr sz="549" b="1" spc="-25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13116" y="1390016"/>
            <a:ext cx="251672" cy="290976"/>
          </a:xfrm>
          <a:prstGeom prst="rect">
            <a:avLst/>
          </a:prstGeom>
        </p:spPr>
        <p:txBody>
          <a:bodyPr vert="horz" wrap="square" lIns="0" tIns="42474" rIns="0" bIns="0" rtlCol="0">
            <a:spAutoFit/>
          </a:bodyPr>
          <a:lstStyle/>
          <a:p>
            <a:pPr marL="12678">
              <a:spcBef>
                <a:spcPts val="334"/>
              </a:spcBef>
            </a:pP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 marL="126784">
              <a:spcBef>
                <a:spcPts val="180"/>
              </a:spcBef>
            </a:pPr>
            <a:r>
              <a:rPr sz="599" spc="-25" dirty="0">
                <a:solidFill>
                  <a:srgbClr val="424242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4415" y="1685002"/>
            <a:ext cx="5843609" cy="759707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802">
              <a:spcBef>
                <a:spcPts val="100"/>
              </a:spcBef>
              <a:tabLst>
                <a:tab pos="5106864" algn="l"/>
                <a:tab pos="5707186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Guarantees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given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trade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agreements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b="1" spc="-25" dirty="0">
                <a:solidFill>
                  <a:srgbClr val="424242"/>
                </a:solidFill>
                <a:latin typeface="Arial"/>
                <a:cs typeface="Arial"/>
              </a:rPr>
              <a:t>55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46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29"/>
              </a:spcBef>
            </a:pPr>
            <a:endParaRPr sz="799">
              <a:latin typeface="Arial"/>
              <a:cs typeface="Arial"/>
            </a:endParaRPr>
          </a:p>
          <a:p>
            <a:pPr marL="22821" marR="51348" indent="1902" algn="just">
              <a:lnSpc>
                <a:spcPts val="938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Dependent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events,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legal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proceedings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recent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significant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give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contingencies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commitments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currently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reflected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figures.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 are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conbngenl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ordinary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course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connection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completion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contractual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arrangements.</a:t>
            </a:r>
            <a:endParaRPr sz="799">
              <a:latin typeface="Arial"/>
              <a:cs typeface="Arial"/>
            </a:endParaRPr>
          </a:p>
          <a:p>
            <a:pPr marL="22821" algn="just">
              <a:spcBef>
                <a:spcPts val="829"/>
              </a:spcBef>
            </a:pPr>
            <a:r>
              <a:rPr sz="948" spc="-10" dirty="0">
                <a:solidFill>
                  <a:srgbClr val="2B599A"/>
                </a:solidFill>
                <a:latin typeface="Arial"/>
                <a:cs typeface="Arial"/>
              </a:rPr>
              <a:t>25.</a:t>
            </a:r>
            <a:r>
              <a:rPr sz="948" spc="50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B599A"/>
                </a:solidFill>
                <a:latin typeface="Arial"/>
                <a:cs typeface="Arial"/>
              </a:rPr>
              <a:t>Pensions</a:t>
            </a:r>
            <a:r>
              <a:rPr sz="948" spc="175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B599A"/>
                </a:solidFill>
                <a:latin typeface="Arial"/>
                <a:cs typeface="Arial"/>
              </a:rPr>
              <a:t>and</a:t>
            </a:r>
            <a:r>
              <a:rPr sz="948" spc="85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B599A"/>
                </a:solidFill>
                <a:latin typeface="Arial"/>
                <a:cs typeface="Arial"/>
              </a:rPr>
              <a:t>post-retirement</a:t>
            </a:r>
            <a:r>
              <a:rPr sz="948" spc="45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B599A"/>
                </a:solidFill>
                <a:latin typeface="Arial"/>
                <a:cs typeface="Arial"/>
              </a:rPr>
              <a:t>benefits</a:t>
            </a:r>
            <a:endParaRPr sz="948">
              <a:latin typeface="Arial"/>
              <a:cs typeface="Arial"/>
            </a:endParaRPr>
          </a:p>
          <a:p>
            <a:pPr marL="18384" algn="just">
              <a:spcBef>
                <a:spcPts val="549"/>
              </a:spcBef>
            </a:pPr>
            <a:r>
              <a:rPr sz="799" spc="30" dirty="0">
                <a:solidFill>
                  <a:srgbClr val="2B599A"/>
                </a:solidFill>
                <a:latin typeface="Arial"/>
                <a:cs typeface="Arial"/>
              </a:rPr>
              <a:t>Defined</a:t>
            </a:r>
            <a:r>
              <a:rPr sz="799" spc="100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2B599A"/>
                </a:solidFill>
                <a:latin typeface="Arial"/>
                <a:cs typeface="Arial"/>
              </a:rPr>
              <a:t>contribution</a:t>
            </a:r>
            <a:r>
              <a:rPr sz="799" spc="110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B599A"/>
                </a:solidFill>
                <a:latin typeface="Arial"/>
                <a:cs typeface="Arial"/>
              </a:rPr>
              <a:t>schemes</a:t>
            </a:r>
            <a:endParaRPr sz="799">
              <a:latin typeface="Arial"/>
              <a:cs typeface="Arial"/>
            </a:endParaRPr>
          </a:p>
          <a:p>
            <a:pPr marL="20285" marR="6339" indent="3804" algn="just">
              <a:lnSpc>
                <a:spcPts val="938"/>
              </a:lnSpc>
              <a:spcBef>
                <a:spcPts val="5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partIcIpates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 defined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contribution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behalf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relevant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personnel.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expense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these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value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contnbutions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payable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during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specified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rules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plans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sheet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those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relating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prior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month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contributions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due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to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paid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uni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after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od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amounted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£46m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:</a:t>
            </a:r>
            <a:r>
              <a:rPr sz="799" spc="1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£44m)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8384" algn="just">
              <a:lnSpc>
                <a:spcPts val="933"/>
              </a:lnSpc>
              <a:spcBef>
                <a:spcPts val="898"/>
              </a:spcBef>
            </a:pPr>
            <a:r>
              <a:rPr sz="799" dirty="0">
                <a:solidFill>
                  <a:srgbClr val="2B599A"/>
                </a:solidFill>
                <a:latin typeface="Arial"/>
                <a:cs typeface="Arial"/>
              </a:rPr>
              <a:t>Defined</a:t>
            </a:r>
            <a:r>
              <a:rPr sz="799" spc="210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B599A"/>
                </a:solidFill>
                <a:latin typeface="Arial"/>
                <a:cs typeface="Arial"/>
              </a:rPr>
              <a:t>benefit</a:t>
            </a:r>
            <a:r>
              <a:rPr sz="799" spc="260" dirty="0">
                <a:solidFill>
                  <a:srgbClr val="2B599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B599A"/>
                </a:solidFill>
                <a:latin typeface="Arial"/>
                <a:cs typeface="Arial"/>
              </a:rPr>
              <a:t>schemes</a:t>
            </a:r>
            <a:endParaRPr sz="799">
              <a:latin typeface="Arial"/>
              <a:cs typeface="Arial"/>
            </a:endParaRPr>
          </a:p>
          <a:p>
            <a:pPr marL="22187" marR="13312" indent="1268" algn="just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principal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British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('BSPS'),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main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scheme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previous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offered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final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service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retirement.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this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held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separately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administered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fund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"/>
              </a:spcBef>
            </a:pPr>
            <a:endParaRPr sz="799">
              <a:latin typeface="Arial"/>
              <a:cs typeface="Arial"/>
            </a:endParaRPr>
          </a:p>
          <a:p>
            <a:pPr marL="19018" marR="15214" indent="1268" algn="just">
              <a:lnSpc>
                <a:spcPct val="97800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legacy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UK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closed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accrual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successor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old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PPF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assessment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2018.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Scheme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currently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around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67,000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members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c.80%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pensioners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 payment.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sponsored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C3C3C3"/>
                </a:solidFill>
                <a:latin typeface="Arial"/>
                <a:cs typeface="Arial"/>
              </a:rPr>
              <a:t>.</a:t>
            </a:r>
            <a:r>
              <a:rPr sz="799" spc="10" dirty="0">
                <a:solidFill>
                  <a:srgbClr val="C3C3C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Although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legal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future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deficit,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 key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 of 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new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going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forward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it</a:t>
            </a:r>
            <a:r>
              <a:rPr sz="799" spc="1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sufficiently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well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funded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meet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modified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abilities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self-sufficiency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buffer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cover residual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holds,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therefore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well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positioned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pay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securely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 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low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 without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recourse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Pension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relating to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include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economic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(such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nsk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inflation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nsk),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demographic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(for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example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members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living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longer</a:t>
            </a:r>
            <a:r>
              <a:rPr sz="799" spc="2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expected),</a:t>
            </a:r>
            <a:r>
              <a:rPr sz="799" spc="2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legal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(for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example</a:t>
            </a:r>
            <a:r>
              <a:rPr sz="799" spc="2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legislation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increase</a:t>
            </a:r>
            <a:r>
              <a:rPr sz="799" spc="21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liabilities),</a:t>
            </a:r>
            <a:r>
              <a:rPr sz="799" spc="254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counterparty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(relating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counterparty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derivative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insurance</a:t>
            </a:r>
            <a:r>
              <a:rPr sz="799" spc="9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defaulting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their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obligations)</a:t>
            </a:r>
            <a:r>
              <a:rPr sz="799" spc="-10" dirty="0">
                <a:solidFill>
                  <a:srgbClr val="9E9E9E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worked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Trustee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develop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implement</a:t>
            </a:r>
            <a:r>
              <a:rPr sz="799" spc="9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Integrated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('IRM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)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framework</a:t>
            </a:r>
            <a:r>
              <a:rPr sz="799" spc="1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manage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framework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provides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ongoing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monitoring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key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investment,</a:t>
            </a:r>
            <a:r>
              <a:rPr sz="799" spc="7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funding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covenant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facing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scheme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tracks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progress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against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scheme's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journey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target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insuring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full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one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more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insurers</a:t>
            </a:r>
            <a:r>
              <a:rPr sz="799" spc="-10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Measures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taken by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Trustee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manage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-10" dirty="0">
                <a:solidFill>
                  <a:srgbClr val="707070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matching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techniques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protect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funding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levels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relative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insurer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pricing.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However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scheme's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hedged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long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funding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linked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gills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whereas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corporate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bonds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implic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 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there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some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mIsmatchmg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statements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should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yields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gilts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corporate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bonds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diverge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214" marR="14579" indent="5071" algn="just">
              <a:lnSpc>
                <a:spcPct val="97900"/>
              </a:lnSpc>
              <a:spcBef>
                <a:spcPts val="599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Trustee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established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 framework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dynamic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de-risking as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conditions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appropriate</a:t>
            </a:r>
            <a:r>
              <a:rPr sz="799" spc="-10" dirty="0">
                <a:solidFill>
                  <a:srgbClr val="878787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framework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provides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 the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parties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agree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partial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buy-in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more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insurers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 a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time.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relation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this,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completed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first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buy-in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 a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small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portion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overall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during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year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ended 31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 2022.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completed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two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further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buy-in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during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 year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involving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purchase</a:t>
            </a:r>
            <a:r>
              <a:rPr sz="799" spc="4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annuities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external insurer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order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£2.2bn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£2.1bn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December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2022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respectively.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Following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buy-ins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relevant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annuity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corresponding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premium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paid and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treated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 an asset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through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OCI.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completion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transactions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year,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around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60%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were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covered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insurance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policies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March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2023.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 17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completed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final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buy-in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external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insurer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 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order</a:t>
            </a:r>
            <a:r>
              <a:rPr sz="799" spc="4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£2.7bn.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impact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this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 an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 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£460m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2023/24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accounts.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Following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now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liabilities.</a:t>
            </a:r>
            <a:endParaRPr sz="799">
              <a:latin typeface="Arial"/>
              <a:cs typeface="Arial"/>
            </a:endParaRPr>
          </a:p>
          <a:p>
            <a:pPr marL="12678" marR="22821" indent="1902" algn="just">
              <a:lnSpc>
                <a:spcPts val="938"/>
              </a:lnSpc>
              <a:spcBef>
                <a:spcPts val="60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retains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sole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power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decide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whether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proceed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wind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buy-out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liabilities.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Pensions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Framework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Agreement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agreed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RAA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stipulates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!hat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only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achieved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valuation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"buyout"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basis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either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 above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103%.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3%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excess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full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funding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would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applied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restoration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element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member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foregone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RAA.</a:t>
            </a:r>
            <a:endParaRPr sz="799">
              <a:latin typeface="Arial"/>
              <a:cs typeface="Arial"/>
            </a:endParaRPr>
          </a:p>
          <a:p>
            <a:pPr marL="13946" marR="22821" indent="634">
              <a:lnSpc>
                <a:spcPct val="97200"/>
              </a:lnSpc>
              <a:spcBef>
                <a:spcPts val="569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During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entered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binding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ri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lock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arrangement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covering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remaining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un-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insured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liabilities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complete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during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early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2023124.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Whilst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 reflected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 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posi</a:t>
            </a:r>
            <a:r>
              <a:rPr sz="799" spc="-10" dirty="0">
                <a:solidFill>
                  <a:srgbClr val="707070"/>
                </a:solidFill>
                <a:latin typeface="Arial"/>
                <a:cs typeface="Arial"/>
              </a:rPr>
              <a:t>ti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 2023,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pricing within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agreement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indicates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funding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level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103%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-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achieved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accordingly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now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ii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highly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probable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103%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increase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will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granted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once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transaction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completes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allowance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£175m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included</a:t>
            </a:r>
            <a:r>
              <a:rPr sz="799" spc="3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19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calculation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representing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estimated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103%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uplift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(2022: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£nil).</a:t>
            </a:r>
            <a:endParaRPr sz="799">
              <a:latin typeface="Arial"/>
              <a:cs typeface="Arial"/>
            </a:endParaRPr>
          </a:p>
          <a:p>
            <a:pPr marL="13312" marR="22821" indent="1268" algn="just">
              <a:lnSpc>
                <a:spcPts val="938"/>
              </a:lnSpc>
              <a:spcBef>
                <a:spcPts val="62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 holds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anti-embarrassment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agreed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Regulated Apportionment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Arrangement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("RAA")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 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2017.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anti-embarrassment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initially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33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33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%</a:t>
            </a:r>
            <a:r>
              <a:rPr sz="799" spc="-2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time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RAA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since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 diluted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less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1% due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successive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equity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issuances</a:t>
            </a:r>
            <a:r>
              <a:rPr sz="799" spc="9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parent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Corus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Limited.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BSPS's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 (2022: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£nil)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05250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01843" y="4990619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1843" y="6148354"/>
          <a:ext cx="5877207" cy="7968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246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82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722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95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44065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45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73555">
                        <a:lnSpc>
                          <a:spcPts val="885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75460">
                        <a:lnSpc>
                          <a:spcPts val="890"/>
                        </a:lnSpc>
                        <a:spcBef>
                          <a:spcPts val="5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72415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71145">
                        <a:lnSpc>
                          <a:spcPts val="869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4003">
                <a:tc>
                  <a:txBody>
                    <a:bodyPr/>
                    <a:lstStyle/>
                    <a:p>
                      <a:pPr marL="65405" marR="1766570" indent="2540">
                        <a:lnSpc>
                          <a:spcPct val="1102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Salary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growlh</a:t>
                      </a:r>
                      <a:r>
                        <a:rPr sz="700" spc="-15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700" spc="750" baseline="33333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Pension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increases•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776730" marR="337185" indent="-2540">
                        <a:lnSpc>
                          <a:spcPct val="1102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n/a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3.07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74320">
                        <a:lnSpc>
                          <a:spcPts val="1115"/>
                        </a:lnSpc>
                      </a:pPr>
                      <a:r>
                        <a:rPr sz="1000" i="1" spc="-25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nta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273050">
                        <a:lnSpc>
                          <a:spcPts val="95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20" dirty="0">
                          <a:solidFill>
                            <a:srgbClr val="B8B8B8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33528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2.72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20" dirty="0">
                          <a:solidFill>
                            <a:srgbClr val="B8B8B8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 marL="66675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Inflation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7185" algn="r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3.07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20" dirty="0">
                          <a:solidFill>
                            <a:srgbClr val="B8B8B8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901842" y="6127553"/>
            <a:ext cx="5600178" cy="0"/>
          </a:xfrm>
          <a:custGeom>
            <a:avLst/>
            <a:gdLst/>
            <a:ahLst/>
            <a:cxnLst/>
            <a:rect l="l" t="t" r="r" b="b"/>
            <a:pathLst>
              <a:path w="5609590">
                <a:moveTo>
                  <a:pt x="0" y="0"/>
                </a:moveTo>
                <a:lnTo>
                  <a:pt x="5609366" y="0"/>
                </a:lnTo>
              </a:path>
            </a:pathLst>
          </a:custGeom>
          <a:ln w="183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99369" y="731970"/>
            <a:ext cx="277599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F6.</a:t>
            </a:r>
            <a:r>
              <a:rPr sz="1198" b="1" spc="9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Notes</a:t>
            </a:r>
            <a:r>
              <a:rPr sz="1198" b="1" spc="8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to</a:t>
            </a:r>
            <a:r>
              <a:rPr sz="1198" b="1" spc="7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financial</a:t>
            </a:r>
            <a:r>
              <a:rPr sz="1198" b="1" spc="19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6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59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0666" y="1194261"/>
            <a:ext cx="5836636" cy="3711053"/>
          </a:xfrm>
          <a:prstGeom prst="rect">
            <a:avLst/>
          </a:prstGeom>
        </p:spPr>
        <p:txBody>
          <a:bodyPr vert="horz" wrap="square" lIns="0" tIns="18384" rIns="0" bIns="0" rtlCol="0">
            <a:spAutoFit/>
          </a:bodyPr>
          <a:lstStyle/>
          <a:p>
            <a:pPr marL="12678" marR="10143" indent="3804" algn="just">
              <a:lnSpc>
                <a:spcPct val="95300"/>
              </a:lnSpc>
              <a:spcBef>
                <a:spcPts val="14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Agreement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entered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RAA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included</a:t>
            </a:r>
            <a:r>
              <a:rPr sz="799" spc="2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provisions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potential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additional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payment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pensioners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1997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service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98" spc="-210" dirty="0">
                <a:solidFill>
                  <a:srgbClr val="444444"/>
                </a:solidFill>
                <a:latin typeface="Times New Roman"/>
                <a:cs typeface="Times New Roman"/>
              </a:rPr>
              <a:t>1f</a:t>
            </a:r>
            <a:r>
              <a:rPr sz="898" spc="155" dirty="0">
                <a:solidFill>
                  <a:srgbClr val="444444"/>
                </a:solidFill>
                <a:latin typeface="Times New Roman"/>
                <a:cs typeface="Times New Roman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Actuarial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Valuation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('AV)</a:t>
            </a:r>
            <a:r>
              <a:rPr sz="799" spc="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results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'unexpected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surplus'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(calculated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using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assumptions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out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Framework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Agreement)</a:t>
            </a:r>
            <a:r>
              <a:rPr sz="799" spc="37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conclusion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 confirmed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conditions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increase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met</a:t>
            </a:r>
            <a:r>
              <a:rPr sz="799" spc="2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paid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 a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restoration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payment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members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October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2022.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AV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2021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allowance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35" dirty="0">
                <a:solidFill>
                  <a:srgbClr val="444444"/>
                </a:solidFill>
                <a:latin typeface="Arial"/>
                <a:cs typeface="Arial"/>
              </a:rPr>
              <a:t>1s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therefore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longer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 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DBO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£58m).</a:t>
            </a:r>
            <a:endParaRPr sz="799">
              <a:latin typeface="Arial"/>
              <a:cs typeface="Arial"/>
            </a:endParaRPr>
          </a:p>
          <a:p>
            <a:pPr marL="12678" marR="31696" indent="1268" algn="just">
              <a:lnSpc>
                <a:spcPct val="97700"/>
              </a:lnSpc>
              <a:spcBef>
                <a:spcPts val="599"/>
              </a:spcBef>
            </a:pP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6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October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2018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Court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ruled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schemes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would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required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equalise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guarantee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minimum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pensions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('GMP')</a:t>
            </a:r>
            <a:r>
              <a:rPr sz="799" spc="10" dirty="0">
                <a:solidFill>
                  <a:srgbClr val="A5A7A7"/>
                </a:solidFill>
                <a:latin typeface="Arial"/>
                <a:cs typeface="Arial"/>
              </a:rPr>
              <a:t>.</a:t>
            </a:r>
            <a:r>
              <a:rPr sz="799" spc="-100" dirty="0">
                <a:solidFill>
                  <a:srgbClr val="A5A7A7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ruling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also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provided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guidance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how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equalisation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should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undertaken.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ruling,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TSE recognised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2018/19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545454"/>
                </a:solidFill>
                <a:latin typeface="Arial"/>
                <a:cs typeface="Arial"/>
              </a:rPr>
              <a:t>increase</a:t>
            </a:r>
            <a:r>
              <a:rPr sz="799" spc="3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£50m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BSP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liabihties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respect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estimated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equalisation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October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Trustee's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carried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analysis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foun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more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refined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could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slightly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smaller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original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estimate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Given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exp.ectation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equalisatio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cost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being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smaller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previously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budgeted,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reduced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GMP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equalisation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allowance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£30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million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£50m).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5"/>
              </a:spcBef>
            </a:pPr>
            <a:endParaRPr sz="799">
              <a:latin typeface="Arial"/>
              <a:cs typeface="Arial"/>
            </a:endParaRPr>
          </a:p>
          <a:p>
            <a:pPr marL="12678" marR="19018" indent="3804" algn="just">
              <a:lnSpc>
                <a:spcPct val="98500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19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surplus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£685m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£2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049m)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accordance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IFRIC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14,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100%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100%)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surplus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74" dirty="0">
                <a:solidFill>
                  <a:srgbClr val="444444"/>
                </a:solidFill>
                <a:latin typeface="Arial"/>
                <a:cs typeface="Arial"/>
              </a:rPr>
              <a:t>11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unconditional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right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refund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surplus.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fully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 low-risk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technical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provisions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('TP') basis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and,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mentioned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above,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ii </a:t>
            </a:r>
            <a:r>
              <a:rPr sz="799" spc="-175" dirty="0">
                <a:solidFill>
                  <a:srgbClr val="444444"/>
                </a:solidFill>
                <a:latin typeface="Arial"/>
                <a:cs typeface="Arial"/>
              </a:rPr>
              <a:t>1s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fully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funded on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 insurance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early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2023/24</a:t>
            </a:r>
            <a:endParaRPr sz="799">
              <a:latin typeface="Arial"/>
              <a:cs typeface="Arial"/>
            </a:endParaRPr>
          </a:p>
          <a:p>
            <a:pPr marL="13946">
              <a:lnSpc>
                <a:spcPts val="948"/>
              </a:lnSpc>
              <a:spcBef>
                <a:spcPts val="55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valuation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agreed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between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BSPS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Trustee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21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January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2022.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surplus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2678" marR="19652" indent="1902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£492m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TP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(more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prudent) basis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equating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funding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ratio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105%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6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agreed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Schedule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Contributions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confirmed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neither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ordinary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nor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deficit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recovery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contributions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A5A7A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52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weighted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average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duration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scheme's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liabilities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11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2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13.5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years).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65"/>
              </a:spcBef>
            </a:pPr>
            <a:endParaRPr sz="799">
              <a:latin typeface="Arial"/>
              <a:cs typeface="Arial"/>
            </a:endParaRPr>
          </a:p>
          <a:p>
            <a:pPr marL="15848" marR="5071">
              <a:lnSpc>
                <a:spcPts val="93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 the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income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charge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£3m)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relation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associated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RAA,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(Note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spc="-25" dirty="0">
                <a:solidFill>
                  <a:srgbClr val="444444"/>
                </a:solidFill>
                <a:latin typeface="Arial"/>
                <a:cs typeface="Arial"/>
              </a:rPr>
              <a:t>4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)</a:t>
            </a:r>
            <a:r>
              <a:rPr sz="799" spc="-25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499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borne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directly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>
              <a:lnSpc>
                <a:spcPts val="1043"/>
              </a:lnSpc>
              <a:spcBef>
                <a:spcPts val="809"/>
              </a:spcBef>
            </a:pPr>
            <a:r>
              <a:rPr sz="898" b="1" spc="-40" dirty="0">
                <a:solidFill>
                  <a:srgbClr val="2B569A"/>
                </a:solidFill>
                <a:latin typeface="Arial"/>
                <a:cs typeface="Arial"/>
              </a:rPr>
              <a:t>Actuar</a:t>
            </a:r>
            <a:r>
              <a:rPr sz="898" b="1" spc="-40" dirty="0">
                <a:solidFill>
                  <a:srgbClr val="6E80A8"/>
                </a:solidFill>
                <a:latin typeface="Arial"/>
                <a:cs typeface="Arial"/>
              </a:rPr>
              <a:t>i</a:t>
            </a:r>
            <a:r>
              <a:rPr sz="898" b="1" spc="-40" dirty="0">
                <a:solidFill>
                  <a:srgbClr val="2B569A"/>
                </a:solidFill>
                <a:latin typeface="Arial"/>
                <a:cs typeface="Arial"/>
              </a:rPr>
              <a:t>al</a:t>
            </a:r>
            <a:r>
              <a:rPr sz="898" b="1" spc="-4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B569A"/>
                </a:solidFill>
                <a:latin typeface="Arial"/>
                <a:cs typeface="Arial"/>
              </a:rPr>
              <a:t>assumptions</a:t>
            </a:r>
            <a:endParaRPr sz="799">
              <a:latin typeface="Arial"/>
              <a:cs typeface="Arial"/>
            </a:endParaRPr>
          </a:p>
          <a:p>
            <a:pPr marL="12678" marR="18384" indent="3804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range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assumptions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must be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determine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19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amounts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balance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sheet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income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statement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can vary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significantly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only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small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changes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ill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assumptions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883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key assumptions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reporting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purposes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actuarial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valuations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were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A5A7A7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7164" y="5791270"/>
            <a:ext cx="3182352" cy="21764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42473">
              <a:lnSpc>
                <a:spcPts val="789"/>
              </a:lnSpc>
              <a:spcBef>
                <a:spcPts val="100"/>
              </a:spcBef>
            </a:pPr>
            <a:r>
              <a:rPr sz="674" baseline="24691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674" spc="75" baseline="2469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6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BSPS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6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closed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6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6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accrual</a:t>
            </a:r>
            <a:endParaRPr sz="699">
              <a:latin typeface="Arial"/>
              <a:cs typeface="Arial"/>
            </a:endParaRPr>
          </a:p>
          <a:p>
            <a:pPr marL="38035">
              <a:lnSpc>
                <a:spcPts val="849"/>
              </a:lnSpc>
            </a:pPr>
            <a:r>
              <a:rPr sz="749" baseline="22222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49" spc="7" baseline="22222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40" dirty="0">
                <a:solidFill>
                  <a:srgbClr val="444444"/>
                </a:solidFill>
                <a:latin typeface="Arial"/>
                <a:cs typeface="Arial"/>
              </a:rPr>
              <a:t>Vllhere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6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b="1" spc="-4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49" b="1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CPI </a:t>
            </a:r>
            <a:r>
              <a:rPr sz="699" spc="-25" dirty="0">
                <a:solidFill>
                  <a:srgbClr val="444444"/>
                </a:solidFill>
                <a:latin typeface="Arial"/>
                <a:cs typeface="Arial"/>
              </a:rPr>
              <a:t>assumption</a:t>
            </a:r>
            <a:r>
              <a:rPr sz="6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6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2.91%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6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6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45" dirty="0">
                <a:solidFill>
                  <a:srgbClr val="444444"/>
                </a:solidFill>
                <a:latin typeface="Arial"/>
                <a:cs typeface="Arial"/>
              </a:rPr>
              <a:t>apphed</a:t>
            </a:r>
            <a:r>
              <a:rPr sz="6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6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BSPS.</a:t>
            </a:r>
            <a:endParaRPr sz="699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1842" y="5002276"/>
          <a:ext cx="5676250" cy="8006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316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157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3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7234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9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450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69745">
                        <a:lnSpc>
                          <a:spcPts val="885"/>
                        </a:lnSpc>
                      </a:pPr>
                      <a:r>
                        <a:rPr sz="8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768475">
                        <a:lnSpc>
                          <a:spcPts val="855"/>
                        </a:lnSpc>
                        <a:spcBef>
                          <a:spcPts val="95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7970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66700">
                        <a:lnSpc>
                          <a:spcPts val="880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2001">
                <a:tc>
                  <a:txBody>
                    <a:bodyPr/>
                    <a:lstStyle/>
                    <a:p>
                      <a:pPr marL="67945">
                        <a:lnSpc>
                          <a:spcPts val="91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Salary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growth</a:t>
                      </a:r>
                      <a:r>
                        <a:rPr sz="800" spc="-15" baseline="30303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 baseline="30303">
                        <a:latin typeface="Times New Roman"/>
                        <a:cs typeface="Times New Roman"/>
                      </a:endParaRPr>
                    </a:p>
                  </a:txBody>
                  <a:tcPr marL="0" marR="0" marT="15848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93700" algn="r">
                        <a:lnSpc>
                          <a:spcPts val="91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n/a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3825" algn="r">
                        <a:lnSpc>
                          <a:spcPts val="91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n/a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2001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Pension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increases</a:t>
                      </a:r>
                      <a:r>
                        <a:rPr sz="900" spc="-15" baseline="23148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900" baseline="23148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34163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2.91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950"/>
                        </a:lnSpc>
                        <a:spcBef>
                          <a:spcPts val="70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3.36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 marL="65405">
                        <a:lnSpc>
                          <a:spcPts val="94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340360" algn="r">
                        <a:lnSpc>
                          <a:spcPts val="94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4.87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94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5.00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Inflation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41630" algn="r">
                        <a:lnSpc>
                          <a:spcPts val="955"/>
                        </a:lnSpc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2.91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20" dirty="0">
                          <a:solidFill>
                            <a:srgbClr val="A5A7A7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778898" y="6937347"/>
            <a:ext cx="5897493" cy="225046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68463" algn="just">
              <a:lnSpc>
                <a:spcPts val="804"/>
              </a:lnSpc>
              <a:spcBef>
                <a:spcPts val="100"/>
              </a:spcBef>
            </a:pPr>
            <a:r>
              <a:rPr sz="674" baseline="30864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674" spc="75" baseline="3086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6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BSPS</a:t>
            </a:r>
            <a:r>
              <a:rPr sz="6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6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closed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6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future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accrual</a:t>
            </a:r>
            <a:endParaRPr sz="699">
              <a:latin typeface="Arial"/>
              <a:cs typeface="Arial"/>
            </a:endParaRPr>
          </a:p>
          <a:p>
            <a:pPr marL="122347" indent="-58955" algn="just">
              <a:lnSpc>
                <a:spcPts val="804"/>
              </a:lnSpc>
              <a:buChar char="•"/>
              <a:tabLst>
                <a:tab pos="122347" algn="l"/>
              </a:tabLst>
            </a:pPr>
            <a:r>
              <a:rPr sz="699" spc="-40" dirty="0">
                <a:solidFill>
                  <a:srgbClr val="444444"/>
                </a:solidFill>
                <a:latin typeface="Arial"/>
                <a:cs typeface="Arial"/>
              </a:rPr>
              <a:t>Vllhere</a:t>
            </a:r>
            <a:r>
              <a:rPr sz="6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applicable</a:t>
            </a:r>
            <a:r>
              <a:rPr sz="6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6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CPI</a:t>
            </a:r>
            <a:r>
              <a:rPr sz="6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5" dirty="0">
                <a:solidFill>
                  <a:srgbClr val="444444"/>
                </a:solidFill>
                <a:latin typeface="Arial"/>
                <a:cs typeface="Arial"/>
              </a:rPr>
              <a:t>assumption</a:t>
            </a:r>
            <a:r>
              <a:rPr sz="6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699" spc="-25" dirty="0">
                <a:solidFill>
                  <a:srgbClr val="444444"/>
                </a:solidFill>
                <a:latin typeface="Arial"/>
                <a:cs typeface="Arial"/>
              </a:rPr>
              <a:t> 3.07%</a:t>
            </a:r>
            <a:r>
              <a:rPr sz="6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6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been applied</a:t>
            </a:r>
            <a:r>
              <a:rPr sz="6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699" dirty="0">
                <a:solidFill>
                  <a:srgbClr val="444444"/>
                </a:solidFill>
                <a:latin typeface="Arial"/>
                <a:cs typeface="Arial"/>
              </a:rPr>
              <a:t> lhe</a:t>
            </a:r>
            <a:r>
              <a:rPr sz="6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44444"/>
                </a:solidFill>
                <a:latin typeface="Arial"/>
                <a:cs typeface="Arial"/>
              </a:rPr>
              <a:t>BSPS.</a:t>
            </a:r>
            <a:endParaRPr sz="699">
              <a:latin typeface="Arial"/>
              <a:cs typeface="Arial"/>
            </a:endParaRPr>
          </a:p>
          <a:p>
            <a:pPr>
              <a:spcBef>
                <a:spcPts val="140"/>
              </a:spcBef>
            </a:pPr>
            <a:endParaRPr sz="699">
              <a:latin typeface="Arial"/>
              <a:cs typeface="Arial"/>
            </a:endParaRPr>
          </a:p>
          <a:p>
            <a:pPr marL="64026" marR="30428" indent="3804" algn="just">
              <a:lnSpc>
                <a:spcPct val="96400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discount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reference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return on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AA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corporate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bonds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(excluding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government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backed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bonds)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equivalent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currency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habil1ties</a:t>
            </a:r>
            <a:r>
              <a:rPr sz="799" spc="-30" dirty="0">
                <a:solidFill>
                  <a:srgbClr val="A5A7A7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A5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Projected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inflation</a:t>
            </a:r>
            <a:r>
              <a:rPr sz="799" spc="7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increases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</a:t>
            </a:r>
            <a:r>
              <a:rPr sz="799" dirty="0">
                <a:solidFill>
                  <a:srgbClr val="A5A7A7"/>
                </a:solidFill>
                <a:latin typeface="Arial"/>
                <a:cs typeface="Arial"/>
              </a:rPr>
              <a:t>-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predictions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yield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gap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between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long-term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fixed interest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index-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linked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gilts.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0"/>
              </a:spcBef>
            </a:pPr>
            <a:endParaRPr sz="799">
              <a:latin typeface="Arial"/>
              <a:cs typeface="Arial"/>
            </a:endParaRPr>
          </a:p>
          <a:p>
            <a:pPr marL="64026" marR="23455" indent="-1268" algn="just">
              <a:lnSpc>
                <a:spcPct val="97700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Demographic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assumptions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 set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having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regard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latest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trends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life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expectancy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experience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other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relevant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data</a:t>
            </a:r>
            <a:r>
              <a:rPr sz="799" spc="-10" dirty="0">
                <a:solidFill>
                  <a:srgbClr val="828282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externally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published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actuarial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information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each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national jurisdiction</a:t>
            </a:r>
            <a:r>
              <a:rPr sz="799" dirty="0">
                <a:solidFill>
                  <a:srgbClr val="A5A7A7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A5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assumptions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reviewed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upda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led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necessary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periodic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actuarial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funding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valuations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individual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post-retirement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plans.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BSPS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liability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calculations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use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Self-Administered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Pension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Schemes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(SAPS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3)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base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tables</a:t>
            </a:r>
            <a:r>
              <a:rPr sz="799" spc="-10" dirty="0">
                <a:solidFill>
                  <a:srgbClr val="959595"/>
                </a:solidFill>
                <a:latin typeface="Arial"/>
                <a:cs typeface="Arial"/>
              </a:rPr>
              <a:t>,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S3PMA_M/S3PFA/S3DFAwith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2020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CMI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projections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1.25%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p.a.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(2021-22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:</a:t>
            </a:r>
            <a:r>
              <a:rPr sz="799" spc="-5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1.25%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p.a.)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long-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trend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applied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2013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2021 (adjusted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by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multiplier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1.03 p.a.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(2021-22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-7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03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A5A7A7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a.)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males,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03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A5A7A7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a.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(2021-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22: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1.03 p.a.)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females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67829" marR="26625" indent="-2536" algn="just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1.04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p.a. for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female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dependents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(2021-22: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1.04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p.a))</a:t>
            </a:r>
            <a:r>
              <a:rPr sz="799" dirty="0">
                <a:solidFill>
                  <a:srgbClr val="A5A7A7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A5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addition,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future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mortality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improvements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allowed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line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2021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CMI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Projections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long-term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trend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1%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(2022: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1%)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annum</a:t>
            </a:r>
            <a:r>
              <a:rPr sz="799" dirty="0">
                <a:solidFill>
                  <a:srgbClr val="A5A7A7"/>
                </a:solidFill>
                <a:latin typeface="Arial"/>
                <a:cs typeface="Arial"/>
              </a:rPr>
              <a:t>,</a:t>
            </a:r>
            <a:r>
              <a:rPr sz="799" spc="20" dirty="0">
                <a:solidFill>
                  <a:srgbClr val="A5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smoothing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parameter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 7.0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  <a:p>
            <a:pPr marL="67196" marR="32329" indent="-1902" algn="just">
              <a:lnSpc>
                <a:spcPct val="96800"/>
              </a:lnSpc>
              <a:spcBef>
                <a:spcPts val="5"/>
              </a:spcBef>
            </a:pP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7.0),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initial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addition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parameter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0%</a:t>
            </a:r>
            <a:r>
              <a:rPr sz="79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spc="10" dirty="0">
                <a:solidFill>
                  <a:srgbClr val="828282"/>
                </a:solidFill>
                <a:latin typeface="Arial"/>
                <a:cs typeface="Arial"/>
              </a:rPr>
              <a:t>:</a:t>
            </a:r>
            <a:r>
              <a:rPr sz="799" spc="-9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0%)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10%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weight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mortality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experienc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allowance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(2022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:nil),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adoptmg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w2020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w2021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parameters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excess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deaths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COVID-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19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affecte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years.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indicates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today's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65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 old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mal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member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expecte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live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average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approximately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86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(2021-2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86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years)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ag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mal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member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reachin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ag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65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15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years'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tim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then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expected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live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average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to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86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(2021-22: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87)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age.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046408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34814" y="6264717"/>
          <a:ext cx="5944404" cy="95850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974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816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79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54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478280">
                        <a:lnSpc>
                          <a:spcPts val="1015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473200">
                        <a:lnSpc>
                          <a:spcPts val="86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7815">
                        <a:lnSpc>
                          <a:spcPts val="91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92100">
                        <a:lnSpc>
                          <a:spcPts val="919"/>
                        </a:lnSpc>
                      </a:pPr>
                      <a:r>
                        <a:rPr sz="9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L="64769">
                        <a:lnSpc>
                          <a:spcPts val="944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470025">
                        <a:lnSpc>
                          <a:spcPts val="994"/>
                        </a:lnSpc>
                        <a:spcBef>
                          <a:spcPts val="60"/>
                        </a:spcBef>
                      </a:pPr>
                      <a:r>
                        <a:rPr sz="8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135" algn="ctr">
                        <a:lnSpc>
                          <a:spcPts val="944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 marL="67945">
                        <a:lnSpc>
                          <a:spcPts val="915"/>
                        </a:lnSpc>
                        <a:spcBef>
                          <a:spcPts val="1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466215">
                        <a:lnSpc>
                          <a:spcPts val="930"/>
                        </a:lnSpc>
                      </a:pPr>
                      <a:r>
                        <a:rPr sz="800" b="1" u="heavy" spc="-20" dirty="0">
                          <a:solidFill>
                            <a:srgbClr val="5D5D60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(</a:t>
                      </a:r>
                      <a:r>
                        <a:rPr sz="800" b="1" u="heavy" spc="-20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335" algn="ctr">
                        <a:lnSpc>
                          <a:spcPts val="869"/>
                        </a:lnSpc>
                        <a:spcBef>
                          <a:spcPts val="60"/>
                        </a:spcBef>
                      </a:pPr>
                      <a:r>
                        <a:rPr sz="800" spc="-20" dirty="0">
                          <a:solidFill>
                            <a:srgbClr val="747474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41</a:t>
                      </a:r>
                      <a:r>
                        <a:rPr sz="800" spc="-20" dirty="0">
                          <a:solidFill>
                            <a:srgbClr val="747474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46939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{31)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contribution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46939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0485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(credit)/charge</a:t>
                      </a:r>
                      <a:r>
                        <a:rPr sz="800" u="heavy" spc="-15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for the</a:t>
                      </a:r>
                      <a:r>
                        <a:rPr sz="800" u="heavy" spc="-35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5D5D60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pe</a:t>
                      </a:r>
                      <a:r>
                        <a:rPr sz="800" u="heavy" spc="-10" dirty="0">
                          <a:solidFill>
                            <a:srgbClr val="424242"/>
                          </a:solidFill>
                          <a:uFill>
                            <a:solidFill>
                              <a:srgbClr val="424242"/>
                            </a:solidFill>
                          </a:uFill>
                          <a:latin typeface="Arial"/>
                          <a:cs typeface="Arial"/>
                        </a:rPr>
                        <a:t>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468120">
                        <a:lnSpc>
                          <a:spcPts val="1015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8740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60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27197" y="1773375"/>
          <a:ext cx="5950744" cy="8830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510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102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981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37725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09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9760">
                        <a:lnSpc>
                          <a:spcPts val="645"/>
                        </a:lnSpc>
                      </a:pPr>
                      <a:r>
                        <a:rPr sz="1300" spc="275" dirty="0">
                          <a:solidFill>
                            <a:srgbClr val="AFAFBA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1300" spc="275" dirty="0">
                          <a:solidFill>
                            <a:srgbClr val="9597A7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1300" spc="225" dirty="0">
                          <a:solidFill>
                            <a:srgbClr val="AFAFBA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3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880"/>
                        </a:lnSpc>
                      </a:pP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b="1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900" spc="3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BSPS</a:t>
                      </a:r>
                      <a:r>
                        <a:rPr sz="800" b="1" spc="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592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341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Increase/decrease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50bps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(2022: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1Obps)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Decrease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5.0%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i="1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5.4%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9832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Inflation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Increase/decrease by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50bps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(2022</a:t>
                      </a:r>
                      <a:r>
                        <a:rPr sz="800" dirty="0">
                          <a:solidFill>
                            <a:srgbClr val="AFAFBA"/>
                          </a:solidFill>
                          <a:latin typeface="Arial"/>
                          <a:cs typeface="Arial"/>
                        </a:rPr>
                        <a:t>·</a:t>
                      </a:r>
                      <a:r>
                        <a:rPr sz="800" spc="-85" dirty="0">
                          <a:solidFill>
                            <a:srgbClr val="AFAFB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1Obps)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2.3%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decrease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2.4%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6172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Mortal</a:t>
                      </a:r>
                      <a:r>
                        <a:rPr sz="800" spc="-10" dirty="0">
                          <a:solidFill>
                            <a:srgbClr val="747474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90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900" spc="6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747474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ncrease/decrease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D5D60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hfe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expectancy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4866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Increase/decrease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3.0%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96323" y="722825"/>
            <a:ext cx="276395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797"/>
                </a:solidFill>
                <a:latin typeface="Arial"/>
                <a:cs typeface="Arial"/>
              </a:rPr>
              <a:t>F6.</a:t>
            </a:r>
            <a:r>
              <a:rPr sz="1198" b="1" spc="114" dirty="0">
                <a:solidFill>
                  <a:srgbClr val="2D57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7"/>
                </a:solidFill>
                <a:latin typeface="Arial"/>
                <a:cs typeface="Arial"/>
              </a:rPr>
              <a:t>Notes</a:t>
            </a:r>
            <a:r>
              <a:rPr sz="1198" b="1" spc="65" dirty="0">
                <a:solidFill>
                  <a:srgbClr val="2D57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7"/>
                </a:solidFill>
                <a:latin typeface="Arial"/>
                <a:cs typeface="Arial"/>
              </a:rPr>
              <a:t>to</a:t>
            </a:r>
            <a:r>
              <a:rPr sz="1198" b="1" spc="40" dirty="0">
                <a:solidFill>
                  <a:srgbClr val="2D57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7"/>
                </a:solidFill>
                <a:latin typeface="Arial"/>
                <a:cs typeface="Arial"/>
              </a:rPr>
              <a:t>the</a:t>
            </a:r>
            <a:r>
              <a:rPr sz="1198" b="1" spc="65" dirty="0">
                <a:solidFill>
                  <a:srgbClr val="2D57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7"/>
                </a:solidFill>
                <a:latin typeface="Arial"/>
                <a:cs typeface="Arial"/>
              </a:rPr>
              <a:t>financial</a:t>
            </a:r>
            <a:r>
              <a:rPr sz="1198" b="1" spc="125" dirty="0">
                <a:solidFill>
                  <a:srgbClr val="2D57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797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4573" y="1191213"/>
            <a:ext cx="5830296" cy="47369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b="1" spc="-10" dirty="0">
                <a:solidFill>
                  <a:srgbClr val="2D5797"/>
                </a:solidFill>
                <a:latin typeface="Arial"/>
                <a:cs typeface="Arial"/>
              </a:rPr>
              <a:t>Sensitivities</a:t>
            </a:r>
            <a:endParaRPr sz="799">
              <a:latin typeface="Arial"/>
              <a:cs typeface="Arial"/>
            </a:endParaRPr>
          </a:p>
          <a:p>
            <a:pPr marL="12678" marR="5071" indent="5071" algn="just">
              <a:lnSpc>
                <a:spcPts val="938"/>
              </a:lnSpc>
              <a:spcBef>
                <a:spcPts val="35"/>
              </a:spcBef>
            </a:pP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Sign</a:t>
            </a:r>
            <a:r>
              <a:rPr sz="799" spc="-10" dirty="0">
                <a:solidFill>
                  <a:srgbClr val="747474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ficant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</a:t>
            </a:r>
            <a:r>
              <a:rPr sz="799" dirty="0">
                <a:solidFill>
                  <a:srgbClr val="9597A7"/>
                </a:solidFill>
                <a:latin typeface="Arial"/>
                <a:cs typeface="Arial"/>
              </a:rPr>
              <a:t>l</a:t>
            </a:r>
            <a:r>
              <a:rPr sz="799" spc="-55" dirty="0">
                <a:solidFill>
                  <a:srgbClr val="959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determination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 obligation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discount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rate,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inflation,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salary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growth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mortality.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sensitivity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below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determined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reasonable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possible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assumptions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occurring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of 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period: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8784" y="2773165"/>
            <a:ext cx="5837903" cy="338140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8384" marR="12044" indent="-1902" algn="just">
              <a:lnSpc>
                <a:spcPct val="98300"/>
              </a:lnSpc>
              <a:spcBef>
                <a:spcPts val="114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Sensitivities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BSPS have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provided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mater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 scheme.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Please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sensitivities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shown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respect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tota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l</a:t>
            </a:r>
            <a:r>
              <a:rPr sz="799" spc="-25" dirty="0">
                <a:solidFill>
                  <a:srgbClr val="74747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port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covered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annuity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contract.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ities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fully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offset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equivalent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insured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value.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31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March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2023,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c.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40%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BSPS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remain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uninsured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therefore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impact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uninsured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about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40%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impact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shown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above.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5"/>
              </a:spcBef>
            </a:pPr>
            <a:endParaRPr sz="799">
              <a:latin typeface="Arial"/>
              <a:cs typeface="Arial"/>
            </a:endParaRPr>
          </a:p>
          <a:p>
            <a:pPr marL="17750" marR="5071" indent="1268" algn="just">
              <a:lnSpc>
                <a:spcPct val="98300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sens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livities may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not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representative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actual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unlikely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change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wou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rct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occur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isolation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another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some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 correlated.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presenting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sensitivity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analysis</a:t>
            </a:r>
            <a:r>
              <a:rPr sz="799" dirty="0">
                <a:solidFill>
                  <a:srgbClr val="9597A7"/>
                </a:solidFill>
                <a:latin typeface="Arial"/>
                <a:cs typeface="Arial"/>
              </a:rPr>
              <a:t>.</a:t>
            </a:r>
            <a:r>
              <a:rPr sz="799" spc="25" dirty="0">
                <a:solidFill>
                  <a:srgbClr val="959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present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defined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obligation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been calculated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projected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unit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reporting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period,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same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applied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calculating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defined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4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la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nce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sheet.</a:t>
            </a:r>
            <a:endParaRPr sz="799">
              <a:latin typeface="Arial"/>
              <a:cs typeface="Arial"/>
            </a:endParaRPr>
          </a:p>
          <a:p>
            <a:pPr marL="18384" algn="just">
              <a:lnSpc>
                <a:spcPts val="933"/>
              </a:lnSpc>
              <a:spcBef>
                <a:spcPts val="913"/>
              </a:spcBef>
            </a:pPr>
            <a:r>
              <a:rPr sz="799" spc="10" dirty="0">
                <a:solidFill>
                  <a:srgbClr val="2D5797"/>
                </a:solidFill>
                <a:latin typeface="Arial"/>
                <a:cs typeface="Arial"/>
              </a:rPr>
              <a:t>Income</a:t>
            </a:r>
            <a:r>
              <a:rPr sz="799" spc="110" dirty="0">
                <a:solidFill>
                  <a:srgbClr val="2D5797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2D5797"/>
                </a:solidFill>
                <a:latin typeface="Arial"/>
                <a:cs typeface="Arial"/>
              </a:rPr>
              <a:t>statement</a:t>
            </a:r>
            <a:r>
              <a:rPr sz="799" spc="229" dirty="0">
                <a:solidFill>
                  <a:srgbClr val="2D579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D5797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  <a:p>
            <a:pPr marL="19652" algn="just">
              <a:lnSpc>
                <a:spcPts val="933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IAS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19,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relation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post-retirement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mainly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arise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  <a:p>
            <a:pPr marL="277657" marR="13946" indent="-218703" algn="just">
              <a:lnSpc>
                <a:spcPts val="938"/>
              </a:lnSpc>
              <a:spcBef>
                <a:spcPts val="100"/>
              </a:spcBef>
              <a:buChar char="•"/>
              <a:tabLst>
                <a:tab pos="277657" algn="l"/>
                <a:tab pos="283362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	The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current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ll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determ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ned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present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benefits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earned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employees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current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period.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charge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credit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reflected here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surplus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deficit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so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 is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unrelated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whether,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how,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funded.</a:t>
            </a:r>
            <a:endParaRPr sz="799">
              <a:latin typeface="Arial"/>
              <a:cs typeface="Arial"/>
            </a:endParaRPr>
          </a:p>
          <a:p>
            <a:pPr marL="283362" indent="-224408" algn="just">
              <a:spcBef>
                <a:spcPts val="15"/>
              </a:spcBef>
              <a:buChar char="•"/>
              <a:tabLst>
                <a:tab pos="283362" algn="l"/>
              </a:tabLst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interest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cosV(income)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recognised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balance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sheet.</a:t>
            </a:r>
            <a:endParaRPr sz="799">
              <a:latin typeface="Arial"/>
              <a:cs typeface="Arial"/>
            </a:endParaRPr>
          </a:p>
          <a:p>
            <a:pPr marL="19652" algn="just">
              <a:spcBef>
                <a:spcPts val="913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 items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treated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net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operating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 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within employment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costs.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2678" marR="12678" indent="8875" algn="just">
              <a:lnSpc>
                <a:spcPts val="938"/>
              </a:lnSpc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Variations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expected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9597A7"/>
                </a:solidFill>
                <a:latin typeface="Arial"/>
                <a:cs typeface="Arial"/>
              </a:rPr>
              <a:t>,</a:t>
            </a:r>
            <a:r>
              <a:rPr sz="799" spc="-20" dirty="0">
                <a:solidFill>
                  <a:srgbClr val="959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sing from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expenence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actuarial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assumptions,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recognised ImmedIately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other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comprehensive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income.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Examples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vanalions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differences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between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discount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 used for calculating the return on scheme assets (credited to the income statement) and the actual return, the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measurement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</a:t>
            </a:r>
            <a:r>
              <a:rPr sz="799" spc="1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liabilities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reflect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</a:t>
            </a:r>
            <a:r>
              <a:rPr sz="799" dirty="0">
                <a:solidFill>
                  <a:srgbClr val="5D5D6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scount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rates,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24242"/>
                </a:solidFill>
                <a:latin typeface="Arial"/>
                <a:cs typeface="Arial"/>
              </a:rPr>
              <a:t>m</a:t>
            </a:r>
            <a:r>
              <a:rPr sz="84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demographic</a:t>
            </a:r>
            <a:r>
              <a:rPr sz="799" spc="1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such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using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updated mortality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tables,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or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effect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more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employees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leaving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service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than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forecast</a:t>
            </a:r>
            <a:endParaRPr sz="799">
              <a:latin typeface="Arial"/>
              <a:cs typeface="Arial"/>
            </a:endParaRPr>
          </a:p>
          <a:p>
            <a:pPr marL="18384" algn="just">
              <a:spcBef>
                <a:spcPts val="879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pension costs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arose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5892" y="7455012"/>
            <a:ext cx="409711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Total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5D5D60"/>
                </a:solidFill>
                <a:latin typeface="Arial"/>
                <a:cs typeface="Arial"/>
              </a:rPr>
              <a:t>e!!_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nsion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costs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disclosed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 and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statement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follows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34814" y="7593678"/>
          <a:ext cx="5944404" cy="672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136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777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46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835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49770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ts val="1005"/>
                        </a:lnSpc>
                      </a:pPr>
                      <a:r>
                        <a:rPr sz="8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4930">
                        <a:lnSpc>
                          <a:spcPts val="86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2735">
                        <a:lnSpc>
                          <a:spcPts val="95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88290">
                        <a:lnSpc>
                          <a:spcPts val="855"/>
                        </a:lnSpc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 (Note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8765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restructurin</a:t>
                      </a:r>
                      <a:r>
                        <a:rPr sz="800" spc="-25" dirty="0">
                          <a:solidFill>
                            <a:srgbClr val="747474"/>
                          </a:solidFill>
                          <a:latin typeface="Arial"/>
                          <a:cs typeface="Arial"/>
                        </a:rPr>
                        <a:t>.2_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L="93345">
                        <a:lnSpc>
                          <a:spcPct val="100000"/>
                        </a:lnSpc>
                        <a:spcBef>
                          <a:spcPts val="15"/>
                        </a:spcBef>
                        <a:tabLst>
                          <a:tab pos="2608580" algn="l"/>
                        </a:tabLst>
                      </a:pPr>
                      <a:r>
                        <a:rPr sz="800" u="sng" dirty="0">
                          <a:solidFill>
                            <a:srgbClr val="424242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9146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7310">
                        <a:lnSpc>
                          <a:spcPts val="94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Tolal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{credit)/char</a:t>
                      </a:r>
                      <a:r>
                        <a:rPr sz="800" dirty="0">
                          <a:solidFill>
                            <a:srgbClr val="5D5D60"/>
                          </a:solidFill>
                          <a:latin typeface="Arial"/>
                          <a:cs typeface="Arial"/>
                        </a:rPr>
                        <a:t>�</a:t>
                      </a:r>
                      <a:r>
                        <a:rPr sz="800" spc="395" dirty="0">
                          <a:solidFill>
                            <a:srgbClr val="5D5D6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lhe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87655">
                        <a:lnSpc>
                          <a:spcPts val="94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825892" y="8378579"/>
            <a:ext cx="448572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actual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return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assets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above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schemes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was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loss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 2,666m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(2022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£11m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gain)</a:t>
            </a:r>
            <a:r>
              <a:rPr sz="799" spc="-10" dirty="0">
                <a:solidFill>
                  <a:srgbClr val="9597A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32" y="103726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40907" y="1921206"/>
            <a:ext cx="5886716" cy="0"/>
          </a:xfrm>
          <a:custGeom>
            <a:avLst/>
            <a:gdLst/>
            <a:ahLst/>
            <a:cxnLst/>
            <a:rect l="l" t="t" r="r" b="b"/>
            <a:pathLst>
              <a:path w="5896609">
                <a:moveTo>
                  <a:pt x="0" y="0"/>
                </a:moveTo>
                <a:lnTo>
                  <a:pt x="589624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28719" y="3414228"/>
          <a:ext cx="5962789" cy="109226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496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241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1223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0448">
                <a:tc>
                  <a:txBody>
                    <a:bodyPr/>
                    <a:lstStyle/>
                    <a:p>
                      <a:pPr marL="81915">
                        <a:lnSpc>
                          <a:spcPts val="850"/>
                        </a:lnSpc>
                      </a:pPr>
                      <a:r>
                        <a:rPr sz="800" b="1" i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Unquoted: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76835">
                        <a:lnSpc>
                          <a:spcPts val="944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Real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estate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27505">
                        <a:lnSpc>
                          <a:spcPts val="940"/>
                        </a:lnSpc>
                        <a:spcBef>
                          <a:spcPts val="30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274320" algn="r">
                        <a:lnSpc>
                          <a:spcPts val="940"/>
                        </a:lnSpc>
                        <a:spcBef>
                          <a:spcPts val="30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12.6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 marL="77470">
                        <a:lnSpc>
                          <a:spcPts val="955"/>
                        </a:lnSpc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Derivatives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27505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0.1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210185" algn="r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(16.6)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80010">
                        <a:lnSpc>
                          <a:spcPts val="955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28139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3.5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L="80010" algn="ctr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6787">
                <a:tc>
                  <a:txBody>
                    <a:bodyPr/>
                    <a:lstStyle/>
                    <a:p>
                      <a:pPr marL="75565">
                        <a:lnSpc>
                          <a:spcPts val="894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Annuity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Policy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L="1627505">
                        <a:lnSpc>
                          <a:spcPts val="869"/>
                        </a:lnSpc>
                        <a:spcBef>
                          <a:spcPts val="30"/>
                        </a:spcBef>
                      </a:pP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54.9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L="76200" algn="ctr">
                        <a:lnSpc>
                          <a:spcPts val="869"/>
                        </a:lnSpc>
                        <a:spcBef>
                          <a:spcPts val="3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3412">
                <a:tc gridSpan="2">
                  <a:txBody>
                    <a:bodyPr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110"/>
                        </a:spcBef>
                        <a:tabLst>
                          <a:tab pos="4577715" algn="l"/>
                        </a:tabLst>
                      </a:pPr>
                      <a:r>
                        <a:rPr sz="800" u="heavy" spc="300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none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0.9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2090" algn="r">
                        <a:lnSpc>
                          <a:spcPct val="100000"/>
                        </a:lnSpc>
                        <a:spcBef>
                          <a:spcPts val="110"/>
                        </a:spcBef>
                        <a:tabLst>
                          <a:tab pos="281940" algn="l"/>
                        </a:tabLst>
                      </a:pPr>
                      <a:r>
                        <a:rPr sz="800" u="sng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0.9</a:t>
                      </a:r>
                      <a:r>
                        <a:rPr sz="800" u="sng" spc="500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1367">
                <a:tc gridSpan="2">
                  <a:txBody>
                    <a:bodyPr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55"/>
                        </a:spcBef>
                        <a:tabLst>
                          <a:tab pos="4578985" algn="l"/>
                        </a:tabLst>
                      </a:pPr>
                      <a:r>
                        <a:rPr sz="800" b="1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none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66.4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2090" algn="r">
                        <a:lnSpc>
                          <a:spcPct val="100000"/>
                        </a:lnSpc>
                        <a:spcBef>
                          <a:spcPts val="55"/>
                        </a:spcBef>
                        <a:tabLst>
                          <a:tab pos="281940" algn="l"/>
                        </a:tabLst>
                      </a:pPr>
                      <a:r>
                        <a:rPr sz="800" u="sng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3.9</a:t>
                      </a:r>
                      <a:r>
                        <a:rPr sz="800" u="sng" spc="500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3269">
                <a:tc gridSpan="2">
                  <a:txBody>
                    <a:bodyPr/>
                    <a:lstStyle/>
                    <a:p>
                      <a:pPr marR="13081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0979" algn="r">
                        <a:lnSpc>
                          <a:spcPts val="915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61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28719" y="6188514"/>
          <a:ext cx="5962789" cy="152524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495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18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916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60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4834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5171">
                <a:tc gridSpan="2">
                  <a:txBody>
                    <a:bodyPr/>
                    <a:lstStyle/>
                    <a:p>
                      <a:pPr marL="79375">
                        <a:lnSpc>
                          <a:spcPct val="100000"/>
                        </a:lnSpc>
                        <a:spcBef>
                          <a:spcPts val="65"/>
                        </a:spcBef>
                        <a:tabLst>
                          <a:tab pos="3980815" algn="l"/>
                        </a:tabLst>
                      </a:pPr>
                      <a:r>
                        <a:rPr sz="1200" b="1" spc="-30" baseline="-31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r>
                        <a:rPr sz="1200" b="1" baseline="-31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146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16510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1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23950">
                        <a:lnSpc>
                          <a:spcPts val="819"/>
                        </a:lnSpc>
                      </a:pP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8920">
                        <a:lnSpc>
                          <a:spcPts val="819"/>
                        </a:lnSpc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6370">
                        <a:lnSpc>
                          <a:spcPts val="819"/>
                        </a:lnSpc>
                      </a:pP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 plan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124585">
                        <a:lnSpc>
                          <a:spcPts val="94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</a:t>
                      </a:r>
                      <a:r>
                        <a:rPr sz="800" spc="-10" dirty="0">
                          <a:solidFill>
                            <a:srgbClr val="7E8080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63195">
                        <a:lnSpc>
                          <a:spcPts val="940"/>
                        </a:lnSpc>
                        <a:spcBef>
                          <a:spcPts val="13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6,681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 marL="74295">
                        <a:lnSpc>
                          <a:spcPts val="955"/>
                        </a:lnSpc>
                      </a:pP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Present</a:t>
                      </a:r>
                      <a:r>
                        <a:rPr sz="800" u="heavy" spc="4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u="heavy" spc="1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of</a:t>
                      </a:r>
                      <a:r>
                        <a:rPr sz="800" u="heavy" spc="-25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obli</a:t>
                      </a:r>
                      <a:r>
                        <a:rPr sz="800" u="heavy" spc="-10" dirty="0">
                          <a:solidFill>
                            <a:srgbClr val="606266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g</a:t>
                      </a:r>
                      <a:r>
                        <a:rPr sz="800" u="heavy" spc="-1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22045">
                        <a:lnSpc>
                          <a:spcPts val="890"/>
                        </a:lnSpc>
                        <a:spcBef>
                          <a:spcPts val="65"/>
                        </a:spcBef>
                      </a:pPr>
                      <a:r>
                        <a:rPr sz="800" u="heavy" spc="-1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(5</a:t>
                      </a:r>
                      <a:r>
                        <a:rPr sz="800" u="heavy" spc="-10" dirty="0">
                          <a:solidFill>
                            <a:srgbClr val="7E8080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,</a:t>
                      </a:r>
                      <a:r>
                        <a:rPr sz="800" u="heavy" spc="-1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99�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9554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Times New Roman"/>
                          <a:cs typeface="Times New Roman"/>
                        </a:rPr>
                        <a:t>(6,003</a:t>
                      </a:r>
                      <a:r>
                        <a:rPr sz="800" spc="-10" dirty="0">
                          <a:solidFill>
                            <a:srgbClr val="606266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902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b="1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b="1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asset/(llabili�)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24585">
                        <a:lnSpc>
                          <a:spcPts val="915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9554">
                        <a:lnSpc>
                          <a:spcPts val="94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3195">
                        <a:lnSpc>
                          <a:spcPts val="915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678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7073">
                <a:tc>
                  <a:txBody>
                    <a:bodyPr/>
                    <a:lstStyle/>
                    <a:p>
                      <a:pPr marL="74295">
                        <a:lnSpc>
                          <a:spcPts val="95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Disclosed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 benefit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L="1121410">
                        <a:lnSpc>
                          <a:spcPts val="94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3195">
                        <a:lnSpc>
                          <a:spcPts val="940"/>
                        </a:lnSpc>
                        <a:spcBef>
                          <a:spcPts val="5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 marL="74295">
                        <a:lnSpc>
                          <a:spcPts val="944"/>
                        </a:lnSpc>
                      </a:pP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u="heavy" spc="15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u="heavy" spc="65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liabili</a:t>
                      </a:r>
                      <a:r>
                        <a:rPr sz="800" u="heavy" dirty="0">
                          <a:solidFill>
                            <a:srgbClr val="606266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ty</a:t>
                      </a: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-</a:t>
                      </a:r>
                      <a:r>
                        <a:rPr sz="800" u="heavy" spc="10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non-current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9554">
                        <a:lnSpc>
                          <a:spcPts val="944"/>
                        </a:lnSpc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1290">
                        <a:lnSpc>
                          <a:spcPts val="93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L="76200">
                        <a:lnSpc>
                          <a:spcPts val="95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Arising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 marL="73660">
                        <a:lnSpc>
                          <a:spcPts val="94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Funded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L="1118235">
                        <a:lnSpc>
                          <a:spcPts val="919"/>
                        </a:lnSpc>
                        <a:spcBef>
                          <a:spcPts val="30"/>
                        </a:spcBef>
                      </a:pPr>
                      <a:r>
                        <a:rPr sz="800" spc="-25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3195">
                        <a:lnSpc>
                          <a:spcPts val="869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9466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Unfunded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 marL="246379">
                        <a:lnSpc>
                          <a:spcPts val="1005"/>
                        </a:lnSpc>
                        <a:tabLst>
                          <a:tab pos="854075" algn="l"/>
                        </a:tabLst>
                      </a:pPr>
                      <a:r>
                        <a:rPr sz="800" spc="-25" dirty="0">
                          <a:solidFill>
                            <a:srgbClr val="7E8080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</a:t>
                      </a:r>
                      <a:r>
                        <a:rPr sz="800" spc="-25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)</a:t>
                      </a:r>
                      <a:r>
                        <a:rPr sz="800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2100" spc="-682" baseline="-15873" dirty="0">
                          <a:solidFill>
                            <a:srgbClr val="414141"/>
                          </a:solidFill>
                          <a:latin typeface="Times New Roman"/>
                          <a:cs typeface="Times New Roman"/>
                        </a:rPr>
                        <a:t>F�</a:t>
                      </a:r>
                      <a:endParaRPr sz="2100" baseline="-15873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834813" y="7967068"/>
          <a:ext cx="5956449" cy="15284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431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56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436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399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73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50242">
                <a:tc gridSpan="2"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50"/>
                        </a:spcBef>
                        <a:tabLst>
                          <a:tab pos="3968750" algn="l"/>
                        </a:tabLst>
                      </a:pPr>
                      <a:r>
                        <a:rPr sz="1200" spc="-30" baseline="-3472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r>
                        <a:rPr sz="1200" baseline="-3472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4066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10541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34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20775">
                        <a:lnSpc>
                          <a:spcPts val="795"/>
                        </a:lnSpc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4475">
                        <a:lnSpc>
                          <a:spcPts val="795"/>
                        </a:lnSpc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6680">
                        <a:lnSpc>
                          <a:spcPts val="795"/>
                        </a:lnSpc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7073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118235">
                        <a:lnSpc>
                          <a:spcPts val="95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03505">
                        <a:lnSpc>
                          <a:spcPts val="925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800" spc="-10" dirty="0">
                          <a:solidFill>
                            <a:srgbClr val="B1B3B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8832">
                <a:tc>
                  <a:txBody>
                    <a:bodyPr/>
                    <a:lstStyle/>
                    <a:p>
                      <a:pPr marL="67945">
                        <a:lnSpc>
                          <a:spcPts val="944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obli</a:t>
                      </a:r>
                      <a:r>
                        <a:rPr sz="800" spc="-10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s_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1633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(7</a:t>
                      </a:r>
                      <a:r>
                        <a:rPr sz="800" spc="-10" dirty="0">
                          <a:solidFill>
                            <a:srgbClr val="B1B3B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257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2235">
                        <a:lnSpc>
                          <a:spcPts val="869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!7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.833)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7073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assetf(liabiUty)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19505">
                        <a:lnSpc>
                          <a:spcPts val="94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33045">
                        <a:lnSpc>
                          <a:spcPts val="1055"/>
                        </a:lnSpc>
                      </a:pPr>
                      <a:r>
                        <a:rPr sz="1000" spc="-25" dirty="0">
                          <a:solidFill>
                            <a:srgbClr val="606266"/>
                          </a:solidFill>
                          <a:latin typeface="Times New Roman"/>
                          <a:cs typeface="Times New Roman"/>
                        </a:rPr>
                        <a:t>.@</a:t>
                      </a:r>
                      <a:r>
                        <a:rPr sz="1000" spc="-25" dirty="0">
                          <a:solidFill>
                            <a:srgbClr val="414141"/>
                          </a:solidFill>
                          <a:latin typeface="Times New Roman"/>
                          <a:cs typeface="Times New Roman"/>
                        </a:rPr>
                        <a:t>)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5410">
                        <a:lnSpc>
                          <a:spcPts val="94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9A9CA3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Disclosed</a:t>
                      </a:r>
                      <a:r>
                        <a:rPr sz="800" spc="-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L="111950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9A9CA3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5410">
                        <a:lnSpc>
                          <a:spcPts val="94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2,049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9322">
                <a:tc>
                  <a:txBody>
                    <a:bodyPr/>
                    <a:lstStyle/>
                    <a:p>
                      <a:pPr marL="67945">
                        <a:lnSpc>
                          <a:spcPts val="925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liabill</a:t>
                      </a:r>
                      <a:r>
                        <a:rPr sz="800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_!l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non-current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39395">
                        <a:lnSpc>
                          <a:spcPts val="925"/>
                        </a:lnSpc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0">
                        <a:lnSpc>
                          <a:spcPts val="925"/>
                        </a:lnSpc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69850">
                        <a:lnSpc>
                          <a:spcPts val="95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Arising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10" dirty="0">
                          <a:solidFill>
                            <a:srgbClr val="B1B3B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Funded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L="1119505">
                        <a:lnSpc>
                          <a:spcPts val="940"/>
                        </a:lnSpc>
                        <a:spcBef>
                          <a:spcPts val="30"/>
                        </a:spcBef>
                      </a:pPr>
                      <a:r>
                        <a:rPr sz="800" b="1" spc="-10" dirty="0">
                          <a:solidFill>
                            <a:srgbClr val="7E8080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b="1" spc="-10" dirty="0">
                          <a:solidFill>
                            <a:srgbClr val="B1B3B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b="1" spc="-10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049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5410">
                        <a:lnSpc>
                          <a:spcPts val="940"/>
                        </a:lnSpc>
                        <a:spcBef>
                          <a:spcPts val="30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2,049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7945">
                        <a:lnSpc>
                          <a:spcPts val="955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Unfunded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36854">
                        <a:lnSpc>
                          <a:spcPts val="725"/>
                        </a:lnSpc>
                        <a:spcBef>
                          <a:spcPts val="259"/>
                        </a:spcBef>
                      </a:pPr>
                      <a:r>
                        <a:rPr sz="800" spc="-90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@2.</a:t>
                      </a:r>
                      <a:r>
                        <a:rPr sz="800" spc="45" dirty="0">
                          <a:solidFill>
                            <a:srgbClr val="60626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70" dirty="0">
                          <a:solidFill>
                            <a:srgbClr val="9AA5C1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170" dirty="0">
                          <a:solidFill>
                            <a:srgbClr val="7080A5"/>
                          </a:solidFill>
                          <a:latin typeface="Arial"/>
                          <a:cs typeface="Arial"/>
                        </a:rPr>
                        <a:t>...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0">
                        <a:lnSpc>
                          <a:spcPts val="94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06006" y="1935911"/>
          <a:ext cx="5666107" cy="12076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698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95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44065">
                <a:tc>
                  <a:txBody>
                    <a:bodyPr/>
                    <a:lstStyle/>
                    <a:p>
                      <a:pPr marL="6350">
                        <a:lnSpc>
                          <a:spcPts val="885"/>
                        </a:lnSpc>
                        <a:tabLst>
                          <a:tab pos="4512945" algn="l"/>
                        </a:tabLst>
                      </a:pPr>
                      <a:r>
                        <a:rPr sz="1200" b="1" spc="-30" baseline="-3472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BSPS</a:t>
                      </a:r>
                      <a:r>
                        <a:rPr sz="1200" b="1" baseline="-3472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272415" algn="r">
                        <a:lnSpc>
                          <a:spcPts val="869"/>
                        </a:lnSpc>
                        <a:spcBef>
                          <a:spcPts val="5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52120">
                        <a:lnSpc>
                          <a:spcPts val="885"/>
                        </a:lnSpc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448945">
                        <a:lnSpc>
                          <a:spcPts val="844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L="508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i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Quoted: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5715">
                        <a:lnSpc>
                          <a:spcPts val="925"/>
                        </a:lnSpc>
                        <a:spcBef>
                          <a:spcPts val="65"/>
                        </a:spcBef>
                        <a:tabLst>
                          <a:tab pos="4504690" algn="l"/>
                        </a:tabLst>
                      </a:pP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Equities•</a:t>
                      </a:r>
                      <a:r>
                        <a:rPr sz="1200" spc="157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1200" spc="187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Entities</a:t>
                      </a: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L="450850">
                        <a:lnSpc>
                          <a:spcPts val="925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800" spc="-25" dirty="0">
                          <a:solidFill>
                            <a:srgbClr val="B1B3B1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>
                        <a:lnSpc>
                          <a:spcPts val="925"/>
                        </a:lnSpc>
                        <a:spcBef>
                          <a:spcPts val="55"/>
                        </a:spcBef>
                        <a:tabLst>
                          <a:tab pos="4504690" algn="l"/>
                        </a:tabLst>
                      </a:pP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Equities</a:t>
                      </a:r>
                      <a:r>
                        <a:rPr sz="1200" spc="67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•</a:t>
                      </a:r>
                      <a:r>
                        <a:rPr sz="1200" spc="15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1200" spc="127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Entities</a:t>
                      </a: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L="450850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800" spc="-25" dirty="0">
                          <a:solidFill>
                            <a:srgbClr val="B1B3B1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>
                        <a:lnSpc>
                          <a:spcPts val="940"/>
                        </a:lnSpc>
                        <a:spcBef>
                          <a:spcPts val="30"/>
                        </a:spcBef>
                        <a:tabLst>
                          <a:tab pos="4506595" algn="l"/>
                        </a:tabLst>
                      </a:pP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Bonds -</a:t>
                      </a:r>
                      <a:r>
                        <a:rPr sz="1200" spc="67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Fixed</a:t>
                      </a:r>
                      <a:r>
                        <a:rPr sz="1200" spc="44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1200" baseline="3472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28.8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940"/>
                        </a:lnSpc>
                        <a:spcBef>
                          <a:spcPts val="30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65.6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6350">
                        <a:lnSpc>
                          <a:spcPts val="950"/>
                        </a:lnSpc>
                        <a:spcBef>
                          <a:spcPts val="15"/>
                        </a:spcBef>
                        <a:tabLst>
                          <a:tab pos="4504055" algn="l"/>
                        </a:tabLst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Bonds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Index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Linked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4.8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95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25.4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  <a:tabLst>
                          <a:tab pos="1167130" algn="l"/>
                          <a:tab pos="4504690" algn="l"/>
                        </a:tabLst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Derivatives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none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0"/>
                        </a:spcBef>
                        <a:tabLst>
                          <a:tab pos="281940" algn="l"/>
                          <a:tab pos="554990" algn="l"/>
                        </a:tabLst>
                      </a:pPr>
                      <a:r>
                        <a:rPr sz="800" u="sng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0</a:t>
                      </a:r>
                      <a:r>
                        <a:rPr sz="800" u="sng" spc="-25" dirty="0">
                          <a:solidFill>
                            <a:srgbClr val="B1B3B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.</a:t>
                      </a:r>
                      <a:r>
                        <a:rPr sz="800" u="sng" spc="-25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2</a:t>
                      </a:r>
                      <a:r>
                        <a:rPr sz="800" u="sng" dirty="0">
                          <a:solidFill>
                            <a:srgbClr val="41414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1224">
                <a:tc>
                  <a:txBody>
                    <a:bodyPr/>
                    <a:lstStyle/>
                    <a:p>
                      <a:pPr marR="158750" algn="r">
                        <a:lnSpc>
                          <a:spcPts val="890"/>
                        </a:lnSpc>
                        <a:spcBef>
                          <a:spcPts val="40"/>
                        </a:spcBef>
                      </a:pP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33.6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ts val="89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96</a:t>
                      </a:r>
                      <a:r>
                        <a:rPr sz="800" spc="-20" dirty="0">
                          <a:solidFill>
                            <a:srgbClr val="B1B3B1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905464" y="710633"/>
            <a:ext cx="276966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697"/>
                </a:solidFill>
                <a:latin typeface="Arial"/>
                <a:cs typeface="Arial"/>
              </a:rPr>
              <a:t>F6.</a:t>
            </a:r>
            <a:r>
              <a:rPr sz="1198" b="1" spc="100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7"/>
                </a:solidFill>
                <a:latin typeface="Arial"/>
                <a:cs typeface="Arial"/>
              </a:rPr>
              <a:t>Notes</a:t>
            </a:r>
            <a:r>
              <a:rPr sz="1198" b="1" spc="80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7"/>
                </a:solidFill>
                <a:latin typeface="Arial"/>
                <a:cs typeface="Arial"/>
              </a:rPr>
              <a:t>to</a:t>
            </a:r>
            <a:r>
              <a:rPr sz="1198" b="1" spc="40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7"/>
                </a:solidFill>
                <a:latin typeface="Arial"/>
                <a:cs typeface="Arial"/>
              </a:rPr>
              <a:t>the</a:t>
            </a:r>
            <a:r>
              <a:rPr sz="1198" b="1" spc="65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7"/>
                </a:solidFill>
                <a:latin typeface="Arial"/>
                <a:cs typeface="Arial"/>
              </a:rPr>
              <a:t>financial</a:t>
            </a:r>
            <a:r>
              <a:rPr sz="1198" b="1" spc="180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697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9549" y="1179021"/>
            <a:ext cx="5846145" cy="6263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algn="just">
              <a:spcBef>
                <a:spcPts val="100"/>
              </a:spcBef>
            </a:pPr>
            <a:r>
              <a:rPr sz="799" dirty="0">
                <a:solidFill>
                  <a:srgbClr val="2D5697"/>
                </a:solidFill>
                <a:latin typeface="Arial"/>
                <a:cs typeface="Arial"/>
              </a:rPr>
              <a:t>Plan</a:t>
            </a:r>
            <a:r>
              <a:rPr sz="799" spc="120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D5697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  <a:p>
            <a:pPr marL="13312" marR="5071" indent="1268" algn="just">
              <a:lnSpc>
                <a:spcPts val="938"/>
              </a:lnSpc>
              <a:spcBef>
                <a:spcPts val="5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classes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include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national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international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stocks,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fixed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government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non-government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securit</a:t>
            </a:r>
            <a:r>
              <a:rPr sz="799" dirty="0">
                <a:solidFill>
                  <a:srgbClr val="6062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real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estate.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majority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reported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located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EU.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pension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funds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invest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062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diversified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classes</a:t>
            </a:r>
            <a:r>
              <a:rPr sz="799" spc="4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maximise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returns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while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reducing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volatility.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percentage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total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 each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category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investment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BSPS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4572" y="4620300"/>
            <a:ext cx="5838537" cy="13363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>
              <a:lnSpc>
                <a:spcPts val="948"/>
              </a:lnSpc>
              <a:spcBef>
                <a:spcPts val="100"/>
              </a:spcBef>
            </a:pPr>
            <a:r>
              <a:rPr sz="799" spc="10" dirty="0">
                <a:solidFill>
                  <a:srgbClr val="2D5697"/>
                </a:solidFill>
                <a:latin typeface="Arial"/>
                <a:cs typeface="Arial"/>
              </a:rPr>
              <a:t>Balance</a:t>
            </a:r>
            <a:r>
              <a:rPr sz="799" spc="80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2D5697"/>
                </a:solidFill>
                <a:latin typeface="Arial"/>
                <a:cs typeface="Arial"/>
              </a:rPr>
              <a:t>sheet</a:t>
            </a:r>
            <a:r>
              <a:rPr sz="799" spc="170" dirty="0">
                <a:solidFill>
                  <a:srgbClr val="2D569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D5697"/>
                </a:solidFill>
                <a:latin typeface="Arial"/>
                <a:cs typeface="Arial"/>
              </a:rPr>
              <a:t>measurement</a:t>
            </a:r>
            <a:endParaRPr sz="799">
              <a:latin typeface="Arial"/>
              <a:cs typeface="Arial"/>
            </a:endParaRPr>
          </a:p>
          <a:p>
            <a:pPr marL="15848">
              <a:lnSpc>
                <a:spcPts val="948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determining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 in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balance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sheei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approach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adopted: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65"/>
              </a:spcBef>
            </a:pPr>
            <a:endParaRPr sz="799">
              <a:latin typeface="Arial"/>
              <a:cs typeface="Arial"/>
            </a:endParaRPr>
          </a:p>
          <a:p>
            <a:pPr marL="15214" marR="5071" indent="80508" algn="just">
              <a:lnSpc>
                <a:spcPts val="908"/>
              </a:lnSpc>
              <a:buChar char="•"/>
              <a:tabLst>
                <a:tab pos="95722" algn="l"/>
              </a:tabLst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Pension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scheme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measured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(for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example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quoted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securities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bid-market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relevant public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exchange)</a:t>
            </a:r>
            <a:r>
              <a:rPr sz="799" spc="-10" dirty="0">
                <a:solidFill>
                  <a:srgbClr val="B1B3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 marR="9509" indent="68463" algn="just">
              <a:lnSpc>
                <a:spcPts val="938"/>
              </a:lnSpc>
              <a:spcBef>
                <a:spcPts val="35"/>
              </a:spcBef>
              <a:buChar char="•"/>
              <a:tabLst>
                <a:tab pos="81142" algn="l"/>
              </a:tabLst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Pension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liabilities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include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benefits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paid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pensioners and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deferred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pensioners,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accrued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benefits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paid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 members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service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taking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062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nto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account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projected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earnings.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Times New Roman"/>
                <a:cs typeface="Times New Roman"/>
              </a:rPr>
              <a:t>As</a:t>
            </a:r>
            <a:r>
              <a:rPr sz="849" spc="-10" dirty="0">
                <a:solidFill>
                  <a:srgbClr val="414141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above,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pension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liabilities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discounted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reference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current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return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AA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corporate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bonds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equivalent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currency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 term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pension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liability</a:t>
            </a:r>
            <a:r>
              <a:rPr sz="799" spc="-10" dirty="0">
                <a:solidFill>
                  <a:srgbClr val="B1B3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879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balance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sheet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arose as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9A9CA3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4" y="1061649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28720" y="8063082"/>
          <a:ext cx="5938065" cy="89448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1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349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830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069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36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36930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034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546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9705" algn="r">
                        <a:lnSpc>
                          <a:spcPts val="715"/>
                        </a:lnSpc>
                        <a:spcBef>
                          <a:spcPts val="120"/>
                        </a:spcBef>
                      </a:pPr>
                      <a:r>
                        <a:rPr sz="600" b="1" i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trn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15"/>
                        </a:lnSpc>
                        <a:spcBef>
                          <a:spcPts val="20"/>
                        </a:spcBef>
                      </a:pPr>
                      <a:r>
                        <a:rPr sz="700" spc="-25" dirty="0">
                          <a:solidFill>
                            <a:srgbClr val="414141"/>
                          </a:solidFill>
                          <a:latin typeface="Times New Roman"/>
                          <a:cs typeface="Times New Roman"/>
                        </a:rPr>
                        <a:t>£m</a:t>
                      </a: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reported</a:t>
                      </a:r>
                      <a:r>
                        <a:rPr sz="8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06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Purchases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Jomt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5715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b="1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reported</a:t>
                      </a:r>
                      <a:r>
                        <a:rPr sz="800" b="1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b="1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b="1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sheet: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716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890230" y="738066"/>
            <a:ext cx="276966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49A"/>
                </a:solidFill>
                <a:latin typeface="Arial"/>
                <a:cs typeface="Arial"/>
              </a:rPr>
              <a:t>F6.</a:t>
            </a:r>
            <a:r>
              <a:rPr sz="1198" b="1" spc="75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49A"/>
                </a:solidFill>
                <a:latin typeface="Arial"/>
                <a:cs typeface="Arial"/>
              </a:rPr>
              <a:t>Notes</a:t>
            </a:r>
            <a:r>
              <a:rPr sz="1198" b="1" spc="75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49A"/>
                </a:solidFill>
                <a:latin typeface="Arial"/>
                <a:cs typeface="Arial"/>
              </a:rPr>
              <a:t>to</a:t>
            </a:r>
            <a:r>
              <a:rPr sz="1198" b="1" spc="60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49A"/>
                </a:solidFill>
                <a:latin typeface="Arial"/>
                <a:cs typeface="Arial"/>
              </a:rPr>
              <a:t>the</a:t>
            </a:r>
            <a:r>
              <a:rPr sz="1198" b="1" spc="60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49A"/>
                </a:solidFill>
                <a:latin typeface="Arial"/>
                <a:cs typeface="Arial"/>
              </a:rPr>
              <a:t>financial</a:t>
            </a:r>
            <a:r>
              <a:rPr sz="1198" b="1" spc="190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4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2846" y="1203405"/>
            <a:ext cx="542077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movements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64646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present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defined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benefit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obligations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2023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2022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were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78993" y="6768710"/>
            <a:ext cx="195252" cy="138832"/>
          </a:xfrm>
          <a:custGeom>
            <a:avLst/>
            <a:gdLst/>
            <a:ahLst/>
            <a:cxnLst/>
            <a:rect l="l" t="t" r="r" b="b"/>
            <a:pathLst>
              <a:path w="195579" h="139065">
                <a:moveTo>
                  <a:pt x="195320" y="138845"/>
                </a:moveTo>
                <a:lnTo>
                  <a:pt x="0" y="138845"/>
                </a:lnTo>
                <a:lnTo>
                  <a:pt x="0" y="0"/>
                </a:lnTo>
                <a:lnTo>
                  <a:pt x="195320" y="0"/>
                </a:lnTo>
                <a:lnTo>
                  <a:pt x="195320" y="138845"/>
                </a:lnTo>
                <a:close/>
              </a:path>
            </a:pathLst>
          </a:custGeom>
          <a:solidFill>
            <a:srgbClr val="E1E8ED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28720" y="1463995"/>
          <a:ext cx="5798599" cy="55507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240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41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95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74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85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39466">
                <a:tc gridSpan="2">
                  <a:txBody>
                    <a:bodyPr/>
                    <a:lstStyle/>
                    <a:p>
                      <a:pPr marL="73660">
                        <a:lnSpc>
                          <a:spcPts val="935"/>
                        </a:lnSpc>
                        <a:spcBef>
                          <a:spcPts val="65"/>
                        </a:spcBef>
                        <a:tabLst>
                          <a:tab pos="3935095" algn="l"/>
                        </a:tabLst>
                      </a:pPr>
                      <a:r>
                        <a:rPr sz="1200" b="1" spc="-30" baseline="-31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r>
                        <a:rPr sz="1200" b="1" baseline="-31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446405">
                        <a:lnSpc>
                          <a:spcPts val="935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2880">
                        <a:lnSpc>
                          <a:spcPts val="935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1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>
                        <a:lnSpc>
                          <a:spcPts val="840"/>
                        </a:lnSpc>
                      </a:pP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447040">
                        <a:lnSpc>
                          <a:spcPts val="840"/>
                        </a:lnSpc>
                      </a:pP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4150">
                        <a:lnSpc>
                          <a:spcPts val="840"/>
                        </a:lnSpc>
                      </a:pP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6725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i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i="1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i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 marL="73025">
                        <a:lnSpc>
                          <a:spcPts val="88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7620">
                        <a:lnSpc>
                          <a:spcPts val="88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9,874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2245">
                        <a:lnSpc>
                          <a:spcPts val="86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9,874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2716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2" marB="0"/>
                </a:tc>
                <a:tc>
                  <a:txBody>
                    <a:bodyPr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262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3599" marB="0"/>
                </a:tc>
                <a:tc gridSpan="2">
                  <a:txBody>
                    <a:bodyPr/>
                    <a:lstStyle/>
                    <a:p>
                      <a:pPr marL="36195" algn="ctr">
                        <a:lnSpc>
                          <a:spcPts val="1420"/>
                        </a:lnSpc>
                      </a:pPr>
                      <a:r>
                        <a:rPr sz="1300" spc="-50" dirty="0">
                          <a:solidFill>
                            <a:srgbClr val="878989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3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288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262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359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 marL="74295">
                        <a:lnSpc>
                          <a:spcPts val="910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Return</a:t>
                      </a:r>
                      <a:r>
                        <a:rPr sz="800" spc="-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>
                        <a:lnSpc>
                          <a:spcPts val="910"/>
                        </a:lnSpc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(2,928}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340">
                        <a:lnSpc>
                          <a:spcPts val="930"/>
                        </a:lnSpc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(2,928)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(527)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34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(527)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6,681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97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6,681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9894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i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b="1" i="1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i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b="1" i="1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i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obligation: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698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7,825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gridSpan="2">
                  <a:txBody>
                    <a:bodyPr/>
                    <a:lstStyle/>
                    <a:p>
                      <a:pPr marL="54610" algn="ct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97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7,833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L="508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161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obligation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288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financial assumption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(1,498)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 gridSpan="2">
                  <a:txBody>
                    <a:bodyPr/>
                    <a:lstStyle/>
                    <a:p>
                      <a:pPr marL="130175"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777777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34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(1,499)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demographic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34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experiences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288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(527)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34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(527)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5,996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4889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097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6,003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618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44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44069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7716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45">
                        <a:lnSpc>
                          <a:spcPts val="89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136525" algn="ctr">
                        <a:lnSpc>
                          <a:spcPts val="89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8435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i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i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assets</a:t>
                      </a:r>
                      <a:r>
                        <a:rPr sz="800" i="1" spc="-10" dirty="0">
                          <a:solidFill>
                            <a:srgbClr val="B8B8B8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2021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800" spc="-1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780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800" spc="-1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653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Return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(less}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907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(478)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399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(478)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March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9,874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589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800" b="1" spc="-1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i="1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i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i="1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obligation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L="190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8,353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 gridSpan="2">
                  <a:txBody>
                    <a:bodyPr/>
                    <a:lstStyle/>
                    <a:p>
                      <a:pPr marL="42545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526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r>
                        <a:rPr sz="800" b="1" spc="-1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361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462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72390">
                        <a:lnSpc>
                          <a:spcPts val="919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 defined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obligation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L="1270">
                        <a:lnSpc>
                          <a:spcPts val="894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4625">
                        <a:lnSpc>
                          <a:spcPts val="869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  <a:tr h="123617">
                <a:tc gridSpan="5">
                  <a:txBody>
                    <a:bodyPr/>
                    <a:lstStyle/>
                    <a:p>
                      <a:pPr marL="73025">
                        <a:lnSpc>
                          <a:spcPts val="670"/>
                        </a:lnSpc>
                        <a:spcBef>
                          <a:spcPts val="204"/>
                        </a:spcBef>
                        <a:tabLst>
                          <a:tab pos="3930650" algn="l"/>
                          <a:tab pos="5386070" algn="l"/>
                        </a:tabLst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(476)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(476)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0"/>
                  </a:ext>
                </a:extLst>
              </a:tr>
              <a:tr h="226315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-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due to</a:t>
                      </a:r>
                      <a:r>
                        <a:rPr sz="8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demographic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688" marB="0"/>
                </a:tc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688" marB="0"/>
                </a:tc>
                <a:tc gridSpan="2">
                  <a:txBody>
                    <a:bodyPr/>
                    <a:lstStyle/>
                    <a:p>
                      <a:pPr marL="15875" algn="ctr">
                        <a:lnSpc>
                          <a:spcPts val="1685"/>
                        </a:lnSpc>
                      </a:pPr>
                      <a:r>
                        <a:rPr sz="1600" spc="-50" dirty="0">
                          <a:solidFill>
                            <a:srgbClr val="B8B8B8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3990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4027" marB="0"/>
                </a:tc>
                <a:extLst>
                  <a:ext uri="{0D108BD9-81ED-4DB2-BD59-A6C34878D82A}">
                    <a16:rowId xmlns:a16="http://schemas.microsoft.com/office/drawing/2014/main" val="10031"/>
                  </a:ext>
                </a:extLst>
              </a:tr>
              <a:tr h="112840">
                <a:tc>
                  <a:txBody>
                    <a:bodyPr/>
                    <a:lstStyle/>
                    <a:p>
                      <a:pPr marL="73025">
                        <a:lnSpc>
                          <a:spcPts val="790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actuarial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experiences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790"/>
                        </a:lnSpc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(32)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3355">
                        <a:lnSpc>
                          <a:spcPts val="790"/>
                        </a:lnSpc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(32)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2"/>
                  </a:ext>
                </a:extLst>
              </a:tr>
              <a:tr h="206663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280"/>
                        </a:spcBef>
                        <a:tabLst>
                          <a:tab pos="1322705" algn="l"/>
                        </a:tabLst>
                      </a:pPr>
                      <a:r>
                        <a:rPr sz="800" u="heavy" dirty="0">
                          <a:solidFill>
                            <a:srgbClr val="414141"/>
                          </a:solidFill>
                          <a:uFill>
                            <a:solidFill>
                              <a:srgbClr val="414141"/>
                            </a:solidFill>
                          </a:uFill>
                          <a:latin typeface="Arial"/>
                          <a:cs typeface="Arial"/>
                        </a:rPr>
                        <a:t>Benefits paid</a:t>
                      </a:r>
                      <a:r>
                        <a:rPr sz="800" u="none" spc="1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414141"/>
                          </a:solidFill>
                          <a:uFill>
                            <a:solidFill>
                              <a:srgbClr val="A0B4CC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(478)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 marL="41910">
                        <a:lnSpc>
                          <a:spcPts val="869"/>
                        </a:lnSpc>
                        <a:spcBef>
                          <a:spcPts val="665"/>
                        </a:spcBef>
                      </a:pPr>
                      <a:r>
                        <a:rPr sz="800" spc="-50" dirty="0">
                          <a:solidFill>
                            <a:srgbClr val="CADBE8"/>
                          </a:solidFill>
                          <a:latin typeface="Arial"/>
                          <a:cs typeface="Arial"/>
                        </a:rPr>
                        <a:t>�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4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399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(478}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extLst>
                  <a:ext uri="{0D108BD9-81ED-4DB2-BD59-A6C34878D82A}">
                    <a16:rowId xmlns:a16="http://schemas.microsoft.com/office/drawing/2014/main" val="10033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 marL="73025">
                        <a:lnSpc>
                          <a:spcPts val="830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70">
                        <a:lnSpc>
                          <a:spcPts val="830"/>
                        </a:lnSpc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7,825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8750">
                        <a:lnSpc>
                          <a:spcPts val="855"/>
                        </a:lnSpc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4625">
                        <a:lnSpc>
                          <a:spcPts val="830"/>
                        </a:lnSpc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</a:t>
                      </a:r>
                      <a:r>
                        <a:rPr sz="800" spc="-10" dirty="0">
                          <a:solidFill>
                            <a:srgbClr val="878989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4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828720" y="4115822"/>
            <a:ext cx="3924689" cy="0"/>
          </a:xfrm>
          <a:custGeom>
            <a:avLst/>
            <a:gdLst/>
            <a:ahLst/>
            <a:cxnLst/>
            <a:rect l="l" t="t" r="r" b="b"/>
            <a:pathLst>
              <a:path w="3931285">
                <a:moveTo>
                  <a:pt x="0" y="0"/>
                </a:moveTo>
                <a:lnTo>
                  <a:pt x="3930829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28719" y="7023687"/>
            <a:ext cx="1865035" cy="0"/>
          </a:xfrm>
          <a:custGeom>
            <a:avLst/>
            <a:gdLst/>
            <a:ahLst/>
            <a:cxnLst/>
            <a:rect l="l" t="t" r="r" b="b"/>
            <a:pathLst>
              <a:path w="1868170">
                <a:moveTo>
                  <a:pt x="0" y="0"/>
                </a:moveTo>
                <a:lnTo>
                  <a:pt x="1867754" y="0"/>
                </a:lnTo>
              </a:path>
            </a:pathLst>
          </a:custGeom>
          <a:ln w="610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136846" y="4112774"/>
            <a:ext cx="1411138" cy="0"/>
          </a:xfrm>
          <a:custGeom>
            <a:avLst/>
            <a:gdLst/>
            <a:ahLst/>
            <a:cxnLst/>
            <a:rect l="l" t="t" r="r" b="b"/>
            <a:pathLst>
              <a:path w="1413509">
                <a:moveTo>
                  <a:pt x="0" y="0"/>
                </a:moveTo>
                <a:lnTo>
                  <a:pt x="141302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19244" y="7131916"/>
            <a:ext cx="5829028" cy="74170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Actuarial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losses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recorded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Statement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Comprehensive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Income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were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£1,410m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·</a:t>
            </a:r>
            <a:r>
              <a:rPr sz="799" spc="-60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£30m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gain)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4"/>
              </a:spcBef>
            </a:pPr>
            <a:endParaRPr sz="799">
              <a:latin typeface="Arial"/>
              <a:cs typeface="Arial"/>
            </a:endParaRPr>
          </a:p>
          <a:p>
            <a:pPr marL="18384"/>
            <a:r>
              <a:rPr sz="948" b="1" spc="-30" dirty="0">
                <a:solidFill>
                  <a:srgbClr val="26549A"/>
                </a:solidFill>
                <a:latin typeface="Arial"/>
                <a:cs typeface="Arial"/>
              </a:rPr>
              <a:t>26.</a:t>
            </a:r>
            <a:r>
              <a:rPr sz="948" b="1" spc="-40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948" b="1" spc="-20" dirty="0">
                <a:solidFill>
                  <a:srgbClr val="26549A"/>
                </a:solidFill>
                <a:latin typeface="Arial"/>
                <a:cs typeface="Arial"/>
              </a:rPr>
              <a:t>Related</a:t>
            </a:r>
            <a:r>
              <a:rPr sz="948" b="1" spc="-50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948" b="1" spc="-20" dirty="0">
                <a:solidFill>
                  <a:srgbClr val="26549A"/>
                </a:solidFill>
                <a:latin typeface="Arial"/>
                <a:cs typeface="Arial"/>
              </a:rPr>
              <a:t>party</a:t>
            </a:r>
            <a:r>
              <a:rPr sz="948" b="1" spc="10" dirty="0">
                <a:solidFill>
                  <a:srgbClr val="26549A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26549A"/>
                </a:solidFill>
                <a:latin typeface="Arial"/>
                <a:cs typeface="Arial"/>
              </a:rPr>
              <a:t>transactions</a:t>
            </a:r>
            <a:endParaRPr sz="948">
              <a:latin typeface="Arial"/>
              <a:cs typeface="Arial"/>
            </a:endParaRPr>
          </a:p>
          <a:p>
            <a:pPr marL="13946" marR="5071" indent="1902">
              <a:lnSpc>
                <a:spcPts val="938"/>
              </a:lnSpc>
              <a:spcBef>
                <a:spcPts val="57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table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below sets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details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transactions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occurred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777777"/>
                </a:solidFill>
                <a:latin typeface="Arial"/>
                <a:cs typeface="Arial"/>
              </a:rPr>
              <a:t>r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norma</a:t>
            </a:r>
            <a:r>
              <a:rPr sz="799" dirty="0">
                <a:solidFill>
                  <a:srgbClr val="878989"/>
                </a:solidFill>
                <a:latin typeface="Arial"/>
                <a:cs typeface="Arial"/>
              </a:rPr>
              <a:t>l</a:t>
            </a:r>
            <a:r>
              <a:rPr sz="799" spc="30" dirty="0">
                <a:solidFill>
                  <a:srgbClr val="87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course of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between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joint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ventures,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Jomt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arrangements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considered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 joint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ventures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reporting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purposes</a:t>
            </a:r>
            <a:r>
              <a:rPr sz="799" spc="-10" dirty="0">
                <a:solidFill>
                  <a:srgbClr val="9C9C9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62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022023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40906" y="3662165"/>
          <a:ext cx="5962789" cy="103458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275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881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03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3064">
                <a:tc>
                  <a:txBody>
                    <a:bodyPr/>
                    <a:lstStyle/>
                    <a:p>
                      <a:pPr marL="5715">
                        <a:lnSpc>
                          <a:spcPts val="1050"/>
                        </a:lnSpc>
                      </a:pPr>
                      <a:r>
                        <a:rPr sz="900" spc="-10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29.</a:t>
                      </a:r>
                      <a:r>
                        <a:rPr sz="900" spc="5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900" spc="110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900" spc="75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900" spc="35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10" dirty="0">
                          <a:solidFill>
                            <a:srgbClr val="2A5699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3860"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profil/(loss)</a:t>
                      </a:r>
                      <a:r>
                        <a:rPr sz="800" spc="8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r>
                        <a:rPr sz="800" spc="5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were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3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follows</a:t>
                      </a:r>
                      <a:r>
                        <a:rPr sz="800" spc="-10" dirty="0">
                          <a:solidFill>
                            <a:srgbClr val="AAAAAA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97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ts val="994"/>
                        </a:lnSpc>
                      </a:pPr>
                      <a:r>
                        <a:rPr sz="8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60020" algn="r">
                        <a:lnSpc>
                          <a:spcPts val="875"/>
                        </a:lnSpc>
                      </a:pP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ts val="994"/>
                        </a:lnSpc>
                      </a:pPr>
                      <a:r>
                        <a:rPr sz="80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6675" algn="r">
                        <a:lnSpc>
                          <a:spcPts val="875"/>
                        </a:lnSpc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Reversal</a:t>
                      </a:r>
                      <a:r>
                        <a:rPr sz="800" spc="-1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consideration</a:t>
                      </a:r>
                      <a:r>
                        <a:rPr sz="800" spc="4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{i</a:t>
                      </a:r>
                      <a:r>
                        <a:rPr sz="800" spc="-25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875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{8)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Profit/</a:t>
                      </a:r>
                      <a:r>
                        <a:rPr sz="800" spc="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(loss)</a:t>
                      </a:r>
                      <a:r>
                        <a:rPr sz="800" spc="3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disposal of</a:t>
                      </a:r>
                      <a:r>
                        <a:rPr sz="800" spc="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undertaking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389986" y="6356158"/>
            <a:ext cx="6934610" cy="0"/>
          </a:xfrm>
          <a:custGeom>
            <a:avLst/>
            <a:gdLst/>
            <a:ahLst/>
            <a:cxnLst/>
            <a:rect l="l" t="t" r="r" b="b"/>
            <a:pathLst>
              <a:path w="6946265">
                <a:moveTo>
                  <a:pt x="0" y="0"/>
                </a:moveTo>
                <a:lnTo>
                  <a:pt x="6946092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7479" y="689042"/>
            <a:ext cx="2775999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dirty="0">
                <a:solidFill>
                  <a:srgbClr val="2A5699"/>
                </a:solidFill>
                <a:latin typeface="Arial"/>
                <a:cs typeface="Arial"/>
              </a:rPr>
              <a:t>F6.</a:t>
            </a:r>
            <a:r>
              <a:rPr sz="1248" spc="9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A5699"/>
                </a:solidFill>
                <a:latin typeface="Arial"/>
                <a:cs typeface="Arial"/>
              </a:rPr>
              <a:t>Notes</a:t>
            </a:r>
            <a:r>
              <a:rPr sz="1248" spc="13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A5699"/>
                </a:solidFill>
                <a:latin typeface="Arial"/>
                <a:cs typeface="Arial"/>
              </a:rPr>
              <a:t>to</a:t>
            </a:r>
            <a:r>
              <a:rPr sz="1248" spc="26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A5699"/>
                </a:solidFill>
                <a:latin typeface="Arial"/>
                <a:cs typeface="Arial"/>
              </a:rPr>
              <a:t>the</a:t>
            </a:r>
            <a:r>
              <a:rPr sz="1248" spc="10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A5699"/>
                </a:solidFill>
                <a:latin typeface="Arial"/>
                <a:cs typeface="Arial"/>
              </a:rPr>
              <a:t>financial</a:t>
            </a:r>
            <a:r>
              <a:rPr sz="1248" spc="22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1248" spc="-10" dirty="0">
                <a:solidFill>
                  <a:srgbClr val="2A5699"/>
                </a:solidFill>
                <a:latin typeface="Arial"/>
                <a:cs typeface="Arial"/>
              </a:rPr>
              <a:t>statements</a:t>
            </a:r>
            <a:endParaRPr sz="1248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107126" y="3260374"/>
            <a:ext cx="15848" cy="138832"/>
          </a:xfrm>
          <a:custGeom>
            <a:avLst/>
            <a:gdLst/>
            <a:ahLst/>
            <a:cxnLst/>
            <a:rect l="l" t="t" r="r" b="b"/>
            <a:pathLst>
              <a:path w="15875" h="139064">
                <a:moveTo>
                  <a:pt x="15259" y="138845"/>
                </a:moveTo>
                <a:lnTo>
                  <a:pt x="0" y="138845"/>
                </a:lnTo>
                <a:lnTo>
                  <a:pt x="0" y="0"/>
                </a:lnTo>
                <a:lnTo>
                  <a:pt x="15259" y="0"/>
                </a:lnTo>
                <a:lnTo>
                  <a:pt x="15259" y="138845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29244" y="1081244"/>
            <a:ext cx="5840439" cy="2436844"/>
          </a:xfrm>
          <a:prstGeom prst="rect">
            <a:avLst/>
          </a:prstGeom>
        </p:spPr>
        <p:txBody>
          <a:bodyPr vert="horz" wrap="square" lIns="0" tIns="91287" rIns="0" bIns="0" rtlCol="0">
            <a:spAutoFit/>
          </a:bodyPr>
          <a:lstStyle/>
          <a:p>
            <a:pPr marL="207292" indent="-190176">
              <a:spcBef>
                <a:spcPts val="719"/>
              </a:spcBef>
              <a:buAutoNum type="arabicPeriod" startAt="27"/>
              <a:tabLst>
                <a:tab pos="207292" algn="l"/>
              </a:tabLst>
            </a:pP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Events</a:t>
            </a:r>
            <a:r>
              <a:rPr sz="948" spc="5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after</a:t>
            </a:r>
            <a:r>
              <a:rPr sz="948" spc="4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the</a:t>
            </a:r>
            <a:r>
              <a:rPr sz="948" spc="1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balance</a:t>
            </a:r>
            <a:r>
              <a:rPr sz="948" spc="10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sheet</a:t>
            </a:r>
            <a:r>
              <a:rPr sz="948" spc="9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spc="-20" dirty="0">
                <a:solidFill>
                  <a:srgbClr val="2A5699"/>
                </a:solidFill>
                <a:latin typeface="Arial"/>
                <a:cs typeface="Arial"/>
              </a:rPr>
              <a:t>date</a:t>
            </a:r>
            <a:endParaRPr sz="948">
              <a:latin typeface="Arial"/>
              <a:cs typeface="Arial"/>
            </a:endParaRPr>
          </a:p>
          <a:p>
            <a:pPr marL="15214" marR="191444">
              <a:lnSpc>
                <a:spcPct val="98900"/>
              </a:lnSpc>
              <a:spcBef>
                <a:spcPts val="53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17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BSPS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completed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final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buy-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transaction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externa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l</a:t>
            </a:r>
            <a:r>
              <a:rPr sz="799" spc="-5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insurer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value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order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£2.7bn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transaction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will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recognised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actuanal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£460m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2023124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accounts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Following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transaction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 scheme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now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insured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llabIlltIes</a:t>
            </a:r>
            <a:r>
              <a:rPr sz="799" spc="-10" dirty="0">
                <a:solidFill>
                  <a:srgbClr val="C3C3C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207292" indent="-190176" algn="just">
              <a:spcBef>
                <a:spcPts val="864"/>
              </a:spcBef>
              <a:buAutoNum type="arabicPeriod" startAt="28"/>
              <a:tabLst>
                <a:tab pos="207292" algn="l"/>
              </a:tabLst>
            </a:pP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Ultimate</a:t>
            </a:r>
            <a:r>
              <a:rPr sz="948" spc="10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and</a:t>
            </a:r>
            <a:r>
              <a:rPr sz="948" spc="1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immediate</a:t>
            </a:r>
            <a:r>
              <a:rPr sz="948" spc="10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699"/>
                </a:solidFill>
                <a:latin typeface="Arial"/>
                <a:cs typeface="Arial"/>
              </a:rPr>
              <a:t>parent</a:t>
            </a:r>
            <a:r>
              <a:rPr sz="948" spc="7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A5699"/>
                </a:solidFill>
                <a:latin typeface="Arial"/>
                <a:cs typeface="Arial"/>
              </a:rPr>
              <a:t>company</a:t>
            </a:r>
            <a:endParaRPr sz="948">
              <a:latin typeface="Arial"/>
              <a:cs typeface="Arial"/>
            </a:endParaRPr>
          </a:p>
          <a:p>
            <a:pPr marL="13946" marR="5071" indent="1268" algn="just">
              <a:lnSpc>
                <a:spcPct val="98900"/>
              </a:lnSpc>
              <a:spcBef>
                <a:spcPts val="554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15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Company's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immed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7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45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registered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England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Wales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TSE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12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intermediate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holding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6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registered</a:t>
            </a:r>
            <a:r>
              <a:rPr sz="799" spc="1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England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Wales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799" spc="14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1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sma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lest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consolidate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financial statements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 marR="15214" indent="-1268" algn="just">
              <a:spcBef>
                <a:spcPts val="893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incorporated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India,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ultimate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parent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controlling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party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largest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consolidate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these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statements.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65"/>
              </a:spcBef>
            </a:pPr>
            <a:endParaRPr sz="799">
              <a:latin typeface="Arial"/>
              <a:cs typeface="Arial"/>
            </a:endParaRPr>
          </a:p>
          <a:p>
            <a:pPr marL="12678" marR="16482" indent="2536" algn="just">
              <a:lnSpc>
                <a:spcPts val="93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Copies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m1ted</a:t>
            </a:r>
            <a:r>
              <a:rPr sz="799" spc="-3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TSUKH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TS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obtaine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Secretary</a:t>
            </a:r>
            <a:r>
              <a:rPr sz="799" spc="1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79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Grosvenor Place,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London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SW1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7HS.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2678" marR="41205" indent="-634">
              <a:lnSpc>
                <a:spcPts val="93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Copies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Report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Accounts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TSL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obtained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reg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stered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office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Bombay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House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799" spc="2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24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Homi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Mody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Street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Mumbai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400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001</a:t>
            </a:r>
            <a:r>
              <a:rPr sz="799" spc="-2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004385" y="5616538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6E6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00222" y="4806233"/>
            <a:ext cx="6260104" cy="144410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443110" marR="5705" indent="3804" algn="just">
              <a:lnSpc>
                <a:spcPct val="98900"/>
              </a:lnSpc>
              <a:spcBef>
                <a:spcPts val="110"/>
              </a:spcBef>
            </a:pP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{i)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During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partially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reverse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previously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recognise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impairment </a:t>
            </a:r>
            <a:r>
              <a:rPr sz="799" spc="25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relatio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deferred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consideratio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previous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divestments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now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deemed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recoverable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This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reversa</a:t>
            </a:r>
            <a:r>
              <a:rPr sz="799" spc="5" dirty="0">
                <a:solidFill>
                  <a:srgbClr val="AAAAAA"/>
                </a:solidFill>
                <a:latin typeface="Arial"/>
                <a:cs typeface="Arial"/>
              </a:rPr>
              <a:t>l</a:t>
            </a:r>
            <a:r>
              <a:rPr sz="799" spc="-6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£10m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credited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statemen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current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year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partially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reverses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previous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tota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impairments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£16m</a:t>
            </a:r>
            <a:endParaRPr sz="799">
              <a:latin typeface="Arial"/>
              <a:cs typeface="Arial"/>
            </a:endParaRPr>
          </a:p>
          <a:p>
            <a:pPr marL="445012">
              <a:spcBef>
                <a:spcPts val="908"/>
              </a:spcBef>
            </a:pP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30.</a:t>
            </a:r>
            <a:r>
              <a:rPr sz="898" b="1" spc="-1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Details</a:t>
            </a:r>
            <a:r>
              <a:rPr sz="898" b="1" spc="35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of</a:t>
            </a:r>
            <a:r>
              <a:rPr sz="898" b="1" spc="-1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A5699"/>
                </a:solidFill>
                <a:latin typeface="Arial"/>
                <a:cs typeface="Arial"/>
              </a:rPr>
              <a:t>related</a:t>
            </a:r>
            <a:r>
              <a:rPr sz="898" b="1" spc="5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A5699"/>
                </a:solidFill>
                <a:latin typeface="Arial"/>
                <a:cs typeface="Arial"/>
              </a:rPr>
              <a:t>undertakings</a:t>
            </a:r>
            <a:endParaRPr sz="898">
              <a:latin typeface="Arial"/>
              <a:cs typeface="Arial"/>
            </a:endParaRPr>
          </a:p>
          <a:p>
            <a:pPr marL="443110" marR="5071" indent="1268" algn="just">
              <a:spcBef>
                <a:spcPts val="508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subsidiary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undertakings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joint</a:t>
            </a:r>
            <a:r>
              <a:rPr sz="799" spc="1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ventures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associates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set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out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below.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Country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names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countries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incorporation.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Undertakings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operate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principally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[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country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25252"/>
                </a:solidFill>
                <a:latin typeface="Arial"/>
                <a:cs typeface="Arial"/>
              </a:rPr>
              <a:t>incorporation.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15848"/>
            <a:r>
              <a:rPr sz="849" b="1" spc="-10" dirty="0">
                <a:solidFill>
                  <a:srgbClr val="2A5699"/>
                </a:solidFill>
                <a:latin typeface="Arial"/>
                <a:cs typeface="Arial"/>
              </a:rPr>
              <a:t>Subsidiary</a:t>
            </a:r>
            <a:r>
              <a:rPr sz="849" b="1" spc="50" dirty="0">
                <a:solidFill>
                  <a:srgbClr val="2A5699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699"/>
                </a:solidFill>
                <a:latin typeface="Arial"/>
                <a:cs typeface="Arial"/>
              </a:rPr>
              <a:t>undertakings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928"/>
              </a:spcBef>
            </a:pPr>
            <a:r>
              <a:rPr sz="849" i="1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i="1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44444"/>
                </a:solidFill>
                <a:latin typeface="Arial"/>
                <a:cs typeface="Arial"/>
              </a:rPr>
              <a:t>producing</a:t>
            </a:r>
            <a:r>
              <a:rPr sz="849" i="1" spc="-20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849" i="1" spc="-9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849" i="1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44444"/>
                </a:solidFill>
                <a:latin typeface="Arial"/>
                <a:cs typeface="Arial"/>
              </a:rPr>
              <a:t>processing</a:t>
            </a:r>
            <a:r>
              <a:rPr sz="849" i="1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849" i="1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444444"/>
                </a:solidFill>
                <a:latin typeface="Arial"/>
                <a:cs typeface="Arial"/>
              </a:rPr>
              <a:t>related</a:t>
            </a:r>
            <a:r>
              <a:rPr sz="849" i="1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act1v1lles</a:t>
            </a:r>
            <a:r>
              <a:rPr sz="849" i="1" spc="-10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46062" y="6589358"/>
            <a:ext cx="2663793" cy="37882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444444"/>
                </a:solidFill>
                <a:latin typeface="Arial"/>
                <a:cs typeface="Arial"/>
              </a:rPr>
              <a:t>Brazil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33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(South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America)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Representacoes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858585"/>
                </a:solidFill>
                <a:latin typeface="Times New Roman"/>
                <a:cs typeface="Times New Roman"/>
              </a:rPr>
              <a:t>l'f)</a:t>
            </a:r>
            <a:r>
              <a:rPr sz="649" spc="-50" dirty="0">
                <a:solidFill>
                  <a:srgbClr val="858585"/>
                </a:solidFill>
                <a:latin typeface="Times New Roman"/>
                <a:cs typeface="Times New Roman"/>
              </a:rPr>
              <a:t> </a:t>
            </a:r>
            <a:r>
              <a:rPr sz="649" spc="-20" dirty="0">
                <a:solidFill>
                  <a:srgbClr val="979797"/>
                </a:solidFill>
                <a:latin typeface="Times New Roman"/>
                <a:cs typeface="Times New Roman"/>
              </a:rPr>
              <a:t>l"''</a:t>
            </a:r>
            <a:endParaRPr sz="649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44640" y="7067907"/>
            <a:ext cx="846303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i="1" spc="-10" dirty="0">
                <a:solidFill>
                  <a:srgbClr val="444444"/>
                </a:solidFill>
                <a:latin typeface="Arial"/>
                <a:cs typeface="Arial"/>
              </a:rPr>
              <a:t>Germany</a:t>
            </a:r>
            <a:endParaRPr sz="799">
              <a:latin typeface="Arial"/>
              <a:cs typeface="Arial"/>
            </a:endParaRPr>
          </a:p>
          <a:p>
            <a:pPr marL="13312"/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Catmc GmbH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25" dirty="0">
                <a:solidFill>
                  <a:srgbClr val="979797"/>
                </a:solidFill>
                <a:latin typeface="Arial"/>
                <a:cs typeface="Arial"/>
              </a:rPr>
              <a:t>c-</a:t>
            </a:r>
            <a:r>
              <a:rPr sz="699" spc="-10" dirty="0">
                <a:solidFill>
                  <a:srgbClr val="979797"/>
                </a:solidFill>
                <a:latin typeface="Arial"/>
                <a:cs typeface="Arial"/>
              </a:rPr>
              <a:t>i</a:t>
            </a:r>
            <a:r>
              <a:rPr sz="699" spc="-3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979797"/>
                </a:solidFill>
                <a:latin typeface="Arial"/>
                <a:cs typeface="Arial"/>
              </a:rPr>
              <a:t>l•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6876" y="7421483"/>
            <a:ext cx="1993089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444444"/>
                </a:solidFill>
                <a:latin typeface="Arial"/>
                <a:cs typeface="Arial"/>
              </a:rPr>
              <a:t>India</a:t>
            </a:r>
            <a:endParaRPr sz="799">
              <a:latin typeface="Arial"/>
              <a:cs typeface="Arial"/>
            </a:endParaRPr>
          </a:p>
          <a:p>
            <a:pPr marL="13312">
              <a:lnSpc>
                <a:spcPts val="933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 Steel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(India}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AAAAAA"/>
                </a:solidFill>
                <a:latin typeface="Arial"/>
                <a:cs typeface="Arial"/>
              </a:rPr>
              <a:t>,,,</a:t>
            </a:r>
            <a:r>
              <a:rPr sz="799" spc="-10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979797"/>
                </a:solidFill>
                <a:latin typeface="Times New Roman"/>
                <a:cs typeface="Times New Roman"/>
              </a:rPr>
              <a:t>M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45046" y="7900031"/>
            <a:ext cx="1987385" cy="56561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>
              <a:spcBef>
                <a:spcPts val="100"/>
              </a:spcBef>
            </a:pPr>
            <a:r>
              <a:rPr sz="799" b="1" i="1" dirty="0">
                <a:solidFill>
                  <a:srgbClr val="444444"/>
                </a:solidFill>
                <a:latin typeface="Arial"/>
                <a:cs typeface="Arial"/>
              </a:rPr>
              <a:t>Ireland</a:t>
            </a:r>
            <a:r>
              <a:rPr sz="799" b="1" i="1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i="1" dirty="0">
                <a:solidFill>
                  <a:srgbClr val="444444"/>
                </a:solidFill>
                <a:latin typeface="Arial"/>
                <a:cs typeface="Arial"/>
              </a:rPr>
              <a:t>(Republic</a:t>
            </a:r>
            <a:r>
              <a:rPr sz="799" b="1" i="1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i="1" spc="-25" dirty="0">
                <a:solidFill>
                  <a:srgbClr val="444444"/>
                </a:solidFill>
                <a:latin typeface="Arial"/>
                <a:cs typeface="Arial"/>
              </a:rPr>
              <a:t>of)</a:t>
            </a:r>
            <a:endParaRPr sz="799">
              <a:latin typeface="Arial"/>
              <a:cs typeface="Arial"/>
            </a:endParaRPr>
          </a:p>
          <a:p>
            <a:pPr marL="12678"/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Gamble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Simms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Metals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spc="-135" dirty="0">
                <a:solidFill>
                  <a:srgbClr val="979797"/>
                </a:solidFill>
                <a:latin typeface="Times New Roman"/>
                <a:cs typeface="Times New Roman"/>
              </a:rPr>
              <a:t>C•l</a:t>
            </a:r>
            <a:r>
              <a:rPr sz="749" spc="100" dirty="0">
                <a:solidFill>
                  <a:srgbClr val="979797"/>
                </a:solidFill>
                <a:latin typeface="Times New Roman"/>
                <a:cs typeface="Times New Roman"/>
              </a:rPr>
              <a:t> </a:t>
            </a:r>
            <a:r>
              <a:rPr sz="749" spc="-60" dirty="0">
                <a:solidFill>
                  <a:srgbClr val="979797"/>
                </a:solidFill>
                <a:latin typeface="Times New Roman"/>
                <a:cs typeface="Times New Roman"/>
              </a:rPr>
              <a:t>M</a:t>
            </a:r>
            <a:endParaRPr sz="749">
              <a:latin typeface="Times New Roman"/>
              <a:cs typeface="Times New Roman"/>
            </a:endParaRPr>
          </a:p>
          <a:p>
            <a:pPr marL="13946">
              <a:lnSpc>
                <a:spcPts val="948"/>
              </a:lnSpc>
              <a:spcBef>
                <a:spcPts val="629"/>
              </a:spcBef>
            </a:pPr>
            <a:r>
              <a:rPr sz="799" b="1" i="1" dirty="0">
                <a:solidFill>
                  <a:srgbClr val="444444"/>
                </a:solidFill>
                <a:latin typeface="Arial"/>
                <a:cs typeface="Arial"/>
              </a:rPr>
              <a:t>Isle</a:t>
            </a:r>
            <a:r>
              <a:rPr sz="799" b="1" i="1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i="1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b="1" i="1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i="1" spc="-25" dirty="0">
                <a:solidFill>
                  <a:srgbClr val="444444"/>
                </a:solidFill>
                <a:latin typeface="Arial"/>
                <a:cs typeface="Arial"/>
              </a:rPr>
              <a:t>Man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Crucible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Insurance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979797"/>
                </a:solidFill>
                <a:latin typeface="Arial"/>
                <a:cs typeface="Arial"/>
              </a:rPr>
              <a:t>MC•,J</a:t>
            </a:r>
            <a:endParaRPr sz="6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46248" y="8735204"/>
            <a:ext cx="2182003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444444"/>
                </a:solidFill>
                <a:latin typeface="Arial"/>
                <a:cs typeface="Arial"/>
              </a:rPr>
              <a:t>Mexico</a:t>
            </a:r>
            <a:endParaRPr sz="799">
              <a:latin typeface="Arial"/>
              <a:cs typeface="Arial"/>
            </a:endParaRPr>
          </a:p>
          <a:p>
            <a:pPr marL="13946">
              <a:lnSpc>
                <a:spcPts val="94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Mexico SA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CV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M</a:t>
            </a:r>
            <a:r>
              <a:rPr sz="799" spc="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444444"/>
                </a:solidFill>
                <a:latin typeface="Arial"/>
                <a:cs typeface="Arial"/>
              </a:rPr>
              <a:t>(iii)</a:t>
            </a:r>
            <a:endParaRPr sz="5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48095" y="9091829"/>
            <a:ext cx="2109100" cy="2560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lnSpc>
                <a:spcPts val="859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444444"/>
                </a:solidFill>
                <a:latin typeface="Arial"/>
                <a:cs typeface="Arial"/>
              </a:rPr>
              <a:t>Nigeria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1038"/>
              </a:lnSpc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(Nigeria)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90" dirty="0">
                <a:solidFill>
                  <a:srgbClr val="444444"/>
                </a:solidFill>
                <a:latin typeface="Arial"/>
                <a:cs typeface="Arial"/>
              </a:rPr>
              <a:t>L1m1ted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948" spc="-185" dirty="0">
                <a:solidFill>
                  <a:srgbClr val="979797"/>
                </a:solidFill>
                <a:latin typeface="Times New Roman"/>
                <a:cs typeface="Times New Roman"/>
              </a:rPr>
              <a:t>c,1</a:t>
            </a:r>
            <a:r>
              <a:rPr sz="948" spc="-40" dirty="0">
                <a:solidFill>
                  <a:srgbClr val="979797"/>
                </a:solidFill>
                <a:latin typeface="Times New Roman"/>
                <a:cs typeface="Times New Roman"/>
              </a:rPr>
              <a:t> </a:t>
            </a:r>
            <a:r>
              <a:rPr sz="599" spc="-20" dirty="0">
                <a:solidFill>
                  <a:srgbClr val="979797"/>
                </a:solidFill>
                <a:latin typeface="Times New Roman"/>
                <a:cs typeface="Times New Roman"/>
              </a:rPr>
              <a:t>(ti</a:t>
            </a:r>
            <a:r>
              <a:rPr sz="599" spc="-20" dirty="0">
                <a:solidFill>
                  <a:srgbClr val="444444"/>
                </a:solidFill>
                <a:latin typeface="Times New Roman"/>
                <a:cs typeface="Times New Roman"/>
              </a:rPr>
              <a:t>)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556301" y="6705185"/>
            <a:ext cx="3453675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Santiago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Amboulos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Advogados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Av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Rio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Branco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45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10°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andar-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Grupo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1013,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Centro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Rio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Janeiro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-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RJ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CEP</a:t>
            </a:r>
            <a:r>
              <a:rPr sz="799" spc="2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20090-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003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552191" y="7183734"/>
            <a:ext cx="219087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Am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Le1tzelbach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16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nsheim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74889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Germany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743368" y="7549019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5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D4D4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3553863" y="7540358"/>
            <a:ext cx="3679356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2536">
              <a:lnSpc>
                <a:spcPts val="938"/>
              </a:lnSpc>
              <a:spcBef>
                <a:spcPts val="150"/>
              </a:spcBef>
            </a:pP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412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Raheja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Chambers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213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Backbay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Reclamat</a:t>
            </a:r>
            <a:r>
              <a:rPr sz="799" spc="10" dirty="0">
                <a:solidFill>
                  <a:srgbClr val="AAAAAA"/>
                </a:solidFill>
                <a:latin typeface="Arial"/>
                <a:cs typeface="Arial"/>
              </a:rPr>
              <a:t>i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12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Nariman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Point</a:t>
            </a:r>
            <a:r>
              <a:rPr sz="799" spc="10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Mumbai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400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021,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India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63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556402" y="8015859"/>
            <a:ext cx="21965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70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r</a:t>
            </a:r>
            <a:r>
              <a:rPr sz="799" spc="3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John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Rogerson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Quay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-1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Dublin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Ireland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553763" y="8375531"/>
            <a:ext cx="3625472" cy="2560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23"/>
              </a:lnSpc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Level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2,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Samue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l</a:t>
            </a:r>
            <a:r>
              <a:rPr sz="799" spc="-3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Harris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House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4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5-11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George's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Street.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Douglas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Isle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444444"/>
                </a:solidFill>
                <a:latin typeface="Arial"/>
                <a:cs typeface="Arial"/>
              </a:rPr>
              <a:t>Man</a:t>
            </a:r>
            <a:r>
              <a:rPr sz="799" b="1" spc="-2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83"/>
              </a:lnSpc>
            </a:pPr>
            <a:r>
              <a:rPr sz="849" b="1" spc="-10" dirty="0">
                <a:solidFill>
                  <a:srgbClr val="444444"/>
                </a:solidFill>
                <a:latin typeface="Arial"/>
                <a:cs typeface="Arial"/>
              </a:rPr>
              <a:t>IM11AJ</a:t>
            </a:r>
            <a:endParaRPr sz="8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553152" y="8851032"/>
            <a:ext cx="327934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Era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Real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Anahuac</a:t>
            </a:r>
            <a:r>
              <a:rPr sz="799" spc="2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66600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C1udad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Apodaca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Nuevo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Leon,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Mexico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553763" y="9207657"/>
            <a:ext cx="296110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Block</a:t>
            </a:r>
            <a:r>
              <a:rPr sz="79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69a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6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Plot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8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Adm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ralty</a:t>
            </a:r>
            <a:r>
              <a:rPr sz="79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Way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Lekk1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Phase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Lagos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Nigeria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57" y="1055552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65612" y="9068947"/>
            <a:ext cx="6934610" cy="0"/>
          </a:xfrm>
          <a:custGeom>
            <a:avLst/>
            <a:gdLst/>
            <a:ahLst/>
            <a:cxnLst/>
            <a:rect l="l" t="t" r="r" b="b"/>
            <a:pathLst>
              <a:path w="6946265">
                <a:moveTo>
                  <a:pt x="0" y="0"/>
                </a:moveTo>
                <a:lnTo>
                  <a:pt x="6946092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9303" y="722318"/>
            <a:ext cx="2765857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spc="-50" dirty="0">
                <a:solidFill>
                  <a:srgbClr val="2D599C"/>
                </a:solidFill>
                <a:latin typeface="Arial"/>
                <a:cs typeface="Arial"/>
              </a:rPr>
              <a:t>F6.</a:t>
            </a:r>
            <a:r>
              <a:rPr sz="1298" b="1" spc="-45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D599C"/>
                </a:solidFill>
                <a:latin typeface="Arial"/>
                <a:cs typeface="Arial"/>
              </a:rPr>
              <a:t>Notes</a:t>
            </a:r>
            <a:r>
              <a:rPr sz="1298" b="1" spc="-5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1298" b="1" dirty="0">
                <a:solidFill>
                  <a:srgbClr val="2D599C"/>
                </a:solidFill>
                <a:latin typeface="Arial"/>
                <a:cs typeface="Arial"/>
              </a:rPr>
              <a:t>to</a:t>
            </a:r>
            <a:r>
              <a:rPr sz="1298" b="1" spc="-5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D599C"/>
                </a:solidFill>
                <a:latin typeface="Arial"/>
                <a:cs typeface="Arial"/>
              </a:rPr>
              <a:t>the</a:t>
            </a:r>
            <a:r>
              <a:rPr sz="1298" b="1" spc="-7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1298" b="1" spc="-30" dirty="0">
                <a:solidFill>
                  <a:srgbClr val="2D599C"/>
                </a:solidFill>
                <a:latin typeface="Arial"/>
                <a:cs typeface="Arial"/>
              </a:rPr>
              <a:t>financial</a:t>
            </a:r>
            <a:r>
              <a:rPr sz="1298" b="1" spc="30" dirty="0">
                <a:solidFill>
                  <a:srgbClr val="2D599C"/>
                </a:solidFill>
                <a:latin typeface="Arial"/>
                <a:cs typeface="Arial"/>
              </a:rPr>
              <a:t> </a:t>
            </a:r>
            <a:r>
              <a:rPr sz="1298" b="1" spc="-30" dirty="0">
                <a:solidFill>
                  <a:srgbClr val="2D599C"/>
                </a:solidFill>
                <a:latin typeface="Arial"/>
                <a:cs typeface="Arial"/>
              </a:rPr>
              <a:t>statements</a:t>
            </a:r>
            <a:endParaRPr sz="12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0556" y="1194008"/>
            <a:ext cx="39494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Norway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9668" y="1434805"/>
            <a:ext cx="190497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Norway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Byggsystemer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spc="-65" dirty="0">
                <a:solidFill>
                  <a:srgbClr val="878787"/>
                </a:solidFill>
                <a:latin typeface="Times New Roman"/>
                <a:cs typeface="Times New Roman"/>
              </a:rPr>
              <a:t>1-</a:t>
            </a:r>
            <a:r>
              <a:rPr sz="749" spc="-40" dirty="0">
                <a:solidFill>
                  <a:srgbClr val="878787"/>
                </a:solidFill>
                <a:latin typeface="Times New Roman"/>
                <a:cs typeface="Times New Roman"/>
              </a:rPr>
              <a:t>i</a:t>
            </a:r>
            <a:r>
              <a:rPr sz="749" spc="-25" dirty="0">
                <a:solidFill>
                  <a:srgbClr val="878787"/>
                </a:solidFill>
                <a:latin typeface="Times New Roman"/>
                <a:cs typeface="Times New Roman"/>
              </a:rPr>
              <a:t> </a:t>
            </a:r>
            <a:r>
              <a:rPr sz="749" spc="-50" dirty="0">
                <a:solidFill>
                  <a:srgbClr val="9A9A9C"/>
                </a:solidFill>
                <a:latin typeface="Arial"/>
                <a:cs typeface="Arial"/>
              </a:rPr>
              <a:t>&lt;</a:t>
            </a:r>
            <a:endParaRPr sz="7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6753" y="1672555"/>
            <a:ext cx="1821927" cy="2688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>
              <a:lnSpc>
                <a:spcPts val="1003"/>
              </a:lnSpc>
              <a:spcBef>
                <a:spcPts val="100"/>
              </a:spcBef>
            </a:pP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Romania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1003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Romania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SRL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9A9A9C"/>
                </a:solidFill>
                <a:latin typeface="Times New Roman"/>
                <a:cs typeface="Times New Roman"/>
              </a:rPr>
              <a:t>hl</a:t>
            </a:r>
            <a:r>
              <a:rPr sz="699" spc="165" dirty="0">
                <a:solidFill>
                  <a:srgbClr val="9A9A9C"/>
                </a:solidFill>
                <a:latin typeface="Times New Roman"/>
                <a:cs typeface="Times New Roman"/>
              </a:rPr>
              <a:t> </a:t>
            </a:r>
            <a:r>
              <a:rPr sz="849" spc="-25" dirty="0">
                <a:solidFill>
                  <a:srgbClr val="9A9A9C"/>
                </a:solidFill>
                <a:latin typeface="Arial"/>
                <a:cs typeface="Arial"/>
              </a:rPr>
              <a:t>t•I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27641" y="2035276"/>
            <a:ext cx="2523060" cy="2738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78"/>
              </a:lnSpc>
              <a:spcBef>
                <a:spcPts val="100"/>
              </a:spcBef>
            </a:pPr>
            <a:r>
              <a:rPr sz="849" i="1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i="1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44444"/>
                </a:solidFill>
                <a:latin typeface="Arial"/>
                <a:cs typeface="Arial"/>
              </a:rPr>
              <a:t>Africa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978"/>
              </a:lnSpc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TS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Africa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Sales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Office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Proprietary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M</a:t>
            </a:r>
            <a:r>
              <a:rPr sz="849" spc="-6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B3B3B3"/>
                </a:solidFill>
                <a:latin typeface="Arial"/>
                <a:cs typeface="Arial"/>
              </a:rPr>
              <a:t>"4</a:t>
            </a:r>
            <a:r>
              <a:rPr sz="849" spc="-25" dirty="0">
                <a:solidFill>
                  <a:srgbClr val="9A9A9C"/>
                </a:solidFill>
                <a:latin typeface="Arial"/>
                <a:cs typeface="Arial"/>
              </a:rPr>
              <a:t>1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28931" y="2488679"/>
            <a:ext cx="1383879" cy="320446"/>
          </a:xfrm>
          <a:prstGeom prst="rect">
            <a:avLst/>
          </a:prstGeom>
        </p:spPr>
        <p:txBody>
          <a:bodyPr vert="horz" wrap="square" lIns="0" tIns="41206" rIns="0" bIns="0" rtlCol="0">
            <a:spAutoFit/>
          </a:bodyPr>
          <a:lstStyle/>
          <a:p>
            <a:pPr marL="12678">
              <a:spcBef>
                <a:spcPts val="324"/>
              </a:spcBef>
            </a:pPr>
            <a:r>
              <a:rPr sz="799" b="1" i="1" spc="-10" dirty="0">
                <a:solidFill>
                  <a:srgbClr val="444444"/>
                </a:solidFill>
                <a:latin typeface="Arial"/>
                <a:cs typeface="Arial"/>
              </a:rPr>
              <a:t>Sweden</a:t>
            </a:r>
            <a:endParaRPr sz="799">
              <a:latin typeface="Arial"/>
              <a:cs typeface="Arial"/>
            </a:endParaRPr>
          </a:p>
          <a:p>
            <a:pPr marL="13946">
              <a:spcBef>
                <a:spcPts val="240"/>
              </a:spcBef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Surahammars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Bruks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AB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99" spc="-95" dirty="0">
                <a:solidFill>
                  <a:srgbClr val="9A9A9C"/>
                </a:solidFill>
                <a:latin typeface="Arial"/>
                <a:cs typeface="Arial"/>
              </a:rPr>
              <a:t>1•1 </a:t>
            </a:r>
            <a:r>
              <a:rPr sz="699" spc="-110" dirty="0">
                <a:solidFill>
                  <a:srgbClr val="9A9A9C"/>
                </a:solidFill>
                <a:latin typeface="Arial"/>
                <a:cs typeface="Arial"/>
              </a:rPr>
              <a:t>c1•J</a:t>
            </a:r>
            <a:endParaRPr sz="699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2450245" y="3116609"/>
            <a:ext cx="9509" cy="147707"/>
          </a:xfrm>
          <a:custGeom>
            <a:avLst/>
            <a:gdLst/>
            <a:ahLst/>
            <a:cxnLst/>
            <a:rect l="l" t="t" r="r" b="b"/>
            <a:pathLst>
              <a:path w="9525" h="147954">
                <a:moveTo>
                  <a:pt x="9155" y="147522"/>
                </a:moveTo>
                <a:lnTo>
                  <a:pt x="0" y="147522"/>
                </a:lnTo>
                <a:lnTo>
                  <a:pt x="0" y="0"/>
                </a:lnTo>
                <a:lnTo>
                  <a:pt x="9155" y="0"/>
                </a:lnTo>
                <a:lnTo>
                  <a:pt x="9155" y="147522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425925" y="2995675"/>
            <a:ext cx="2065992" cy="2560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23"/>
              </a:lnSpc>
              <a:spcBef>
                <a:spcPts val="100"/>
              </a:spcBef>
            </a:pPr>
            <a:r>
              <a:rPr sz="799" b="1" i="1" spc="-25" dirty="0">
                <a:solidFill>
                  <a:srgbClr val="444444"/>
                </a:solidFill>
                <a:latin typeface="Arial"/>
                <a:cs typeface="Arial"/>
              </a:rPr>
              <a:t>UAE</a:t>
            </a:r>
            <a:endParaRPr sz="799">
              <a:latin typeface="Arial"/>
              <a:cs typeface="Arial"/>
            </a:endParaRPr>
          </a:p>
          <a:p>
            <a:pPr marL="15848">
              <a:lnSpc>
                <a:spcPts val="983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(Middle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East)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FZE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5" dirty="0">
                <a:solidFill>
                  <a:srgbClr val="9A9A9C"/>
                </a:solidFill>
                <a:latin typeface="Arial"/>
                <a:cs typeface="Arial"/>
              </a:rPr>
              <a:t>C</a:t>
            </a:r>
            <a:r>
              <a:rPr sz="849" spc="-105" dirty="0">
                <a:solidFill>
                  <a:srgbClr val="B3B3B3"/>
                </a:solidFill>
                <a:latin typeface="Arial"/>
                <a:cs typeface="Arial"/>
              </a:rPr>
              <a:t>•</a:t>
            </a:r>
            <a:r>
              <a:rPr sz="849" spc="-105" dirty="0">
                <a:solidFill>
                  <a:srgbClr val="9A9A9C"/>
                </a:solidFill>
                <a:latin typeface="Arial"/>
                <a:cs typeface="Arial"/>
              </a:rPr>
              <a:t>l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30664" y="3413857"/>
            <a:ext cx="1245681" cy="389236"/>
          </a:xfrm>
          <a:prstGeom prst="rect">
            <a:avLst/>
          </a:prstGeom>
        </p:spPr>
        <p:txBody>
          <a:bodyPr vert="horz" wrap="square" lIns="0" tIns="67197" rIns="0" bIns="0" rtlCol="0">
            <a:spAutoFit/>
          </a:bodyPr>
          <a:lstStyle/>
          <a:p>
            <a:pPr marL="13946">
              <a:spcBef>
                <a:spcPts val="529"/>
              </a:spcBef>
            </a:pPr>
            <a:r>
              <a:rPr sz="799" b="1" i="1" dirty="0">
                <a:solidFill>
                  <a:srgbClr val="444444"/>
                </a:solidFill>
                <a:latin typeface="Arial"/>
                <a:cs typeface="Arial"/>
              </a:rPr>
              <a:t>United</a:t>
            </a:r>
            <a:r>
              <a:rPr sz="799" b="1" i="1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i="1" spc="-10" dirty="0">
                <a:solidFill>
                  <a:srgbClr val="444444"/>
                </a:solidFill>
                <a:latin typeface="Arial"/>
                <a:cs typeface="Arial"/>
              </a:rPr>
              <a:t>Kingdom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454"/>
              </a:spcBef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00026466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45" dirty="0">
                <a:solidFill>
                  <a:srgbClr val="444444"/>
                </a:solidFill>
                <a:latin typeface="Arial"/>
                <a:cs typeface="Arial"/>
              </a:rPr>
              <a:t>MC••J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499" spc="-10" dirty="0">
                <a:solidFill>
                  <a:srgbClr val="9A9A9C"/>
                </a:solidFill>
                <a:latin typeface="Arial"/>
                <a:cs typeface="Arial"/>
              </a:rPr>
              <a:t>(</a:t>
            </a:r>
            <a:r>
              <a:rPr sz="499" spc="-10" dirty="0">
                <a:solidFill>
                  <a:srgbClr val="444444"/>
                </a:solidFill>
                <a:latin typeface="Arial"/>
                <a:cs typeface="Arial"/>
              </a:rPr>
              <a:t>xo</a:t>
            </a:r>
            <a:r>
              <a:rPr sz="499" spc="-1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499" spc="-3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599" spc="-50" dirty="0">
                <a:solidFill>
                  <a:srgbClr val="9A9A9C"/>
                </a:solidFill>
                <a:latin typeface="Arial"/>
                <a:cs typeface="Arial"/>
              </a:rPr>
              <a:t>&gt;</a:t>
            </a:r>
            <a:endParaRPr sz="5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7319" y="3838216"/>
            <a:ext cx="2358871" cy="109226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1234243" indent="634">
              <a:lnSpc>
                <a:spcPct val="134300"/>
              </a:lnSpc>
              <a:spcBef>
                <a:spcPts val="100"/>
              </a:spcBef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00030048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Ltd 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fi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</a:t>
            </a:r>
            <a:r>
              <a:rPr sz="849" spc="-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[ill)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[Xiii]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137050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(ii) 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(iii)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(xi,i</a:t>
            </a:r>
            <a:r>
              <a:rPr sz="849" spc="-50" dirty="0">
                <a:solidFill>
                  <a:srgbClr val="9A9A9C"/>
                </a:solidFill>
                <a:latin typeface="Arial"/>
                <a:cs typeface="Arial"/>
              </a:rPr>
              <a:t>l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444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British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Directors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(Nominees)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Li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mited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t•I</a:t>
            </a:r>
            <a:r>
              <a:rPr sz="849" spc="-11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9A9A9C"/>
                </a:solidFill>
                <a:latin typeface="Times New Roman"/>
                <a:cs typeface="Times New Roman"/>
              </a:rPr>
              <a:t>c•1c-</a:t>
            </a:r>
            <a:r>
              <a:rPr sz="699" spc="-50" dirty="0">
                <a:solidFill>
                  <a:srgbClr val="9A9A9C"/>
                </a:solidFill>
                <a:latin typeface="Times New Roman"/>
                <a:cs typeface="Times New Roman"/>
              </a:rPr>
              <a:t>1</a:t>
            </a:r>
            <a:endParaRPr sz="699">
              <a:latin typeface="Times New Roman"/>
              <a:cs typeface="Times New Roman"/>
            </a:endParaRPr>
          </a:p>
          <a:p>
            <a:pPr marL="14579" marR="793668" indent="-2536">
              <a:lnSpc>
                <a:spcPct val="93100"/>
              </a:lnSpc>
              <a:spcBef>
                <a:spcPts val="444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British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Trading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90" dirty="0">
                <a:solidFill>
                  <a:srgbClr val="757575"/>
                </a:solidFill>
                <a:latin typeface="Arial"/>
                <a:cs typeface="Arial"/>
              </a:rPr>
              <a:t>CiiJ</a:t>
            </a:r>
            <a:r>
              <a:rPr sz="849" spc="-6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757575"/>
                </a:solidFill>
                <a:latin typeface="Arial"/>
                <a:cs typeface="Arial"/>
              </a:rPr>
              <a:t>(iii)</a:t>
            </a:r>
            <a:r>
              <a:rPr sz="849" spc="-2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Catnic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599" spc="-25" dirty="0">
                <a:solidFill>
                  <a:srgbClr val="878787"/>
                </a:solidFill>
                <a:latin typeface="Arial"/>
                <a:cs typeface="Arial"/>
              </a:rPr>
              <a:t>c,i</a:t>
            </a:r>
            <a:r>
              <a:rPr sz="599" spc="-2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(iii)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25" dirty="0">
                <a:solidFill>
                  <a:srgbClr val="444444"/>
                </a:solidFill>
                <a:latin typeface="Arial"/>
                <a:cs typeface="Arial"/>
              </a:rPr>
              <a:t>Cviiil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l(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iii)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Cogent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Power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757575"/>
                </a:solidFill>
                <a:latin typeface="Arial"/>
                <a:cs typeface="Arial"/>
              </a:rPr>
              <a:t>(i) </a:t>
            </a:r>
            <a:r>
              <a:rPr sz="849" spc="-100" dirty="0">
                <a:solidFill>
                  <a:srgbClr val="757575"/>
                </a:solidFill>
                <a:latin typeface="Arial"/>
                <a:cs typeface="Arial"/>
              </a:rPr>
              <a:t>(iiiJ</a:t>
            </a:r>
            <a:r>
              <a:rPr sz="849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757575"/>
                </a:solidFill>
                <a:latin typeface="Arial"/>
                <a:cs typeface="Arial"/>
              </a:rPr>
              <a:t>C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•</a:t>
            </a:r>
            <a:r>
              <a:rPr sz="849" spc="-25" dirty="0">
                <a:solidFill>
                  <a:srgbClr val="757575"/>
                </a:solidFill>
                <a:latin typeface="Arial"/>
                <a:cs typeface="Arial"/>
              </a:rPr>
              <a:t>l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913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Corby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(Northanls)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&amp;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District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Water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Co</a:t>
            </a:r>
            <a:r>
              <a:rPr sz="849" dirty="0">
                <a:solidFill>
                  <a:srgbClr val="757575"/>
                </a:solidFill>
                <a:latin typeface="Arial"/>
                <a:cs typeface="Arial"/>
              </a:rPr>
              <a:t>.</a:t>
            </a:r>
            <a:r>
              <a:rPr sz="849" spc="-9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757575"/>
                </a:solidFill>
                <a:latin typeface="Arial"/>
                <a:cs typeface="Arial"/>
              </a:rPr>
              <a:t>(ii</a:t>
            </a:r>
            <a:r>
              <a:rPr sz="849" spc="-114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(iiiJ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9800" y="5016296"/>
            <a:ext cx="2478050" cy="104852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78"/>
              </a:lnSpc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CNBV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Investments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(50%)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60" dirty="0">
                <a:solidFill>
                  <a:srgbClr val="757575"/>
                </a:solidFill>
                <a:latin typeface="Arial"/>
                <a:cs typeface="Arial"/>
              </a:rPr>
              <a:t>M</a:t>
            </a:r>
            <a:r>
              <a:rPr sz="849" spc="-8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757575"/>
                </a:solidFill>
                <a:latin typeface="Times New Roman"/>
                <a:cs typeface="Times New Roman"/>
              </a:rPr>
              <a:t>(111)</a:t>
            </a:r>
            <a:endParaRPr sz="599">
              <a:latin typeface="Times New Roman"/>
              <a:cs typeface="Times New Roman"/>
            </a:endParaRPr>
          </a:p>
          <a:p>
            <a:pPr marL="12678" marR="436771">
              <a:lnSpc>
                <a:spcPts val="938"/>
              </a:lnSpc>
              <a:spcBef>
                <a:spcPts val="5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Engineering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44444"/>
                </a:solidFill>
                <a:latin typeface="Arial"/>
                <a:cs typeface="Arial"/>
              </a:rPr>
              <a:t>(UK)</a:t>
            </a:r>
            <a:r>
              <a:rPr sz="799" b="1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60" dirty="0">
                <a:solidFill>
                  <a:srgbClr val="757575"/>
                </a:solidFill>
                <a:latin typeface="Arial"/>
                <a:cs typeface="Arial"/>
              </a:rPr>
              <a:t>(11J</a:t>
            </a:r>
            <a:r>
              <a:rPr sz="849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55" dirty="0">
                <a:solidFill>
                  <a:srgbClr val="757575"/>
                </a:solidFill>
                <a:latin typeface="Arial"/>
                <a:cs typeface="Arial"/>
              </a:rPr>
              <a:t>C••)</a:t>
            </a:r>
            <a:r>
              <a:rPr sz="849" spc="-2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Engineering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85" dirty="0">
                <a:solidFill>
                  <a:srgbClr val="757575"/>
                </a:solidFill>
                <a:latin typeface="Arial"/>
                <a:cs typeface="Arial"/>
              </a:rPr>
              <a:t>CiiJ</a:t>
            </a:r>
            <a:r>
              <a:rPr sz="849" spc="-6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5" dirty="0">
                <a:solidFill>
                  <a:srgbClr val="757575"/>
                </a:solidFill>
                <a:latin typeface="Arial"/>
                <a:cs typeface="Arial"/>
              </a:rPr>
              <a:t>(iiiJ</a:t>
            </a:r>
            <a:r>
              <a:rPr sz="849" spc="-7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757575"/>
                </a:solidFill>
                <a:latin typeface="Arial"/>
                <a:cs typeface="Arial"/>
              </a:rPr>
              <a:t>(xil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Holdings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J</a:t>
            </a:r>
            <a:r>
              <a:rPr sz="898" spc="-10" dirty="0">
                <a:solidFill>
                  <a:srgbClr val="757575"/>
                </a:solidFill>
                <a:latin typeface="Arial"/>
                <a:cs typeface="Arial"/>
              </a:rPr>
              <a:t>cm)</a:t>
            </a:r>
            <a:endParaRPr sz="898">
              <a:latin typeface="Arial"/>
              <a:cs typeface="Arial"/>
            </a:endParaRPr>
          </a:p>
          <a:p>
            <a:pPr marL="12678">
              <a:lnSpc>
                <a:spcPts val="883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757575"/>
                </a:solidFill>
                <a:latin typeface="Arial"/>
                <a:cs typeface="Arial"/>
              </a:rPr>
              <a:t>(ii</a:t>
            </a:r>
            <a:r>
              <a:rPr sz="849" spc="-9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(1t1J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(Overseas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Holdings)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55" dirty="0">
                <a:solidFill>
                  <a:srgbClr val="9A9A9C"/>
                </a:solidFill>
                <a:latin typeface="Arial"/>
                <a:cs typeface="Arial"/>
              </a:rPr>
              <a:t>C•I</a:t>
            </a:r>
            <a:r>
              <a:rPr sz="849" spc="-8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9A9A9C"/>
                </a:solidFill>
                <a:latin typeface="Arial"/>
                <a:cs typeface="Arial"/>
              </a:rPr>
              <a:t>C•I</a:t>
            </a:r>
            <a:endParaRPr sz="749">
              <a:latin typeface="Arial"/>
              <a:cs typeface="Arial"/>
            </a:endParaRPr>
          </a:p>
          <a:p>
            <a:pPr marL="12678">
              <a:lnSpc>
                <a:spcPts val="963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Investments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95" dirty="0">
                <a:solidFill>
                  <a:srgbClr val="757575"/>
                </a:solidFill>
                <a:latin typeface="Arial"/>
                <a:cs typeface="Arial"/>
              </a:rPr>
              <a:t>[iiJ</a:t>
            </a:r>
            <a:r>
              <a:rPr sz="849" spc="-2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5" dirty="0">
                <a:solidFill>
                  <a:srgbClr val="757575"/>
                </a:solidFill>
                <a:latin typeface="Arial"/>
                <a:cs typeface="Arial"/>
              </a:rPr>
              <a:t>(iiiJ</a:t>
            </a:r>
            <a:r>
              <a:rPr sz="849" spc="-9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[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ii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i)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399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Liaison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Services</a:t>
            </a:r>
            <a:r>
              <a:rPr sz="84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(India)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757575"/>
                </a:solidFill>
                <a:latin typeface="Arial"/>
                <a:cs typeface="Arial"/>
              </a:rPr>
              <a:t>(iii</a:t>
            </a:r>
            <a:r>
              <a:rPr sz="849" spc="-4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(iiiJ(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io)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26455" y="6099889"/>
            <a:ext cx="1979144" cy="73916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 marR="251666">
              <a:lnSpc>
                <a:spcPct val="136700"/>
              </a:lnSpc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Management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649" spc="-160" dirty="0">
                <a:solidFill>
                  <a:srgbClr val="9A9A9C"/>
                </a:solidFill>
                <a:latin typeface="Arial"/>
                <a:cs typeface="Arial"/>
              </a:rPr>
              <a:t>1&gt;-</a:t>
            </a:r>
            <a:r>
              <a:rPr sz="649" spc="-165" dirty="0">
                <a:solidFill>
                  <a:srgbClr val="9A9A9C"/>
                </a:solidFill>
                <a:latin typeface="Arial"/>
                <a:cs typeface="Arial"/>
              </a:rPr>
              <a:t>J</a:t>
            </a:r>
            <a:r>
              <a:rPr sz="649" spc="5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9A9A9C"/>
                </a:solidFill>
                <a:latin typeface="Arial"/>
                <a:cs typeface="Arial"/>
              </a:rPr>
              <a:t>c.,H</a:t>
            </a:r>
            <a:r>
              <a:rPr sz="849" spc="-70" dirty="0">
                <a:solidFill>
                  <a:srgbClr val="757575"/>
                </a:solidFill>
                <a:latin typeface="Arial"/>
                <a:cs typeface="Arial"/>
              </a:rPr>
              <a:t>xi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ii</a:t>
            </a:r>
            <a:r>
              <a:rPr sz="849" spc="-70" dirty="0">
                <a:solidFill>
                  <a:srgbClr val="757575"/>
                </a:solidFill>
                <a:latin typeface="Arial"/>
                <a:cs typeface="Arial"/>
              </a:rPr>
              <a:t>J</a:t>
            </a:r>
            <a:r>
              <a:rPr sz="849" spc="-2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Property(ii)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(ii,J</a:t>
            </a:r>
            <a:endParaRPr sz="849">
              <a:latin typeface="Arial"/>
              <a:cs typeface="Arial"/>
            </a:endParaRPr>
          </a:p>
          <a:p>
            <a:pPr marL="12678" marR="5071" indent="3170">
              <a:lnSpc>
                <a:spcPts val="938"/>
              </a:lnSpc>
              <a:spcBef>
                <a:spcPts val="1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Corus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Healthcare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Trustee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25" dirty="0">
                <a:solidFill>
                  <a:srgbClr val="757575"/>
                </a:solidFill>
                <a:latin typeface="Arial"/>
                <a:cs typeface="Arial"/>
              </a:rPr>
              <a:t>(iJ</a:t>
            </a:r>
            <a:r>
              <a:rPr sz="849" spc="-5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757575"/>
                </a:solidFill>
                <a:latin typeface="Arial"/>
                <a:cs typeface="Arial"/>
              </a:rPr>
              <a:t>(iii)</a:t>
            </a:r>
            <a:r>
              <a:rPr sz="849" spc="499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H</a:t>
            </a:r>
            <a:r>
              <a:rPr sz="84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Samson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(ii)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(ii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Hadfields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Holdings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(62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5</a:t>
            </a:r>
            <a:r>
              <a:rPr sz="849" spc="-20" dirty="0">
                <a:solidFill>
                  <a:srgbClr val="606060"/>
                </a:solidFill>
                <a:latin typeface="Arial"/>
                <a:cs typeface="Arial"/>
              </a:rPr>
              <a:t>%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)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20" dirty="0">
                <a:solidFill>
                  <a:srgbClr val="757575"/>
                </a:solidFill>
                <a:latin typeface="Arial"/>
                <a:cs typeface="Arial"/>
              </a:rPr>
              <a:t>(iJ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 c,iiJ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543512" y="1315931"/>
            <a:ext cx="178959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Roraskogen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Skien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7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N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3739</a:t>
            </a:r>
            <a:r>
              <a:rPr sz="849" spc="-10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6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Norway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543917" y="1791432"/>
            <a:ext cx="223905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7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2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Hirsova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Street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6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Sector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11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Bucharest,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Romania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540381" y="2151103"/>
            <a:ext cx="3445434" cy="256050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5848" marR="5071" indent="-3804">
              <a:lnSpc>
                <a:spcPts val="938"/>
              </a:lnSpc>
              <a:spcBef>
                <a:spcPts val="2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1st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Floor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10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Kamogelo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Suites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39LakefieldAvenue,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Benom,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Gauteng,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1501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,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Africa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541111" y="2626605"/>
            <a:ext cx="1981679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Box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201</a:t>
            </a:r>
            <a:r>
              <a:rPr sz="849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9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S-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735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23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14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Surahammar,</a:t>
            </a:r>
            <a:r>
              <a:rPr sz="849" spc="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Sweden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540681" y="3105152"/>
            <a:ext cx="253130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PO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Box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18294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8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Jebel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Ali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Dubai,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United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Arab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Emirates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7319" y="6979259"/>
            <a:ext cx="222194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spc="-40" dirty="0">
                <a:solidFill>
                  <a:srgbClr val="444444"/>
                </a:solidFill>
                <a:latin typeface="Arial"/>
                <a:cs typeface="Arial"/>
              </a:rPr>
              <a:t>Works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40" dirty="0">
                <a:solidFill>
                  <a:srgbClr val="757575"/>
                </a:solidFill>
                <a:latin typeface="Arial"/>
                <a:cs typeface="Arial"/>
              </a:rPr>
              <a:t>[11J</a:t>
            </a:r>
            <a:r>
              <a:rPr sz="849" spc="-4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85" dirty="0">
                <a:solidFill>
                  <a:srgbClr val="757575"/>
                </a:solidFill>
                <a:latin typeface="Arial"/>
                <a:cs typeface="Arial"/>
              </a:rPr>
              <a:t>(11i)(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849" spc="-85" dirty="0">
                <a:solidFill>
                  <a:srgbClr val="757575"/>
                </a:solidFill>
                <a:latin typeface="Arial"/>
                <a:cs typeface="Arial"/>
              </a:rPr>
              <a:t>iiiJ</a:t>
            </a:r>
            <a:endParaRPr sz="8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26671" y="7161799"/>
            <a:ext cx="2010207" cy="630765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275755" indent="3170">
              <a:lnSpc>
                <a:spcPct val="136000"/>
              </a:lnSpc>
              <a:spcBef>
                <a:spcPts val="120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Orb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Electrical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Steels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90" dirty="0">
                <a:solidFill>
                  <a:srgbClr val="606060"/>
                </a:solidFill>
                <a:latin typeface="Arial"/>
                <a:cs typeface="Arial"/>
              </a:rPr>
              <a:t>C•i)</a:t>
            </a:r>
            <a:r>
              <a:rPr sz="849" spc="-5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849" spc="-105" dirty="0">
                <a:solidFill>
                  <a:srgbClr val="606060"/>
                </a:solidFill>
                <a:latin typeface="Arial"/>
                <a:cs typeface="Arial"/>
              </a:rPr>
              <a:t>(i</a:t>
            </a:r>
            <a:r>
              <a:rPr sz="898" spc="-105" dirty="0">
                <a:solidFill>
                  <a:srgbClr val="606060"/>
                </a:solidFill>
                <a:latin typeface="Arial"/>
                <a:cs typeface="Arial"/>
              </a:rPr>
              <a:t>■</a:t>
            </a:r>
            <a:r>
              <a:rPr sz="849" spc="-105" dirty="0">
                <a:solidFill>
                  <a:srgbClr val="606060"/>
                </a:solidFill>
                <a:latin typeface="Arial"/>
                <a:cs typeface="Arial"/>
              </a:rPr>
              <a:t>J</a:t>
            </a:r>
            <a:r>
              <a:rPr sz="849" spc="-105" dirty="0">
                <a:solidFill>
                  <a:srgbClr val="757575"/>
                </a:solidFill>
                <a:latin typeface="Arial"/>
                <a:cs typeface="Arial"/>
              </a:rPr>
              <a:t>(</a:t>
            </a:r>
            <a:r>
              <a:rPr sz="849" spc="-105" dirty="0">
                <a:solidFill>
                  <a:srgbClr val="444444"/>
                </a:solidFill>
                <a:latin typeface="Arial"/>
                <a:cs typeface="Arial"/>
              </a:rPr>
              <a:t>xii1</a:t>
            </a:r>
            <a:r>
              <a:rPr sz="849" spc="-105" dirty="0">
                <a:solidFill>
                  <a:srgbClr val="757575"/>
                </a:solidFill>
                <a:latin typeface="Arial"/>
                <a:cs typeface="Arial"/>
              </a:rPr>
              <a:t>f</a:t>
            </a:r>
            <a:r>
              <a:rPr sz="849" spc="-2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Runblast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(iii(iiil</a:t>
            </a:r>
            <a:endParaRPr sz="849">
              <a:latin typeface="Arial"/>
              <a:cs typeface="Arial"/>
            </a:endParaRPr>
          </a:p>
          <a:p>
            <a:pPr marL="15848">
              <a:lnSpc>
                <a:spcPts val="883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Stock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Holders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(Birmingham)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(iiJ</a:t>
            </a:r>
            <a:r>
              <a:rPr sz="849" spc="-100" dirty="0">
                <a:solidFill>
                  <a:srgbClr val="757575"/>
                </a:solidFill>
                <a:latin typeface="Arial"/>
                <a:cs typeface="Arial"/>
              </a:rPr>
              <a:t>(i,iJ(</a:t>
            </a:r>
            <a:r>
              <a:rPr sz="849" spc="-100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849" spc="-100" dirty="0">
                <a:solidFill>
                  <a:srgbClr val="757575"/>
                </a:solidFill>
                <a:latin typeface="Arial"/>
                <a:cs typeface="Arial"/>
              </a:rPr>
              <a:t>11ii)</a:t>
            </a:r>
            <a:endParaRPr sz="849">
              <a:latin typeface="Arial"/>
              <a:cs typeface="Arial"/>
            </a:endParaRPr>
          </a:p>
          <a:p>
            <a:pPr marL="15848">
              <a:lnSpc>
                <a:spcPts val="988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Swinden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Housing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Association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c�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(ii,J</a:t>
            </a:r>
            <a:endParaRPr sz="84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6671" y="7875393"/>
            <a:ext cx="2892009" cy="75248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>
              <a:lnSpc>
                <a:spcPts val="978"/>
              </a:lnSpc>
              <a:spcBef>
                <a:spcPts val="10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Consulting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757575"/>
                </a:solidFill>
                <a:latin typeface="Arial"/>
                <a:cs typeface="Arial"/>
              </a:rPr>
              <a:t>(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ii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(iii!</a:t>
            </a:r>
            <a:endParaRPr sz="849">
              <a:latin typeface="Arial"/>
              <a:cs typeface="Arial"/>
            </a:endParaRPr>
          </a:p>
          <a:p>
            <a:pPr marL="15214">
              <a:lnSpc>
                <a:spcPts val="978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Newport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South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Wales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Tube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Company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o</a:t>
            </a:r>
            <a:r>
              <a:rPr sz="849" spc="2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9A9A9C"/>
                </a:solidFill>
                <a:latin typeface="Arial"/>
                <a:cs typeface="Arial"/>
              </a:rPr>
              <a:t>(n)</a:t>
            </a:r>
            <a:r>
              <a:rPr sz="599" spc="5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699" spc="-25" dirty="0">
                <a:solidFill>
                  <a:srgbClr val="878787"/>
                </a:solidFill>
                <a:latin typeface="Arial"/>
                <a:cs typeface="Arial"/>
              </a:rPr>
              <a:t>!•</a:t>
            </a:r>
            <a:r>
              <a:rPr sz="699" spc="-25" dirty="0">
                <a:solidFill>
                  <a:srgbClr val="B3B3B3"/>
                </a:solidFill>
                <a:latin typeface="Arial"/>
                <a:cs typeface="Arial"/>
              </a:rPr>
              <a:t>I</a:t>
            </a:r>
            <a:endParaRPr sz="699">
              <a:latin typeface="Arial"/>
              <a:cs typeface="Arial"/>
            </a:endParaRPr>
          </a:p>
          <a:p>
            <a:pPr marL="12678" marR="1412375">
              <a:lnSpc>
                <a:spcPts val="938"/>
              </a:lnSpc>
              <a:spcBef>
                <a:spcPts val="494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U.E.S.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Bright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Bar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x</a:t>
            </a:r>
            <a:r>
              <a:rPr sz="849" spc="-10" dirty="0">
                <a:solidFill>
                  <a:srgbClr val="606060"/>
                </a:solidFill>
                <a:latin typeface="Arial"/>
                <a:cs typeface="Arial"/>
              </a:rPr>
              <a:t>iiil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UES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Cable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Street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Mills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Ltd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10" dirty="0">
                <a:solidFill>
                  <a:srgbClr val="757575"/>
                </a:solidFill>
                <a:latin typeface="Arial"/>
                <a:cs typeface="Arial"/>
              </a:rPr>
              <a:t>Cii)(iiiJ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379"/>
              </a:spcBef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Enterprise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Limited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60" dirty="0">
                <a:solidFill>
                  <a:srgbClr val="757575"/>
                </a:solidFill>
                <a:latin typeface="Arial"/>
                <a:cs typeface="Arial"/>
              </a:rPr>
              <a:t>CiJ</a:t>
            </a:r>
            <a:r>
              <a:rPr sz="849" spc="-3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(iiiJ</a:t>
            </a:r>
            <a:endParaRPr sz="84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538255" y="3583699"/>
            <a:ext cx="3484104" cy="3252084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8384" marR="141998" indent="1902">
              <a:lnSpc>
                <a:spcPts val="938"/>
              </a:lnSpc>
              <a:spcBef>
                <a:spcPts val="200"/>
              </a:spcBef>
            </a:pP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Ltd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7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</a:t>
            </a:r>
            <a:r>
              <a:rPr sz="849" spc="-20" dirty="0">
                <a:solidFill>
                  <a:srgbClr val="757575"/>
                </a:solidFill>
                <a:latin typeface="Arial"/>
                <a:cs typeface="Arial"/>
              </a:rPr>
              <a:t>il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ding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.</a:t>
            </a:r>
            <a:r>
              <a:rPr sz="849" spc="-10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sz="84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Circus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Queensway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4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B1rm1ngham</a:t>
            </a:r>
            <a:r>
              <a:rPr sz="84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</a:t>
            </a:r>
            <a:endParaRPr sz="849">
              <a:latin typeface="Arial"/>
              <a:cs typeface="Arial"/>
            </a:endParaRPr>
          </a:p>
          <a:p>
            <a:pPr marL="20919">
              <a:lnSpc>
                <a:spcPts val="864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</a:t>
            </a:r>
            <a:r>
              <a:rPr sz="849" spc="-20" dirty="0">
                <a:solidFill>
                  <a:srgbClr val="757575"/>
                </a:solidFill>
                <a:latin typeface="Arial"/>
                <a:cs typeface="Arial"/>
              </a:rPr>
              <a:t>l</a:t>
            </a:r>
            <a:r>
              <a:rPr sz="849" spc="-85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Ltd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8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Building</a:t>
            </a:r>
            <a:r>
              <a:rPr sz="84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sz="84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Ctrcus</a:t>
            </a:r>
            <a:endParaRPr sz="849">
              <a:latin typeface="Arial"/>
              <a:cs typeface="Arial"/>
            </a:endParaRPr>
          </a:p>
          <a:p>
            <a:pPr marL="18384" marR="1893521" indent="-634">
              <a:lnSpc>
                <a:spcPts val="938"/>
              </a:lnSpc>
              <a:spcBef>
                <a:spcPts val="65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Queensway</a:t>
            </a:r>
            <a:r>
              <a:rPr sz="849" spc="-25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0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Birm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ngham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30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Millbank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SW1P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444444"/>
                </a:solidFill>
                <a:latin typeface="Arial"/>
                <a:cs typeface="Arial"/>
              </a:rPr>
              <a:t>4W'f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874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Ltd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13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Building</a:t>
            </a:r>
            <a:r>
              <a:rPr sz="84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Colmore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rcus</a:t>
            </a:r>
            <a:endParaRPr sz="849">
              <a:latin typeface="Arial"/>
              <a:cs typeface="Arial"/>
            </a:endParaRPr>
          </a:p>
          <a:p>
            <a:pPr marL="18384">
              <a:lnSpc>
                <a:spcPts val="938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Queensway</a:t>
            </a:r>
            <a:r>
              <a:rPr sz="849" spc="-25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0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Birm</a:t>
            </a:r>
            <a:r>
              <a:rPr sz="849" spc="-10" dirty="0">
                <a:solidFill>
                  <a:srgbClr val="757575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ngham</a:t>
            </a:r>
            <a:r>
              <a:rPr sz="84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938"/>
              </a:lnSpc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</a:t>
            </a:r>
            <a:endParaRPr sz="849">
              <a:latin typeface="Arial"/>
              <a:cs typeface="Arial"/>
            </a:endParaRPr>
          </a:p>
          <a:p>
            <a:pPr marL="14579" marR="5071">
              <a:lnSpc>
                <a:spcPts val="938"/>
              </a:lnSpc>
              <a:spcBef>
                <a:spcPts val="6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Colmore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Circus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Oueensway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Birmingham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7HS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888"/>
              </a:lnSpc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Limited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PO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Box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101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Weldon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Road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Corby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Northamptonshire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948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NN17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5UA</a:t>
            </a:r>
            <a:endParaRPr sz="849">
              <a:latin typeface="Arial"/>
              <a:cs typeface="Arial"/>
            </a:endParaRPr>
          </a:p>
          <a:p>
            <a:pPr marL="14579" marR="1589239" algn="just">
              <a:lnSpc>
                <a:spcPct val="92400"/>
              </a:lnSpc>
              <a:spcBef>
                <a:spcPts val="3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7HS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58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Morrison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Street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Edinburgh</a:t>
            </a:r>
            <a:r>
              <a:rPr sz="849" spc="-10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EH3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BBP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London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868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nancial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Ltd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2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100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West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George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Street,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Glasgow.</a:t>
            </a:r>
            <a:r>
              <a:rPr sz="849" spc="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G2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1PJ</a:t>
            </a:r>
            <a:endParaRPr sz="849">
              <a:latin typeface="Arial"/>
              <a:cs typeface="Arial"/>
            </a:endParaRPr>
          </a:p>
          <a:p>
            <a:pPr marL="18384" marR="141998" indent="-4437">
              <a:lnSpc>
                <a:spcPts val="958"/>
              </a:lnSpc>
              <a:spcBef>
                <a:spcPts val="4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Ltd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10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Building,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Circus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Queensway</a:t>
            </a:r>
            <a:r>
              <a:rPr sz="849" spc="-25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10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Birmingham</a:t>
            </a:r>
            <a:r>
              <a:rPr sz="84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</a:t>
            </a:r>
            <a:endParaRPr sz="849">
              <a:latin typeface="Arial"/>
              <a:cs typeface="Arial"/>
            </a:endParaRPr>
          </a:p>
          <a:p>
            <a:pPr marL="12678" marR="141998" indent="1902">
              <a:lnSpc>
                <a:spcPts val="908"/>
              </a:lnSpc>
              <a:spcBef>
                <a:spcPts val="2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Ltd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.</a:t>
            </a:r>
            <a:r>
              <a:rPr sz="849" spc="-7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Building,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Circus Queensway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Birmingham</a:t>
            </a:r>
            <a:r>
              <a:rPr sz="84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</a:t>
            </a:r>
            <a:endParaRPr sz="849">
              <a:latin typeface="Arial"/>
              <a:cs typeface="Arial"/>
            </a:endParaRPr>
          </a:p>
          <a:p>
            <a:pPr marL="14579" marR="1610792" algn="just">
              <a:lnSpc>
                <a:spcPts val="938"/>
              </a:lnSpc>
              <a:spcBef>
                <a:spcPts val="3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London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London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SW1X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</a:t>
            </a:r>
            <a:endParaRPr sz="849">
              <a:latin typeface="Arial"/>
              <a:cs typeface="Arial"/>
            </a:endParaRPr>
          </a:p>
        </p:txBody>
      </p:sp>
      <p:sp>
        <p:nvSpPr>
          <p:cNvPr id="25" name="object 25"/>
          <p:cNvSpPr/>
          <p:nvPr/>
        </p:nvSpPr>
        <p:spPr>
          <a:xfrm>
            <a:off x="3907916" y="7761878"/>
            <a:ext cx="18384" cy="147707"/>
          </a:xfrm>
          <a:custGeom>
            <a:avLst/>
            <a:gdLst/>
            <a:ahLst/>
            <a:cxnLst/>
            <a:rect l="l" t="t" r="r" b="b"/>
            <a:pathLst>
              <a:path w="18414" h="147954">
                <a:moveTo>
                  <a:pt x="18311" y="147522"/>
                </a:moveTo>
                <a:lnTo>
                  <a:pt x="0" y="147522"/>
                </a:lnTo>
                <a:lnTo>
                  <a:pt x="0" y="0"/>
                </a:lnTo>
                <a:lnTo>
                  <a:pt x="18311" y="0"/>
                </a:lnTo>
                <a:lnTo>
                  <a:pt x="18311" y="147522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 txBox="1"/>
          <p:nvPr/>
        </p:nvSpPr>
        <p:spPr>
          <a:xfrm>
            <a:off x="3538254" y="6921345"/>
            <a:ext cx="3683160" cy="1703382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2678" marR="344219" indent="1902">
              <a:lnSpc>
                <a:spcPts val="938"/>
              </a:lnSpc>
              <a:spcBef>
                <a:spcPts val="200"/>
              </a:spcBef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Lid</a:t>
            </a:r>
            <a:r>
              <a:rPr sz="849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849" spc="-7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Building,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sz="84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Circus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Queensway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12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Birmingham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874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Lid</a:t>
            </a:r>
            <a:r>
              <a:rPr sz="849" dirty="0">
                <a:solidFill>
                  <a:srgbClr val="9A9A9C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Building,</a:t>
            </a:r>
            <a:r>
              <a:rPr sz="84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20</a:t>
            </a:r>
            <a:r>
              <a:rPr sz="84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Colmore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Circus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Queensway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,</a:t>
            </a:r>
            <a:r>
              <a:rPr sz="849" spc="-7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</a:t>
            </a:r>
            <a:r>
              <a:rPr sz="849" spc="-20" dirty="0">
                <a:solidFill>
                  <a:srgbClr val="757575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rmingham</a:t>
            </a:r>
            <a:r>
              <a:rPr sz="849" spc="-2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849" spc="-6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B4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6AT</a:t>
            </a:r>
            <a:endParaRPr sz="849">
              <a:latin typeface="Arial"/>
              <a:cs typeface="Arial"/>
            </a:endParaRPr>
          </a:p>
          <a:p>
            <a:pPr marL="12678" marR="1383848" indent="1268">
              <a:lnSpc>
                <a:spcPts val="938"/>
              </a:lnSpc>
              <a:spcBef>
                <a:spcPts val="55"/>
              </a:spcBef>
            </a:pP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Hill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House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3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Little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New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Street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EC4A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3TR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9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Albert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Embankment</a:t>
            </a:r>
            <a:r>
              <a:rPr sz="849" spc="-10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849" spc="-15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London.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SE1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7SN</a:t>
            </a:r>
            <a:endParaRPr sz="849">
              <a:latin typeface="Arial"/>
              <a:cs typeface="Arial"/>
            </a:endParaRPr>
          </a:p>
          <a:p>
            <a:pPr marL="14579" marR="121079">
              <a:lnSpc>
                <a:spcPts val="908"/>
              </a:lnSpc>
              <a:spcBef>
                <a:spcPts val="45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Room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42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Talbot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Building</a:t>
            </a:r>
            <a:r>
              <a:rPr sz="84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Col</a:t>
            </a:r>
            <a:r>
              <a:rPr sz="849" spc="-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ege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Engineering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Singleton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Campus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Swansea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U</a:t>
            </a:r>
            <a:r>
              <a:rPr sz="849" spc="-25" dirty="0">
                <a:solidFill>
                  <a:srgbClr val="606060"/>
                </a:solidFill>
                <a:latin typeface="Arial"/>
                <a:cs typeface="Arial"/>
              </a:rPr>
              <a:t>ni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vers</a:t>
            </a:r>
            <a:r>
              <a:rPr sz="849" spc="-25" dirty="0">
                <a:solidFill>
                  <a:srgbClr val="B3B3B3"/>
                </a:solidFill>
                <a:latin typeface="Arial"/>
                <a:cs typeface="Arial"/>
              </a:rPr>
              <a:t>i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ty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Swansea</a:t>
            </a:r>
            <a:r>
              <a:rPr sz="84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SA2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8PP</a:t>
            </a:r>
            <a:endParaRPr sz="849">
              <a:latin typeface="Arial"/>
              <a:cs typeface="Arial"/>
            </a:endParaRPr>
          </a:p>
          <a:p>
            <a:pPr marL="14579" marR="1809843">
              <a:lnSpc>
                <a:spcPts val="938"/>
              </a:lnSpc>
              <a:spcBef>
                <a:spcPts val="30"/>
              </a:spcBef>
            </a:pP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P.lace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SW1X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18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Grosvenor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Place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London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SW1X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7HS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874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Teneo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Financ</a:t>
            </a:r>
            <a:r>
              <a:rPr sz="849" spc="-20" dirty="0">
                <a:solidFill>
                  <a:srgbClr val="606060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l</a:t>
            </a:r>
            <a:r>
              <a:rPr sz="849" spc="-60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Advisory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154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Great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Charles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Street</a:t>
            </a:r>
            <a:r>
              <a:rPr sz="84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Queensway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Birmingham</a:t>
            </a:r>
            <a:r>
              <a:rPr sz="84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83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3HN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9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Albert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Embankment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4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London.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SE1</a:t>
            </a: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7SN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978"/>
              </a:lnSpc>
            </a:pPr>
            <a:r>
              <a:rPr sz="849" spc="-3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Innovation</a:t>
            </a:r>
            <a:r>
              <a:rPr sz="84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44444"/>
                </a:solidFill>
                <a:latin typeface="Arial"/>
                <a:cs typeface="Arial"/>
              </a:rPr>
              <a:t>Centre</a:t>
            </a:r>
            <a:r>
              <a:rPr sz="849" spc="-10" dirty="0">
                <a:solidFill>
                  <a:srgbClr val="9A9A9C"/>
                </a:solidFill>
                <a:latin typeface="Arial"/>
                <a:cs typeface="Arial"/>
              </a:rPr>
              <a:t>,</a:t>
            </a:r>
            <a:r>
              <a:rPr sz="849" spc="-105" dirty="0">
                <a:solidFill>
                  <a:srgbClr val="9A9A9C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217</a:t>
            </a:r>
            <a:r>
              <a:rPr sz="84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Portobello,</a:t>
            </a:r>
            <a:r>
              <a:rPr sz="84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Sheffield,</a:t>
            </a:r>
            <a:r>
              <a:rPr sz="84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S1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44444"/>
                </a:solidFill>
                <a:latin typeface="Arial"/>
                <a:cs typeface="Arial"/>
              </a:rPr>
              <a:t>4DP</a:t>
            </a:r>
            <a:endParaRPr sz="849">
              <a:latin typeface="Arial"/>
              <a:cs typeface="Arial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64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45" y="1055552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89986" y="3219687"/>
            <a:ext cx="6934610" cy="0"/>
          </a:xfrm>
          <a:custGeom>
            <a:avLst/>
            <a:gdLst/>
            <a:ahLst/>
            <a:cxnLst/>
            <a:rect l="l" t="t" r="r" b="b"/>
            <a:pathLst>
              <a:path w="6946265">
                <a:moveTo>
                  <a:pt x="0" y="0"/>
                </a:moveTo>
                <a:lnTo>
                  <a:pt x="6946092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887012" y="4179831"/>
            <a:ext cx="2437478" cy="0"/>
          </a:xfrm>
          <a:custGeom>
            <a:avLst/>
            <a:gdLst/>
            <a:ahLst/>
            <a:cxnLst/>
            <a:rect l="l" t="t" r="r" b="b"/>
            <a:pathLst>
              <a:path w="2441575">
                <a:moveTo>
                  <a:pt x="0" y="0"/>
                </a:moveTo>
                <a:lnTo>
                  <a:pt x="244150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69958" y="4182879"/>
            <a:ext cx="2218137" cy="0"/>
          </a:xfrm>
          <a:custGeom>
            <a:avLst/>
            <a:gdLst/>
            <a:ahLst/>
            <a:cxnLst/>
            <a:rect l="l" t="t" r="r" b="b"/>
            <a:pathLst>
              <a:path w="2221865">
                <a:moveTo>
                  <a:pt x="0" y="0"/>
                </a:moveTo>
                <a:lnTo>
                  <a:pt x="222177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77798" y="4185928"/>
            <a:ext cx="414593" cy="0"/>
          </a:xfrm>
          <a:custGeom>
            <a:avLst/>
            <a:gdLst/>
            <a:ahLst/>
            <a:cxnLst/>
            <a:rect l="l" t="t" r="r" b="b"/>
            <a:pathLst>
              <a:path w="415290">
                <a:moveTo>
                  <a:pt x="0" y="0"/>
                </a:moveTo>
                <a:lnTo>
                  <a:pt x="41505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89986" y="4560841"/>
            <a:ext cx="6934610" cy="0"/>
          </a:xfrm>
          <a:custGeom>
            <a:avLst/>
            <a:gdLst/>
            <a:ahLst/>
            <a:cxnLst/>
            <a:rect l="l" t="t" r="r" b="b"/>
            <a:pathLst>
              <a:path w="6946265">
                <a:moveTo>
                  <a:pt x="0" y="0"/>
                </a:moveTo>
                <a:lnTo>
                  <a:pt x="6946092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89986" y="5575850"/>
            <a:ext cx="6934610" cy="0"/>
          </a:xfrm>
          <a:custGeom>
            <a:avLst/>
            <a:gdLst/>
            <a:ahLst/>
            <a:cxnLst/>
            <a:rect l="l" t="t" r="r" b="b"/>
            <a:pathLst>
              <a:path w="6946265">
                <a:moveTo>
                  <a:pt x="0" y="0"/>
                </a:moveTo>
                <a:lnTo>
                  <a:pt x="6946092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99369" y="735017"/>
            <a:ext cx="276966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F6.</a:t>
            </a:r>
            <a:r>
              <a:rPr sz="1198" b="1" spc="8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Notes</a:t>
            </a:r>
            <a:r>
              <a:rPr sz="1198" b="1" spc="8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to</a:t>
            </a:r>
            <a:r>
              <a:rPr sz="1198" b="1" spc="30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the</a:t>
            </a:r>
            <a:r>
              <a:rPr sz="1198" b="1" spc="10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A"/>
                </a:solidFill>
                <a:latin typeface="Arial"/>
                <a:cs typeface="Arial"/>
              </a:rPr>
              <a:t>financial</a:t>
            </a:r>
            <a:r>
              <a:rPr sz="1198" b="1" spc="165" dirty="0">
                <a:solidFill>
                  <a:srgbClr val="2B56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6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50" dirty="0"/>
              <a:t> </a:t>
            </a:r>
            <a:r>
              <a:rPr dirty="0"/>
              <a:t>UK</a:t>
            </a:r>
            <a:r>
              <a:rPr spc="1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3631">
              <a:spcBef>
                <a:spcPts val="25"/>
              </a:spcBef>
            </a:pPr>
            <a:r>
              <a:rPr dirty="0"/>
              <a:t>Report</a:t>
            </a:r>
            <a:r>
              <a:rPr spc="5" dirty="0"/>
              <a:t> </a:t>
            </a:r>
            <a:r>
              <a:rPr dirty="0"/>
              <a:t>&amp;</a:t>
            </a:r>
            <a:r>
              <a:rPr spc="1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2023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5500239" y="9756791"/>
            <a:ext cx="453263" cy="181028"/>
          </a:xfrm>
          <a:prstGeom prst="rect">
            <a:avLst/>
          </a:prstGeom>
        </p:spPr>
        <p:txBody>
          <a:bodyPr vert="horz" wrap="square" lIns="0" tIns="57688" rIns="0" bIns="0" rtlCol="0">
            <a:spAutoFit/>
          </a:bodyPr>
          <a:lstStyle/>
          <a:p>
            <a:pPr marL="12678">
              <a:spcBef>
                <a:spcPts val="4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65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00254" y="1292055"/>
            <a:ext cx="77086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65" dirty="0">
                <a:solidFill>
                  <a:srgbClr val="414141"/>
                </a:solidFill>
                <a:latin typeface="Arial"/>
                <a:cs typeface="Arial"/>
              </a:rPr>
              <a:t>Cla111flcatlon</a:t>
            </a:r>
            <a:r>
              <a:rPr sz="749" b="1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49" b="1" spc="-20" dirty="0">
                <a:solidFill>
                  <a:srgbClr val="595959"/>
                </a:solidFill>
                <a:latin typeface="Arial"/>
                <a:cs typeface="Arial"/>
              </a:rPr>
              <a:t>key:</a:t>
            </a:r>
            <a:endParaRPr sz="7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12679" y="1396450"/>
            <a:ext cx="106501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35" dirty="0">
                <a:solidFill>
                  <a:srgbClr val="595959"/>
                </a:solidFill>
                <a:latin typeface="Arial"/>
                <a:cs typeface="Arial"/>
              </a:rPr>
              <a:t>DiracUy</a:t>
            </a:r>
            <a:r>
              <a:rPr sz="599" spc="2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owned</a:t>
            </a: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by</a:t>
            </a:r>
            <a:r>
              <a:rPr sz="599" spc="-3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the</a:t>
            </a:r>
            <a:r>
              <a:rPr sz="599" spc="-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939393"/>
                </a:solidFill>
                <a:latin typeface="Arial"/>
                <a:cs typeface="Arial"/>
              </a:rPr>
              <a:t>C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ompany</a:t>
            </a:r>
            <a:endParaRPr sz="5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39689" y="1396450"/>
            <a:ext cx="171162" cy="121461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684"/>
              </a:lnSpc>
              <a:spcBef>
                <a:spcPts val="100"/>
              </a:spcBef>
            </a:pP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(i)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649"/>
              </a:lnSpc>
            </a:pP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(ii)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674"/>
              </a:lnSpc>
            </a:pP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(iii)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674"/>
              </a:lnSpc>
            </a:pP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(iv)</a:t>
            </a:r>
            <a:endParaRPr sz="599">
              <a:latin typeface="Arial"/>
              <a:cs typeface="Arial"/>
            </a:endParaRPr>
          </a:p>
          <a:p>
            <a:pPr marL="12678" marR="41839">
              <a:lnSpc>
                <a:spcPts val="669"/>
              </a:lnSpc>
              <a:spcBef>
                <a:spcPts val="30"/>
              </a:spcBef>
            </a:pP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(v)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35" dirty="0">
                <a:solidFill>
                  <a:srgbClr val="595959"/>
                </a:solidFill>
                <a:latin typeface="Arial"/>
                <a:cs typeface="Arial"/>
              </a:rPr>
              <a:t>(',Ii)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624"/>
              </a:lnSpc>
            </a:pP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(vii)</a:t>
            </a:r>
            <a:endParaRPr sz="599">
              <a:latin typeface="Arial"/>
              <a:cs typeface="Arial"/>
            </a:endParaRPr>
          </a:p>
          <a:p>
            <a:pPr marL="12678" marR="5071">
              <a:lnSpc>
                <a:spcPts val="649"/>
              </a:lnSpc>
              <a:spcBef>
                <a:spcPts val="65"/>
              </a:spcBef>
            </a:pP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(viiil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(ix)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624"/>
              </a:lnSpc>
            </a:pP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(x)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674"/>
              </a:lnSpc>
            </a:pP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(xi)</a:t>
            </a:r>
            <a:endParaRPr sz="599">
              <a:latin typeface="Arial"/>
              <a:cs typeface="Arial"/>
            </a:endParaRPr>
          </a:p>
          <a:p>
            <a:pPr marL="12678" marR="5071" algn="just">
              <a:lnSpc>
                <a:spcPct val="91800"/>
              </a:lnSpc>
              <a:spcBef>
                <a:spcPts val="50"/>
              </a:spcBef>
            </a:pP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(xii)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(xiiil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(xiv)</a:t>
            </a:r>
            <a:endParaRPr sz="5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1690" y="1478749"/>
            <a:ext cx="1959492" cy="1132207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2678" marR="1335037">
              <a:lnSpc>
                <a:spcPct val="92500"/>
              </a:lnSpc>
              <a:spcBef>
                <a:spcPts val="155"/>
              </a:spcBef>
            </a:pP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Owned</a:t>
            </a:r>
            <a:r>
              <a:rPr sz="599" spc="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49" dirty="0">
                <a:solidFill>
                  <a:srgbClr val="595959"/>
                </a:solidFill>
                <a:latin typeface="Arial"/>
                <a:cs typeface="Arial"/>
              </a:rPr>
              <a:t>by </a:t>
            </a:r>
            <a:r>
              <a:rPr sz="549" spc="-20" dirty="0">
                <a:solidFill>
                  <a:srgbClr val="595959"/>
                </a:solidFill>
                <a:latin typeface="Arial"/>
                <a:cs typeface="Arial"/>
              </a:rPr>
              <a:t>Gmup</a:t>
            </a:r>
            <a:r>
              <a:rPr sz="54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Ordinary</a:t>
            </a:r>
            <a:r>
              <a:rPr sz="599" spc="-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shares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Ordinary</a:t>
            </a:r>
            <a:r>
              <a:rPr sz="599" spc="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A</a:t>
            </a:r>
            <a:r>
              <a:rPr sz="599" spc="-3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sl\af8S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Ordinary</a:t>
            </a:r>
            <a:r>
              <a:rPr sz="599" spc="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8</a:t>
            </a:r>
            <a:r>
              <a:rPr sz="599" spc="3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sl\af8S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Ordinary</a:t>
            </a:r>
            <a:r>
              <a:rPr sz="599" spc="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C</a:t>
            </a:r>
            <a:r>
              <a:rPr sz="599" spc="3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shares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Preference</a:t>
            </a:r>
            <a:r>
              <a:rPr sz="599" spc="5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sha,es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Defefred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shares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Defefred</a:t>
            </a:r>
            <a:r>
              <a:rPr sz="599" spc="-3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A</a:t>
            </a:r>
            <a:r>
              <a:rPr sz="599" spc="-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shares</a:t>
            </a:r>
            <a:endParaRPr sz="599">
              <a:latin typeface="Arial"/>
              <a:cs typeface="Arial"/>
            </a:endParaRPr>
          </a:p>
          <a:p>
            <a:pPr marL="13312" marR="552779" indent="-1268">
              <a:lnSpc>
                <a:spcPts val="649"/>
              </a:lnSpc>
              <a:spcBef>
                <a:spcPts val="30"/>
              </a:spcBef>
            </a:pPr>
            <a:r>
              <a:rPr sz="599" spc="-45" dirty="0">
                <a:solidFill>
                  <a:srgbClr val="595959"/>
                </a:solidFill>
                <a:latin typeface="Arial"/>
                <a:cs typeface="Arial"/>
              </a:rPr>
              <a:t>Curnula1,ve</a:t>
            </a:r>
            <a:r>
              <a:rPr sz="599" spc="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649" b="1" spc="-65" dirty="0">
                <a:solidFill>
                  <a:srgbClr val="595959"/>
                </a:solidFill>
                <a:latin typeface="Arial"/>
                <a:cs typeface="Arial"/>
              </a:rPr>
              <a:t>redeemable</a:t>
            </a:r>
            <a:r>
              <a:rPr sz="649" b="1" spc="6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preference</a:t>
            </a:r>
            <a:r>
              <a:rPr sz="599" spc="3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shares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40" dirty="0">
                <a:solidFill>
                  <a:srgbClr val="595959"/>
                </a:solidFill>
                <a:latin typeface="Arial"/>
                <a:cs typeface="Arial"/>
              </a:rPr>
              <a:t>Non-curnula�ve</a:t>
            </a:r>
            <a:r>
              <a:rPr sz="599" spc="-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p,efenlOce</a:t>
            </a:r>
            <a:r>
              <a:rPr sz="599" spc="1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shares</a:t>
            </a:r>
            <a:endParaRPr sz="599">
              <a:latin typeface="Arial"/>
              <a:cs typeface="Arial"/>
            </a:endParaRPr>
          </a:p>
          <a:p>
            <a:pPr marL="13312">
              <a:lnSpc>
                <a:spcPts val="664"/>
              </a:lnSpc>
            </a:pP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No</a:t>
            </a:r>
            <a:r>
              <a:rPr sz="599" spc="-4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sha,e</a:t>
            </a:r>
            <a:r>
              <a:rPr sz="599" spc="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cap,1al</a:t>
            </a:r>
            <a:endParaRPr sz="599">
              <a:latin typeface="Arial"/>
              <a:cs typeface="Arial"/>
            </a:endParaRPr>
          </a:p>
          <a:p>
            <a:pPr marL="13946" marR="5071" indent="-1902">
              <a:lnSpc>
                <a:spcPts val="649"/>
              </a:lnSpc>
              <a:spcBef>
                <a:spcPts val="60"/>
              </a:spcBef>
            </a:pPr>
            <a:r>
              <a:rPr sz="599" spc="-60" dirty="0">
                <a:solidFill>
                  <a:srgbClr val="595959"/>
                </a:solidFill>
                <a:latin typeface="Arial"/>
                <a:cs typeface="Arial"/>
              </a:rPr>
              <a:t>Curren11y</a:t>
            </a:r>
            <a:r>
              <a:rPr sz="599" spc="2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in</a:t>
            </a:r>
            <a:r>
              <a:rPr sz="599" spc="17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,quidati</a:t>
            </a:r>
            <a:r>
              <a:rPr sz="599" spc="-20" dirty="0">
                <a:solidFill>
                  <a:srgbClr val="939393"/>
                </a:solidFill>
                <a:latin typeface="Arial"/>
                <a:cs typeface="Arial"/>
              </a:rPr>
              <a:t>ori</a:t>
            </a:r>
            <a:r>
              <a:rPr sz="599" spc="-5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via</a:t>
            </a:r>
            <a:r>
              <a:rPr sz="599" spc="-5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a</a:t>
            </a:r>
            <a:r>
              <a:rPr sz="599" spc="-6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Mernbefs</a:t>
            </a:r>
            <a:r>
              <a:rPr sz="599" spc="3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Vqiuntary</a:t>
            </a:r>
            <a:r>
              <a:rPr sz="599" spc="4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Liquidation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45" dirty="0">
                <a:solidFill>
                  <a:srgbClr val="595959"/>
                </a:solidFill>
                <a:latin typeface="Arial"/>
                <a:cs typeface="Arial"/>
              </a:rPr>
              <a:t>L,qu,daUon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complete</a:t>
            </a:r>
            <a:r>
              <a:rPr sz="599" spc="-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after</a:t>
            </a:r>
            <a:r>
              <a:rPr sz="599" spc="6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yea, </a:t>
            </a: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end</a:t>
            </a:r>
            <a:endParaRPr sz="5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6704" y="2700012"/>
            <a:ext cx="4064788" cy="403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Unless</a:t>
            </a:r>
            <a:r>
              <a:rPr sz="799" spc="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indicated</a:t>
            </a:r>
            <a:r>
              <a:rPr sz="799" spc="6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otherwise</a:t>
            </a:r>
            <a:r>
              <a:rPr sz="799" dirty="0">
                <a:solidFill>
                  <a:srgbClr val="AAAAAC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AAAA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subsidiary</a:t>
            </a:r>
            <a:r>
              <a:rPr sz="799" spc="6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undertakings</a:t>
            </a:r>
            <a:r>
              <a:rPr sz="799" spc="8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wholly</a:t>
            </a:r>
            <a:r>
              <a:rPr sz="799" spc="3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owned</a:t>
            </a:r>
            <a:r>
              <a:rPr sz="799" spc="-2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95959"/>
                </a:solidFill>
                <a:latin typeface="Arial"/>
                <a:cs typeface="Arial"/>
              </a:rPr>
              <a:t>Company</a:t>
            </a:r>
            <a:r>
              <a:rPr sz="799" spc="-10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8384"/>
            <a:r>
              <a:rPr sz="898" b="1" spc="-20" dirty="0">
                <a:solidFill>
                  <a:srgbClr val="2B569A"/>
                </a:solidFill>
                <a:latin typeface="Arial"/>
                <a:cs typeface="Arial"/>
              </a:rPr>
              <a:t>Joint </a:t>
            </a:r>
            <a:r>
              <a:rPr sz="898" b="1" spc="-10" dirty="0">
                <a:solidFill>
                  <a:srgbClr val="2B569A"/>
                </a:solidFill>
                <a:latin typeface="Arial"/>
                <a:cs typeface="Arial"/>
              </a:rPr>
              <a:t>arrangements</a:t>
            </a:r>
            <a:endParaRPr sz="898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41159" y="3327916"/>
            <a:ext cx="2073600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i="1" dirty="0">
                <a:solidFill>
                  <a:srgbClr val="414141"/>
                </a:solidFill>
                <a:latin typeface="Arial"/>
                <a:cs typeface="Arial"/>
              </a:rPr>
              <a:t>United</a:t>
            </a:r>
            <a:r>
              <a:rPr sz="799" b="1" i="1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b="1" i="1" spc="-10" dirty="0">
                <a:solidFill>
                  <a:srgbClr val="414141"/>
                </a:solidFill>
                <a:latin typeface="Arial"/>
                <a:cs typeface="Arial"/>
              </a:rPr>
              <a:t>Kingdom</a:t>
            </a:r>
            <a:endParaRPr sz="799">
              <a:latin typeface="Arial"/>
              <a:cs typeface="Arial"/>
            </a:endParaRPr>
          </a:p>
          <a:p>
            <a:pPr marL="15848"/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Air Products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Llanwern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Limited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(50%)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599" spc="60" dirty="0">
                <a:solidFill>
                  <a:srgbClr val="747474"/>
                </a:solidFill>
                <a:latin typeface="Arial"/>
                <a:cs typeface="Arial"/>
              </a:rPr>
              <a:t>liH•l</a:t>
            </a:r>
            <a:r>
              <a:rPr sz="599" spc="-80" dirty="0">
                <a:solidFill>
                  <a:srgbClr val="747474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747474"/>
                </a:solidFill>
                <a:latin typeface="Arial"/>
                <a:cs typeface="Arial"/>
              </a:rPr>
              <a:t>(JO)</a:t>
            </a:r>
            <a:endParaRPr sz="5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41999" y="3690636"/>
            <a:ext cx="2078670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RavenscraIg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Limited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(33%)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747474"/>
                </a:solidFill>
                <a:latin typeface="Arial"/>
                <a:cs typeface="Arial"/>
              </a:rPr>
              <a:t>(iHiii)(JVJ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Texturing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Techno</a:t>
            </a:r>
            <a:r>
              <a:rPr sz="799" dirty="0">
                <a:solidFill>
                  <a:srgbClr val="AAAAAC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ogy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Limited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(50%)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747474"/>
                </a:solidFill>
                <a:latin typeface="Arial"/>
                <a:cs typeface="Arial"/>
              </a:rPr>
              <a:t>(i)(iii)</a:t>
            </a:r>
            <a:r>
              <a:rPr sz="599" spc="-20" dirty="0">
                <a:solidFill>
                  <a:srgbClr val="747474"/>
                </a:solidFill>
                <a:latin typeface="Arial"/>
                <a:cs typeface="Arial"/>
              </a:rPr>
              <a:t> (JO)</a:t>
            </a:r>
            <a:endParaRPr sz="5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556098" y="3443744"/>
            <a:ext cx="3647659" cy="629497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5848" marR="29159" indent="-1268">
              <a:lnSpc>
                <a:spcPct val="102699"/>
              </a:lnSpc>
              <a:spcBef>
                <a:spcPts val="7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Hersham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Place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Technology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Park,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Molesey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Road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74747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Walton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Thames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Surrey</a:t>
            </a:r>
            <a:r>
              <a:rPr sz="799" spc="-10" dirty="0">
                <a:solidFill>
                  <a:srgbClr val="AAAAAC"/>
                </a:solidFill>
                <a:latin typeface="Arial"/>
                <a:cs typeface="Arial"/>
              </a:rPr>
              <a:t>,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KT124RZ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23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C/O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Brodtes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Lip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Capital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Square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58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Morrison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Street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Edinburgh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EH3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8BP</a:t>
            </a:r>
            <a:endParaRPr sz="799">
              <a:latin typeface="Arial"/>
              <a:cs typeface="Arial"/>
            </a:endParaRPr>
          </a:p>
          <a:p>
            <a:pPr marL="15848" marR="5071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Box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22</a:t>
            </a:r>
            <a:r>
              <a:rPr sz="799" dirty="0">
                <a:solidFill>
                  <a:srgbClr val="AAAAAC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AAAA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Texturing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Technology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Lid,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Central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Road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Site</a:t>
            </a:r>
            <a:r>
              <a:rPr sz="799" dirty="0">
                <a:solidFill>
                  <a:srgbClr val="AAAAAC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AAAAA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Margam</a:t>
            </a:r>
            <a:r>
              <a:rPr sz="799" spc="-10" dirty="0">
                <a:solidFill>
                  <a:srgbClr val="747474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Port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bot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West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Glamorgan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Wales,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SA13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2YJ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04728" y="4287551"/>
            <a:ext cx="59272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30" dirty="0">
                <a:solidFill>
                  <a:srgbClr val="2B569A"/>
                </a:solidFill>
                <a:latin typeface="Arial"/>
                <a:cs typeface="Arial"/>
              </a:rPr>
              <a:t>Associates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2103" y="4672118"/>
            <a:ext cx="1264699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>
              <a:spcBef>
                <a:spcPts val="100"/>
              </a:spcBef>
            </a:pPr>
            <a:r>
              <a:rPr sz="799" b="1" i="1" dirty="0">
                <a:solidFill>
                  <a:srgbClr val="414141"/>
                </a:solidFill>
                <a:latin typeface="Arial"/>
                <a:cs typeface="Arial"/>
              </a:rPr>
              <a:t>United</a:t>
            </a:r>
            <a:r>
              <a:rPr sz="799" b="1" i="1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b="1" i="1" spc="-10" dirty="0">
                <a:solidFill>
                  <a:srgbClr val="414141"/>
                </a:solidFill>
                <a:latin typeface="Arial"/>
                <a:cs typeface="Arial"/>
              </a:rPr>
              <a:t>Kingdom</a:t>
            </a:r>
            <a:endParaRPr sz="799">
              <a:latin typeface="Arial"/>
              <a:cs typeface="Arial"/>
            </a:endParaRPr>
          </a:p>
          <a:p>
            <a:pPr marL="12678"/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Fabsec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Limited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(25%)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599" spc="-80" dirty="0">
                <a:solidFill>
                  <a:srgbClr val="939393"/>
                </a:solidFill>
                <a:latin typeface="Times New Roman"/>
                <a:cs typeface="Times New Roman"/>
              </a:rPr>
              <a:t>Ct)</a:t>
            </a:r>
            <a:r>
              <a:rPr sz="599" spc="45" dirty="0">
                <a:solidFill>
                  <a:srgbClr val="939393"/>
                </a:solidFill>
                <a:latin typeface="Times New Roman"/>
                <a:cs typeface="Times New Roman"/>
              </a:rPr>
              <a:t> </a:t>
            </a:r>
            <a:r>
              <a:rPr sz="699" spc="-20" dirty="0">
                <a:solidFill>
                  <a:srgbClr val="939393"/>
                </a:solidFill>
                <a:latin typeface="Arial"/>
                <a:cs typeface="Arial"/>
              </a:rPr>
              <a:t>ttll</a:t>
            </a:r>
            <a:endParaRPr sz="6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44032" y="5034839"/>
            <a:ext cx="124568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ISSB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Limited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(50%)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599" spc="85" dirty="0">
                <a:solidFill>
                  <a:srgbClr val="939393"/>
                </a:solidFill>
                <a:latin typeface="Arial"/>
                <a:cs typeface="Arial"/>
              </a:rPr>
              <a:t>�Hi)M</a:t>
            </a:r>
            <a:endParaRPr sz="5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556098" y="4790993"/>
            <a:ext cx="3567783" cy="38522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7116" marR="81142" indent="-5071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Cellbeam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Lid, Umt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516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Avenue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East,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Thorp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Arch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Estate,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Wetherby</a:t>
            </a:r>
            <a:r>
              <a:rPr sz="799" dirty="0">
                <a:solidFill>
                  <a:srgbClr val="AAAAAC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AAAAAC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West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Yorkshire</a:t>
            </a:r>
            <a:r>
              <a:rPr sz="799" dirty="0">
                <a:solidFill>
                  <a:srgbClr val="AAAAAC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AAAA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England,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LS23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7OB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13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Corinthian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House,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17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Lansdowne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Road,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Croydon,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Greater London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-7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CR0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2BX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43015" y="5324407"/>
            <a:ext cx="1113189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b="1" spc="-25" dirty="0">
                <a:solidFill>
                  <a:srgbClr val="414141"/>
                </a:solidFill>
                <a:latin typeface="Arial"/>
                <a:cs typeface="Arial"/>
              </a:rPr>
              <a:t>USA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948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Oremco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747474"/>
                </a:solidFill>
                <a:uFill>
                  <a:solidFill>
                    <a:srgbClr val="747474"/>
                  </a:solidFill>
                </a:uFill>
                <a:latin typeface="Arial"/>
                <a:cs typeface="Arial"/>
              </a:rPr>
              <a:t>(</a:t>
            </a:r>
            <a:r>
              <a:rPr sz="799" u="heavy" dirty="0">
                <a:solidFill>
                  <a:srgbClr val="414141"/>
                </a:solidFill>
                <a:uFill>
                  <a:solidFill>
                    <a:srgbClr val="747474"/>
                  </a:solidFill>
                </a:uFill>
                <a:latin typeface="Arial"/>
                <a:cs typeface="Arial"/>
              </a:rPr>
              <a:t>30%</a:t>
            </a:r>
            <a:r>
              <a:rPr sz="799" dirty="0">
                <a:solidFill>
                  <a:srgbClr val="747474"/>
                </a:solidFill>
                <a:latin typeface="Arial"/>
                <a:cs typeface="Arial"/>
              </a:rPr>
              <a:t>)</a:t>
            </a:r>
            <a:r>
              <a:rPr sz="799" spc="5" dirty="0">
                <a:solidFill>
                  <a:srgbClr val="747474"/>
                </a:solidFill>
                <a:latin typeface="Arial"/>
                <a:cs typeface="Arial"/>
              </a:rPr>
              <a:t> </a:t>
            </a:r>
            <a:r>
              <a:rPr sz="699" spc="-35" dirty="0">
                <a:solidFill>
                  <a:srgbClr val="939393"/>
                </a:solidFill>
                <a:latin typeface="Arial"/>
                <a:cs typeface="Arial"/>
              </a:rPr>
              <a:t>t•1tIt,1</a:t>
            </a:r>
            <a:endParaRPr sz="6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558297" y="5409752"/>
            <a:ext cx="253827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261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Madison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Avenue</a:t>
            </a:r>
            <a:r>
              <a:rPr sz="799" spc="10" dirty="0">
                <a:solidFill>
                  <a:srgbClr val="747474"/>
                </a:solidFill>
                <a:latin typeface="Arial"/>
                <a:cs typeface="Arial"/>
              </a:rPr>
              <a:t>,</a:t>
            </a:r>
            <a:r>
              <a:rPr sz="799" spc="-95" dirty="0">
                <a:solidFill>
                  <a:srgbClr val="74747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York,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10016,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United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States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00254" y="5681286"/>
            <a:ext cx="1137913" cy="72458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49"/>
              </a:lnSpc>
              <a:spcBef>
                <a:spcPts val="100"/>
              </a:spcBef>
            </a:pPr>
            <a:r>
              <a:rPr sz="749" b="1" spc="-45" dirty="0">
                <a:solidFill>
                  <a:srgbClr val="414141"/>
                </a:solidFill>
                <a:latin typeface="Arial"/>
                <a:cs typeface="Arial"/>
              </a:rPr>
              <a:t>Cla1slflcatlon</a:t>
            </a:r>
            <a:r>
              <a:rPr sz="749" b="1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49" b="1" spc="-20" dirty="0">
                <a:solidFill>
                  <a:srgbClr val="595959"/>
                </a:solidFill>
                <a:latin typeface="Arial"/>
                <a:cs typeface="Arial"/>
              </a:rPr>
              <a:t>key:</a:t>
            </a:r>
            <a:endParaRPr sz="749">
              <a:latin typeface="Arial"/>
              <a:cs typeface="Arial"/>
            </a:endParaRPr>
          </a:p>
          <a:p>
            <a:pPr marL="332808" indent="-280827">
              <a:lnSpc>
                <a:spcPts val="644"/>
              </a:lnSpc>
              <a:buSzPct val="91666"/>
              <a:buAutoNum type="romanLcParenBoth"/>
              <a:tabLst>
                <a:tab pos="332808" algn="l"/>
              </a:tabLst>
            </a:pP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Owned</a:t>
            </a:r>
            <a:r>
              <a:rPr sz="599" spc="-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49" dirty="0">
                <a:solidFill>
                  <a:srgbClr val="595959"/>
                </a:solidFill>
                <a:latin typeface="Arial"/>
                <a:cs typeface="Arial"/>
              </a:rPr>
              <a:t>by</a:t>
            </a:r>
            <a:r>
              <a:rPr sz="549" spc="5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the</a:t>
            </a:r>
            <a:r>
              <a:rPr sz="599" spc="-3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Company</a:t>
            </a:r>
            <a:endParaRPr sz="599">
              <a:latin typeface="Arial"/>
              <a:cs typeface="Arial"/>
            </a:endParaRPr>
          </a:p>
          <a:p>
            <a:pPr marL="332808" indent="-280827">
              <a:lnSpc>
                <a:spcPts val="659"/>
              </a:lnSpc>
              <a:buAutoNum type="romanLcParenBoth"/>
              <a:tabLst>
                <a:tab pos="332808" algn="l"/>
              </a:tabLst>
            </a:pP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Ofdinary</a:t>
            </a:r>
            <a:r>
              <a:rPr sz="599" spc="-3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Shaf8S</a:t>
            </a:r>
            <a:endParaRPr sz="599">
              <a:latin typeface="Arial"/>
              <a:cs typeface="Arial"/>
            </a:endParaRPr>
          </a:p>
          <a:p>
            <a:pPr marL="51980" marR="173060" indent="275755">
              <a:lnSpc>
                <a:spcPts val="669"/>
              </a:lnSpc>
              <a:spcBef>
                <a:spcPts val="30"/>
              </a:spcBef>
              <a:buAutoNum type="romanLcParenBoth"/>
              <a:tabLst>
                <a:tab pos="327737" algn="l"/>
              </a:tabLst>
            </a:pPr>
            <a:r>
              <a:rPr sz="599" spc="-13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Ofdinary</a:t>
            </a:r>
            <a:r>
              <a:rPr sz="599" spc="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35" dirty="0">
                <a:solidFill>
                  <a:srgbClr val="595959"/>
                </a:solidFill>
                <a:latin typeface="Arial"/>
                <a:cs typeface="Arial"/>
              </a:rPr>
              <a:t>A</a:t>
            </a:r>
            <a:r>
              <a:rPr sz="599" spc="-4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Sh9f8S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[iv)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	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O,dinary</a:t>
            </a:r>
            <a:r>
              <a:rPr sz="599" spc="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595959"/>
                </a:solidFill>
                <a:latin typeface="Arial"/>
                <a:cs typeface="Arial"/>
              </a:rPr>
              <a:t>B</a:t>
            </a:r>
            <a:r>
              <a:rPr sz="699" spc="-9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shares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5" dirty="0">
                <a:solidFill>
                  <a:srgbClr val="595959"/>
                </a:solidFill>
                <a:latin typeface="Arial"/>
                <a:cs typeface="Arial"/>
              </a:rPr>
              <a:t>[v}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	</a:t>
            </a:r>
            <a:r>
              <a:rPr sz="599" spc="-14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Sold</a:t>
            </a:r>
            <a:r>
              <a:rPr sz="599" spc="-8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post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year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end</a:t>
            </a:r>
            <a:r>
              <a:rPr sz="599" spc="499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(JV)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	</a:t>
            </a:r>
            <a:r>
              <a:rPr sz="599" spc="-8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Joint</a:t>
            </a:r>
            <a:r>
              <a:rPr sz="599" spc="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Venture</a:t>
            </a:r>
            <a:endParaRPr sz="599">
              <a:latin typeface="Arial"/>
              <a:cs typeface="Arial"/>
            </a:endParaRPr>
          </a:p>
          <a:p>
            <a:pPr marL="51980">
              <a:lnSpc>
                <a:spcPts val="644"/>
              </a:lnSpc>
              <a:tabLst>
                <a:tab pos="334710" algn="l"/>
              </a:tabLst>
            </a:pP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(JO)</a:t>
            </a:r>
            <a:r>
              <a:rPr sz="599" dirty="0">
                <a:solidFill>
                  <a:srgbClr val="595959"/>
                </a:solidFill>
                <a:latin typeface="Arial"/>
                <a:cs typeface="Arial"/>
              </a:rPr>
              <a:t>	</a:t>
            </a:r>
            <a:r>
              <a:rPr sz="599" spc="-20" dirty="0">
                <a:solidFill>
                  <a:srgbClr val="595959"/>
                </a:solidFill>
                <a:latin typeface="Arial"/>
                <a:cs typeface="Arial"/>
              </a:rPr>
              <a:t>Joint</a:t>
            </a:r>
            <a:r>
              <a:rPr sz="599" spc="10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595959"/>
                </a:solidFill>
                <a:latin typeface="Arial"/>
                <a:cs typeface="Arial"/>
              </a:rPr>
              <a:t>Operation</a:t>
            </a:r>
            <a:endParaRPr sz="5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6651" y="8874931"/>
            <a:ext cx="1082126" cy="126617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3804" rIns="0" bIns="0" rtlCol="0">
            <a:spAutoFit/>
          </a:bodyPr>
          <a:lstStyle/>
          <a:p>
            <a:pPr marL="5705">
              <a:spcBef>
                <a:spcPts val="30"/>
              </a:spcBef>
            </a:pPr>
            <a:r>
              <a:rPr sz="749" b="1" dirty="0">
                <a:solidFill>
                  <a:srgbClr val="EBEBF2"/>
                </a:solidFill>
                <a:latin typeface="Arial"/>
                <a:cs typeface="Arial"/>
              </a:rPr>
              <a:t>Tata</a:t>
            </a:r>
            <a:r>
              <a:rPr sz="749" b="1" spc="114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Steel</a:t>
            </a:r>
            <a:r>
              <a:rPr sz="799" spc="7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EBEBF2"/>
                </a:solidFill>
                <a:latin typeface="Arial"/>
                <a:cs typeface="Arial"/>
              </a:rPr>
              <a:t>UK</a:t>
            </a:r>
            <a:r>
              <a:rPr sz="749" b="1" spc="13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EBEBF2"/>
                </a:solidFill>
                <a:latin typeface="Arial"/>
                <a:cs typeface="Arial"/>
              </a:rPr>
              <a:t>Limited</a:t>
            </a:r>
            <a:endParaRPr sz="749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6651" y="9016412"/>
            <a:ext cx="934420" cy="102420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0" rIns="0" bIns="0" rtlCol="0">
            <a:spAutoFit/>
          </a:bodyPr>
          <a:lstStyle/>
          <a:p>
            <a:pPr marL="3170">
              <a:lnSpc>
                <a:spcPts val="839"/>
              </a:lnSpc>
            </a:pPr>
            <a:r>
              <a:rPr sz="799" spc="-35" dirty="0">
                <a:solidFill>
                  <a:srgbClr val="EBEBF2"/>
                </a:solidFill>
                <a:latin typeface="Arial"/>
                <a:cs typeface="Arial"/>
              </a:rPr>
              <a:t>1B</a:t>
            </a:r>
            <a:r>
              <a:rPr sz="799" spc="-2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Grosvenor</a:t>
            </a:r>
            <a:r>
              <a:rPr sz="799" spc="6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EBEBF2"/>
                </a:solidFill>
                <a:latin typeface="Arial"/>
                <a:cs typeface="Arial"/>
              </a:rPr>
              <a:t>Place</a:t>
            </a:r>
            <a:endParaRPr sz="79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76651" y="9135468"/>
            <a:ext cx="355637" cy="102697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0" rIns="0" bIns="0" rtlCol="0">
            <a:spAutoFit/>
          </a:bodyPr>
          <a:lstStyle/>
          <a:p>
            <a:pPr marL="634">
              <a:lnSpc>
                <a:spcPts val="804"/>
              </a:lnSpc>
            </a:pPr>
            <a:r>
              <a:rPr sz="799" spc="-10" dirty="0">
                <a:solidFill>
                  <a:srgbClr val="EBEBF2"/>
                </a:solidFill>
                <a:latin typeface="Arial"/>
                <a:cs typeface="Arial"/>
              </a:rPr>
              <a:t>London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6651" y="9237654"/>
            <a:ext cx="541380" cy="126617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3804" rIns="0" bIns="0" rtlCol="0">
            <a:spAutoFit/>
          </a:bodyPr>
          <a:lstStyle/>
          <a:p>
            <a:pPr marL="3170">
              <a:spcBef>
                <a:spcPts val="30"/>
              </a:spcBef>
            </a:pP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SW1X</a:t>
            </a:r>
            <a:r>
              <a:rPr sz="799" spc="40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EBEBF2"/>
                </a:solidFill>
                <a:latin typeface="Arial"/>
                <a:cs typeface="Arial"/>
              </a:rPr>
              <a:t>7HS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76651" y="9376266"/>
            <a:ext cx="739168" cy="102420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759"/>
              </a:lnSpc>
            </a:pP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United</a:t>
            </a:r>
            <a:r>
              <a:rPr sz="799" spc="10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EBEBF2"/>
                </a:solidFill>
                <a:latin typeface="Arial"/>
                <a:cs typeface="Arial"/>
              </a:rPr>
              <a:t>Kingdom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6651" y="9472354"/>
            <a:ext cx="1069448" cy="126617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3804" rIns="0" bIns="0" rtlCol="0">
            <a:spAutoFit/>
          </a:bodyPr>
          <a:lstStyle/>
          <a:p>
            <a:pPr marL="5705">
              <a:spcBef>
                <a:spcPts val="30"/>
              </a:spcBef>
            </a:pPr>
            <a:r>
              <a:rPr sz="749" b="1" dirty="0">
                <a:solidFill>
                  <a:srgbClr val="EBEBF2"/>
                </a:solidFill>
                <a:latin typeface="Arial"/>
                <a:cs typeface="Arial"/>
              </a:rPr>
              <a:t>T</a:t>
            </a:r>
            <a:r>
              <a:rPr sz="749" b="1" spc="3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+44</a:t>
            </a:r>
            <a:r>
              <a:rPr sz="799" spc="1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(0)20</a:t>
            </a:r>
            <a:r>
              <a:rPr sz="799" spc="-1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7717</a:t>
            </a:r>
            <a:r>
              <a:rPr sz="799" spc="20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EBEBF2"/>
                </a:solidFill>
                <a:latin typeface="Arial"/>
                <a:cs typeface="Arial"/>
              </a:rPr>
              <a:t>4444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6651" y="9604874"/>
            <a:ext cx="1069448" cy="115222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83"/>
              </a:lnSpc>
            </a:pP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F</a:t>
            </a:r>
            <a:r>
              <a:rPr sz="799" spc="20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+44</a:t>
            </a:r>
            <a:r>
              <a:rPr sz="799" spc="20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(0)20</a:t>
            </a:r>
            <a:r>
              <a:rPr sz="799" spc="-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7717</a:t>
            </a:r>
            <a:r>
              <a:rPr sz="799" spc="2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EBEBF2"/>
                </a:solidFill>
                <a:latin typeface="Arial"/>
                <a:cs typeface="Arial"/>
              </a:rPr>
              <a:t>4455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3050" y="9859461"/>
            <a:ext cx="1189895" cy="126617"/>
          </a:xfrm>
          <a:prstGeom prst="rect">
            <a:avLst/>
          </a:prstGeom>
          <a:solidFill>
            <a:srgbClr val="11428C"/>
          </a:solidFill>
        </p:spPr>
        <p:txBody>
          <a:bodyPr vert="horz" wrap="square" lIns="0" tIns="3804" rIns="0" bIns="0" rtlCol="0">
            <a:spAutoFit/>
          </a:bodyPr>
          <a:lstStyle/>
          <a:p>
            <a:pPr>
              <a:spcBef>
                <a:spcPts val="30"/>
              </a:spcBef>
            </a:pP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Registered</a:t>
            </a:r>
            <a:r>
              <a:rPr sz="799" spc="30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BEBF2"/>
                </a:solidFill>
                <a:latin typeface="Arial"/>
                <a:cs typeface="Arial"/>
              </a:rPr>
              <a:t>No</a:t>
            </a:r>
            <a:r>
              <a:rPr sz="799" spc="185" dirty="0">
                <a:solidFill>
                  <a:srgbClr val="EBEBF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EBEBF2"/>
                </a:solidFill>
                <a:latin typeface="Arial"/>
                <a:cs typeface="Arial"/>
              </a:rPr>
              <a:t>02280000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22156"/>
            <a:ext cx="7556500" cy="10662779"/>
            <a:chOff x="0" y="13207"/>
            <a:chExt cx="7569200" cy="106807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3207"/>
              <a:ext cx="7569199" cy="1068019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33472" y="7031228"/>
              <a:ext cx="3936491" cy="992124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5559552" y="1453387"/>
              <a:ext cx="923544" cy="82753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33855" y="1700276"/>
              <a:ext cx="1847088" cy="25145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779775" y="3391915"/>
              <a:ext cx="4599432" cy="379018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2962656" y="4406900"/>
              <a:ext cx="1929383" cy="17145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108959" y="4315459"/>
              <a:ext cx="237743" cy="111099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142375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06928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42042" y="705165"/>
            <a:ext cx="755016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spc="-10" dirty="0">
                <a:solidFill>
                  <a:srgbClr val="1C4997"/>
                </a:solidFill>
                <a:latin typeface="Arial"/>
                <a:cs typeface="Arial"/>
              </a:rPr>
              <a:t>Contents</a:t>
            </a:r>
            <a:endParaRPr sz="1298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2334"/>
          </a:xfrm>
          <a:prstGeom prst="rect">
            <a:avLst/>
          </a:prstGeom>
        </p:spPr>
        <p:txBody>
          <a:bodyPr vert="horz" wrap="square" lIns="0" tIns="5869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30" dirty="0"/>
              <a:t> </a:t>
            </a:r>
            <a:r>
              <a:rPr dirty="0"/>
              <a:t>Europe</a:t>
            </a:r>
            <a:r>
              <a:rPr spc="3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20874"/>
          </a:xfrm>
          <a:prstGeom prst="rect">
            <a:avLst/>
          </a:prstGeom>
        </p:spPr>
        <p:txBody>
          <a:bodyPr vert="horz" wrap="square" lIns="0" tIns="67149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</a:t>
            </a:r>
            <a:r>
              <a:rPr spc="-5" dirty="0"/>
              <a:t> </a:t>
            </a:r>
            <a:r>
              <a:rPr dirty="0"/>
              <a:t>&amp;</a:t>
            </a:r>
            <a:r>
              <a:rPr spc="2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18283"/>
          </a:xfrm>
          <a:prstGeom prst="rect">
            <a:avLst/>
          </a:prstGeom>
        </p:spPr>
        <p:txBody>
          <a:bodyPr vert="horz" wrap="square" lIns="0" tIns="48813" rIns="0" bIns="0" rtlCol="0">
            <a:spAutoFit/>
          </a:bodyPr>
          <a:lstStyle/>
          <a:p>
            <a:pPr marL="12678">
              <a:spcBef>
                <a:spcPts val="384"/>
              </a:spcBef>
            </a:pPr>
            <a:r>
              <a:rPr dirty="0"/>
              <a:t>Page</a:t>
            </a:r>
            <a:r>
              <a:rPr spc="75" dirty="0"/>
              <a:t> </a:t>
            </a:r>
            <a:r>
              <a:rPr spc="-50" dirty="0"/>
              <a:t>1</a:t>
            </a: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96777" y="1339428"/>
          <a:ext cx="5785921" cy="192652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09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74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197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28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35351">
                <a:tc>
                  <a:txBody>
                    <a:bodyPr/>
                    <a:lstStyle/>
                    <a:p>
                      <a:pPr marL="33020">
                        <a:lnSpc>
                          <a:spcPct val="100000"/>
                        </a:lnSpc>
                        <a:spcBef>
                          <a:spcPts val="750"/>
                        </a:spcBef>
                      </a:pPr>
                      <a:r>
                        <a:rPr sz="1400" b="1" spc="-40" dirty="0">
                          <a:solidFill>
                            <a:srgbClr val="1C4997"/>
                          </a:solidFill>
                          <a:latin typeface="Courier New"/>
                          <a:cs typeface="Courier New"/>
                        </a:rPr>
                        <a:t>A.</a:t>
                      </a:r>
                      <a:r>
                        <a:rPr sz="1400" b="1" spc="30" dirty="0">
                          <a:solidFill>
                            <a:srgbClr val="1C4997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1100" b="1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Strategic</a:t>
                      </a:r>
                      <a:r>
                        <a:rPr sz="1100" b="1" spc="20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Report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9509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85090" algn="r">
                        <a:lnSpc>
                          <a:spcPct val="100000"/>
                        </a:lnSpc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261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8318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700" spc="17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9447" marB="0"/>
                </a:tc>
                <a:tc>
                  <a:txBody>
                    <a:bodyPr/>
                    <a:lstStyle/>
                    <a:p>
                      <a:pPr marL="107950" algn="ctr">
                        <a:lnSpc>
                          <a:spcPts val="775"/>
                        </a:lnSpc>
                      </a:pPr>
                      <a:r>
                        <a:rPr sz="7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Page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113030" algn="ctr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7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L="8699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Principal</a:t>
                      </a:r>
                      <a:r>
                        <a:rPr sz="700" spc="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8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uncertainties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L="9842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7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44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191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L="8699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7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performance</a:t>
                      </a:r>
                      <a:r>
                        <a:rPr sz="700" spc="8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indicators</a:t>
                      </a:r>
                      <a:r>
                        <a:rPr sz="700" spc="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(KPls)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 marL="11112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7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13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3820" algn="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1062" marB="0"/>
                </a:tc>
                <a:tc>
                  <a:txBody>
                    <a:bodyPr/>
                    <a:lstStyle/>
                    <a:p>
                      <a:pPr marL="86995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1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review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L="102870" algn="ct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44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763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L="8636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1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review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 marL="11747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813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5565" algn="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L="86995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Non-Financial</a:t>
                      </a:r>
                      <a:r>
                        <a:rPr sz="700" spc="254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Sustainability</a:t>
                      </a:r>
                      <a:r>
                        <a:rPr sz="7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Information</a:t>
                      </a:r>
                      <a:r>
                        <a:rPr sz="700" spc="8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L="117475" algn="ct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27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44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A7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Section</a:t>
                      </a:r>
                      <a:r>
                        <a:rPr sz="7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172,</a:t>
                      </a:r>
                      <a:r>
                        <a:rPr sz="7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700" spc="1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Act</a:t>
                      </a:r>
                      <a:r>
                        <a:rPr sz="7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2006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 marL="118745" algn="ct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86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1062" marB="0"/>
                </a:tc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Approval</a:t>
                      </a:r>
                      <a:r>
                        <a:rPr sz="700" spc="1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Strategic</a:t>
                      </a:r>
                      <a:r>
                        <a:rPr sz="700" spc="8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report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L="118745" algn="ct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8788">
                <a:tc>
                  <a:txBody>
                    <a:bodyPr/>
                    <a:lstStyle/>
                    <a:p>
                      <a:pPr marL="31750">
                        <a:lnSpc>
                          <a:spcPts val="1235"/>
                        </a:lnSpc>
                        <a:spcBef>
                          <a:spcPts val="785"/>
                        </a:spcBef>
                        <a:tabLst>
                          <a:tab pos="330835" algn="l"/>
                        </a:tabLst>
                      </a:pPr>
                      <a:r>
                        <a:rPr sz="1100" b="1" spc="-25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B.</a:t>
                      </a:r>
                      <a:r>
                        <a:rPr sz="1100" b="1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	Directors'</a:t>
                      </a:r>
                      <a:r>
                        <a:rPr sz="1100" b="1" spc="275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Report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9952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118745" algn="ctr">
                        <a:lnSpc>
                          <a:spcPct val="100000"/>
                        </a:lnSpc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16595" y="3436405"/>
            <a:ext cx="2914831" cy="181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678">
              <a:lnSpc>
                <a:spcPts val="1453"/>
              </a:lnSpc>
              <a:tabLst>
                <a:tab pos="313157" algn="l"/>
              </a:tabLst>
            </a:pPr>
            <a:r>
              <a:rPr sz="1248" b="1" spc="-25" dirty="0">
                <a:solidFill>
                  <a:srgbClr val="1C4997"/>
                </a:solidFill>
                <a:latin typeface="Times New Roman"/>
                <a:cs typeface="Times New Roman"/>
              </a:rPr>
              <a:t>C.</a:t>
            </a:r>
            <a:r>
              <a:rPr sz="1248" b="1" dirty="0">
                <a:solidFill>
                  <a:srgbClr val="1C4997"/>
                </a:solidFill>
                <a:latin typeface="Times New Roman"/>
                <a:cs typeface="Times New Roman"/>
              </a:rPr>
              <a:t>	</a:t>
            </a:r>
            <a:r>
              <a:rPr sz="1098" b="1" spc="20" dirty="0">
                <a:solidFill>
                  <a:srgbClr val="1C4997"/>
                </a:solidFill>
                <a:latin typeface="Arial"/>
                <a:cs typeface="Arial"/>
              </a:rPr>
              <a:t>Directors'</a:t>
            </a:r>
            <a:r>
              <a:rPr sz="1098" b="1" spc="135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spc="20" dirty="0">
                <a:solidFill>
                  <a:srgbClr val="1C4997"/>
                </a:solidFill>
                <a:latin typeface="Arial"/>
                <a:cs typeface="Arial"/>
              </a:rPr>
              <a:t>Responsibilities</a:t>
            </a:r>
            <a:r>
              <a:rPr sz="1098" b="1" spc="-60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spc="-10" dirty="0">
                <a:solidFill>
                  <a:srgbClr val="1C4997"/>
                </a:solidFill>
                <a:latin typeface="Arial"/>
                <a:cs typeface="Arial"/>
              </a:rPr>
              <a:t>Statement</a:t>
            </a:r>
            <a:endParaRPr sz="109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0963" y="3859920"/>
            <a:ext cx="168627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spc="-25" dirty="0">
                <a:solidFill>
                  <a:srgbClr val="1C4997"/>
                </a:solidFill>
                <a:latin typeface="Arial"/>
                <a:cs typeface="Arial"/>
              </a:rPr>
              <a:t>D.</a:t>
            </a:r>
            <a:endParaRPr sz="1198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16952" y="3784166"/>
            <a:ext cx="4599195" cy="342723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634">
              <a:lnSpc>
                <a:spcPct val="102099"/>
              </a:lnSpc>
              <a:spcBef>
                <a:spcPts val="75"/>
              </a:spcBef>
            </a:pP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Independent</a:t>
            </a:r>
            <a:r>
              <a:rPr sz="1098" b="1" spc="190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auditors'</a:t>
            </a:r>
            <a:r>
              <a:rPr sz="1098" b="1" spc="270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report</a:t>
            </a:r>
            <a:r>
              <a:rPr sz="1098" b="1" spc="130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to</a:t>
            </a:r>
            <a:r>
              <a:rPr sz="1098" b="1" spc="100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the</a:t>
            </a:r>
            <a:r>
              <a:rPr sz="1098" b="1" spc="65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members</a:t>
            </a:r>
            <a:r>
              <a:rPr sz="1098" b="1" spc="225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of</a:t>
            </a:r>
            <a:r>
              <a:rPr sz="1098" b="1" spc="95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Tata</a:t>
            </a:r>
            <a:r>
              <a:rPr sz="1098" b="1" spc="170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1C4997"/>
                </a:solidFill>
                <a:latin typeface="Arial"/>
                <a:cs typeface="Arial"/>
              </a:rPr>
              <a:t>Steel</a:t>
            </a:r>
            <a:r>
              <a:rPr sz="1098" b="1" spc="100" dirty="0">
                <a:solidFill>
                  <a:srgbClr val="1C4997"/>
                </a:solidFill>
                <a:latin typeface="Arial"/>
                <a:cs typeface="Arial"/>
              </a:rPr>
              <a:t> </a:t>
            </a:r>
            <a:r>
              <a:rPr sz="1098" b="1" spc="-10" dirty="0">
                <a:solidFill>
                  <a:srgbClr val="1C4997"/>
                </a:solidFill>
                <a:latin typeface="Arial"/>
                <a:cs typeface="Arial"/>
              </a:rPr>
              <a:t>Europe Limited</a:t>
            </a:r>
            <a:endParaRPr sz="1098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04491" y="3459537"/>
            <a:ext cx="138832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5" dirty="0">
                <a:solidFill>
                  <a:srgbClr val="333333"/>
                </a:solidFill>
                <a:latin typeface="Arial"/>
                <a:cs typeface="Arial"/>
              </a:rPr>
              <a:t>45</a:t>
            </a:r>
            <a:endParaRPr sz="7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396778" y="3895764"/>
            <a:ext cx="102063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95" dirty="0">
                <a:solidFill>
                  <a:srgbClr val="505050"/>
                </a:solidFill>
                <a:latin typeface="Arial"/>
                <a:cs typeface="Arial"/>
              </a:rPr>
              <a:t>�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902872" y="4328678"/>
          <a:ext cx="5740277" cy="125202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97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987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19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362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0555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75600">
                <a:tc>
                  <a:txBody>
                    <a:bodyPr/>
                    <a:lstStyle/>
                    <a:p>
                      <a:pPr marL="31750">
                        <a:lnSpc>
                          <a:spcPts val="1220"/>
                        </a:lnSpc>
                      </a:pPr>
                      <a:r>
                        <a:rPr sz="1100" b="1" spc="-25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ts val="1220"/>
                        </a:lnSpc>
                      </a:pPr>
                      <a:r>
                        <a:rPr sz="1100" b="1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1100" b="1" spc="235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solidFill>
                            <a:srgbClr val="1C4997"/>
                          </a:solidFill>
                          <a:latin typeface="Arial"/>
                          <a:cs typeface="Arial"/>
                        </a:rPr>
                        <a:t>Statements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Consolidated</a:t>
                      </a:r>
                      <a:r>
                        <a:rPr sz="700" spc="1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7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Consolidated</a:t>
                      </a:r>
                      <a:r>
                        <a:rPr sz="700" spc="8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7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7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ts val="810"/>
                        </a:lnSpc>
                        <a:spcBef>
                          <a:spcPts val="25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ts val="835"/>
                        </a:lnSpc>
                        <a:spcBef>
                          <a:spcPts val="229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Consolidated</a:t>
                      </a:r>
                      <a:r>
                        <a:rPr sz="700" spc="1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700" spc="10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1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7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sheets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 marR="29209" algn="r">
                        <a:lnSpc>
                          <a:spcPts val="835"/>
                        </a:lnSpc>
                        <a:spcBef>
                          <a:spcPts val="229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3754">
                <a:tc gridSpan="3">
                  <a:txBody>
                    <a:bodyPr/>
                    <a:lstStyle/>
                    <a:p>
                      <a:pPr marL="2720340" marR="76835" algn="r">
                        <a:lnSpc>
                          <a:spcPts val="1639"/>
                        </a:lnSpc>
                        <a:spcBef>
                          <a:spcPts val="11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E4</a:t>
                      </a:r>
                      <a:r>
                        <a:rPr sz="700" spc="5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0" marR="220979" indent="-1270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Consolidated</a:t>
                      </a:r>
                      <a:r>
                        <a:rPr sz="700" spc="10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700" spc="9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700" spc="1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statements</a:t>
                      </a:r>
                      <a:r>
                        <a:rPr sz="700" spc="9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changes</a:t>
                      </a:r>
                      <a:r>
                        <a:rPr sz="700" spc="8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Consolidated</a:t>
                      </a:r>
                      <a:r>
                        <a:rPr sz="700" spc="114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700" spc="1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flows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L="160020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52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160020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5581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9403">
                <a:tc gridSpan="3"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Presentation</a:t>
                      </a:r>
                      <a:r>
                        <a:rPr sz="700" spc="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accounts</a:t>
                      </a:r>
                      <a:r>
                        <a:rPr sz="700" spc="1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accounting</a:t>
                      </a:r>
                      <a:r>
                        <a:rPr sz="700" spc="7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policies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1367">
                <a:tc gridSpan="3">
                  <a:txBody>
                    <a:bodyPr/>
                    <a:lstStyle/>
                    <a:p>
                      <a:pPr marR="67310" algn="r">
                        <a:lnSpc>
                          <a:spcPts val="810"/>
                        </a:lnSpc>
                        <a:spcBef>
                          <a:spcPts val="20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E7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810"/>
                        </a:lnSpc>
                        <a:spcBef>
                          <a:spcPts val="204"/>
                        </a:spcBef>
                      </a:pP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Noles</a:t>
                      </a:r>
                      <a:r>
                        <a:rPr sz="700" spc="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statements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tc>
                  <a:txBody>
                    <a:bodyPr/>
                    <a:lstStyle/>
                    <a:p>
                      <a:pPr marR="29845" algn="r">
                        <a:lnSpc>
                          <a:spcPts val="810"/>
                        </a:lnSpc>
                        <a:spcBef>
                          <a:spcPts val="204"/>
                        </a:spcBef>
                      </a:pPr>
                      <a:r>
                        <a:rPr sz="7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0" y="1022023"/>
            <a:ext cx="7285176" cy="0"/>
          </a:xfrm>
          <a:custGeom>
            <a:avLst/>
            <a:gdLst/>
            <a:ahLst/>
            <a:cxnLst/>
            <a:rect l="l" t="t" r="r" b="b"/>
            <a:pathLst>
              <a:path w="7297420">
                <a:moveTo>
                  <a:pt x="0" y="0"/>
                </a:moveTo>
                <a:lnTo>
                  <a:pt x="7297059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2" y="9538351"/>
            <a:ext cx="7269962" cy="0"/>
          </a:xfrm>
          <a:custGeom>
            <a:avLst/>
            <a:gdLst/>
            <a:ahLst/>
            <a:cxnLst/>
            <a:rect l="l" t="t" r="r" b="b"/>
            <a:pathLst>
              <a:path w="7282180">
                <a:moveTo>
                  <a:pt x="0" y="0"/>
                </a:moveTo>
                <a:lnTo>
                  <a:pt x="728180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3929" y="713681"/>
            <a:ext cx="164949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45D9C"/>
                </a:solidFill>
                <a:latin typeface="Arial"/>
                <a:cs typeface="Arial"/>
              </a:rPr>
              <a:t>A1.</a:t>
            </a:r>
            <a:r>
              <a:rPr sz="1198" b="1" spc="55" dirty="0">
                <a:solidFill>
                  <a:srgbClr val="345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D9C"/>
                </a:solidFill>
                <a:latin typeface="Arial"/>
                <a:cs typeface="Arial"/>
              </a:rPr>
              <a:t>Group's</a:t>
            </a:r>
            <a:r>
              <a:rPr sz="1198" b="1" spc="204" dirty="0">
                <a:solidFill>
                  <a:srgbClr val="345D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45D9C"/>
                </a:solidFill>
                <a:latin typeface="Arial"/>
                <a:cs typeface="Arial"/>
              </a:rPr>
              <a:t>business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2334"/>
          </a:xfrm>
          <a:prstGeom prst="rect">
            <a:avLst/>
          </a:prstGeom>
        </p:spPr>
        <p:txBody>
          <a:bodyPr vert="horz" wrap="square" lIns="0" tIns="5869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20" dirty="0"/>
              <a:t> </a:t>
            </a:r>
            <a:r>
              <a:rPr dirty="0"/>
              <a:t>Steel</a:t>
            </a:r>
            <a:r>
              <a:rPr spc="-30" dirty="0"/>
              <a:t> </a:t>
            </a:r>
            <a:r>
              <a:rPr dirty="0"/>
              <a:t>Europe</a:t>
            </a:r>
            <a:r>
              <a:rPr spc="3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20874"/>
          </a:xfrm>
          <a:prstGeom prst="rect">
            <a:avLst/>
          </a:prstGeom>
        </p:spPr>
        <p:txBody>
          <a:bodyPr vert="horz" wrap="square" lIns="0" tIns="67149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</a:t>
            </a:r>
            <a:r>
              <a:rPr spc="-5" dirty="0"/>
              <a:t> </a:t>
            </a:r>
            <a:r>
              <a:rPr dirty="0"/>
              <a:t>&amp;</a:t>
            </a:r>
            <a:r>
              <a:rPr spc="25" dirty="0"/>
              <a:t> </a:t>
            </a:r>
            <a:r>
              <a:rPr dirty="0"/>
              <a:t>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18283"/>
          </a:xfrm>
          <a:prstGeom prst="rect">
            <a:avLst/>
          </a:prstGeom>
        </p:spPr>
        <p:txBody>
          <a:bodyPr vert="horz" wrap="square" lIns="0" tIns="48813" rIns="0" bIns="0" rtlCol="0">
            <a:spAutoFit/>
          </a:bodyPr>
          <a:lstStyle/>
          <a:p>
            <a:pPr marL="12678">
              <a:spcBef>
                <a:spcPts val="384"/>
              </a:spcBef>
            </a:pPr>
            <a:r>
              <a:rPr dirty="0"/>
              <a:t>Page</a:t>
            </a:r>
            <a:r>
              <a:rPr spc="75" dirty="0"/>
              <a:t> </a:t>
            </a:r>
            <a:r>
              <a:rPr spc="-50" dirty="0"/>
              <a:t>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1925" y="1075341"/>
            <a:ext cx="2836857" cy="1132207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13946">
              <a:spcBef>
                <a:spcPts val="649"/>
              </a:spcBef>
            </a:pPr>
            <a:r>
              <a:rPr sz="849" i="1" spc="-10" dirty="0">
                <a:solidFill>
                  <a:srgbClr val="345D9C"/>
                </a:solidFill>
                <a:latin typeface="Arial"/>
                <a:cs typeface="Arial"/>
              </a:rPr>
              <a:t>Introduction</a:t>
            </a:r>
            <a:endParaRPr sz="849">
              <a:latin typeface="Arial"/>
              <a:cs typeface="Arial"/>
            </a:endParaRPr>
          </a:p>
          <a:p>
            <a:pPr marL="12678" marR="5071" indent="2536" algn="just">
              <a:lnSpc>
                <a:spcPct val="147800"/>
              </a:lnSpc>
              <a:spcBef>
                <a:spcPts val="6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pleasure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presenting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Strategic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together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audited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Tata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('TSE'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'Company'),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consolidated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'Group'),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6135" y="2233418"/>
            <a:ext cx="2843830" cy="2208628"/>
          </a:xfrm>
          <a:prstGeom prst="rect">
            <a:avLst/>
          </a:prstGeom>
        </p:spPr>
        <p:txBody>
          <a:bodyPr vert="horz" wrap="square" lIns="0" tIns="85581" rIns="0" bIns="0" rtlCol="0">
            <a:spAutoFit/>
          </a:bodyPr>
          <a:lstStyle/>
          <a:p>
            <a:pPr marL="16482">
              <a:spcBef>
                <a:spcPts val="674"/>
              </a:spcBef>
            </a:pPr>
            <a:r>
              <a:rPr sz="849" i="1" spc="-10" dirty="0">
                <a:solidFill>
                  <a:srgbClr val="345D9C"/>
                </a:solidFill>
                <a:latin typeface="Arial"/>
                <a:cs typeface="Arial"/>
              </a:rPr>
              <a:t>Ownership</a:t>
            </a:r>
            <a:endParaRPr sz="849">
              <a:latin typeface="Arial"/>
              <a:cs typeface="Arial"/>
            </a:endParaRPr>
          </a:p>
          <a:p>
            <a:pPr marL="12678" marR="5071" indent="8241" algn="just">
              <a:lnSpc>
                <a:spcPct val="1470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wholly-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owned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ofT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Pie.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('TSGH'),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unlisted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registered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Singapore.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ultimate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('TSL'),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incorporated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India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shares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listed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BSE Limited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(formerly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Bombay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Stock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Exchange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Limited),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Mumbai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National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Stock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India,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depositary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receipts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listed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Luxembourg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Stock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Exchanges.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operating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subsidiaries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IJmuiden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B.V.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('TSIJ')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Tata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('TSUK'),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incorporated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England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Wales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respectively.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1362" y="4461373"/>
            <a:ext cx="2843197" cy="2214333"/>
          </a:xfrm>
          <a:prstGeom prst="rect">
            <a:avLst/>
          </a:prstGeom>
        </p:spPr>
        <p:txBody>
          <a:bodyPr vert="horz" wrap="square" lIns="0" tIns="88751" rIns="0" bIns="0" rtlCol="0">
            <a:spAutoFit/>
          </a:bodyPr>
          <a:lstStyle/>
          <a:p>
            <a:pPr marL="17116" algn="just">
              <a:spcBef>
                <a:spcPts val="699"/>
              </a:spcBef>
            </a:pPr>
            <a:r>
              <a:rPr sz="849" i="1" spc="-60" dirty="0">
                <a:solidFill>
                  <a:srgbClr val="345D9C"/>
                </a:solidFill>
                <a:latin typeface="Arial"/>
                <a:cs typeface="Arial"/>
              </a:rPr>
              <a:t>Pnnc1pal</a:t>
            </a:r>
            <a:r>
              <a:rPr sz="849" i="1" spc="-20" dirty="0">
                <a:solidFill>
                  <a:srgbClr val="345D9C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C"/>
                </a:solidFill>
                <a:latin typeface="Arial"/>
                <a:cs typeface="Arial"/>
              </a:rPr>
              <a:t>acllwt1es</a:t>
            </a:r>
            <a:endParaRPr sz="849">
              <a:latin typeface="Arial"/>
              <a:cs typeface="Arial"/>
            </a:endParaRPr>
          </a:p>
          <a:p>
            <a:pPr marL="12678" marR="5071" indent="6973" algn="just">
              <a:lnSpc>
                <a:spcPct val="147000"/>
              </a:lnSpc>
              <a:spcBef>
                <a:spcPts val="1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activities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comprised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manufacture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throughout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world.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produced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basic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oxygen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steelmaking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method at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integrated steelworks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Netherlands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IJmuiden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Talbot.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During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plants produced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8mt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(2022123: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3mt)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mainly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reline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IJmuiden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works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.</a:t>
            </a:r>
            <a:r>
              <a:rPr sz="799" spc="8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4.8mt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produced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IJmuiden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(2022/23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6.3mt)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0mt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produced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(2022/23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spc="-4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0mt).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1058" y="6720425"/>
            <a:ext cx="2837491" cy="109860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offices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799" spc="13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stockholders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,</a:t>
            </a:r>
            <a:r>
              <a:rPr sz="799" spc="5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service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centres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venture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associate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arrangements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number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markets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distribution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processing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.</a:t>
            </a:r>
            <a:r>
              <a:rPr sz="799" spc="9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user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markets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engineering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construction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automotive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retail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packaging</a:t>
            </a:r>
            <a:r>
              <a:rPr sz="799" spc="-10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5471" y="7869552"/>
            <a:ext cx="2841295" cy="16317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7607" algn="just">
              <a:lnSpc>
                <a:spcPct val="1468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Since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October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2021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operated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separate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also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including</a:t>
            </a:r>
            <a:r>
              <a:rPr sz="799" spc="12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Sweden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Norway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certain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(together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Business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centred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including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elsewhere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mainland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Europe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('MLE')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United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5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nternational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offices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(together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424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Following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separation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799" spc="7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role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is</a:t>
            </a:r>
            <a:r>
              <a:rPr sz="799" spc="18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oversight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72657" y="1093677"/>
            <a:ext cx="2853339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7607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assurance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where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necessary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effective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ordination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'Value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Chains'.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Even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though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separation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occurred,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Strategic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references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combined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whole.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appropriate,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distinguish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between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Business.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69711" y="2422634"/>
            <a:ext cx="2855241" cy="918571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3312" marR="5071" indent="-1268" algn="just">
              <a:lnSpc>
                <a:spcPct val="144300"/>
              </a:lnSpc>
              <a:spcBef>
                <a:spcPts val="13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obtained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either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company's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website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  <a:hlinkClick r:id="rId2"/>
              </a:rPr>
              <a:t>www.tatasteeleurope.com)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and/or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TSL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8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obtained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registered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Bombay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House,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24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HomI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Street,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Mumbai,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400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001.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62196" y="3373591"/>
            <a:ext cx="2859679" cy="3631811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20919" algn="just">
              <a:spcBef>
                <a:spcPts val="649"/>
              </a:spcBef>
            </a:pPr>
            <a:r>
              <a:rPr sz="849" i="1" spc="-20" dirty="0">
                <a:solidFill>
                  <a:srgbClr val="345D9C"/>
                </a:solidFill>
                <a:latin typeface="Arial"/>
                <a:cs typeface="Arial"/>
              </a:rPr>
              <a:t>Strategic</a:t>
            </a:r>
            <a:r>
              <a:rPr sz="849" i="1" spc="30" dirty="0">
                <a:solidFill>
                  <a:srgbClr val="345D9C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C"/>
                </a:solidFill>
                <a:latin typeface="Arial"/>
                <a:cs typeface="Arial"/>
              </a:rPr>
              <a:t>activities</a:t>
            </a:r>
            <a:endParaRPr sz="849">
              <a:latin typeface="Arial"/>
              <a:cs typeface="Arial"/>
            </a:endParaRPr>
          </a:p>
          <a:p>
            <a:pPr marL="12678" marR="5071" indent="7607" algn="just">
              <a:lnSpc>
                <a:spcPct val="146900"/>
              </a:lnSpc>
              <a:spcBef>
                <a:spcPts val="7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15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2023,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agreement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 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 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 in a state-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the-art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electric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arc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('EAF')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 of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£1.25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billion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inclusive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Government</a:t>
            </a:r>
            <a:r>
              <a:rPr sz="799" spc="43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£500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million,</a:t>
            </a:r>
            <a:r>
              <a:rPr sz="799" spc="43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subject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relevant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regulatory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approvals,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consultation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processes,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finalisation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detailed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conditions.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proposed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agreement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principle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captured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Government,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TSUK.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TSL's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intention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proposal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proceeded,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inject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at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£1,000m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remaining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capital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covered by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cover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certain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incur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part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deep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heavy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Port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formal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Agreement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('GFA')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between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799" spc="28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currently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being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finalised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signed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early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2024/25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59150" y="7080098"/>
            <a:ext cx="2853973" cy="2348094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4437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January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restructure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transform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Talbot's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high-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closed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phased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manner.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first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planned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around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June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remaining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Heavy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assets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 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wider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locations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functions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across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business,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proposed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closure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Continuous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Annealing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Processing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Line</a:t>
            </a:r>
            <a:r>
              <a:rPr sz="799" spc="18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(CAPL)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2025.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February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ni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t,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start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minimum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45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statutory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consultation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penod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connection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lead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2,800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roles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across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-10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5" y="1023405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19130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4658" y="720926"/>
            <a:ext cx="164442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A1.</a:t>
            </a:r>
            <a:r>
              <a:rPr sz="1198" b="1" spc="75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Group's</a:t>
            </a:r>
            <a:r>
              <a:rPr sz="1198" b="1" spc="85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2A1"/>
                </a:solidFill>
                <a:latin typeface="Arial"/>
                <a:cs typeface="Arial"/>
              </a:rPr>
              <a:t>business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7306" y="1095123"/>
            <a:ext cx="2871090" cy="809407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32964" algn="just">
              <a:lnSpc>
                <a:spcPct val="146900"/>
              </a:lnSpc>
              <a:spcBef>
                <a:spcPts val="8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2,500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could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potentially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affected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September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2025,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further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300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three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years'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time.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After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detailed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discussions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relevant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parties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 careful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consideration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multi-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union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plan,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announced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25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April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would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proceed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restructuring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transformation proposal.</a:t>
            </a:r>
            <a:endParaRPr sz="799">
              <a:latin typeface="Arial"/>
              <a:cs typeface="Arial"/>
            </a:endParaRPr>
          </a:p>
          <a:p>
            <a:pPr marL="18384" marR="22821" indent="-2536" algn="just">
              <a:lnSpc>
                <a:spcPct val="146700"/>
              </a:lnSpc>
              <a:spcBef>
                <a:spcPts val="754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Drive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Save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(D2S)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programme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developed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launched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 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start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focus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cash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position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business.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programme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delivered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important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savings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c.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£56m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cash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improvements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H1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2023/24.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There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number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improvements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implemented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aim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maximising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TSUK's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downstream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assets.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3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included</a:t>
            </a:r>
            <a:r>
              <a:rPr sz="799" spc="3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installation</a:t>
            </a:r>
            <a:r>
              <a:rPr sz="799" spc="3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3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UK's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largest</a:t>
            </a:r>
            <a:r>
              <a:rPr sz="799" spc="3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heaviest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slitter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Hartlepool,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new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welder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Automotive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Finishing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Line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Llanwem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increased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gauge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coaling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weight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capability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new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drossing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robots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improving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zinc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yield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Zodiac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plant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Llanwem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making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operation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safer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employees.</a:t>
            </a:r>
            <a:endParaRPr sz="799">
              <a:latin typeface="Arial"/>
              <a:cs typeface="Arial"/>
            </a:endParaRPr>
          </a:p>
          <a:p>
            <a:pPr marL="29794" marR="22821" indent="-634" algn="just">
              <a:lnSpc>
                <a:spcPct val="147900"/>
              </a:lnSpc>
              <a:spcBef>
                <a:spcPts val="744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year.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final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insurance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transaction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between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British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('BSPS')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Legal &amp;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General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completed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meaning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TSUK's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exposure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BSPS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completely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de-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risked.</a:t>
            </a:r>
            <a:endParaRPr sz="799">
              <a:latin typeface="Arial"/>
              <a:cs typeface="Arial"/>
            </a:endParaRPr>
          </a:p>
          <a:p>
            <a:pPr marL="33598" marR="8875" indent="-634" algn="just">
              <a:lnSpc>
                <a:spcPct val="146900"/>
              </a:lnSpc>
              <a:spcBef>
                <a:spcPts val="754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November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MLE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submitted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Dutch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government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improved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Green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enhanced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focus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reducing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impact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environment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Green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l</a:t>
            </a:r>
            <a:r>
              <a:rPr sz="799" spc="-7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entails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closing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largest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blast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furnace (B</a:t>
            </a:r>
            <a:r>
              <a:rPr sz="799" spc="-10" dirty="0">
                <a:solidFill>
                  <a:srgbClr val="606060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ast Furnace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7)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Coke and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Gas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Plant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acing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them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Direct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Reduced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lron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(ORI)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plant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Electric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Arc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Furnace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(EAF)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2030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reline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Blast Furnace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completed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3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37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3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enable</a:t>
            </a:r>
            <a:r>
              <a:rPr sz="799" spc="36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</a:t>
            </a:r>
            <a:r>
              <a:rPr sz="799" spc="31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4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stay</a:t>
            </a:r>
            <a:r>
              <a:rPr sz="799" spc="3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production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until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MLE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ready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transition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new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way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producing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ORI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plant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EAF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commissioned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45008" marR="5071" indent="634" algn="just">
              <a:lnSpc>
                <a:spcPct val="147000"/>
              </a:lnSpc>
              <a:spcBef>
                <a:spcPts val="729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Also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r>
              <a:rPr sz="799" spc="-25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Roadmap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Plus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Program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took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step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forward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completion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dust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removal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installation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Pellet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Plant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start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construction</a:t>
            </a:r>
            <a:r>
              <a:rPr sz="799" spc="30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DeNOx'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installation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objective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reducing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TSN's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nitrogen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oxide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emissions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30%.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Other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strategic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activities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completion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upgrade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Continuous Galvanising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Line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3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upgrade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Cold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Mill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21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launch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TSIJ</a:t>
            </a:r>
            <a:r>
              <a:rPr sz="799" dirty="0">
                <a:solidFill>
                  <a:srgbClr val="BABAB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NU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'</a:t>
            </a:r>
            <a:r>
              <a:rPr sz="799" spc="28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initiative</a:t>
            </a:r>
            <a:r>
              <a:rPr sz="799" spc="2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focuses</a:t>
            </a:r>
            <a:r>
              <a:rPr sz="799" spc="34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improving</a:t>
            </a:r>
            <a:r>
              <a:rPr sz="799" spc="34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operational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financial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performance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 Tata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ljmuiden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B</a:t>
            </a:r>
            <a:r>
              <a:rPr sz="799" spc="-20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V</a:t>
            </a:r>
            <a:r>
              <a:rPr sz="799" spc="-2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4037" y="9886748"/>
            <a:ext cx="121398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Europe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63498" y="9874291"/>
            <a:ext cx="115629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Report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&amp;</a:t>
            </a:r>
            <a:r>
              <a:rPr sz="84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Accounts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96857" y="9880646"/>
            <a:ext cx="36578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Pagel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14880" y="1326830"/>
            <a:ext cx="2047425" cy="18288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883561" y="1339024"/>
            <a:ext cx="0" cy="4706330"/>
          </a:xfrm>
          <a:custGeom>
            <a:avLst/>
            <a:gdLst/>
            <a:ahLst/>
            <a:cxnLst/>
            <a:rect l="l" t="t" r="r" b="b"/>
            <a:pathLst>
              <a:path h="4714240">
                <a:moveTo>
                  <a:pt x="0" y="4714140"/>
                </a:moveTo>
                <a:lnTo>
                  <a:pt x="0" y="0"/>
                </a:lnTo>
              </a:path>
            </a:pathLst>
          </a:custGeom>
          <a:ln w="122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839988" y="1497523"/>
            <a:ext cx="0" cy="4560525"/>
          </a:xfrm>
          <a:custGeom>
            <a:avLst/>
            <a:gdLst/>
            <a:ahLst/>
            <a:cxnLst/>
            <a:rect l="l" t="t" r="r" b="b"/>
            <a:pathLst>
              <a:path h="4568190">
                <a:moveTo>
                  <a:pt x="0" y="4567587"/>
                </a:moveTo>
                <a:lnTo>
                  <a:pt x="0" y="0"/>
                </a:lnTo>
              </a:path>
            </a:pathLst>
          </a:custGeom>
          <a:ln w="122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21871" y="1025071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77469" y="1346645"/>
            <a:ext cx="2437478" cy="131224"/>
          </a:xfrm>
          <a:custGeom>
            <a:avLst/>
            <a:gdLst/>
            <a:ahLst/>
            <a:cxnLst/>
            <a:rect l="l" t="t" r="r" b="b"/>
            <a:pathLst>
              <a:path w="2441575" h="131444">
                <a:moveTo>
                  <a:pt x="0" y="0"/>
                </a:moveTo>
                <a:lnTo>
                  <a:pt x="2441508" y="0"/>
                </a:lnTo>
                <a:lnTo>
                  <a:pt x="2441508" y="131287"/>
                </a:lnTo>
                <a:lnTo>
                  <a:pt x="0" y="131287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362307" y="1346644"/>
            <a:ext cx="1499255" cy="137564"/>
          </a:xfrm>
          <a:custGeom>
            <a:avLst/>
            <a:gdLst/>
            <a:ahLst/>
            <a:cxnLst/>
            <a:rect l="l" t="t" r="r" b="b"/>
            <a:pathLst>
              <a:path w="1501775" h="137794">
                <a:moveTo>
                  <a:pt x="0" y="0"/>
                </a:moveTo>
                <a:lnTo>
                  <a:pt x="1501527" y="0"/>
                </a:lnTo>
                <a:lnTo>
                  <a:pt x="1501527" y="137393"/>
                </a:lnTo>
                <a:lnTo>
                  <a:pt x="0" y="137393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77468" y="1802331"/>
            <a:ext cx="5984342" cy="0"/>
          </a:xfrm>
          <a:custGeom>
            <a:avLst/>
            <a:gdLst/>
            <a:ahLst/>
            <a:cxnLst/>
            <a:rect l="l" t="t" r="r" b="b"/>
            <a:pathLst>
              <a:path w="5994400">
                <a:moveTo>
                  <a:pt x="0" y="0"/>
                </a:moveTo>
                <a:lnTo>
                  <a:pt x="5993904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77468" y="6033062"/>
            <a:ext cx="5971664" cy="0"/>
          </a:xfrm>
          <a:custGeom>
            <a:avLst/>
            <a:gdLst/>
            <a:ahLst/>
            <a:cxnLst/>
            <a:rect l="l" t="t" r="r" b="b"/>
            <a:pathLst>
              <a:path w="5981700">
                <a:moveTo>
                  <a:pt x="0" y="0"/>
                </a:moveTo>
                <a:lnTo>
                  <a:pt x="5981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9683" y="9541398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73930" y="716729"/>
            <a:ext cx="274937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4F95"/>
                </a:solidFill>
                <a:latin typeface="Arial"/>
                <a:cs typeface="Arial"/>
              </a:rPr>
              <a:t>A2.</a:t>
            </a:r>
            <a:r>
              <a:rPr sz="1198" b="1" spc="70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4F95"/>
                </a:solidFill>
                <a:latin typeface="Arial"/>
                <a:cs typeface="Arial"/>
              </a:rPr>
              <a:t>Principal</a:t>
            </a:r>
            <a:r>
              <a:rPr sz="1198" b="1" spc="155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4F95"/>
                </a:solidFill>
                <a:latin typeface="Arial"/>
                <a:cs typeface="Arial"/>
              </a:rPr>
              <a:t>risks</a:t>
            </a:r>
            <a:r>
              <a:rPr sz="1198" b="1" spc="90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4F95"/>
                </a:solidFill>
                <a:latin typeface="Arial"/>
                <a:cs typeface="Arial"/>
              </a:rPr>
              <a:t>and</a:t>
            </a:r>
            <a:r>
              <a:rPr sz="1198" b="1" spc="90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4F95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9256"/>
          </a:xfrm>
          <a:prstGeom prst="rect">
            <a:avLst/>
          </a:prstGeom>
        </p:spPr>
        <p:txBody>
          <a:bodyPr vert="horz" wrap="square" lIns="0" tIns="55644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10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2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20874"/>
          </a:xfrm>
          <a:prstGeom prst="rect">
            <a:avLst/>
          </a:prstGeom>
        </p:spPr>
        <p:txBody>
          <a:bodyPr vert="horz" wrap="square" lIns="0" tIns="67149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86356"/>
          </a:xfrm>
          <a:prstGeom prst="rect">
            <a:avLst/>
          </a:prstGeom>
        </p:spPr>
        <p:txBody>
          <a:bodyPr vert="horz" wrap="square" lIns="0" tIns="55358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b="1" spc="-10" dirty="0">
                <a:latin typeface="Arial"/>
                <a:cs typeface="Arial"/>
              </a:rPr>
              <a:t>Page4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89874" y="1151589"/>
            <a:ext cx="4302514" cy="5331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uncertainties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affecting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actions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taken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follows</a:t>
            </a:r>
            <a:r>
              <a:rPr sz="799" spc="-10" dirty="0">
                <a:solidFill>
                  <a:srgbClr val="AEACB1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>
              <a:spcBef>
                <a:spcPts val="180"/>
              </a:spcBef>
            </a:pPr>
            <a:endParaRPr sz="799">
              <a:latin typeface="Arial"/>
              <a:cs typeface="Arial"/>
            </a:endParaRPr>
          </a:p>
          <a:p>
            <a:pPr marL="61489"/>
            <a:r>
              <a:rPr sz="849" b="1" spc="-50" dirty="0">
                <a:solidFill>
                  <a:srgbClr val="264F95"/>
                </a:solidFill>
                <a:latin typeface="Arial"/>
                <a:cs typeface="Arial"/>
              </a:rPr>
              <a:t>Health,</a:t>
            </a:r>
            <a:r>
              <a:rPr sz="849" b="1" spc="45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849" b="1" spc="-55" dirty="0">
                <a:solidFill>
                  <a:srgbClr val="264F95"/>
                </a:solidFill>
                <a:latin typeface="Arial"/>
                <a:cs typeface="Arial"/>
              </a:rPr>
              <a:t>safety,</a:t>
            </a:r>
            <a:r>
              <a:rPr sz="849" b="1" spc="-25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849" b="1" spc="-55" dirty="0">
                <a:solidFill>
                  <a:srgbClr val="264F95"/>
                </a:solidFill>
                <a:latin typeface="Arial"/>
                <a:cs typeface="Arial"/>
              </a:rPr>
              <a:t>envlronmental</a:t>
            </a:r>
            <a:r>
              <a:rPr sz="849" b="1" spc="95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849" b="1" spc="-60" dirty="0">
                <a:solidFill>
                  <a:srgbClr val="264F95"/>
                </a:solidFill>
                <a:latin typeface="Arial"/>
                <a:cs typeface="Arial"/>
              </a:rPr>
              <a:t>and</a:t>
            </a:r>
            <a:r>
              <a:rPr sz="849" b="1" spc="-5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849" b="1" spc="-50" dirty="0">
                <a:solidFill>
                  <a:srgbClr val="264F95"/>
                </a:solidFill>
                <a:latin typeface="Arial"/>
                <a:cs typeface="Arial"/>
              </a:rPr>
              <a:t>other</a:t>
            </a:r>
            <a:r>
              <a:rPr sz="849" b="1" spc="-10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849" b="1" spc="-65" dirty="0">
                <a:solidFill>
                  <a:srgbClr val="264F95"/>
                </a:solidFill>
                <a:latin typeface="Arial"/>
                <a:cs typeface="Arial"/>
              </a:rPr>
              <a:t>compliance</a:t>
            </a:r>
            <a:r>
              <a:rPr sz="849" b="1" spc="30" dirty="0">
                <a:solidFill>
                  <a:srgbClr val="264F95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64F95"/>
                </a:solidFill>
                <a:latin typeface="Arial"/>
                <a:cs typeface="Arial"/>
              </a:rPr>
              <a:t>matters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40767" y="1817849"/>
            <a:ext cx="2956671" cy="49993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 algn="just">
              <a:lnSpc>
                <a:spcPct val="146900"/>
              </a:lnSpc>
              <a:spcBef>
                <a:spcPts val="100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7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priority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times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health,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safety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wellbeing</a:t>
            </a:r>
            <a:r>
              <a:rPr sz="7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staff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contractors.</a:t>
            </a:r>
            <a:r>
              <a:rPr sz="7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Available</a:t>
            </a:r>
            <a:r>
              <a:rPr sz="7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expenditure</a:t>
            </a:r>
            <a:r>
              <a:rPr sz="7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therefore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prioritised</a:t>
            </a:r>
            <a:r>
              <a:rPr sz="74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area.</a:t>
            </a:r>
            <a:r>
              <a:rPr sz="7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4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policies,</a:t>
            </a:r>
            <a:r>
              <a:rPr sz="74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systems</a:t>
            </a:r>
            <a:r>
              <a:rPr sz="74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endParaRPr sz="7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81534" y="1817849"/>
            <a:ext cx="2815937" cy="49993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46900"/>
              </a:lnSpc>
              <a:spcBef>
                <a:spcPts val="100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deploys</a:t>
            </a:r>
            <a:r>
              <a:rPr sz="74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positive</a:t>
            </a:r>
            <a:r>
              <a:rPr sz="7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culture</a:t>
            </a:r>
            <a:r>
              <a:rPr sz="7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managing</a:t>
            </a:r>
            <a:r>
              <a:rPr sz="7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safety,</a:t>
            </a:r>
            <a:r>
              <a:rPr sz="7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health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environmental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('SHE')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risks.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7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escalation</a:t>
            </a:r>
            <a:r>
              <a:rPr sz="7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these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SHE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Committee.</a:t>
            </a:r>
            <a:endParaRPr sz="7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37721" y="2357355"/>
            <a:ext cx="2952867" cy="662462"/>
          </a:xfrm>
          <a:prstGeom prst="rect">
            <a:avLst/>
          </a:prstGeom>
        </p:spPr>
        <p:txBody>
          <a:bodyPr vert="horz" wrap="square" lIns="0" tIns="69099" rIns="0" bIns="0" rtlCol="0">
            <a:spAutoFit/>
          </a:bodyPr>
          <a:lstStyle/>
          <a:p>
            <a:pPr marL="15848" indent="-3804">
              <a:spcBef>
                <a:spcPts val="544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procedures</a:t>
            </a:r>
            <a:r>
              <a:rPr sz="7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4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aimed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ensuring</a:t>
            </a:r>
            <a:r>
              <a:rPr sz="7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7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isa</a:t>
            </a:r>
            <a:endParaRPr sz="749">
              <a:latin typeface="Arial"/>
              <a:cs typeface="Arial"/>
            </a:endParaRPr>
          </a:p>
          <a:p>
            <a:pPr marL="12678" marR="5071" indent="3170">
              <a:lnSpc>
                <a:spcPct val="112200"/>
              </a:lnSpc>
              <a:spcBef>
                <a:spcPts val="334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strong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commitment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boards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continuously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improve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health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safety</a:t>
            </a:r>
            <a:r>
              <a:rPr sz="7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performance,</a:t>
            </a:r>
            <a:r>
              <a:rPr sz="7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enforce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7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endParaRPr sz="749">
              <a:latin typeface="Arial"/>
              <a:cs typeface="Arial"/>
            </a:endParaRPr>
          </a:p>
          <a:p>
            <a:pPr marL="12678">
              <a:spcBef>
                <a:spcPts val="424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minimise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lhe</a:t>
            </a:r>
            <a:r>
              <a:rPr sz="7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impact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lhe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environment.</a:t>
            </a:r>
            <a:endParaRPr sz="7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53870" y="2357355"/>
            <a:ext cx="2840661" cy="33677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9937" marR="5071" indent="-27893">
              <a:lnSpc>
                <a:spcPct val="149600"/>
              </a:lnSpc>
              <a:spcBef>
                <a:spcPts val="100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key</a:t>
            </a:r>
            <a:r>
              <a:rPr sz="7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area</a:t>
            </a:r>
            <a:r>
              <a:rPr sz="7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focus</a:t>
            </a:r>
            <a:r>
              <a:rPr sz="7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7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procurement</a:t>
            </a:r>
            <a:r>
              <a:rPr sz="7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565656"/>
                </a:solidFill>
                <a:latin typeface="Arial"/>
                <a:cs typeface="Arial"/>
              </a:rPr>
              <a:t>is</a:t>
            </a:r>
            <a:r>
              <a:rPr sz="749" spc="6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minimise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impacts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selecting</a:t>
            </a:r>
            <a:r>
              <a:rPr sz="7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raw</a:t>
            </a:r>
            <a:r>
              <a:rPr sz="7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materials</a:t>
            </a:r>
            <a:r>
              <a:rPr sz="7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endParaRPr sz="7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37817" y="3064509"/>
            <a:ext cx="2943358" cy="1040920"/>
          </a:xfrm>
          <a:prstGeom prst="rect">
            <a:avLst/>
          </a:prstGeom>
        </p:spPr>
        <p:txBody>
          <a:bodyPr vert="horz" wrap="square" lIns="0" tIns="14580" rIns="0" bIns="0" rtlCol="0">
            <a:spAutoFit/>
          </a:bodyPr>
          <a:lstStyle/>
          <a:p>
            <a:pPr marL="12678" marR="5071" indent="3804" algn="just">
              <a:lnSpc>
                <a:spcPct val="148000"/>
              </a:lnSpc>
              <a:spcBef>
                <a:spcPts val="115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subject</a:t>
            </a:r>
            <a:r>
              <a:rPr sz="7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numerous</a:t>
            </a:r>
            <a:r>
              <a:rPr sz="7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laws,</a:t>
            </a:r>
            <a:r>
              <a:rPr sz="7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regulations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contractual</a:t>
            </a:r>
            <a:r>
              <a:rPr sz="74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commitments</a:t>
            </a:r>
            <a:r>
              <a:rPr sz="74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relating</a:t>
            </a:r>
            <a:r>
              <a:rPr sz="74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4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health,</a:t>
            </a:r>
            <a:r>
              <a:rPr sz="74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safely,</a:t>
            </a:r>
            <a:r>
              <a:rPr sz="74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environment</a:t>
            </a:r>
            <a:r>
              <a:rPr sz="7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regulatory</a:t>
            </a:r>
            <a:r>
              <a:rPr sz="7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countries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operates.</a:t>
            </a:r>
            <a:r>
              <a:rPr sz="7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substantial</a:t>
            </a:r>
            <a:r>
              <a:rPr sz="7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costs,</a:t>
            </a:r>
            <a:r>
              <a:rPr sz="7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damage</a:t>
            </a:r>
            <a:r>
              <a:rPr sz="7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reputation</a:t>
            </a:r>
            <a:r>
              <a:rPr sz="7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laws</a:t>
            </a:r>
            <a:r>
              <a:rPr sz="7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regulations</a:t>
            </a:r>
            <a:r>
              <a:rPr sz="7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inherent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of</a:t>
            </a:r>
            <a:r>
              <a:rPr sz="7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business.</a:t>
            </a:r>
            <a:endParaRPr sz="7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31588" y="4149626"/>
            <a:ext cx="2943992" cy="1543631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6339" algn="just">
              <a:lnSpc>
                <a:spcPct val="147600"/>
              </a:lnSpc>
              <a:spcBef>
                <a:spcPts val="114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Improving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7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linkage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"license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operate" is</a:t>
            </a:r>
            <a:r>
              <a:rPr sz="7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 key</a:t>
            </a:r>
            <a:r>
              <a:rPr sz="7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focus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 Group.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"license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operate"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Group</a:t>
            </a:r>
            <a:r>
              <a:rPr sz="74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depends</a:t>
            </a:r>
            <a:r>
              <a:rPr sz="74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4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4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4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achieve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services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society,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jobs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they</a:t>
            </a:r>
            <a:r>
              <a:rPr sz="7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create,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contributions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communities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economies,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r>
              <a:rPr sz="7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footprint.</a:t>
            </a:r>
            <a:r>
              <a:rPr sz="7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r>
              <a:rPr sz="7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issues,</a:t>
            </a:r>
            <a:r>
              <a:rPr sz="7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dust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 the</a:t>
            </a:r>
            <a:r>
              <a:rPr sz="7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vicinity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 Group's</a:t>
            </a:r>
            <a:r>
              <a:rPr sz="7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7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sites,</a:t>
            </a:r>
            <a:r>
              <a:rPr sz="7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key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areas</a:t>
            </a:r>
            <a:r>
              <a:rPr sz="7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concern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communities</a:t>
            </a:r>
            <a:r>
              <a:rPr sz="7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negatively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harm</a:t>
            </a:r>
            <a:r>
              <a:rPr sz="7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"licence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operate"</a:t>
            </a:r>
            <a:r>
              <a:rPr sz="7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businesses.</a:t>
            </a:r>
            <a:endParaRPr sz="7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81153" y="2735318"/>
            <a:ext cx="2814669" cy="49993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 algn="just">
              <a:lnSpc>
                <a:spcPct val="146900"/>
              </a:lnSpc>
              <a:spcBef>
                <a:spcPts val="100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credentials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{as</a:t>
            </a:r>
            <a:r>
              <a:rPr sz="7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7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quality)</a:t>
            </a:r>
            <a:r>
              <a:rPr sz="7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order to</a:t>
            </a: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minimise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landfill</a:t>
            </a:r>
            <a:r>
              <a:rPr sz="74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tonnages</a:t>
            </a:r>
            <a:r>
              <a:rPr sz="74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4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identify</a:t>
            </a:r>
            <a:r>
              <a:rPr sz="74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external</a:t>
            </a:r>
            <a:r>
              <a:rPr sz="74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opportunities</a:t>
            </a:r>
            <a:r>
              <a:rPr sz="74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use/sale</a:t>
            </a:r>
            <a:r>
              <a:rPr sz="7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by-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products.</a:t>
            </a:r>
            <a:endParaRPr sz="7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78392" y="3323739"/>
            <a:ext cx="2817205" cy="1028241"/>
          </a:xfrm>
          <a:prstGeom prst="rect">
            <a:avLst/>
          </a:prstGeom>
        </p:spPr>
        <p:txBody>
          <a:bodyPr vert="horz" wrap="square" lIns="0" tIns="4438" rIns="0" bIns="0" rtlCol="0">
            <a:spAutoFit/>
          </a:bodyPr>
          <a:lstStyle/>
          <a:p>
            <a:pPr marL="12678" marR="5071" indent="3804" algn="just">
              <a:lnSpc>
                <a:spcPct val="146000"/>
              </a:lnSpc>
              <a:spcBef>
                <a:spcPts val="35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continues</a:t>
            </a:r>
            <a:r>
              <a:rPr sz="7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engage</a:t>
            </a:r>
            <a:r>
              <a:rPr sz="7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EU</a:t>
            </a:r>
            <a:r>
              <a:rPr sz="7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legislators</a:t>
            </a:r>
            <a:r>
              <a:rPr sz="7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secure</a:t>
            </a:r>
            <a:r>
              <a:rPr sz="7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level</a:t>
            </a:r>
            <a:r>
              <a:rPr sz="74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playing</a:t>
            </a:r>
            <a:r>
              <a:rPr sz="74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field,</a:t>
            </a:r>
            <a:r>
              <a:rPr sz="7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example</a:t>
            </a:r>
            <a:r>
              <a:rPr sz="7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areas</a:t>
            </a:r>
            <a:r>
              <a:rPr sz="7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REACH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(Registration,</a:t>
            </a:r>
            <a:r>
              <a:rPr sz="749" spc="2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Evaluation,</a:t>
            </a:r>
            <a:r>
              <a:rPr sz="749" spc="29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Authorisation</a:t>
            </a:r>
            <a:r>
              <a:rPr sz="749" spc="2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749" spc="2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restriction</a:t>
            </a:r>
            <a:r>
              <a:rPr sz="749" spc="2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Chemicals)</a:t>
            </a:r>
            <a:r>
              <a:rPr sz="7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scheme.</a:t>
            </a:r>
            <a:r>
              <a:rPr sz="7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disparities</a:t>
            </a:r>
            <a:r>
              <a:rPr sz="7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legislation</a:t>
            </a:r>
            <a:r>
              <a:rPr sz="7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across</a:t>
            </a:r>
            <a:r>
              <a:rPr sz="7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producers</a:t>
            </a:r>
            <a:r>
              <a:rPr sz="7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different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countries</a:t>
            </a:r>
            <a:r>
              <a:rPr sz="74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reinforce</a:t>
            </a:r>
            <a:r>
              <a:rPr sz="7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7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need</a:t>
            </a:r>
            <a:r>
              <a:rPr sz="7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build</a:t>
            </a:r>
            <a:r>
              <a:rPr sz="7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brand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reputation</a:t>
            </a:r>
            <a:r>
              <a:rPr sz="7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customer</a:t>
            </a:r>
            <a:r>
              <a:rPr sz="7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loyalty.</a:t>
            </a:r>
            <a:endParaRPr sz="7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78392" y="4399569"/>
            <a:ext cx="2810232" cy="8640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46900"/>
              </a:lnSpc>
              <a:spcBef>
                <a:spcPts val="100"/>
              </a:spcBef>
            </a:pP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increasing</a:t>
            </a:r>
            <a:r>
              <a:rPr sz="7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contact</a:t>
            </a:r>
            <a:r>
              <a:rPr sz="74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4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communities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closest</a:t>
            </a:r>
            <a:r>
              <a:rPr sz="7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7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explain</a:t>
            </a:r>
            <a:r>
              <a:rPr sz="7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measures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taken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reduce</a:t>
            </a:r>
            <a:r>
              <a:rPr sz="7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avoid</a:t>
            </a:r>
            <a:r>
              <a:rPr sz="7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environmental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nuisance</a:t>
            </a:r>
            <a:r>
              <a:rPr sz="7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listen</a:t>
            </a:r>
            <a:r>
              <a:rPr sz="7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4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main</a:t>
            </a:r>
            <a:r>
              <a:rPr sz="74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concerns</a:t>
            </a:r>
            <a:r>
              <a:rPr sz="7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regarding</a:t>
            </a:r>
            <a:r>
              <a:rPr sz="7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Group's</a:t>
            </a:r>
            <a:r>
              <a:rPr sz="7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making</a:t>
            </a:r>
            <a:r>
              <a:rPr sz="7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activities.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53909" y="1172881"/>
            <a:ext cx="0" cy="8322293"/>
          </a:xfrm>
          <a:custGeom>
            <a:avLst/>
            <a:gdLst/>
            <a:ahLst/>
            <a:cxnLst/>
            <a:rect l="l" t="t" r="r" b="b"/>
            <a:pathLst>
              <a:path h="8336280">
                <a:moveTo>
                  <a:pt x="0" y="8335830"/>
                </a:moveTo>
                <a:lnTo>
                  <a:pt x="0" y="0"/>
                </a:lnTo>
              </a:path>
            </a:pathLst>
          </a:custGeom>
          <a:ln w="1526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6927269" y="1319306"/>
            <a:ext cx="0" cy="8175854"/>
          </a:xfrm>
          <a:custGeom>
            <a:avLst/>
            <a:gdLst/>
            <a:ahLst/>
            <a:cxnLst/>
            <a:rect l="l" t="t" r="r" b="b"/>
            <a:pathLst>
              <a:path h="8189595">
                <a:moveTo>
                  <a:pt x="0" y="8189159"/>
                </a:moveTo>
                <a:lnTo>
                  <a:pt x="0" y="0"/>
                </a:lnTo>
              </a:path>
            </a:pathLst>
          </a:custGeom>
          <a:ln w="1221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0667" y="1035607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26480" y="1624359"/>
            <a:ext cx="6010334" cy="0"/>
          </a:xfrm>
          <a:custGeom>
            <a:avLst/>
            <a:gdLst/>
            <a:ahLst/>
            <a:cxnLst/>
            <a:rect l="l" t="t" r="r" b="b"/>
            <a:pathLst>
              <a:path w="6020434">
                <a:moveTo>
                  <a:pt x="0" y="0"/>
                </a:moveTo>
                <a:lnTo>
                  <a:pt x="6020032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50861" y="6889573"/>
            <a:ext cx="5998289" cy="0"/>
          </a:xfrm>
          <a:custGeom>
            <a:avLst/>
            <a:gdLst/>
            <a:ahLst/>
            <a:cxnLst/>
            <a:rect l="l" t="t" r="r" b="b"/>
            <a:pathLst>
              <a:path w="6008370">
                <a:moveTo>
                  <a:pt x="0" y="0"/>
                </a:moveTo>
                <a:lnTo>
                  <a:pt x="600782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50861" y="7212928"/>
            <a:ext cx="5985610" cy="0"/>
          </a:xfrm>
          <a:custGeom>
            <a:avLst/>
            <a:gdLst/>
            <a:ahLst/>
            <a:cxnLst/>
            <a:rect l="l" t="t" r="r" b="b"/>
            <a:pathLst>
              <a:path w="5995670">
                <a:moveTo>
                  <a:pt x="0" y="0"/>
                </a:moveTo>
                <a:lnTo>
                  <a:pt x="599561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95048" y="9509978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2444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19896" y="730077"/>
            <a:ext cx="274366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4D9A"/>
                </a:solidFill>
                <a:latin typeface="Arial"/>
                <a:cs typeface="Arial"/>
              </a:rPr>
              <a:t>A2.</a:t>
            </a:r>
            <a:r>
              <a:rPr sz="1198" b="1" spc="100" dirty="0">
                <a:solidFill>
                  <a:srgbClr val="234D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D9A"/>
                </a:solidFill>
                <a:latin typeface="Arial"/>
                <a:cs typeface="Arial"/>
              </a:rPr>
              <a:t>Principal</a:t>
            </a:r>
            <a:r>
              <a:rPr sz="1198" b="1" spc="160" dirty="0">
                <a:solidFill>
                  <a:srgbClr val="234D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D9A"/>
                </a:solidFill>
                <a:latin typeface="Arial"/>
                <a:cs typeface="Arial"/>
              </a:rPr>
              <a:t>risks</a:t>
            </a:r>
            <a:r>
              <a:rPr sz="1198" b="1" spc="105" dirty="0">
                <a:solidFill>
                  <a:srgbClr val="234D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D9A"/>
                </a:solidFill>
                <a:latin typeface="Arial"/>
                <a:cs typeface="Arial"/>
              </a:rPr>
              <a:t>and</a:t>
            </a:r>
            <a:r>
              <a:rPr sz="1198" b="1" spc="45" dirty="0">
                <a:solidFill>
                  <a:srgbClr val="234D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4D9A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9256"/>
          </a:xfrm>
          <a:prstGeom prst="rect">
            <a:avLst/>
          </a:prstGeom>
        </p:spPr>
        <p:txBody>
          <a:bodyPr vert="horz" wrap="square" lIns="0" tIns="55644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10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2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20874"/>
          </a:xfrm>
          <a:prstGeom prst="rect">
            <a:avLst/>
          </a:prstGeom>
        </p:spPr>
        <p:txBody>
          <a:bodyPr vert="horz" wrap="square" lIns="0" tIns="67149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86356"/>
          </a:xfrm>
          <a:prstGeom prst="rect">
            <a:avLst/>
          </a:prstGeom>
        </p:spPr>
        <p:txBody>
          <a:bodyPr vert="horz" wrap="square" lIns="0" tIns="55358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b="1" spc="-10" dirty="0">
                <a:latin typeface="Arial"/>
                <a:cs typeface="Arial"/>
              </a:rPr>
              <a:t>Page5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14290" y="1175931"/>
            <a:ext cx="6022378" cy="128025"/>
          </a:xfrm>
          <a:prstGeom prst="rect">
            <a:avLst/>
          </a:prstGeom>
          <a:solidFill>
            <a:srgbClr val="000000"/>
          </a:solidFill>
        </p:spPr>
        <p:txBody>
          <a:bodyPr vert="horz" wrap="square" lIns="0" tIns="0" rIns="0" bIns="0" rtlCol="0">
            <a:spAutoFit/>
          </a:bodyPr>
          <a:lstStyle/>
          <a:p>
            <a:pPr marL="27893">
              <a:lnSpc>
                <a:spcPts val="1043"/>
              </a:lnSpc>
            </a:pPr>
            <a:r>
              <a:rPr sz="898" spc="-25" dirty="0">
                <a:solidFill>
                  <a:srgbClr val="2889B5"/>
                </a:solidFill>
                <a:latin typeface="Arial"/>
                <a:cs typeface="Arial"/>
              </a:rPr>
              <a:t>■•</a:t>
            </a:r>
            <a:endParaRPr sz="898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91014" y="1335862"/>
            <a:ext cx="86215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34D9A"/>
                </a:solidFill>
                <a:latin typeface="Arial"/>
                <a:cs typeface="Arial"/>
              </a:rPr>
              <a:t>Climate</a:t>
            </a:r>
            <a:r>
              <a:rPr sz="849" b="1" spc="70" dirty="0">
                <a:solidFill>
                  <a:srgbClr val="234D9A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34D9A"/>
                </a:solidFill>
                <a:latin typeface="Arial"/>
                <a:cs typeface="Arial"/>
              </a:rPr>
              <a:t>Change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94055" y="1647268"/>
            <a:ext cx="2945260" cy="1029510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3946" marR="5071" indent="-1902" algn="just">
              <a:lnSpc>
                <a:spcPct val="137800"/>
              </a:lnSpc>
              <a:spcBef>
                <a:spcPts val="75"/>
              </a:spcBef>
            </a:pP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Climate•related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risks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central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TSUK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TSN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risk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registers.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This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includes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climate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change-Induced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physical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risks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such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those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linked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rising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sea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levels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extreme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weather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events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disrupting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supply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chains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(e.g.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storms,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flooding,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droughts</a:t>
            </a:r>
            <a:r>
              <a:rPr sz="799" spc="1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severe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v,;nds),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transition</a:t>
            </a:r>
            <a:r>
              <a:rPr sz="799" spc="1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risks</a:t>
            </a:r>
            <a:r>
              <a:rPr sz="799" spc="1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which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Include</a:t>
            </a:r>
            <a:r>
              <a:rPr sz="799" spc="15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technological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799" spc="8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policy</a:t>
            </a:r>
            <a:r>
              <a:rPr sz="799" spc="1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market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changes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adapt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lower-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economy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96900" y="2724106"/>
            <a:ext cx="2947162" cy="1877080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5848" marR="5071" indent="-3804" algn="just">
              <a:lnSpc>
                <a:spcPct val="138300"/>
              </a:lnSpc>
              <a:spcBef>
                <a:spcPts val="95"/>
              </a:spcBef>
            </a:pP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industry,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transition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risks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include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increased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costs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within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Emissions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Trading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Systems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(both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EU)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reduction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the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free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allocation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CO2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allowances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under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those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schemes.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There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expectation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the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future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allocation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CO2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allowances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likely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substantially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lower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than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projected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emissions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is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likely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expose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TSE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higher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operating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addition,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steel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producers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Netherlands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subject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lo</a:t>
            </a:r>
            <a:r>
              <a:rPr sz="799" spc="9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Netherlands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specific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carbon 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tax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which,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under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certain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conditions</a:t>
            </a:r>
            <a:r>
              <a:rPr sz="799" spc="-25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may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come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top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of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any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EU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Emissions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Trading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Systems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taxes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continue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absorb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additional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resources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when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compared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competitors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not</a:t>
            </a:r>
            <a:r>
              <a:rPr sz="799" spc="4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subject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same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legislation.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06449" y="4652038"/>
            <a:ext cx="2943992" cy="2203557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3312" marR="5071" indent="-1268" algn="just">
              <a:lnSpc>
                <a:spcPct val="137800"/>
              </a:lnSpc>
              <a:spcBef>
                <a:spcPts val="75"/>
              </a:spcBef>
            </a:pP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major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challenges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facing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sector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ambition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move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towards</a:t>
            </a:r>
            <a:r>
              <a:rPr sz="799" spc="9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low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sleelmaking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key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stakeholders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putting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pressure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D4D4D"/>
                </a:solidFill>
                <a:latin typeface="Arial"/>
                <a:cs typeface="Arial"/>
              </a:rPr>
              <a:t>Industry</a:t>
            </a:r>
            <a:r>
              <a:rPr sz="799" spc="5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make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step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change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CO2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emissions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25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TSUK</a:t>
            </a:r>
            <a:r>
              <a:rPr sz="799" spc="28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TSN</a:t>
            </a:r>
            <a:r>
              <a:rPr sz="799" spc="2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are</a:t>
            </a:r>
            <a:r>
              <a:rPr sz="799" spc="2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working</a:t>
            </a:r>
            <a:r>
              <a:rPr sz="799" spc="2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2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partnership</a:t>
            </a:r>
            <a:r>
              <a:rPr sz="799" spc="2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with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governments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shared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objective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creating</a:t>
            </a:r>
            <a:r>
              <a:rPr sz="799" spc="9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achievable.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long-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term</a:t>
            </a:r>
            <a:r>
              <a:rPr sz="799" spc="29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plan</a:t>
            </a:r>
            <a:r>
              <a:rPr sz="799" spc="2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2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support</a:t>
            </a:r>
            <a:r>
              <a:rPr sz="799" spc="29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3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sector's</a:t>
            </a:r>
            <a:r>
              <a:rPr sz="799" spc="2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transition</a:t>
            </a:r>
            <a:r>
              <a:rPr sz="799" spc="3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29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competitive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,</a:t>
            </a:r>
            <a:r>
              <a:rPr sz="799" spc="20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sustainable</a:t>
            </a:r>
            <a:r>
              <a:rPr sz="799" spc="2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2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low</a:t>
            </a:r>
            <a:r>
              <a:rPr sz="799" spc="2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2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future.</a:t>
            </a:r>
            <a:r>
              <a:rPr sz="799" spc="2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Due</a:t>
            </a:r>
            <a:r>
              <a:rPr sz="799" spc="2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2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4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significant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amount </a:t>
            </a:r>
            <a:r>
              <a:rPr sz="799" spc="-65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capital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would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be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required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order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invest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greener</a:t>
            </a:r>
            <a:r>
              <a:rPr sz="799" spc="2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steelmaklng</a:t>
            </a:r>
            <a:r>
              <a:rPr sz="799" dirty="0">
                <a:solidFill>
                  <a:srgbClr val="898989"/>
                </a:solidFill>
                <a:latin typeface="Arial"/>
                <a:cs typeface="Arial"/>
              </a:rPr>
              <a:t>.</a:t>
            </a:r>
            <a:r>
              <a:rPr sz="799" spc="19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1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risk</a:t>
            </a:r>
            <a:r>
              <a:rPr sz="799" spc="1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remains</a:t>
            </a:r>
            <a:r>
              <a:rPr sz="799" spc="2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that</a:t>
            </a:r>
            <a:r>
              <a:rPr sz="799" spc="2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without</a:t>
            </a:r>
            <a:r>
              <a:rPr sz="799" spc="25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sufficient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government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support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countries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 which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TSE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operates,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Group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may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not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able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lo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meet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long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term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sustainability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object</a:t>
            </a:r>
            <a:r>
              <a:rPr sz="799" spc="-10" dirty="0">
                <a:solidFill>
                  <a:srgbClr val="898989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ves,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leading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to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higher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taxes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potentially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reduction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orders from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environmentally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conscious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customers.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037014" y="1644219"/>
            <a:ext cx="2843197" cy="696694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indent="4437" algn="just">
              <a:lnSpc>
                <a:spcPct val="135000"/>
              </a:lnSpc>
              <a:spcBef>
                <a:spcPts val="125"/>
              </a:spcBef>
            </a:pP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Physical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risks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which mitigations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place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include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flood-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risk management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TSE sites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and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resilience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planning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respect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raw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material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suppliers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declaring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Force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849" b="1" spc="-80" dirty="0">
                <a:solidFill>
                  <a:srgbClr val="383838"/>
                </a:solidFill>
                <a:latin typeface="Arial"/>
                <a:cs typeface="Arial"/>
              </a:rPr>
              <a:t>Majeure</a:t>
            </a:r>
            <a:r>
              <a:rPr sz="849" b="1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because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mine </a:t>
            </a:r>
            <a:r>
              <a:rPr sz="799" spc="-20" dirty="0">
                <a:solidFill>
                  <a:srgbClr val="4D4D4D"/>
                </a:solidFill>
                <a:latin typeface="Arial"/>
                <a:cs typeface="Arial"/>
              </a:rPr>
              <a:t>inundation</a:t>
            </a:r>
            <a:r>
              <a:rPr sz="799" spc="1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shipping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delays.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040366" y="2388548"/>
            <a:ext cx="2840027" cy="103521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5214" marR="5071" indent="-3170" algn="just">
              <a:lnSpc>
                <a:spcPct val="136700"/>
              </a:lnSpc>
              <a:spcBef>
                <a:spcPts val="110"/>
              </a:spcBef>
            </a:pP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2021,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TSUK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TSN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started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to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pass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costs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taxes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customers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form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additional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surcharge</a:t>
            </a:r>
            <a:r>
              <a:rPr sz="799" spc="1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which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adjusted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when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costs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change.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Transparency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pricing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steel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products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important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end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customers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sooety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383838"/>
                </a:solidFill>
                <a:latin typeface="Arial"/>
                <a:cs typeface="Arial"/>
              </a:rPr>
              <a:t>as</a:t>
            </a:r>
            <a:r>
              <a:rPr sz="849" b="1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849" b="1" spc="-50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849" b="1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whole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should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recognise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decarbonisation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likely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D4D4D"/>
                </a:solidFill>
                <a:latin typeface="Arial"/>
                <a:cs typeface="Arial"/>
              </a:rPr>
              <a:t>involve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higher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costs.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043617" y="3474535"/>
            <a:ext cx="2840661" cy="1368031"/>
          </a:xfrm>
          <a:prstGeom prst="rect">
            <a:avLst/>
          </a:prstGeom>
        </p:spPr>
        <p:txBody>
          <a:bodyPr vert="horz" wrap="square" lIns="0" tIns="8875" rIns="0" bIns="0" rtlCol="0">
            <a:spAutoFit/>
          </a:bodyPr>
          <a:lstStyle/>
          <a:p>
            <a:pPr marL="12678" marR="5071" indent="3804" algn="just">
              <a:lnSpc>
                <a:spcPct val="138200"/>
              </a:lnSpc>
              <a:spcBef>
                <a:spcPts val="70"/>
              </a:spcBef>
            </a:pP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Future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anticipated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regulatory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changes,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including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-10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-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Border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Adjustment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Mechanism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EU,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required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protect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European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-1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producers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from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imports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from</a:t>
            </a:r>
            <a:r>
              <a:rPr sz="799" spc="-10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countries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that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are</a:t>
            </a:r>
            <a:r>
              <a:rPr sz="799" spc="-1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not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subject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same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level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taxes</a:t>
            </a:r>
            <a:r>
              <a:rPr sz="799" spc="-15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TSE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supportive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principle</a:t>
            </a:r>
            <a:r>
              <a:rPr sz="799" spc="35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33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EU</a:t>
            </a:r>
            <a:r>
              <a:rPr sz="799" spc="5" dirty="0">
                <a:solidFill>
                  <a:srgbClr val="898989"/>
                </a:solidFill>
                <a:latin typeface="Arial"/>
                <a:cs typeface="Arial"/>
              </a:rPr>
              <a:t>'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s</a:t>
            </a:r>
            <a:r>
              <a:rPr sz="799" spc="31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proposed</a:t>
            </a:r>
            <a:r>
              <a:rPr sz="799" spc="33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30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Border</a:t>
            </a:r>
            <a:r>
              <a:rPr sz="799" spc="38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Adjustment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Mechanism,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but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care</a:t>
            </a:r>
            <a:r>
              <a:rPr sz="799" spc="-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will</a:t>
            </a:r>
            <a:r>
              <a:rPr sz="799" spc="-1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be</a:t>
            </a:r>
            <a:r>
              <a:rPr sz="799" spc="-1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needed</a:t>
            </a:r>
            <a:r>
              <a:rPr sz="799" spc="-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1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its</a:t>
            </a:r>
            <a:r>
              <a:rPr sz="799" spc="-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design</a:t>
            </a:r>
            <a:r>
              <a:rPr sz="799" spc="-1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if ii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</a:t>
            </a:r>
            <a:r>
              <a:rPr sz="799" spc="-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have</a:t>
            </a:r>
            <a:r>
              <a:rPr sz="799" spc="-8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the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intended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effect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incenflv</a:t>
            </a:r>
            <a:r>
              <a:rPr sz="799" spc="-15" dirty="0">
                <a:solidFill>
                  <a:srgbClr val="9E9E9E"/>
                </a:solidFill>
                <a:latin typeface="Arial"/>
                <a:cs typeface="Arial"/>
              </a:rPr>
              <a:t>l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sing</a:t>
            </a:r>
            <a:r>
              <a:rPr sz="799" spc="-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rapid</a:t>
            </a:r>
            <a:r>
              <a:rPr sz="799" spc="-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decarbonisation</a:t>
            </a:r>
            <a:r>
              <a:rPr sz="799" spc="-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amongst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UK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EU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steelmakers.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046260" y="4889981"/>
            <a:ext cx="2836857" cy="170338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algn="just">
              <a:lnSpc>
                <a:spcPct val="136900"/>
              </a:lnSpc>
              <a:spcBef>
                <a:spcPts val="105"/>
              </a:spcBef>
            </a:pP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September</a:t>
            </a:r>
            <a:r>
              <a:rPr sz="799" spc="1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2021,</a:t>
            </a:r>
            <a:r>
              <a:rPr sz="799" spc="1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Tata</a:t>
            </a:r>
            <a:r>
              <a:rPr sz="799" spc="1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1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announced</a:t>
            </a:r>
            <a:r>
              <a:rPr sz="799" spc="19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it</a:t>
            </a:r>
            <a:r>
              <a:rPr sz="799" spc="1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will</a:t>
            </a:r>
            <a:r>
              <a:rPr sz="799" spc="1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pursue</a:t>
            </a:r>
            <a:r>
              <a:rPr sz="799" spc="1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hydrogen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route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decarbOnisalion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at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its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IJmuiden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steelworks.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This</a:t>
            </a:r>
            <a:r>
              <a:rPr sz="799" spc="1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849" b="1" spc="-55" dirty="0">
                <a:solidFill>
                  <a:srgbClr val="383838"/>
                </a:solidFill>
                <a:latin typeface="Arial"/>
                <a:cs typeface="Arial"/>
              </a:rPr>
              <a:t>involves</a:t>
            </a:r>
            <a:r>
              <a:rPr sz="849" b="1" spc="1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introduction</a:t>
            </a:r>
            <a:r>
              <a:rPr sz="799" spc="20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direct</a:t>
            </a:r>
            <a:r>
              <a:rPr sz="799" spc="2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reduced</a:t>
            </a:r>
            <a:r>
              <a:rPr sz="799" spc="2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iron</a:t>
            </a:r>
            <a:r>
              <a:rPr sz="799" spc="1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(ORI)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technology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can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make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Iron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using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natural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gas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hydrogen, before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it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converted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one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or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more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electric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furnaces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be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invested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future.</a:t>
            </a:r>
            <a:r>
              <a:rPr sz="799" spc="1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Times New Roman"/>
                <a:cs typeface="Times New Roman"/>
              </a:rPr>
              <a:t>15</a:t>
            </a:r>
            <a:r>
              <a:rPr sz="799" spc="70" dirty="0">
                <a:solidFill>
                  <a:srgbClr val="383838"/>
                </a:solidFill>
                <a:latin typeface="Times New Roman"/>
                <a:cs typeface="Times New Roman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September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2023,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Tata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UK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Limited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announced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It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had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reached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an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agreement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principle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UK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Government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95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proposals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would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see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two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blast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furnaces</a:t>
            </a:r>
            <a:r>
              <a:rPr sz="799" spc="1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at</a:t>
            </a:r>
            <a:r>
              <a:rPr sz="799" spc="8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Port</a:t>
            </a:r>
            <a:r>
              <a:rPr sz="799" spc="9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Talbot</a:t>
            </a:r>
            <a:r>
              <a:rPr sz="799" spc="8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replaced</a:t>
            </a:r>
            <a:r>
              <a:rPr sz="799" spc="1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with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electric</a:t>
            </a:r>
            <a:r>
              <a:rPr sz="799" spc="10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arc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furnace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(EAF).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See</a:t>
            </a:r>
            <a:r>
              <a:rPr sz="799" spc="-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page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383838"/>
                </a:solidFill>
                <a:latin typeface="Arial"/>
                <a:cs typeface="Arial"/>
              </a:rPr>
              <a:t>17</a:t>
            </a:r>
            <a:r>
              <a:rPr sz="699" spc="1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further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detail.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16100" y="6909177"/>
            <a:ext cx="130020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34D9A"/>
                </a:solidFill>
                <a:latin typeface="Arial"/>
                <a:cs typeface="Arial"/>
              </a:rPr>
              <a:t>Long</a:t>
            </a:r>
            <a:r>
              <a:rPr sz="799" spc="40" dirty="0">
                <a:solidFill>
                  <a:srgbClr val="234D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34D9A"/>
                </a:solidFill>
                <a:latin typeface="Arial"/>
                <a:cs typeface="Arial"/>
              </a:rPr>
              <a:t>term</a:t>
            </a:r>
            <a:r>
              <a:rPr sz="799" spc="-10" dirty="0">
                <a:solidFill>
                  <a:srgbClr val="234D9A"/>
                </a:solidFill>
                <a:latin typeface="Arial"/>
                <a:cs typeface="Arial"/>
              </a:rPr>
              <a:t> </a:t>
            </a:r>
            <a:r>
              <a:rPr sz="849" b="1" spc="-40" dirty="0">
                <a:solidFill>
                  <a:srgbClr val="234D9A"/>
                </a:solidFill>
                <a:latin typeface="Arial"/>
                <a:cs typeface="Arial"/>
              </a:rPr>
              <a:t>competitiveness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013764" y="7226688"/>
            <a:ext cx="2930679" cy="867856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1268" algn="just">
              <a:lnSpc>
                <a:spcPct val="138500"/>
              </a:lnSpc>
              <a:spcBef>
                <a:spcPts val="90"/>
              </a:spcBef>
            </a:pP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TSE's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manufacturing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facilities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largely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based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Europe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which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a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relatively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high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cost</a:t>
            </a:r>
            <a:r>
              <a:rPr sz="799" spc="10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area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where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demand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growth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for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steel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products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lower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than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developing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parts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world</a:t>
            </a:r>
            <a:r>
              <a:rPr sz="799" spc="-2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Increasing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raw</a:t>
            </a:r>
            <a:r>
              <a:rPr sz="799" spc="-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material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costs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welt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high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energy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CO2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challenge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long-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term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competitiveness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strip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products.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13661" y="8144894"/>
            <a:ext cx="2935117" cy="1196868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1902" algn="just">
              <a:lnSpc>
                <a:spcPct val="137800"/>
              </a:lnSpc>
              <a:spcBef>
                <a:spcPts val="75"/>
              </a:spcBef>
            </a:pP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One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major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challenges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facing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sector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ambition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move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towatds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low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steelmaking</a:t>
            </a:r>
            <a:r>
              <a:rPr sz="799" spc="1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key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stakeholders putting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pressure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D4D4D"/>
                </a:solidFill>
                <a:latin typeface="Arial"/>
                <a:cs typeface="Arial"/>
              </a:rPr>
              <a:t>industry</a:t>
            </a:r>
            <a:r>
              <a:rPr sz="799" spc="7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make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step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change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CO2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emissions.</a:t>
            </a:r>
            <a:r>
              <a:rPr sz="799" spc="2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Tata</a:t>
            </a:r>
            <a:r>
              <a:rPr sz="799" spc="2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1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1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working</a:t>
            </a:r>
            <a:r>
              <a:rPr sz="799" spc="1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partnership</a:t>
            </a:r>
            <a:r>
              <a:rPr sz="799" spc="2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with</a:t>
            </a:r>
            <a:r>
              <a:rPr sz="799" spc="1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nationa governments</a:t>
            </a:r>
            <a:r>
              <a:rPr sz="799" spc="8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shared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objective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creating</a:t>
            </a:r>
            <a:r>
              <a:rPr sz="799" spc="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achievable.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long-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term</a:t>
            </a:r>
            <a:r>
              <a:rPr sz="799" spc="2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plan</a:t>
            </a:r>
            <a:r>
              <a:rPr sz="799" spc="2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2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support</a:t>
            </a:r>
            <a:r>
              <a:rPr sz="799" spc="30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steel</a:t>
            </a:r>
            <a:r>
              <a:rPr sz="799" spc="30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sector's</a:t>
            </a:r>
            <a:r>
              <a:rPr sz="799" spc="29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transition</a:t>
            </a:r>
            <a:r>
              <a:rPr sz="799" spc="2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2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4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competitive,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sustainable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low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carbon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future.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048799" y="7226687"/>
            <a:ext cx="2836223" cy="699864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634" algn="just">
              <a:lnSpc>
                <a:spcPct val="138700"/>
              </a:lnSpc>
              <a:spcBef>
                <a:spcPts val="90"/>
              </a:spcBef>
            </a:pP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order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maintain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ability</a:t>
            </a:r>
            <a:r>
              <a:rPr sz="799" spc="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successfully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compete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 in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long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term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Group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undertaking</a:t>
            </a:r>
            <a:r>
              <a:rPr sz="799" spc="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number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initiatives</a:t>
            </a:r>
            <a:r>
              <a:rPr sz="799" spc="-10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799" spc="-3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including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cost</a:t>
            </a:r>
            <a:r>
              <a:rPr sz="799" spc="114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reduction</a:t>
            </a:r>
            <a:r>
              <a:rPr sz="799" spc="9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measures</a:t>
            </a:r>
            <a:r>
              <a:rPr sz="799" spc="1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business</a:t>
            </a:r>
            <a:r>
              <a:rPr sz="799" spc="1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specific</a:t>
            </a:r>
            <a:r>
              <a:rPr sz="799" spc="10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D4D4D"/>
                </a:solidFill>
                <a:latin typeface="Arial"/>
                <a:cs typeface="Arial"/>
              </a:rPr>
              <a:t>improvement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plans.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049561" y="7974067"/>
            <a:ext cx="2840661" cy="120003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 algn="just">
              <a:lnSpc>
                <a:spcPct val="137800"/>
              </a:lnSpc>
              <a:spcBef>
                <a:spcPts val="100"/>
              </a:spcBef>
            </a:pP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most</a:t>
            </a:r>
            <a:r>
              <a:rPr sz="799" spc="1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significant</a:t>
            </a:r>
            <a:r>
              <a:rPr sz="799" spc="1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these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initiat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ves</a:t>
            </a:r>
            <a:r>
              <a:rPr sz="799" spc="7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is</a:t>
            </a:r>
            <a:r>
              <a:rPr sz="799" spc="8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Transformation programme</a:t>
            </a:r>
            <a:r>
              <a:rPr sz="799" spc="-10" dirty="0">
                <a:solidFill>
                  <a:srgbClr val="898989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which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aims</a:t>
            </a:r>
            <a:r>
              <a:rPr sz="799" spc="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deliver</a:t>
            </a:r>
            <a:r>
              <a:rPr sz="799" spc="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operational,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commercial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 supply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chain</a:t>
            </a:r>
            <a:r>
              <a:rPr sz="799" spc="-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improvements</a:t>
            </a:r>
            <a:r>
              <a:rPr sz="799" spc="6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enable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Group's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businesses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reach</a:t>
            </a:r>
            <a:r>
              <a:rPr sz="799" spc="7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sustainable</a:t>
            </a:r>
            <a:r>
              <a:rPr sz="799" spc="1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levels</a:t>
            </a:r>
            <a:r>
              <a:rPr sz="799" spc="16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EBITDA</a:t>
            </a:r>
            <a:r>
              <a:rPr sz="799" spc="19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even</a:t>
            </a:r>
            <a:r>
              <a:rPr sz="799" spc="8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</a:t>
            </a:r>
            <a:r>
              <a:rPr sz="799" spc="1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economic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downturn.</a:t>
            </a:r>
            <a:r>
              <a:rPr sz="799" spc="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part</a:t>
            </a:r>
            <a:r>
              <a:rPr sz="799" spc="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Transformation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programme,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will</a:t>
            </a:r>
            <a:r>
              <a:rPr sz="799" spc="12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continue</a:t>
            </a:r>
            <a:r>
              <a:rPr sz="799" spc="1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to</a:t>
            </a:r>
            <a:r>
              <a:rPr sz="799" spc="10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target</a:t>
            </a:r>
            <a:r>
              <a:rPr sz="799" spc="14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grow</a:t>
            </a:r>
            <a:r>
              <a:rPr sz="799" spc="10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its</a:t>
            </a:r>
            <a:r>
              <a:rPr sz="799" spc="1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offering</a:t>
            </a:r>
            <a:r>
              <a:rPr sz="799" spc="1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high</a:t>
            </a:r>
            <a:r>
              <a:rPr sz="799" spc="10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value</a:t>
            </a:r>
            <a:r>
              <a:rPr sz="799" spc="-10" dirty="0">
                <a:solidFill>
                  <a:srgbClr val="9E9E9E"/>
                </a:solidFill>
                <a:latin typeface="Arial"/>
                <a:cs typeface="Arial"/>
              </a:rPr>
              <a:t>, </a:t>
            </a:r>
            <a:r>
              <a:rPr sz="799" spc="-30" dirty="0">
                <a:solidFill>
                  <a:srgbClr val="383838"/>
                </a:solidFill>
                <a:latin typeface="Arial"/>
                <a:cs typeface="Arial"/>
              </a:rPr>
              <a:t>differentiated</a:t>
            </a:r>
            <a:r>
              <a:rPr sz="799" spc="-3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83838"/>
                </a:solidFill>
                <a:latin typeface="Arial"/>
                <a:cs typeface="Arial"/>
              </a:rPr>
              <a:t>product</a:t>
            </a:r>
            <a:r>
              <a:rPr sz="799" spc="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Arial"/>
                <a:cs typeface="Arial"/>
              </a:rPr>
              <a:t>mix</a:t>
            </a:r>
            <a:r>
              <a:rPr sz="799" spc="55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83838"/>
                </a:solidFill>
                <a:latin typeface="Times New Roman"/>
                <a:cs typeface="Times New Roman"/>
              </a:rPr>
              <a:t>lo</a:t>
            </a:r>
            <a:r>
              <a:rPr sz="799" spc="-15" dirty="0">
                <a:solidFill>
                  <a:srgbClr val="383838"/>
                </a:solidFill>
                <a:latin typeface="Times New Roman"/>
                <a:cs typeface="Times New Roman"/>
              </a:rPr>
              <a:t> </a:t>
            </a:r>
            <a:r>
              <a:rPr sz="799" spc="-20" dirty="0">
                <a:solidFill>
                  <a:srgbClr val="383838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8383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83838"/>
                </a:solidFill>
                <a:latin typeface="Arial"/>
                <a:cs typeface="Arial"/>
              </a:rPr>
              <a:t>market.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06783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23110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0022" y="698440"/>
            <a:ext cx="274303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297"/>
                </a:solidFill>
                <a:latin typeface="Arial"/>
                <a:cs typeface="Arial"/>
              </a:rPr>
              <a:t>A2.</a:t>
            </a:r>
            <a:r>
              <a:rPr sz="1198" b="1" spc="75" dirty="0">
                <a:solidFill>
                  <a:srgbClr val="28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97"/>
                </a:solidFill>
                <a:latin typeface="Arial"/>
                <a:cs typeface="Arial"/>
              </a:rPr>
              <a:t>Principal</a:t>
            </a:r>
            <a:r>
              <a:rPr sz="1198" b="1" spc="195" dirty="0">
                <a:solidFill>
                  <a:srgbClr val="28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97"/>
                </a:solidFill>
                <a:latin typeface="Arial"/>
                <a:cs typeface="Arial"/>
              </a:rPr>
              <a:t>risks</a:t>
            </a:r>
            <a:r>
              <a:rPr sz="1198" b="1" spc="55" dirty="0">
                <a:solidFill>
                  <a:srgbClr val="28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97"/>
                </a:solidFill>
                <a:latin typeface="Arial"/>
                <a:cs typeface="Arial"/>
              </a:rPr>
              <a:t>and</a:t>
            </a:r>
            <a:r>
              <a:rPr sz="1198" b="1" spc="35" dirty="0">
                <a:solidFill>
                  <a:srgbClr val="2852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297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098424" y="2767091"/>
            <a:ext cx="18384" cy="129957"/>
          </a:xfrm>
          <a:custGeom>
            <a:avLst/>
            <a:gdLst/>
            <a:ahLst/>
            <a:cxnLst/>
            <a:rect l="l" t="t" r="r" b="b"/>
            <a:pathLst>
              <a:path w="18414" h="130175">
                <a:moveTo>
                  <a:pt x="18311" y="130167"/>
                </a:moveTo>
                <a:lnTo>
                  <a:pt x="0" y="130167"/>
                </a:lnTo>
                <a:lnTo>
                  <a:pt x="0" y="0"/>
                </a:lnTo>
                <a:lnTo>
                  <a:pt x="18311" y="0"/>
                </a:lnTo>
                <a:lnTo>
                  <a:pt x="18311" y="130167"/>
                </a:lnTo>
                <a:close/>
              </a:path>
            </a:pathLst>
          </a:custGeom>
          <a:solidFill>
            <a:srgbClr val="E8E9F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606765" y="3516918"/>
            <a:ext cx="6339" cy="129957"/>
          </a:xfrm>
          <a:custGeom>
            <a:avLst/>
            <a:gdLst/>
            <a:ahLst/>
            <a:cxnLst/>
            <a:rect l="l" t="t" r="r" b="b"/>
            <a:pathLst>
              <a:path w="6350" h="130175">
                <a:moveTo>
                  <a:pt x="6103" y="130167"/>
                </a:moveTo>
                <a:lnTo>
                  <a:pt x="0" y="130167"/>
                </a:lnTo>
                <a:lnTo>
                  <a:pt x="0" y="0"/>
                </a:lnTo>
                <a:lnTo>
                  <a:pt x="6103" y="0"/>
                </a:lnTo>
                <a:lnTo>
                  <a:pt x="6103" y="130167"/>
                </a:lnTo>
                <a:close/>
              </a:path>
            </a:pathLst>
          </a:custGeom>
          <a:solidFill>
            <a:srgbClr val="D6D6D6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78992" y="1140899"/>
          <a:ext cx="6078799" cy="82119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505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63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1367">
                <a:tc>
                  <a:txBody>
                    <a:bodyPr/>
                    <a:lstStyle/>
                    <a:p>
                      <a:pPr marL="321881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600" b="1" spc="-10" dirty="0">
                          <a:solidFill>
                            <a:srgbClr val="2F8AB1"/>
                          </a:solidFill>
                          <a:latin typeface="Times New Roman"/>
                          <a:cs typeface="Times New Roman"/>
                        </a:rPr>
                        <a:t>"f•t..lll1l!lt:,lol.O: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2916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3798">
                <a:tc gridSpan="2"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800" b="1" spc="-1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022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55254">
                <a:tc gridSpan="2">
                  <a:txBody>
                    <a:bodyPr/>
                    <a:lstStyle/>
                    <a:p>
                      <a:pPr marL="69215" marR="46355" indent="635" algn="just">
                        <a:lnSpc>
                          <a:spcPct val="147800"/>
                        </a:lnSpc>
                        <a:spcBef>
                          <a:spcPts val="215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financed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through</a:t>
                      </a:r>
                      <a:r>
                        <a:rPr sz="7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facilities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referred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3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effectively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risk,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forecast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requirements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senior</a:t>
                      </a:r>
                      <a:r>
                        <a:rPr sz="700" spc="2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facility</a:t>
                      </a:r>
                      <a:r>
                        <a:rPr sz="700" spc="2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agreement</a:t>
                      </a:r>
                      <a:r>
                        <a:rPr sz="700" spc="2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('SFA')</a:t>
                      </a:r>
                      <a:r>
                        <a:rPr sz="700" spc="2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29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also</a:t>
                      </a:r>
                      <a:r>
                        <a:rPr sz="700" spc="1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local</a:t>
                      </a:r>
                      <a:r>
                        <a:rPr sz="700" spc="20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r>
                        <a:rPr sz="700" spc="3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0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700" spc="1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continue</a:t>
                      </a:r>
                      <a:r>
                        <a:rPr sz="700" spc="1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2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dosely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monitored</a:t>
                      </a:r>
                      <a:r>
                        <a:rPr sz="700" spc="2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'downside'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arrangements</a:t>
                      </a:r>
                      <a:r>
                        <a:rPr sz="1100" spc="89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1100" spc="135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both</a:t>
                      </a:r>
                      <a:r>
                        <a:rPr sz="1100" spc="-7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3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1100" spc="6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 MLE</a:t>
                      </a:r>
                      <a:r>
                        <a:rPr sz="1100" spc="6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businesses.</a:t>
                      </a:r>
                      <a:r>
                        <a:rPr sz="1100" spc="75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1100" spc="112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2022/23</a:t>
                      </a:r>
                      <a:r>
                        <a:rPr sz="1100" spc="66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sensitivities</a:t>
                      </a:r>
                      <a:r>
                        <a:rPr sz="700" spc="1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undertaken</a:t>
                      </a:r>
                      <a:r>
                        <a:rPr sz="700" spc="1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regularly</a:t>
                      </a:r>
                      <a:r>
                        <a:rPr sz="700" spc="1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ensure</a:t>
                      </a:r>
                      <a:r>
                        <a:rPr sz="700" spc="1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adequacy</a:t>
                      </a:r>
                      <a:r>
                        <a:rPr sz="700" spc="1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TSE</a:t>
                      </a:r>
                      <a:r>
                        <a:rPr sz="700" spc="2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made</a:t>
                      </a:r>
                      <a:r>
                        <a:rPr sz="700" spc="1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further</a:t>
                      </a:r>
                      <a:r>
                        <a:rPr sz="700" spc="2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prepayments</a:t>
                      </a:r>
                      <a:r>
                        <a:rPr sz="700" spc="2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2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SFA</a:t>
                      </a:r>
                      <a:r>
                        <a:rPr sz="700" spc="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1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reduced</a:t>
                      </a:r>
                      <a:r>
                        <a:rPr sz="700" spc="229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facilities.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9215" algn="just">
                        <a:lnSpc>
                          <a:spcPts val="750"/>
                        </a:lnSpc>
                        <a:spcBef>
                          <a:spcPts val="395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amount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€470m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€302m.</a:t>
                      </a:r>
                      <a:r>
                        <a:rPr sz="700" spc="1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reduced</a:t>
                      </a:r>
                      <a:r>
                        <a:rPr sz="7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amount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was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5945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700" spc="1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wider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TSL</a:t>
                      </a:r>
                      <a:r>
                        <a:rPr sz="7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group,</a:t>
                      </a:r>
                      <a:r>
                        <a:rPr sz="700" spc="1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good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relationships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8580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then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subsequently</a:t>
                      </a:r>
                      <a:r>
                        <a:rPr sz="700" spc="1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refinanced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single bank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(as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opposed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2135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banks</a:t>
                      </a:r>
                      <a:r>
                        <a:rPr sz="700" spc="2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700" spc="2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proven</a:t>
                      </a:r>
                      <a:r>
                        <a:rPr sz="700" spc="2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ability</a:t>
                      </a:r>
                      <a:r>
                        <a:rPr sz="700" spc="1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0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access</a:t>
                      </a:r>
                      <a:r>
                        <a:rPr sz="700" spc="25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sources</a:t>
                      </a:r>
                      <a:r>
                        <a:rPr sz="700" spc="2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675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previous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syndicate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banks)</a:t>
                      </a:r>
                      <a:r>
                        <a:rPr sz="7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same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payments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terms,</a:t>
                      </a:r>
                      <a:r>
                        <a:rPr sz="7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however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4675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r>
                        <a:rPr sz="700" spc="3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when</a:t>
                      </a:r>
                      <a:r>
                        <a:rPr sz="700" spc="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required</a:t>
                      </a:r>
                      <a:r>
                        <a:rPr sz="700" dirty="0">
                          <a:solidFill>
                            <a:srgbClr val="B6B6B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260" dirty="0">
                          <a:solidFill>
                            <a:srgbClr val="B6B6B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2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referenced</a:t>
                      </a:r>
                      <a:r>
                        <a:rPr sz="700" spc="3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page</a:t>
                      </a:r>
                      <a:r>
                        <a:rPr sz="700" spc="2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41,</a:t>
                      </a:r>
                      <a:r>
                        <a:rPr sz="700" spc="2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985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covenants</a:t>
                      </a:r>
                      <a:r>
                        <a:rPr sz="700" spc="1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favourable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1500" algn="just">
                        <a:lnSpc>
                          <a:spcPts val="74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1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r>
                        <a:rPr sz="700" spc="1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non-binding</a:t>
                      </a:r>
                      <a:r>
                        <a:rPr sz="700" spc="1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letter</a:t>
                      </a:r>
                      <a:r>
                        <a:rPr sz="7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2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TSL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945" algn="just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TSE is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committed</a:t>
                      </a:r>
                      <a:r>
                        <a:rPr sz="7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7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independence</a:t>
                      </a:r>
                      <a:r>
                        <a:rPr sz="700" spc="1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recent</a:t>
                      </a:r>
                      <a:r>
                        <a:rPr sz="700" spc="4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 help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liquidity</a:t>
                      </a:r>
                      <a:r>
                        <a:rPr sz="700" spc="-10" dirty="0">
                          <a:solidFill>
                            <a:srgbClr val="B6B6BA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8580" algn="just">
                        <a:lnSpc>
                          <a:spcPts val="750"/>
                        </a:lnSpc>
                        <a:spcBef>
                          <a:spcPts val="400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700" spc="3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3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700" spc="4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amount</a:t>
                      </a:r>
                      <a:r>
                        <a:rPr sz="700" spc="4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700" spc="3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3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3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TSL</a:t>
                      </a:r>
                      <a:r>
                        <a:rPr sz="700" spc="3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Group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3405" algn="just">
                        <a:lnSpc>
                          <a:spcPts val="63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Together</a:t>
                      </a:r>
                      <a:r>
                        <a:rPr sz="700" spc="2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Dutch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Government.</a:t>
                      </a:r>
                      <a:r>
                        <a:rPr sz="700" spc="2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TSN</a:t>
                      </a:r>
                      <a:r>
                        <a:rPr sz="700" spc="1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2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working</a:t>
                      </a:r>
                      <a:r>
                        <a:rPr sz="700" spc="2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20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ts val="70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was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converted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into</a:t>
                      </a:r>
                      <a:r>
                        <a:rPr sz="7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equity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waived.</a:t>
                      </a:r>
                      <a:r>
                        <a:rPr sz="800" b="1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facilities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2770" algn="just">
                        <a:lnSpc>
                          <a:spcPts val="67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shared</a:t>
                      </a:r>
                      <a:r>
                        <a:rPr sz="700" spc="2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object</a:t>
                      </a:r>
                      <a:r>
                        <a:rPr sz="700" dirty="0">
                          <a:solidFill>
                            <a:srgbClr val="B6B6B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ve</a:t>
                      </a:r>
                      <a:r>
                        <a:rPr sz="700" spc="2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creating</a:t>
                      </a:r>
                      <a:r>
                        <a:rPr sz="700" spc="2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1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achievable,</a:t>
                      </a:r>
                      <a:r>
                        <a:rPr sz="700" spc="2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long-term</a:t>
                      </a:r>
                      <a:r>
                        <a:rPr sz="700" spc="2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700" spc="2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675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have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put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place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both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1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MLE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2770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1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sector's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competitive,</a:t>
                      </a:r>
                      <a:r>
                        <a:rPr sz="700" spc="1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sustainable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help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liquidity.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12135" algn="just">
                        <a:lnSpc>
                          <a:spcPts val="76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future.</a:t>
                      </a:r>
                      <a:r>
                        <a:rPr sz="700" spc="1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dirty="0">
                          <a:solidFill>
                            <a:srgbClr val="9C9A9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150" dirty="0">
                          <a:solidFill>
                            <a:srgbClr val="9C9A9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Tata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1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continues</a:t>
                      </a:r>
                      <a:r>
                        <a:rPr sz="700" spc="1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hold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marR="50800" algn="just">
                        <a:lnSpc>
                          <a:spcPts val="1350"/>
                        </a:lnSpc>
                        <a:spcBef>
                          <a:spcPts val="70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Access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7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required</a:t>
                      </a:r>
                      <a:r>
                        <a:rPr sz="7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enable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3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talks</a:t>
                      </a:r>
                      <a:r>
                        <a:rPr sz="700" spc="2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2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2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around</a:t>
                      </a:r>
                      <a:r>
                        <a:rPr sz="700" spc="229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20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lo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700" spc="-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-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potential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7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r>
                        <a:rPr sz="7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running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into</a:t>
                      </a:r>
                      <a:r>
                        <a:rPr sz="700" spc="3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decarbonisation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plans</a:t>
                      </a:r>
                      <a:r>
                        <a:rPr sz="700" spc="-10" dirty="0">
                          <a:solidFill>
                            <a:srgbClr val="9C9A9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8580" algn="just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billions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pounds in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potentially</a:t>
                      </a:r>
                      <a:r>
                        <a:rPr sz="7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space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time.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25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0628">
                <a:tc gridSpan="2"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800" b="1" spc="-3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Trading</a:t>
                      </a:r>
                      <a:r>
                        <a:rPr sz="800" b="1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4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-7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global</a:t>
                      </a:r>
                      <a:r>
                        <a:rPr sz="800" b="1" spc="-3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b="1" spc="-4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85297"/>
                          </a:solidFill>
                          <a:latin typeface="Arial"/>
                          <a:cs typeface="Arial"/>
                        </a:rPr>
                        <a:t>market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226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90941">
                <a:tc gridSpan="2">
                  <a:txBody>
                    <a:bodyPr/>
                    <a:lstStyle/>
                    <a:p>
                      <a:pPr marL="63500" marR="50165" indent="3810" algn="just">
                        <a:lnSpc>
                          <a:spcPct val="146900"/>
                        </a:lnSpc>
                        <a:spcBef>
                          <a:spcPts val="195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700" spc="1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performance</a:t>
                      </a:r>
                      <a:r>
                        <a:rPr sz="700" spc="1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influenced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global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43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 Group's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commercial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strategies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aim</a:t>
                      </a:r>
                      <a:r>
                        <a:rPr sz="7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identify</a:t>
                      </a:r>
                      <a:r>
                        <a:rPr sz="7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1100" spc="-44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82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-75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economic</a:t>
                      </a:r>
                      <a:r>
                        <a:rPr sz="1100" spc="7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climate</a:t>
                      </a:r>
                      <a:r>
                        <a:rPr sz="1100" spc="-67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1100" spc="-7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Europe.</a:t>
                      </a:r>
                      <a:r>
                        <a:rPr sz="1100" spc="7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1100" spc="-82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1100" spc="-15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1100" spc="-44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100" spc="-52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100" spc="-44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number</a:t>
                      </a:r>
                      <a:r>
                        <a:rPr sz="1100" spc="592" baseline="3703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700" spc="2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1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700" spc="229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import</a:t>
                      </a:r>
                      <a:r>
                        <a:rPr sz="700" spc="2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sensitive</a:t>
                      </a:r>
                      <a:r>
                        <a:rPr sz="700" spc="2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sectors/markets,</a:t>
                      </a:r>
                      <a:r>
                        <a:rPr sz="700" spc="20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product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European</a:t>
                      </a:r>
                      <a:r>
                        <a:rPr sz="700" spc="1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producers</a:t>
                      </a:r>
                      <a:r>
                        <a:rPr sz="700" spc="1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being</a:t>
                      </a:r>
                      <a:r>
                        <a:rPr sz="7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squeezed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700" spc="3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differentiation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customer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enable</a:t>
                      </a:r>
                      <a:r>
                        <a:rPr sz="7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longer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rising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import</a:t>
                      </a:r>
                      <a:r>
                        <a:rPr sz="7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pressures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decline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demand,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4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contracts.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675" algn="just">
                        <a:lnSpc>
                          <a:spcPts val="750"/>
                        </a:lnSpc>
                        <a:spcBef>
                          <a:spcPts val="425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situation</a:t>
                      </a:r>
                      <a:r>
                        <a:rPr sz="700" spc="2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being</a:t>
                      </a:r>
                      <a:r>
                        <a:rPr sz="700" spc="2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particularly</a:t>
                      </a:r>
                      <a:r>
                        <a:rPr sz="700" spc="2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acute</a:t>
                      </a:r>
                      <a:r>
                        <a:rPr sz="700" spc="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2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producers</a:t>
                      </a:r>
                      <a:r>
                        <a:rPr sz="700" spc="2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hot</a:t>
                      </a:r>
                      <a:r>
                        <a:rPr sz="700" spc="2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rolled</a:t>
                      </a:r>
                      <a:r>
                        <a:rPr sz="700" spc="2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flat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07055" algn="just">
                        <a:lnSpc>
                          <a:spcPts val="66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7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continue</a:t>
                      </a:r>
                      <a:r>
                        <a:rPr sz="7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monitor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respond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emerging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65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products.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surge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imports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recent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7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forced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09595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legislation</a:t>
                      </a:r>
                      <a:r>
                        <a:rPr sz="700" spc="1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2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1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ii</a:t>
                      </a:r>
                      <a:r>
                        <a:rPr sz="700" spc="2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establishes</a:t>
                      </a:r>
                      <a:r>
                        <a:rPr sz="700" spc="2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standalone</a:t>
                      </a:r>
                      <a:r>
                        <a:rPr sz="700" spc="2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regulatory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2230" algn="just">
                        <a:lnSpc>
                          <a:spcPts val="675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EU producers</a:t>
                      </a:r>
                      <a:r>
                        <a:rPr sz="700" spc="1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pursue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anlidumping</a:t>
                      </a:r>
                      <a:r>
                        <a:rPr sz="700" spc="1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(AD)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actions,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investigation</a:t>
                      </a:r>
                      <a:r>
                        <a:rPr sz="700" spc="1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105785" algn="just">
                        <a:lnSpc>
                          <a:spcPts val="65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environment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post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Brexit.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 algn="just">
                        <a:lnSpc>
                          <a:spcPts val="810"/>
                        </a:lnSpc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unfair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imports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imposition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remedy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measures.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56515" marR="3011170" indent="5715" algn="just">
                        <a:lnSpc>
                          <a:spcPct val="147500"/>
                        </a:lnSpc>
                        <a:spcBef>
                          <a:spcPts val="595"/>
                        </a:spcBef>
                      </a:pP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Despite</a:t>
                      </a:r>
                      <a:r>
                        <a:rPr sz="700" spc="3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700" spc="4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being</a:t>
                      </a:r>
                      <a:r>
                        <a:rPr sz="700" spc="4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4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place</a:t>
                      </a:r>
                      <a:r>
                        <a:rPr sz="700" spc="4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4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4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EU</a:t>
                      </a:r>
                      <a:r>
                        <a:rPr sz="700" spc="3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producers,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vulnerabilities</a:t>
                      </a:r>
                      <a:r>
                        <a:rPr sz="700" spc="1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remain,</a:t>
                      </a:r>
                      <a:r>
                        <a:rPr sz="700" spc="2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1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safeguards</a:t>
                      </a:r>
                      <a:r>
                        <a:rPr sz="700" spc="2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700" spc="2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volumes</a:t>
                      </a:r>
                      <a:r>
                        <a:rPr sz="700" spc="1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do</a:t>
                      </a:r>
                      <a:r>
                        <a:rPr sz="7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address</a:t>
                      </a:r>
                      <a:r>
                        <a:rPr sz="7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prices.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Furthermore,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!he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Tariff</a:t>
                      </a:r>
                      <a:r>
                        <a:rPr sz="700" spc="1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Quotas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(TRQs)</a:t>
                      </a:r>
                      <a:r>
                        <a:rPr sz="700" spc="1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set</a:t>
                      </a:r>
                      <a:r>
                        <a:rPr sz="700" spc="1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cap</a:t>
                      </a:r>
                      <a:r>
                        <a:rPr sz="7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 imports,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but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level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varies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product,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based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around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historical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EU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imports,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when</a:t>
                      </a:r>
                      <a:r>
                        <a:rPr sz="7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was</a:t>
                      </a:r>
                      <a:r>
                        <a:rPr sz="7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higher</a:t>
                      </a:r>
                      <a:r>
                        <a:rPr sz="700" spc="9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today.</a:t>
                      </a:r>
                      <a:r>
                        <a:rPr sz="700" spc="3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3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3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monitoring</a:t>
                      </a:r>
                      <a:r>
                        <a:rPr sz="700" spc="3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700" spc="3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status</a:t>
                      </a:r>
                      <a:r>
                        <a:rPr sz="700" spc="3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utilisation</a:t>
                      </a:r>
                      <a:r>
                        <a:rPr sz="700" spc="3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safeguard</a:t>
                      </a:r>
                      <a:r>
                        <a:rPr sz="700" spc="1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quotas</a:t>
                      </a:r>
                      <a:r>
                        <a:rPr sz="700" spc="1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0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stabilising</a:t>
                      </a:r>
                      <a:r>
                        <a:rPr sz="7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traditional</a:t>
                      </a:r>
                      <a:r>
                        <a:rPr sz="700" spc="1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import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flows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prevention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market-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disrupting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import</a:t>
                      </a:r>
                      <a:r>
                        <a:rPr sz="7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concentration.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Post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Brexit,</a:t>
                      </a:r>
                      <a:r>
                        <a:rPr sz="7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also</a:t>
                      </a:r>
                      <a:r>
                        <a:rPr sz="7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facing</a:t>
                      </a:r>
                      <a:r>
                        <a:rPr sz="7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insufficient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response</a:t>
                      </a:r>
                      <a:r>
                        <a:rPr sz="7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new</a:t>
                      </a:r>
                      <a:r>
                        <a:rPr sz="700" spc="-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7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Remedy</a:t>
                      </a:r>
                      <a:r>
                        <a:rPr sz="7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Authority</a:t>
                      </a:r>
                      <a:r>
                        <a:rPr sz="7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(TRA)</a:t>
                      </a:r>
                      <a:r>
                        <a:rPr sz="7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implementation</a:t>
                      </a:r>
                      <a:r>
                        <a:rPr sz="7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trade </a:t>
                      </a:r>
                      <a:r>
                        <a:rPr sz="7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defence</a:t>
                      </a:r>
                      <a:r>
                        <a:rPr sz="7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instruments.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9256"/>
          </a:xfrm>
          <a:prstGeom prst="rect">
            <a:avLst/>
          </a:prstGeom>
        </p:spPr>
        <p:txBody>
          <a:bodyPr vert="horz" wrap="square" lIns="0" tIns="55644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10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2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20874"/>
          </a:xfrm>
          <a:prstGeom prst="rect">
            <a:avLst/>
          </a:prstGeom>
        </p:spPr>
        <p:txBody>
          <a:bodyPr vert="horz" wrap="square" lIns="0" tIns="67149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86356"/>
          </a:xfrm>
          <a:prstGeom prst="rect">
            <a:avLst/>
          </a:prstGeom>
        </p:spPr>
        <p:txBody>
          <a:bodyPr vert="horz" wrap="square" lIns="0" tIns="55358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b="1" spc="-10" dirty="0">
                <a:latin typeface="Arial"/>
                <a:cs typeface="Arial"/>
              </a:rPr>
              <a:t>Page6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943242" y="1145426"/>
          <a:ext cx="6064852" cy="81587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735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3760">
                <a:tc>
                  <a:txBody>
                    <a:bodyPr/>
                    <a:lstStyle/>
                    <a:p>
                      <a:pPr marL="900430" algn="ctr">
                        <a:lnSpc>
                          <a:spcPts val="960"/>
                        </a:lnSpc>
                      </a:pPr>
                      <a:r>
                        <a:rPr sz="400" b="1" dirty="0">
                          <a:solidFill>
                            <a:srgbClr val="2A8AB8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400" b="1" spc="-45" dirty="0">
                          <a:solidFill>
                            <a:srgbClr val="2A8AB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400" b="1" spc="-10" dirty="0">
                          <a:solidFill>
                            <a:srgbClr val="2A8AB8"/>
                          </a:solidFill>
                          <a:latin typeface="Arial"/>
                          <a:cs typeface="Arial"/>
                        </a:rPr>
                        <a:t>1'111U</a:t>
                      </a:r>
                      <a:r>
                        <a:rPr sz="400" b="1" spc="-10" dirty="0">
                          <a:solidFill>
                            <a:srgbClr val="70AFCD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400" b="1" spc="-10" dirty="0">
                          <a:solidFill>
                            <a:srgbClr val="2A8AB8"/>
                          </a:solidFill>
                          <a:latin typeface="Arial"/>
                          <a:cs typeface="Arial"/>
                        </a:rPr>
                        <a:t>�t;.Ultl"1</a:t>
                      </a:r>
                      <a:r>
                        <a:rPr sz="800" spc="-10" dirty="0">
                          <a:solidFill>
                            <a:srgbClr val="2A8AB8"/>
                          </a:solidFill>
                          <a:latin typeface="Arial"/>
                          <a:cs typeface="Arial"/>
                        </a:rPr>
                        <a:t>■</a:t>
                      </a:r>
                      <a:r>
                        <a:rPr sz="400" b="1" spc="-10" dirty="0">
                          <a:solidFill>
                            <a:srgbClr val="2A8AB8"/>
                          </a:solidFill>
                          <a:latin typeface="Arial"/>
                          <a:cs typeface="Arial"/>
                        </a:rPr>
                        <a:t>t:ltl.0.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137">
                <a:tc>
                  <a:txBody>
                    <a:bodyPr/>
                    <a:lstStyle/>
                    <a:p>
                      <a:pPr marL="49530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80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35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25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energy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09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61929">
                <a:tc>
                  <a:txBody>
                    <a:bodyPr/>
                    <a:lstStyle/>
                    <a:p>
                      <a:pPr marL="52705" marR="52705" indent="2540" algn="just">
                        <a:lnSpc>
                          <a:spcPct val="137800"/>
                        </a:lnSpc>
                        <a:spcBef>
                          <a:spcPts val="229"/>
                        </a:spcBef>
                        <a:tabLst>
                          <a:tab pos="3096260" algn="l"/>
                        </a:tabLst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1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does</a:t>
                      </a:r>
                      <a:r>
                        <a:rPr sz="800" spc="1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1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have</a:t>
                      </a:r>
                      <a:r>
                        <a:rPr sz="800" spc="1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access</a:t>
                      </a:r>
                      <a:r>
                        <a:rPr sz="800" spc="1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captive</a:t>
                      </a:r>
                      <a:r>
                        <a:rPr sz="800" spc="1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iron</a:t>
                      </a:r>
                      <a:r>
                        <a:rPr sz="800" spc="1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ore</a:t>
                      </a:r>
                      <a:r>
                        <a:rPr sz="800" spc="1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coal</a:t>
                      </a:r>
                      <a:r>
                        <a:rPr sz="800" spc="2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800" spc="-1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Transformation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programme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r>
                        <a:rPr sz="800" spc="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being 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suppMes.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therefore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access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pricing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supplies</a:t>
                      </a:r>
                      <a:r>
                        <a:rPr sz="800" spc="2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sought</a:t>
                      </a:r>
                      <a:r>
                        <a:rPr sz="800" spc="1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suppliers</a:t>
                      </a:r>
                      <a:r>
                        <a:rPr sz="80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65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get</a:t>
                      </a:r>
                      <a:r>
                        <a:rPr sz="800" spc="1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out</a:t>
                      </a:r>
                      <a:r>
                        <a:rPr sz="800" spc="1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r>
                        <a:rPr sz="800" spc="1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depends,</a:t>
                      </a:r>
                      <a:r>
                        <a:rPr sz="800" spc="20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1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large</a:t>
                      </a:r>
                      <a:r>
                        <a:rPr sz="800" spc="1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extent</a:t>
                      </a:r>
                      <a:r>
                        <a:rPr sz="800" spc="2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1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worldwide</a:t>
                      </a:r>
                      <a:r>
                        <a:rPr sz="800" spc="229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800" spc="2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800" spc="2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strengthening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partnerships,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negotiating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better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payment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terms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relationships,</a:t>
                      </a:r>
                      <a:r>
                        <a:rPr sz="800" spc="-1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notably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iron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ore,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metallurgical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coal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800" spc="-1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leveraging</a:t>
                      </a:r>
                      <a:r>
                        <a:rPr sz="800" spc="3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buying</a:t>
                      </a:r>
                      <a:r>
                        <a:rPr sz="800" spc="3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pov,,er</a:t>
                      </a:r>
                      <a:r>
                        <a:rPr sz="800" spc="3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3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TSL</a:t>
                      </a:r>
                      <a:r>
                        <a:rPr sz="800" spc="3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3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lower</a:t>
                      </a:r>
                      <a:r>
                        <a:rPr sz="800" spc="3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r>
                        <a:rPr sz="1200" spc="33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200" spc="195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1200" spc="232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material</a:t>
                      </a:r>
                      <a:r>
                        <a:rPr sz="1200" spc="27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shortages</a:t>
                      </a:r>
                      <a:r>
                        <a:rPr sz="1200" spc="254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1200" spc="225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1200" spc="247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1200" spc="24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200" spc="217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1200" spc="195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1200" spc="367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consumables.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workstream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also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investigates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59055" marR="51435" indent="-5080">
                        <a:lnSpc>
                          <a:spcPct val="135500"/>
                        </a:lnSpc>
                        <a:spcBef>
                          <a:spcPts val="600"/>
                        </a:spcBef>
                        <a:tabLst>
                          <a:tab pos="3093720" algn="l"/>
                        </a:tabLst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historically,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though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this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going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need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managed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effectively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200" spc="-6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</a:t>
                      </a:r>
                      <a:r>
                        <a:rPr sz="1200" spc="-30" baseline="41666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3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1200" spc="-30" baseline="41666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1200" spc="-89" baseline="41666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1200" spc="-11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example</a:t>
                      </a:r>
                      <a:r>
                        <a:rPr sz="1200" spc="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1200" spc="-7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reducing</a:t>
                      </a:r>
                      <a:r>
                        <a:rPr sz="1200" spc="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inbound</a:t>
                      </a:r>
                      <a:r>
                        <a:rPr sz="1200" spc="3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freight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costs.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period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of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time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following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impact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COVID-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19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pandemic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r>
                        <a:rPr sz="800" spc="1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shortages</a:t>
                      </a:r>
                      <a:r>
                        <a:rPr sz="800" spc="1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price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increases</a:t>
                      </a:r>
                      <a:r>
                        <a:rPr sz="800" spc="1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very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sanctions</a:t>
                      </a:r>
                      <a:r>
                        <a:rPr sz="800" spc="1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placed</a:t>
                      </a:r>
                      <a:r>
                        <a:rPr sz="800" spc="1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Russia</a:t>
                      </a:r>
                      <a:r>
                        <a:rPr sz="800" spc="1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following</a:t>
                      </a:r>
                      <a:r>
                        <a:rPr sz="800" spc="1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continuing</a:t>
                      </a:r>
                      <a:r>
                        <a:rPr sz="800" spc="1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war</a:t>
                      </a:r>
                      <a:r>
                        <a:rPr sz="800" spc="11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1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relevant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risk at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moment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disruption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caused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by the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war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Ukraine.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disruption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of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beyond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existing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buffer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35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Ukraine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and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sanctions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being placed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on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Russia.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stocks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could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arise,</a:t>
                      </a:r>
                      <a:r>
                        <a:rPr sz="800" spc="-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either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quarantine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oflhe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vessels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they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come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closely</a:t>
                      </a:r>
                      <a:r>
                        <a:rPr sz="800" spc="1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watched</a:t>
                      </a:r>
                      <a:r>
                        <a:rPr sz="800" spc="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extreme</a:t>
                      </a:r>
                      <a:r>
                        <a:rPr sz="800" spc="1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volatility</a:t>
                      </a:r>
                      <a:r>
                        <a:rPr sz="800" spc="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9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partly from</a:t>
                      </a:r>
                      <a:r>
                        <a:rPr sz="800" spc="-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c01.11tries,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disruptions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restrictions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1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country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mitigated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price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hedging</a:t>
                      </a:r>
                      <a:r>
                        <a:rPr sz="800" spc="-10" dirty="0">
                          <a:solidFill>
                            <a:srgbClr val="BDBDBD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5" dirty="0">
                          <a:solidFill>
                            <a:srgbClr val="BDBDB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response</a:t>
                      </a:r>
                      <a:r>
                        <a:rPr sz="800" spc="1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Russian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origin</a:t>
                      </a:r>
                      <a:r>
                        <a:rPr sz="800" spc="-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materials.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actions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6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Ukraine</a:t>
                      </a:r>
                      <a:r>
                        <a:rPr sz="800" spc="-2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3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Group announced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2022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0325" marR="52705" indent="3810">
                        <a:lnSpc>
                          <a:spcPct val="137800"/>
                        </a:lnSpc>
                        <a:spcBef>
                          <a:spcPts val="580"/>
                        </a:spcBef>
                        <a:tabLst>
                          <a:tab pos="3108325" algn="l"/>
                        </a:tabLst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TSUK's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proposal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whereby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blast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furnace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800" spc="2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decided</a:t>
                      </a:r>
                      <a:r>
                        <a:rPr sz="1200" spc="44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1200" spc="15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1200" spc="2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44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procurement</a:t>
                      </a:r>
                      <a:r>
                        <a:rPr sz="1200" spc="19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200" spc="5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coal</a:t>
                      </a:r>
                      <a:r>
                        <a:rPr sz="1200" spc="2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1200" spc="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Russia</a:t>
                      </a:r>
                      <a:r>
                        <a:rPr sz="1200" spc="12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1200" spc="7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200" spc="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source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closed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require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to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able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to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access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imported</a:t>
                      </a:r>
                      <a:r>
                        <a:rPr sz="800" spc="35" dirty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slab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b="1" spc="-5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supplies</a:t>
                      </a:r>
                      <a:r>
                        <a:rPr sz="1200" b="1" spc="419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1200" spc="38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6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alternat1ve</a:t>
                      </a:r>
                      <a:r>
                        <a:rPr sz="1200" spc="47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countries</a:t>
                      </a:r>
                      <a:r>
                        <a:rPr sz="1200" baseline="41666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1200" spc="330" baseline="41666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1200" spc="35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="1" spc="-6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addition,</a:t>
                      </a:r>
                      <a:r>
                        <a:rPr sz="1200" b="1" spc="46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200" spc="35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Groop</a:t>
                      </a:r>
                      <a:endParaRPr sz="1200" baseline="41666">
                        <a:latin typeface="Arial"/>
                        <a:cs typeface="Arial"/>
                      </a:endParaRPr>
                    </a:p>
                    <a:p>
                      <a:pPr marL="63500" marR="57785" indent="-1270">
                        <a:lnSpc>
                          <a:spcPct val="77700"/>
                        </a:lnSpc>
                        <a:spcBef>
                          <a:spcPts val="600"/>
                        </a:spcBef>
                        <a:tabLst>
                          <a:tab pos="3106420" algn="l"/>
                        </a:tabLst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coil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continue</a:t>
                      </a:r>
                      <a:r>
                        <a:rPr sz="800" spc="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customers.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\Midst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continues</a:t>
                      </a:r>
                      <a:r>
                        <a:rPr sz="1200" spc="5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200" spc="-22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target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1200" spc="6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200" spc="-7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1200" spc="-37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1200" spc="-44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1200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requirements,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globally</a:t>
                      </a:r>
                      <a:r>
                        <a:rPr sz="1200" spc="254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traded</a:t>
                      </a:r>
                      <a:r>
                        <a:rPr sz="1200" spc="247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product</a:t>
                      </a:r>
                      <a:r>
                        <a:rPr sz="1200" spc="3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1200" spc="217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1200" spc="195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1200" spc="27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1200" spc="3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1200" baseline="-41666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1200" spc="179" baseline="-41666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1200" baseline="-41666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1200" spc="165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3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1200" baseline="-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sz="80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125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1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increasing</a:t>
                      </a:r>
                      <a:r>
                        <a:rPr sz="800" spc="2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self-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generation</a:t>
                      </a:r>
                      <a:r>
                        <a:rPr sz="800" spc="1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electricity</a:t>
                      </a:r>
                      <a:r>
                        <a:rPr sz="800" spc="2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efficiency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6040" marR="2214245">
                        <a:lnSpc>
                          <a:spcPct val="137800"/>
                        </a:lnSpc>
                        <a:spcBef>
                          <a:spcPts val="58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includes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securing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number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</a:t>
                      </a:r>
                      <a:r>
                        <a:rPr sz="800" spc="-1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y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agreements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1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1200" spc="-15" baseline="41666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mprovements</a:t>
                      </a:r>
                      <a:r>
                        <a:rPr sz="1200" spc="-15" baseline="41666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.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strategic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partners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order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guarantee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supply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maintain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6675" marR="2988945" indent="1905" algn="just">
                        <a:lnSpc>
                          <a:spcPct val="137800"/>
                        </a:lnSpc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flexibility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over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imports.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slab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coil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expected</a:t>
                      </a:r>
                      <a:r>
                        <a:rPr sz="800" spc="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come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Tata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Stee</a:t>
                      </a:r>
                      <a:r>
                        <a:rPr sz="800" spc="-15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l'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India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Netherlands</a:t>
                      </a:r>
                      <a:r>
                        <a:rPr sz="800" spc="-15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3307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55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Performance</a:t>
                      </a:r>
                      <a:r>
                        <a:rPr sz="800" b="1" spc="4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6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3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00349">
                <a:tc>
                  <a:txBody>
                    <a:bodyPr/>
                    <a:lstStyle/>
                    <a:p>
                      <a:pPr marL="69850" marR="48260" indent="-4445" algn="just">
                        <a:lnSpc>
                          <a:spcPct val="1376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Whilst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lhe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seeks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differentiated/premium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4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Best</a:t>
                      </a:r>
                      <a:r>
                        <a:rPr sz="800" spc="2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practices</a:t>
                      </a:r>
                      <a:r>
                        <a:rPr sz="800" spc="3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800" spc="3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asset</a:t>
                      </a:r>
                      <a:r>
                        <a:rPr sz="800" spc="3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management,</a:t>
                      </a:r>
                      <a:r>
                        <a:rPr sz="800" spc="3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enhancing</a:t>
                      </a:r>
                      <a:r>
                        <a:rPr sz="800" spc="3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technical which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less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dependent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price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movements</a:t>
                      </a:r>
                      <a:r>
                        <a:rPr sz="800" spc="-10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25" dirty="0">
                          <a:solidFill>
                            <a:srgbClr val="82828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stiH</a:t>
                      </a:r>
                      <a:r>
                        <a:rPr sz="800" spc="1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knowledge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skills</a:t>
                      </a:r>
                      <a:r>
                        <a:rPr sz="800" b="1" spc="-60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b="1" spc="5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improving</a:t>
                      </a:r>
                      <a:r>
                        <a:rPr sz="800" spc="-5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process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safety,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targeted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capital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retains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800" spc="1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both</a:t>
                      </a:r>
                      <a:r>
                        <a:rPr sz="800" spc="1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1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Netherlands</a:t>
                      </a:r>
                      <a:r>
                        <a:rPr sz="800" spc="1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improving</a:t>
                      </a:r>
                      <a:r>
                        <a:rPr sz="800" spc="1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229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expenditure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focused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risk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remain 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priorities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operations,</a:t>
                      </a:r>
                      <a:r>
                        <a:rPr sz="800" spc="1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consistency,</a:t>
                      </a:r>
                      <a:r>
                        <a:rPr sz="800" spc="1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taking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800" spc="1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protect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against</a:t>
                      </a:r>
                      <a:r>
                        <a:rPr sz="800" spc="2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-1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5565" algn="just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ooplanned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interruptions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property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damage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519256">
                <a:tc>
                  <a:txBody>
                    <a:bodyPr/>
                    <a:lstStyle/>
                    <a:p>
                      <a:pPr marL="68580" algn="just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800" b="1" spc="-2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Digital</a:t>
                      </a:r>
                      <a:r>
                        <a:rPr sz="800" b="1" spc="-10" dirty="0">
                          <a:solidFill>
                            <a:srgbClr val="1D4999"/>
                          </a:solidFill>
                          <a:latin typeface="Arial"/>
                          <a:cs typeface="Arial"/>
                        </a:rPr>
                        <a:t> resHlence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69215" marR="44450" indent="1270" algn="just">
                        <a:lnSpc>
                          <a:spcPct val="138300"/>
                        </a:lnSpc>
                        <a:tabLst>
                          <a:tab pos="3109595" algn="l"/>
                        </a:tabLst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environment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operates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requires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continuous</a:t>
                      </a:r>
                      <a:r>
                        <a:rPr sz="800" spc="2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800" spc="2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800" spc="30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2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800" spc="2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committed</a:t>
                      </a:r>
                      <a:r>
                        <a:rPr sz="800" spc="2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229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combat</a:t>
                      </a:r>
                      <a:r>
                        <a:rPr sz="800" spc="2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scanning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threats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constant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review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controls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prevent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800" spc="1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increasing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global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threat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incidents</a:t>
                      </a:r>
                      <a:r>
                        <a:rPr sz="800" spc="1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manufacturing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increasing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exposure,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utilising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new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maintaining</a:t>
                      </a:r>
                      <a:r>
                        <a:rPr sz="800" spc="2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companies,</a:t>
                      </a:r>
                      <a:r>
                        <a:rPr sz="800" spc="4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induding</a:t>
                      </a:r>
                      <a:r>
                        <a:rPr sz="800" spc="3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continuing</a:t>
                      </a:r>
                      <a:r>
                        <a:rPr sz="800" spc="409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800" spc="43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3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3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central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existing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hardware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levels.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committed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having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1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Operational</a:t>
                      </a:r>
                      <a:r>
                        <a:rPr sz="800" spc="1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1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1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1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b="1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1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Operations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standards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practices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ensure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800" spc="1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Centre).</a:t>
                      </a:r>
                      <a:r>
                        <a:rPr sz="800" spc="11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both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process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control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projects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5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equipped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defend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itself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cyber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incidents</a:t>
                      </a:r>
                      <a:r>
                        <a:rPr sz="800" spc="-1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improve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resilience,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manage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security incidents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improve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event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76835" algn="just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threat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cyber-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attacks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conl</a:t>
                      </a:r>
                      <a:r>
                        <a:rPr sz="800" spc="-1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nued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genuine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229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1200" spc="-15" baseline="41666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detection.</a:t>
                      </a:r>
                      <a:endParaRPr sz="1200" baseline="41666">
                        <a:latin typeface="Arial"/>
                        <a:cs typeface="Arial"/>
                      </a:endParaRPr>
                    </a:p>
                    <a:p>
                      <a:pPr marL="75565" marR="43180" indent="2540" algn="just">
                        <a:lnSpc>
                          <a:spcPct val="137800"/>
                        </a:lnSpc>
                        <a:tabLst>
                          <a:tab pos="3115945" algn="l"/>
                        </a:tabLst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large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scale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criminal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activity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targeting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major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businesses</a:t>
                      </a:r>
                      <a:r>
                        <a:rPr sz="800" spc="3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Specific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been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placed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oo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awareness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across</a:t>
                      </a:r>
                      <a:r>
                        <a:rPr sz="800" spc="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industries</a:t>
                      </a:r>
                      <a:r>
                        <a:rPr sz="800" spc="-10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70707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therefore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has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preventarve</a:t>
                      </a:r>
                      <a:r>
                        <a:rPr sz="800" spc="20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education.</a:t>
                      </a:r>
                      <a:r>
                        <a:rPr sz="800" spc="25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protection</a:t>
                      </a:r>
                      <a:r>
                        <a:rPr sz="800" spc="2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2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viruses.</a:t>
                      </a:r>
                      <a:r>
                        <a:rPr sz="800" spc="2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malicious</a:t>
                      </a:r>
                      <a:r>
                        <a:rPr sz="800" spc="2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software</a:t>
                      </a:r>
                      <a:r>
                        <a:rPr sz="800" spc="2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help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maintain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-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800" spc="-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level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vulnerability</a:t>
                      </a:r>
                      <a:r>
                        <a:rPr sz="800" spc="-1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1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hacking,</a:t>
                      </a:r>
                      <a:r>
                        <a:rPr sz="800" spc="20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managing</a:t>
                      </a:r>
                      <a:r>
                        <a:rPr sz="800" spc="2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core</a:t>
                      </a:r>
                      <a:r>
                        <a:rPr sz="800" spc="2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network</a:t>
                      </a:r>
                      <a:r>
                        <a:rPr sz="800" spc="2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components.</a:t>
                      </a:r>
                      <a:r>
                        <a:rPr sz="800" spc="204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8485" marR="48895" algn="just">
                        <a:lnSpc>
                          <a:spcPct val="135300"/>
                        </a:lnSpc>
                        <a:spcBef>
                          <a:spcPts val="45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contingency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planning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resilience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digital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critical components.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226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58477" y="1011203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95048" y="9509978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919897" y="705673"/>
            <a:ext cx="273796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1D4999"/>
                </a:solidFill>
                <a:latin typeface="Arial"/>
                <a:cs typeface="Arial"/>
              </a:rPr>
              <a:t>A2</a:t>
            </a:r>
            <a:r>
              <a:rPr sz="1198" b="1" dirty="0">
                <a:solidFill>
                  <a:srgbClr val="595959"/>
                </a:solidFill>
                <a:latin typeface="Arial"/>
                <a:cs typeface="Arial"/>
              </a:rPr>
              <a:t>.</a:t>
            </a:r>
            <a:r>
              <a:rPr sz="1198" b="1" spc="1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D4999"/>
                </a:solidFill>
                <a:latin typeface="Arial"/>
                <a:cs typeface="Arial"/>
              </a:rPr>
              <a:t>Principal</a:t>
            </a:r>
            <a:r>
              <a:rPr sz="1198" b="1" spc="210" dirty="0">
                <a:solidFill>
                  <a:srgbClr val="1D49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D4999"/>
                </a:solidFill>
                <a:latin typeface="Arial"/>
                <a:cs typeface="Arial"/>
              </a:rPr>
              <a:t>risks</a:t>
            </a:r>
            <a:r>
              <a:rPr sz="1198" b="1" spc="110" dirty="0">
                <a:solidFill>
                  <a:srgbClr val="1D49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D4999"/>
                </a:solidFill>
                <a:latin typeface="Arial"/>
                <a:cs typeface="Arial"/>
              </a:rPr>
              <a:t>and</a:t>
            </a:r>
            <a:r>
              <a:rPr sz="1198" b="1" spc="25" dirty="0">
                <a:solidFill>
                  <a:srgbClr val="1D49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1D4999"/>
                </a:solidFill>
                <a:latin typeface="Arial"/>
                <a:cs typeface="Arial"/>
              </a:rPr>
              <a:t>uncertainties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9256"/>
          </a:xfrm>
          <a:prstGeom prst="rect">
            <a:avLst/>
          </a:prstGeom>
        </p:spPr>
        <p:txBody>
          <a:bodyPr vert="horz" wrap="square" lIns="0" tIns="55644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10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2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20874"/>
          </a:xfrm>
          <a:prstGeom prst="rect">
            <a:avLst/>
          </a:prstGeom>
        </p:spPr>
        <p:txBody>
          <a:bodyPr vert="horz" wrap="square" lIns="0" tIns="67149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86356"/>
          </a:xfrm>
          <a:prstGeom prst="rect">
            <a:avLst/>
          </a:prstGeom>
        </p:spPr>
        <p:txBody>
          <a:bodyPr vert="horz" wrap="square" lIns="0" tIns="55358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b="1" spc="-10" dirty="0">
                <a:latin typeface="Arial"/>
                <a:cs typeface="Arial"/>
              </a:rPr>
              <a:t>Page7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7771" y="2009600"/>
            <a:ext cx="1852433" cy="90223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52433" y="3131293"/>
            <a:ext cx="402172" cy="6096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79641" y="4118870"/>
            <a:ext cx="1657439" cy="124361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230893" y="6740217"/>
            <a:ext cx="1986490" cy="999769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121871" y="1015928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056969" y="1156139"/>
            <a:ext cx="694792" cy="0"/>
          </a:xfrm>
          <a:custGeom>
            <a:avLst/>
            <a:gdLst/>
            <a:ahLst/>
            <a:cxnLst/>
            <a:rect l="l" t="t" r="r" b="b"/>
            <a:pathLst>
              <a:path w="695959">
                <a:moveTo>
                  <a:pt x="0" y="0"/>
                </a:moveTo>
                <a:lnTo>
                  <a:pt x="69583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485500" y="1159187"/>
            <a:ext cx="1536023" cy="0"/>
          </a:xfrm>
          <a:custGeom>
            <a:avLst/>
            <a:gdLst/>
            <a:ahLst/>
            <a:cxnLst/>
            <a:rect l="l" t="t" r="r" b="b"/>
            <a:pathLst>
              <a:path w="1538604">
                <a:moveTo>
                  <a:pt x="0" y="0"/>
                </a:moveTo>
                <a:lnTo>
                  <a:pt x="153815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77468" y="1162235"/>
            <a:ext cx="2498970" cy="0"/>
          </a:xfrm>
          <a:custGeom>
            <a:avLst/>
            <a:gdLst/>
            <a:ahLst/>
            <a:cxnLst/>
            <a:rect l="l" t="t" r="r" b="b"/>
            <a:pathLst>
              <a:path w="2503170">
                <a:moveTo>
                  <a:pt x="0" y="0"/>
                </a:moveTo>
                <a:lnTo>
                  <a:pt x="2502546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155788" y="1348167"/>
            <a:ext cx="2693588" cy="0"/>
          </a:xfrm>
          <a:custGeom>
            <a:avLst/>
            <a:gdLst/>
            <a:ahLst/>
            <a:cxnLst/>
            <a:rect l="l" t="t" r="r" b="b"/>
            <a:pathLst>
              <a:path w="2698115">
                <a:moveTo>
                  <a:pt x="0" y="0"/>
                </a:moveTo>
                <a:lnTo>
                  <a:pt x="2697867" y="0"/>
                </a:lnTo>
              </a:path>
            </a:pathLst>
          </a:custGeom>
          <a:ln w="610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377138" y="1348167"/>
            <a:ext cx="2242860" cy="0"/>
          </a:xfrm>
          <a:custGeom>
            <a:avLst/>
            <a:gdLst/>
            <a:ahLst/>
            <a:cxnLst/>
            <a:rect l="l" t="t" r="r" b="b"/>
            <a:pathLst>
              <a:path w="2246629">
                <a:moveTo>
                  <a:pt x="0" y="0"/>
                </a:moveTo>
                <a:lnTo>
                  <a:pt x="2246188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815872" y="3494014"/>
            <a:ext cx="5021396" cy="0"/>
          </a:xfrm>
          <a:custGeom>
            <a:avLst/>
            <a:gdLst/>
            <a:ahLst/>
            <a:cxnLst/>
            <a:rect l="l" t="t" r="r" b="b"/>
            <a:pathLst>
              <a:path w="5029834">
                <a:moveTo>
                  <a:pt x="0" y="0"/>
                </a:moveTo>
                <a:lnTo>
                  <a:pt x="5029508" y="0"/>
                </a:lnTo>
              </a:path>
            </a:pathLst>
          </a:custGeom>
          <a:ln w="610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28719" y="3497062"/>
            <a:ext cx="536309" cy="0"/>
          </a:xfrm>
          <a:custGeom>
            <a:avLst/>
            <a:gdLst/>
            <a:ahLst/>
            <a:cxnLst/>
            <a:rect l="l" t="t" r="r" b="b"/>
            <a:pathLst>
              <a:path w="537210">
                <a:moveTo>
                  <a:pt x="0" y="0"/>
                </a:moveTo>
                <a:lnTo>
                  <a:pt x="537131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937743" y="5959908"/>
            <a:ext cx="2096422" cy="0"/>
          </a:xfrm>
          <a:custGeom>
            <a:avLst/>
            <a:gdLst/>
            <a:ahLst/>
            <a:cxnLst/>
            <a:rect l="l" t="t" r="r" b="b"/>
            <a:pathLst>
              <a:path w="2099945">
                <a:moveTo>
                  <a:pt x="0" y="0"/>
                </a:moveTo>
                <a:lnTo>
                  <a:pt x="2099697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460464" y="5959908"/>
            <a:ext cx="2121145" cy="0"/>
          </a:xfrm>
          <a:custGeom>
            <a:avLst/>
            <a:gdLst/>
            <a:ahLst/>
            <a:cxnLst/>
            <a:rect l="l" t="t" r="r" b="b"/>
            <a:pathLst>
              <a:path w="2124709">
                <a:moveTo>
                  <a:pt x="0" y="0"/>
                </a:moveTo>
                <a:lnTo>
                  <a:pt x="2124112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16533" y="8517245"/>
            <a:ext cx="6020477" cy="0"/>
          </a:xfrm>
          <a:custGeom>
            <a:avLst/>
            <a:gdLst/>
            <a:ahLst/>
            <a:cxnLst/>
            <a:rect l="l" t="t" r="r" b="b"/>
            <a:pathLst>
              <a:path w="6030595">
                <a:moveTo>
                  <a:pt x="0" y="0"/>
                </a:moveTo>
                <a:lnTo>
                  <a:pt x="6030526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34057" y="952920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886117" y="707584"/>
            <a:ext cx="291863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69C"/>
                </a:solidFill>
                <a:latin typeface="Arial"/>
                <a:cs typeface="Arial"/>
              </a:rPr>
              <a:t>A3.</a:t>
            </a:r>
            <a:r>
              <a:rPr sz="1198" b="1" spc="125" dirty="0">
                <a:solidFill>
                  <a:srgbClr val="2B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C"/>
                </a:solidFill>
                <a:latin typeface="Arial"/>
                <a:cs typeface="Arial"/>
              </a:rPr>
              <a:t>Key</a:t>
            </a:r>
            <a:r>
              <a:rPr sz="1198" b="1" spc="150" dirty="0">
                <a:solidFill>
                  <a:srgbClr val="2B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C"/>
                </a:solidFill>
                <a:latin typeface="Arial"/>
                <a:cs typeface="Arial"/>
              </a:rPr>
              <a:t>Performance</a:t>
            </a:r>
            <a:r>
              <a:rPr sz="1198" b="1" spc="155" dirty="0">
                <a:solidFill>
                  <a:srgbClr val="2B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C"/>
                </a:solidFill>
                <a:latin typeface="Arial"/>
                <a:cs typeface="Arial"/>
              </a:rPr>
              <a:t>Indicators</a:t>
            </a:r>
            <a:r>
              <a:rPr sz="1198" b="1" spc="160" dirty="0">
                <a:solidFill>
                  <a:srgbClr val="2B56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69C"/>
                </a:solidFill>
                <a:latin typeface="Arial"/>
                <a:cs typeface="Arial"/>
              </a:rPr>
              <a:t>(KPls)</a:t>
            </a:r>
            <a:endParaRPr sz="1198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78240" y="1145240"/>
            <a:ext cx="20476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5" dirty="0">
                <a:solidFill>
                  <a:srgbClr val="2B569C"/>
                </a:solidFill>
                <a:latin typeface="Arial"/>
                <a:cs typeface="Arial"/>
              </a:rPr>
              <a:t>KPI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81444" y="1383242"/>
            <a:ext cx="39177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2B569C"/>
                </a:solidFill>
                <a:latin typeface="Arial"/>
                <a:cs typeface="Arial"/>
              </a:rPr>
              <a:t>Safety: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540965" y="1148540"/>
            <a:ext cx="4932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2B569C"/>
                </a:solidFill>
                <a:latin typeface="Arial"/>
                <a:cs typeface="Arial"/>
              </a:rPr>
              <a:t>Rationale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189164" y="1148540"/>
            <a:ext cx="55596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2B569C"/>
                </a:solidFill>
                <a:latin typeface="Arial"/>
                <a:cs typeface="Arial"/>
              </a:rPr>
              <a:t>Comments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36788" y="1644106"/>
            <a:ext cx="152144" cy="8180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449" spc="-20" dirty="0">
                <a:solidFill>
                  <a:srgbClr val="545454"/>
                </a:solidFill>
                <a:latin typeface="Arial"/>
                <a:cs typeface="Arial"/>
              </a:rPr>
              <a:t>LTIF</a:t>
            </a:r>
            <a:endParaRPr sz="44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2756275" y="1622262"/>
            <a:ext cx="409521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30" dirty="0">
                <a:solidFill>
                  <a:srgbClr val="545454"/>
                </a:solidFill>
                <a:latin typeface="Times New Roman"/>
                <a:cs typeface="Times New Roman"/>
              </a:rPr>
              <a:t>Ae&lt;O&lt;dl�leS</a:t>
            </a:r>
            <a:endParaRPr sz="549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54033" y="1887191"/>
            <a:ext cx="13376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2.0</a:t>
            </a:r>
            <a:endParaRPr sz="5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947965" y="2076171"/>
            <a:ext cx="13376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696969"/>
                </a:solidFill>
                <a:latin typeface="Arial"/>
                <a:cs typeface="Arial"/>
              </a:rPr>
              <a:t>1.6</a:t>
            </a:r>
            <a:endParaRPr sz="5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49667" y="2252706"/>
            <a:ext cx="130591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-25" dirty="0">
                <a:solidFill>
                  <a:srgbClr val="545454"/>
                </a:solidFill>
                <a:latin typeface="Times New Roman"/>
                <a:cs typeface="Times New Roman"/>
              </a:rPr>
              <a:t>1.2</a:t>
            </a:r>
            <a:endParaRPr sz="649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949947" y="2451086"/>
            <a:ext cx="13376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0.8</a:t>
            </a:r>
            <a:endParaRPr sz="5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943168" y="2637018"/>
            <a:ext cx="141367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i="1" spc="-25" dirty="0">
                <a:solidFill>
                  <a:srgbClr val="545454"/>
                </a:solidFill>
                <a:latin typeface="Arial"/>
                <a:cs typeface="Arial"/>
              </a:rPr>
              <a:t>OA</a:t>
            </a:r>
            <a:endParaRPr sz="5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46899" y="2822951"/>
            <a:ext cx="13693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0.0</a:t>
            </a:r>
            <a:endParaRPr sz="5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288137" y="2938777"/>
            <a:ext cx="211099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0" dirty="0">
                <a:solidFill>
                  <a:srgbClr val="545454"/>
                </a:solidFill>
                <a:latin typeface="Arial"/>
                <a:cs typeface="Arial"/>
              </a:rPr>
              <a:t>FY21</a:t>
            </a:r>
            <a:endParaRPr sz="5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532322" y="2889572"/>
            <a:ext cx="418397" cy="313404"/>
          </a:xfrm>
          <a:prstGeom prst="rect">
            <a:avLst/>
          </a:prstGeom>
        </p:spPr>
        <p:txBody>
          <a:bodyPr vert="horz" wrap="square" lIns="0" tIns="62125" rIns="0" bIns="0" rtlCol="0">
            <a:spAutoFit/>
          </a:bodyPr>
          <a:lstStyle/>
          <a:p>
            <a:pPr marL="228211">
              <a:spcBef>
                <a:spcPts val="488"/>
              </a:spcBef>
            </a:pPr>
            <a:r>
              <a:rPr sz="599" spc="-20" dirty="0">
                <a:solidFill>
                  <a:srgbClr val="797979"/>
                </a:solidFill>
                <a:latin typeface="Arial"/>
                <a:cs typeface="Arial"/>
              </a:rPr>
              <a:t>FY22</a:t>
            </a:r>
            <a:endParaRPr sz="599">
              <a:latin typeface="Arial"/>
              <a:cs typeface="Arial"/>
            </a:endParaRPr>
          </a:p>
          <a:p>
            <a:pPr marL="12678">
              <a:spcBef>
                <a:spcPts val="449"/>
              </a:spcBef>
            </a:pPr>
            <a:r>
              <a:rPr sz="699" spc="734" dirty="0">
                <a:solidFill>
                  <a:srgbClr val="31AFEB"/>
                </a:solidFill>
                <a:latin typeface="Arial"/>
                <a:cs typeface="Arial"/>
              </a:rPr>
              <a:t>-</a:t>
            </a:r>
            <a:r>
              <a:rPr sz="699" spc="589" dirty="0">
                <a:solidFill>
                  <a:srgbClr val="797979"/>
                </a:solidFill>
                <a:latin typeface="Arial"/>
                <a:cs typeface="Arial"/>
              </a:rPr>
              <a:t>l</a:t>
            </a:r>
            <a:r>
              <a:rPr sz="699" spc="589" dirty="0">
                <a:solidFill>
                  <a:srgbClr val="AEACAF"/>
                </a:solidFill>
                <a:latin typeface="Arial"/>
                <a:cs typeface="Arial"/>
              </a:rPr>
              <a:t>·</a:t>
            </a:r>
            <a:endParaRPr sz="6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2205213" y="2935729"/>
            <a:ext cx="198422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0" dirty="0">
                <a:solidFill>
                  <a:srgbClr val="545454"/>
                </a:solidFill>
                <a:latin typeface="Arial"/>
                <a:cs typeface="Arial"/>
              </a:rPr>
              <a:t>FY23</a:t>
            </a:r>
            <a:endParaRPr sz="5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668322" y="2935729"/>
            <a:ext cx="206029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0" dirty="0">
                <a:solidFill>
                  <a:srgbClr val="545454"/>
                </a:solidFill>
                <a:latin typeface="Arial"/>
                <a:cs typeface="Arial"/>
              </a:rPr>
              <a:t>FY24</a:t>
            </a:r>
            <a:endParaRPr sz="5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262829" y="3097023"/>
            <a:ext cx="447557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-35" dirty="0">
                <a:solidFill>
                  <a:srgbClr val="545454"/>
                </a:solidFill>
                <a:latin typeface="Arial"/>
                <a:cs typeface="Arial"/>
              </a:rPr>
              <a:t>Recordables</a:t>
            </a:r>
            <a:endParaRPr sz="64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060593" y="1887190"/>
            <a:ext cx="145171" cy="104979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spcBef>
                <a:spcPts val="100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8.0</a:t>
            </a:r>
            <a:endParaRPr sz="599">
              <a:latin typeface="Arial"/>
              <a:cs typeface="Arial"/>
            </a:endParaRPr>
          </a:p>
          <a:p>
            <a:pPr marL="15848">
              <a:spcBef>
                <a:spcPts val="479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7/J</a:t>
            </a:r>
            <a:endParaRPr sz="599">
              <a:latin typeface="Arial"/>
              <a:cs typeface="Arial"/>
            </a:endParaRPr>
          </a:p>
          <a:p>
            <a:pPr marL="16482">
              <a:spcBef>
                <a:spcPts val="554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6.0</a:t>
            </a:r>
            <a:endParaRPr sz="599">
              <a:latin typeface="Arial"/>
              <a:cs typeface="Arial"/>
            </a:endParaRPr>
          </a:p>
          <a:p>
            <a:pPr marL="16482">
              <a:spcBef>
                <a:spcPts val="504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5.0</a:t>
            </a:r>
            <a:endParaRPr sz="599">
              <a:latin typeface="Arial"/>
              <a:cs typeface="Arial"/>
            </a:endParaRPr>
          </a:p>
          <a:p>
            <a:pPr marL="12678">
              <a:spcBef>
                <a:spcPts val="508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4.0</a:t>
            </a:r>
            <a:endParaRPr sz="599">
              <a:latin typeface="Arial"/>
              <a:cs typeface="Arial"/>
            </a:endParaRPr>
          </a:p>
          <a:p>
            <a:pPr marL="19018">
              <a:spcBef>
                <a:spcPts val="504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3.0</a:t>
            </a:r>
            <a:endParaRPr sz="599">
              <a:latin typeface="Arial"/>
              <a:cs typeface="Arial"/>
            </a:endParaRPr>
          </a:p>
          <a:p>
            <a:pPr marL="20285">
              <a:spcBef>
                <a:spcPts val="479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2.0</a:t>
            </a:r>
            <a:endParaRPr sz="5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537513" y="1499068"/>
            <a:ext cx="1551238" cy="1668516"/>
          </a:xfrm>
          <a:prstGeom prst="rect">
            <a:avLst/>
          </a:prstGeom>
        </p:spPr>
        <p:txBody>
          <a:bodyPr vert="horz" wrap="square" lIns="0" tIns="24090" rIns="0" bIns="0" rtlCol="0">
            <a:spAutoFit/>
          </a:bodyPr>
          <a:lstStyle/>
          <a:p>
            <a:pPr marL="95722" marR="6973" indent="-83678" algn="just">
              <a:lnSpc>
                <a:spcPts val="888"/>
              </a:lnSpc>
              <a:spcBef>
                <a:spcPts val="190"/>
              </a:spcBef>
              <a:buChar char="•"/>
              <a:tabLst>
                <a:tab pos="95722" algn="l"/>
                <a:tab pos="100159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This</a:t>
            </a:r>
            <a:r>
              <a:rPr sz="799" spc="11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shows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lime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injury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frequency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('LTIF')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from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continuing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provide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basis</a:t>
            </a:r>
            <a:r>
              <a:rPr sz="799" spc="44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42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comparison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industry</a:t>
            </a:r>
            <a:r>
              <a:rPr sz="799" spc="29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peers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.</a:t>
            </a:r>
            <a:r>
              <a:rPr sz="799" spc="26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4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frequency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(as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'recordables')</a:t>
            </a:r>
            <a:r>
              <a:rPr sz="799" spc="2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799" spc="499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reported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per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million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hours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worked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32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30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rolling</a:t>
            </a:r>
            <a:r>
              <a:rPr sz="799" spc="31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twelve-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month average.</a:t>
            </a:r>
            <a:endParaRPr sz="799">
              <a:latin typeface="Arial"/>
              <a:cs typeface="Arial"/>
            </a:endParaRPr>
          </a:p>
          <a:p>
            <a:pPr marL="93186" marR="5071" indent="-77972" algn="just">
              <a:lnSpc>
                <a:spcPct val="92000"/>
              </a:lnSpc>
              <a:spcBef>
                <a:spcPts val="439"/>
              </a:spcBef>
              <a:buChar char="•"/>
              <a:tabLst>
                <a:tab pos="93186" algn="l"/>
                <a:tab pos="94454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Recordables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defined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wo�related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incidents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resulting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harm</a:t>
            </a:r>
            <a:r>
              <a:rPr sz="799" spc="2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2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person</a:t>
            </a:r>
            <a:r>
              <a:rPr sz="799" spc="2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persons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excluding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those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require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no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more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than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first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aid</a:t>
            </a:r>
            <a:r>
              <a:rPr sz="79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treatment.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182766" y="1508213"/>
            <a:ext cx="1613363" cy="992108"/>
          </a:xfrm>
          <a:prstGeom prst="rect">
            <a:avLst/>
          </a:prstGeom>
        </p:spPr>
        <p:txBody>
          <a:bodyPr vert="horz" wrap="square" lIns="0" tIns="24090" rIns="0" bIns="0" rtlCol="0">
            <a:spAutoFit/>
          </a:bodyPr>
          <a:lstStyle/>
          <a:p>
            <a:pPr marL="95722" marR="7607" indent="-83678" algn="just">
              <a:lnSpc>
                <a:spcPts val="888"/>
              </a:lnSpc>
              <a:spcBef>
                <a:spcPts val="190"/>
              </a:spcBef>
              <a:buChar char="•"/>
              <a:tabLst>
                <a:tab pos="95722" algn="l"/>
                <a:tab pos="98258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LTIF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b="1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44444"/>
                </a:solidFill>
                <a:latin typeface="Arial"/>
                <a:cs typeface="Arial"/>
              </a:rPr>
              <a:t>1.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79 in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2023/24,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compares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1</a:t>
            </a:r>
            <a:r>
              <a:rPr sz="799" spc="-10" dirty="0">
                <a:solidFill>
                  <a:srgbClr val="797979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87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2022/23.</a:t>
            </a:r>
            <a:endParaRPr sz="799">
              <a:latin typeface="Arial"/>
              <a:cs typeface="Arial"/>
            </a:endParaRPr>
          </a:p>
          <a:p>
            <a:pPr marL="93186" marR="5071" indent="-81142" algn="just">
              <a:lnSpc>
                <a:spcPct val="92200"/>
              </a:lnSpc>
              <a:spcBef>
                <a:spcPts val="439"/>
              </a:spcBef>
              <a:buChar char="•"/>
              <a:tabLst>
                <a:tab pos="93186" algn="l"/>
                <a:tab pos="97624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The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recordables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rate,</a:t>
            </a:r>
            <a:r>
              <a:rPr sz="799" spc="19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includes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444444"/>
                </a:solidFill>
                <a:latin typeface="Arial"/>
                <a:cs typeface="Arial"/>
              </a:rPr>
              <a:t>time</a:t>
            </a:r>
            <a:r>
              <a:rPr sz="74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injulies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well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minor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545454"/>
                </a:solidFill>
                <a:latin typeface="Arial"/>
                <a:cs typeface="Arial"/>
              </a:rPr>
              <a:t>injuries.</a:t>
            </a:r>
            <a:r>
              <a:rPr sz="799" spc="-3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rose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4.98 in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2022/23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6.79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2023/24.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Refer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pages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11</a:t>
            </a:r>
            <a:r>
              <a:rPr sz="79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12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further information.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881287" y="3638565"/>
            <a:ext cx="140670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10" dirty="0">
                <a:solidFill>
                  <a:srgbClr val="2B569C"/>
                </a:solidFill>
                <a:latin typeface="Arial"/>
                <a:cs typeface="Arial"/>
              </a:rPr>
              <a:t>EBITOA</a:t>
            </a:r>
            <a:r>
              <a:rPr sz="849" b="1" spc="85" dirty="0">
                <a:solidFill>
                  <a:srgbClr val="2B56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B569C"/>
                </a:solidFill>
                <a:latin typeface="Times New Roman"/>
                <a:cs typeface="Times New Roman"/>
              </a:rPr>
              <a:t>&amp;</a:t>
            </a:r>
            <a:r>
              <a:rPr sz="799" spc="-25" dirty="0">
                <a:solidFill>
                  <a:srgbClr val="2B569C"/>
                </a:solidFill>
                <a:latin typeface="Times New Roman"/>
                <a:cs typeface="Times New Roman"/>
              </a:rPr>
              <a:t> </a:t>
            </a:r>
            <a:r>
              <a:rPr sz="849" b="1" dirty="0">
                <a:solidFill>
                  <a:srgbClr val="2B569C"/>
                </a:solidFill>
                <a:latin typeface="Arial"/>
                <a:cs typeface="Arial"/>
              </a:rPr>
              <a:t>EBITDA</a:t>
            </a:r>
            <a:r>
              <a:rPr sz="849" b="1" spc="45" dirty="0">
                <a:solidFill>
                  <a:srgbClr val="2B569C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B569C"/>
                </a:solidFill>
                <a:latin typeface="Arial"/>
                <a:cs typeface="Arial"/>
              </a:rPr>
              <a:t>Margin:</a:t>
            </a:r>
            <a:endParaRPr sz="84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919707" y="3898922"/>
            <a:ext cx="147707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Em</a:t>
            </a:r>
            <a:endParaRPr sz="5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902265" y="4142769"/>
            <a:ext cx="208564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0" dirty="0">
                <a:solidFill>
                  <a:srgbClr val="545454"/>
                </a:solidFill>
                <a:latin typeface="Arial"/>
                <a:cs typeface="Arial"/>
              </a:rPr>
              <a:t>1200</a:t>
            </a:r>
            <a:endParaRPr sz="5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940882" y="4374422"/>
            <a:ext cx="164189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800</a:t>
            </a:r>
            <a:endParaRPr sz="59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942437" y="4593630"/>
            <a:ext cx="163555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b="1" spc="-25" dirty="0">
                <a:solidFill>
                  <a:srgbClr val="545454"/>
                </a:solidFill>
                <a:latin typeface="Arial"/>
                <a:cs typeface="Arial"/>
              </a:rPr>
              <a:t>400</a:t>
            </a:r>
            <a:endParaRPr sz="64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025582" y="4815885"/>
            <a:ext cx="74804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50" dirty="0">
                <a:solidFill>
                  <a:srgbClr val="545454"/>
                </a:solidFill>
                <a:latin typeface="Arial"/>
                <a:cs typeface="Arial"/>
              </a:rPr>
              <a:t>0</a:t>
            </a:r>
            <a:endParaRPr sz="69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911962" y="5047794"/>
            <a:ext cx="192716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b="1" spc="-10" dirty="0">
                <a:solidFill>
                  <a:srgbClr val="545454"/>
                </a:solidFill>
                <a:latin typeface="Arial"/>
                <a:cs typeface="Arial"/>
              </a:rPr>
              <a:t>-</a:t>
            </a:r>
            <a:r>
              <a:rPr sz="649" b="1" spc="-25" dirty="0">
                <a:solidFill>
                  <a:srgbClr val="545454"/>
                </a:solidFill>
                <a:latin typeface="Arial"/>
                <a:cs typeface="Arial"/>
              </a:rPr>
              <a:t>400</a:t>
            </a:r>
            <a:endParaRPr sz="649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915009" y="5276400"/>
            <a:ext cx="192716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b="1" spc="-10" dirty="0">
                <a:solidFill>
                  <a:srgbClr val="696969"/>
                </a:solidFill>
                <a:latin typeface="Arial"/>
                <a:cs typeface="Arial"/>
              </a:rPr>
              <a:t>-</a:t>
            </a:r>
            <a:r>
              <a:rPr sz="649" b="1" spc="-25" dirty="0">
                <a:solidFill>
                  <a:srgbClr val="696969"/>
                </a:solidFill>
                <a:latin typeface="Arial"/>
                <a:cs typeface="Arial"/>
              </a:rPr>
              <a:t>800</a:t>
            </a:r>
            <a:endParaRPr sz="649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2856295" y="3853455"/>
            <a:ext cx="105233" cy="29224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747" spc="-50" dirty="0">
                <a:solidFill>
                  <a:srgbClr val="696969"/>
                </a:solidFill>
                <a:latin typeface="Arial"/>
                <a:cs typeface="Arial"/>
              </a:rPr>
              <a:t>"</a:t>
            </a:r>
            <a:endParaRPr sz="1747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2991736" y="4078759"/>
            <a:ext cx="216172" cy="132745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>
              <a:spcBef>
                <a:spcPts val="100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14%</a:t>
            </a:r>
            <a:endParaRPr sz="599">
              <a:latin typeface="Arial"/>
              <a:cs typeface="Arial"/>
            </a:endParaRPr>
          </a:p>
          <a:p>
            <a:pPr marL="15848">
              <a:spcBef>
                <a:spcPts val="479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11%</a:t>
            </a:r>
            <a:endParaRPr sz="599">
              <a:latin typeface="Arial"/>
              <a:cs typeface="Arial"/>
            </a:endParaRPr>
          </a:p>
          <a:p>
            <a:pPr marL="18384">
              <a:spcBef>
                <a:spcPts val="458"/>
              </a:spcBef>
            </a:pPr>
            <a:r>
              <a:rPr sz="599" b="1" spc="-25" dirty="0">
                <a:solidFill>
                  <a:srgbClr val="545454"/>
                </a:solidFill>
                <a:latin typeface="Arial"/>
                <a:cs typeface="Arial"/>
              </a:rPr>
              <a:t>8%</a:t>
            </a:r>
            <a:endParaRPr sz="599">
              <a:latin typeface="Arial"/>
              <a:cs typeface="Arial"/>
            </a:endParaRPr>
          </a:p>
          <a:p>
            <a:pPr marL="17750">
              <a:spcBef>
                <a:spcPts val="479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5%</a:t>
            </a:r>
            <a:endParaRPr sz="599">
              <a:latin typeface="Arial"/>
              <a:cs typeface="Arial"/>
            </a:endParaRPr>
          </a:p>
          <a:p>
            <a:pPr marL="19018">
              <a:spcBef>
                <a:spcPts val="483"/>
              </a:spcBef>
            </a:pPr>
            <a:r>
              <a:rPr sz="599" spc="-25" dirty="0">
                <a:solidFill>
                  <a:srgbClr val="545454"/>
                </a:solidFill>
                <a:latin typeface="Arial"/>
                <a:cs typeface="Arial"/>
              </a:rPr>
              <a:t>2%</a:t>
            </a:r>
            <a:endParaRPr sz="599">
              <a:latin typeface="Arial"/>
              <a:cs typeface="Arial"/>
            </a:endParaRPr>
          </a:p>
          <a:p>
            <a:pPr marL="19018">
              <a:spcBef>
                <a:spcPts val="433"/>
              </a:spcBef>
            </a:pPr>
            <a:r>
              <a:rPr sz="599" dirty="0">
                <a:solidFill>
                  <a:srgbClr val="696969"/>
                </a:solidFill>
                <a:latin typeface="Arial"/>
                <a:cs typeface="Arial"/>
              </a:rPr>
              <a:t>-</a:t>
            </a:r>
            <a:r>
              <a:rPr sz="599" spc="-25" dirty="0">
                <a:solidFill>
                  <a:srgbClr val="696969"/>
                </a:solidFill>
                <a:latin typeface="Arial"/>
                <a:cs typeface="Arial"/>
              </a:rPr>
              <a:t>1%</a:t>
            </a:r>
            <a:endParaRPr sz="599">
              <a:latin typeface="Arial"/>
              <a:cs typeface="Arial"/>
            </a:endParaRPr>
          </a:p>
          <a:p>
            <a:pPr marL="12678">
              <a:spcBef>
                <a:spcPts val="504"/>
              </a:spcBef>
            </a:pPr>
            <a:r>
              <a:rPr sz="599" spc="-25" dirty="0">
                <a:solidFill>
                  <a:srgbClr val="696969"/>
                </a:solidFill>
                <a:latin typeface="Arial"/>
                <a:cs typeface="Arial"/>
              </a:rPr>
              <a:t>·4%</a:t>
            </a:r>
            <a:endParaRPr sz="599">
              <a:latin typeface="Arial"/>
              <a:cs typeface="Arial"/>
            </a:endParaRPr>
          </a:p>
          <a:p>
            <a:pPr marL="19018">
              <a:spcBef>
                <a:spcPts val="433"/>
              </a:spcBef>
            </a:pPr>
            <a:r>
              <a:rPr sz="599" dirty="0">
                <a:solidFill>
                  <a:srgbClr val="696969"/>
                </a:solidFill>
                <a:latin typeface="Arial"/>
                <a:cs typeface="Arial"/>
              </a:rPr>
              <a:t>-</a:t>
            </a:r>
            <a:r>
              <a:rPr sz="599" spc="-25" dirty="0">
                <a:solidFill>
                  <a:srgbClr val="696969"/>
                </a:solidFill>
                <a:latin typeface="Arial"/>
                <a:cs typeface="Arial"/>
              </a:rPr>
              <a:t>7%</a:t>
            </a:r>
            <a:endParaRPr sz="599">
              <a:latin typeface="Arial"/>
              <a:cs typeface="Arial"/>
            </a:endParaRPr>
          </a:p>
          <a:p>
            <a:pPr marL="15214">
              <a:spcBef>
                <a:spcPts val="504"/>
              </a:spcBef>
            </a:pPr>
            <a:r>
              <a:rPr sz="599" spc="-20" dirty="0">
                <a:solidFill>
                  <a:srgbClr val="AEACAF"/>
                </a:solidFill>
                <a:latin typeface="Arial"/>
                <a:cs typeface="Arial"/>
              </a:rPr>
              <a:t>·</a:t>
            </a:r>
            <a:r>
              <a:rPr sz="599" spc="-20" dirty="0">
                <a:solidFill>
                  <a:srgbClr val="545454"/>
                </a:solidFill>
                <a:latin typeface="Arial"/>
                <a:cs typeface="Arial"/>
              </a:rPr>
              <a:t>10%</a:t>
            </a:r>
            <a:endParaRPr sz="599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540560" y="3647963"/>
            <a:ext cx="1538559" cy="257377"/>
          </a:xfrm>
          <a:prstGeom prst="rect">
            <a:avLst/>
          </a:prstGeom>
        </p:spPr>
        <p:txBody>
          <a:bodyPr vert="horz" wrap="square" lIns="0" tIns="25990" rIns="0" bIns="0" rtlCol="0">
            <a:spAutoFit/>
          </a:bodyPr>
          <a:lstStyle/>
          <a:p>
            <a:pPr marL="94454" marR="5071" indent="-82410">
              <a:lnSpc>
                <a:spcPts val="868"/>
              </a:lnSpc>
              <a:spcBef>
                <a:spcPts val="204"/>
              </a:spcBef>
              <a:buChar char="•"/>
              <a:tabLst>
                <a:tab pos="96356" algn="l"/>
                <a:tab pos="455155" algn="l"/>
                <a:tab pos="1068790" algn="l"/>
              </a:tabLst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EBITDA</a:t>
            </a:r>
            <a:r>
              <a:rPr sz="799" spc="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defined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earnings 	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continuing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operations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618556" y="3870473"/>
            <a:ext cx="147326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871641" algn="l"/>
              </a:tabLst>
            </a:pP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before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restructuring</a:t>
            </a:r>
            <a:r>
              <a:rPr sz="799" spc="-10" dirty="0">
                <a:solidFill>
                  <a:srgbClr val="8A898A"/>
                </a:solidFill>
                <a:latin typeface="Arial"/>
                <a:cs typeface="Arial"/>
              </a:rPr>
              <a:t>,</a:t>
            </a:r>
            <a:endParaRPr sz="799">
              <a:latin typeface="Arial"/>
              <a:cs typeface="Arial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4484799" y="4214422"/>
            <a:ext cx="9509" cy="138832"/>
          </a:xfrm>
          <a:custGeom>
            <a:avLst/>
            <a:gdLst/>
            <a:ahLst/>
            <a:cxnLst/>
            <a:rect l="l" t="t" r="r" b="b"/>
            <a:pathLst>
              <a:path w="9525" h="139064">
                <a:moveTo>
                  <a:pt x="9155" y="138845"/>
                </a:moveTo>
                <a:lnTo>
                  <a:pt x="0" y="138845"/>
                </a:lnTo>
                <a:lnTo>
                  <a:pt x="0" y="0"/>
                </a:lnTo>
                <a:lnTo>
                  <a:pt x="9155" y="0"/>
                </a:lnTo>
                <a:lnTo>
                  <a:pt x="9155" y="138845"/>
                </a:lnTo>
                <a:close/>
              </a:path>
            </a:pathLst>
          </a:custGeom>
          <a:solidFill>
            <a:srgbClr val="D6D6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 txBox="1"/>
          <p:nvPr/>
        </p:nvSpPr>
        <p:spPr>
          <a:xfrm>
            <a:off x="3618455" y="3983253"/>
            <a:ext cx="1470728" cy="708739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12678" marR="5071" algn="just">
              <a:lnSpc>
                <a:spcPct val="92200"/>
              </a:lnSpc>
              <a:spcBef>
                <a:spcPts val="17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impairments</a:t>
            </a:r>
            <a:r>
              <a:rPr sz="799" dirty="0">
                <a:solidFill>
                  <a:srgbClr val="8A898A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8A89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exceptional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items</a:t>
            </a:r>
            <a:r>
              <a:rPr sz="799" spc="-10" dirty="0">
                <a:solidFill>
                  <a:srgbClr val="8A898A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profit/loss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disposals</a:t>
            </a:r>
            <a:r>
              <a:rPr sz="799" dirty="0">
                <a:solidFill>
                  <a:srgbClr val="8A898A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8A898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interest,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tax</a:t>
            </a:r>
            <a:r>
              <a:rPr sz="799" dirty="0">
                <a:solidFill>
                  <a:srgbClr val="8A898A"/>
                </a:solidFill>
                <a:latin typeface="Arial"/>
                <a:cs typeface="Arial"/>
              </a:rPr>
              <a:t>.</a:t>
            </a:r>
            <a:r>
              <a:rPr sz="799" spc="479" dirty="0">
                <a:solidFill>
                  <a:srgbClr val="8A898A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depreciat</a:t>
            </a:r>
            <a:r>
              <a:rPr sz="799" dirty="0">
                <a:solidFill>
                  <a:srgbClr val="AEACAF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on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 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amortisation</a:t>
            </a:r>
            <a:r>
              <a:rPr sz="799" dirty="0">
                <a:solidFill>
                  <a:srgbClr val="AEACAF"/>
                </a:solidFill>
                <a:latin typeface="Arial"/>
                <a:cs typeface="Arial"/>
              </a:rPr>
              <a:t>.</a:t>
            </a:r>
            <a:r>
              <a:rPr sz="799" spc="404" dirty="0">
                <a:solidFill>
                  <a:srgbClr val="AEAC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EBITDA</a:t>
            </a:r>
            <a:r>
              <a:rPr sz="799" spc="14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margin shows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EBITDA</a:t>
            </a:r>
            <a:r>
              <a:rPr sz="799" spc="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percentage of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Group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revenue</a:t>
            </a:r>
            <a:r>
              <a:rPr sz="799" spc="-10" dirty="0">
                <a:solidFill>
                  <a:srgbClr val="AEAC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637285" y="9891253"/>
            <a:ext cx="36134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b="1" spc="-10" dirty="0">
                <a:solidFill>
                  <a:srgbClr val="444444"/>
                </a:solidFill>
                <a:latin typeface="Arial"/>
                <a:cs typeface="Arial"/>
              </a:rPr>
              <a:t>PageB</a:t>
            </a:r>
            <a:endParaRPr sz="849">
              <a:latin typeface="Arial"/>
              <a:cs typeface="Arial"/>
            </a:endParaRPr>
          </a:p>
        </p:txBody>
      </p:sp>
      <p:sp>
        <p:nvSpPr>
          <p:cNvPr id="72" name="object 72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43107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Tata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Steel</a:t>
            </a:r>
            <a:r>
              <a:rPr spc="-1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Europe </a:t>
            </a:r>
            <a:r>
              <a:rPr spc="-10" dirty="0">
                <a:solidFill>
                  <a:srgbClr val="444444"/>
                </a:solidFill>
              </a:rPr>
              <a:t>Limited</a:t>
            </a:r>
          </a:p>
        </p:txBody>
      </p:sp>
      <p:sp>
        <p:nvSpPr>
          <p:cNvPr id="73" name="object 7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1639"/>
          </a:xfrm>
          <a:prstGeom prst="rect">
            <a:avLst/>
          </a:prstGeom>
        </p:spPr>
        <p:txBody>
          <a:bodyPr vert="horz" wrap="square" lIns="0" tIns="58005" rIns="0" bIns="0" rtlCol="0">
            <a:spAutoFit/>
          </a:bodyPr>
          <a:lstStyle/>
          <a:p>
            <a:pPr marL="39937">
              <a:spcBef>
                <a:spcPts val="25"/>
              </a:spcBef>
            </a:pPr>
            <a:r>
              <a:rPr dirty="0">
                <a:solidFill>
                  <a:srgbClr val="444444"/>
                </a:solidFill>
              </a:rPr>
              <a:t>Report</a:t>
            </a:r>
            <a:r>
              <a:rPr spc="10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&amp;</a:t>
            </a:r>
            <a:r>
              <a:rPr spc="15" dirty="0">
                <a:solidFill>
                  <a:srgbClr val="444444"/>
                </a:solidFill>
              </a:rPr>
              <a:t> </a:t>
            </a:r>
            <a:r>
              <a:rPr dirty="0">
                <a:solidFill>
                  <a:srgbClr val="444444"/>
                </a:solidFill>
              </a:rPr>
              <a:t>Accounts</a:t>
            </a:r>
            <a:r>
              <a:rPr spc="60" dirty="0">
                <a:solidFill>
                  <a:srgbClr val="444444"/>
                </a:solidFill>
              </a:rPr>
              <a:t> </a:t>
            </a:r>
            <a:r>
              <a:rPr spc="-20" dirty="0">
                <a:solidFill>
                  <a:srgbClr val="545454"/>
                </a:solidFill>
              </a:rPr>
              <a:t>2024</a:t>
            </a:r>
          </a:p>
        </p:txBody>
      </p:sp>
      <p:sp>
        <p:nvSpPr>
          <p:cNvPr id="53" name="object 53"/>
          <p:cNvSpPr txBox="1"/>
          <p:nvPr/>
        </p:nvSpPr>
        <p:spPr>
          <a:xfrm>
            <a:off x="3537513" y="4711743"/>
            <a:ext cx="1546166" cy="370218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91285" marR="5071" indent="-79240" algn="just">
              <a:lnSpc>
                <a:spcPct val="91400"/>
              </a:lnSpc>
              <a:spcBef>
                <a:spcPts val="180"/>
              </a:spcBef>
              <a:buChar char="•"/>
              <a:tabLst>
                <a:tab pos="93186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EBITDA</a:t>
            </a:r>
            <a:r>
              <a:rPr sz="799" spc="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margin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measures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how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	efficiently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revenue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converted 	into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EBITDA</a:t>
            </a:r>
            <a:endParaRPr sz="799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1467185" y="5542089"/>
            <a:ext cx="548987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b="1" spc="170" dirty="0">
                <a:solidFill>
                  <a:srgbClr val="31AFEB"/>
                </a:solidFill>
                <a:latin typeface="Arial"/>
                <a:cs typeface="Arial"/>
              </a:rPr>
              <a:t>-</a:t>
            </a:r>
            <a:r>
              <a:rPr sz="549" b="1" spc="290" dirty="0">
                <a:solidFill>
                  <a:srgbClr val="797979"/>
                </a:solidFill>
                <a:latin typeface="Arial"/>
                <a:cs typeface="Arial"/>
              </a:rPr>
              <a:t>[&amp;,TOA</a:t>
            </a:r>
            <a:endParaRPr sz="549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2311609" y="5529135"/>
            <a:ext cx="353102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b="1" spc="-100" dirty="0">
                <a:solidFill>
                  <a:srgbClr val="8A898A"/>
                </a:solidFill>
                <a:latin typeface="Arial"/>
                <a:cs typeface="Arial"/>
              </a:rPr>
              <a:t>E81TDA%</a:t>
            </a:r>
            <a:endParaRPr sz="699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182765" y="3657108"/>
            <a:ext cx="1610194" cy="210719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94454" indent="-79240" algn="just">
              <a:lnSpc>
                <a:spcPts val="923"/>
              </a:lnSpc>
              <a:spcBef>
                <a:spcPts val="100"/>
              </a:spcBef>
              <a:buChar char="•"/>
              <a:tabLst>
                <a:tab pos="94454" algn="l"/>
              </a:tabLst>
            </a:pP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EBITDA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2023124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decreased to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endParaRPr sz="799">
              <a:latin typeface="Arial"/>
              <a:cs typeface="Arial"/>
            </a:endParaRPr>
          </a:p>
          <a:p>
            <a:pPr marL="93820" marR="5071" indent="7607" algn="just">
              <a:lnSpc>
                <a:spcPct val="92000"/>
              </a:lnSpc>
              <a:spcBef>
                <a:spcPts val="40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£749m</a:t>
            </a:r>
            <a:r>
              <a:rPr sz="799" spc="4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loss</a:t>
            </a:r>
            <a:r>
              <a:rPr sz="799" spc="4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(2022/23:</a:t>
            </a:r>
            <a:r>
              <a:rPr sz="799" spc="48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£464m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profit)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EBITDA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margin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decreased</a:t>
            </a:r>
            <a:r>
              <a:rPr sz="799" spc="39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334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minus</a:t>
            </a:r>
            <a:r>
              <a:rPr sz="799" spc="38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10%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(2022/23: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5%)</a:t>
            </a:r>
            <a:r>
              <a:rPr sz="799" spc="38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799" spc="4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operational</a:t>
            </a:r>
            <a:r>
              <a:rPr sz="799" spc="1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issues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TSUK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the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reline</a:t>
            </a:r>
            <a:r>
              <a:rPr sz="799" spc="1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Blasl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Furnace</a:t>
            </a:r>
            <a:r>
              <a:rPr sz="799" spc="1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6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TSN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which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led</a:t>
            </a:r>
            <a:r>
              <a:rPr sz="79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lower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production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levels</a:t>
            </a:r>
            <a:r>
              <a:rPr sz="799" spc="24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higher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costs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production</a:t>
            </a:r>
            <a:r>
              <a:rPr sz="799" spc="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coupled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reducing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spread</a:t>
            </a:r>
            <a:r>
              <a:rPr sz="799" spc="2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levels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as</a:t>
            </a:r>
            <a:r>
              <a:rPr sz="799" spc="2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European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market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has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been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weakening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since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reaching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high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point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al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start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  <a:p>
            <a:pPr marL="93820" marR="8875" indent="-81776" algn="just">
              <a:lnSpc>
                <a:spcPct val="91800"/>
              </a:lnSpc>
              <a:spcBef>
                <a:spcPts val="439"/>
              </a:spcBef>
              <a:buChar char="•"/>
              <a:tabLst>
                <a:tab pos="93820" algn="l"/>
                <a:tab pos="101427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See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page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24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reconciliation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statutory</a:t>
            </a:r>
            <a:r>
              <a:rPr sz="799" spc="33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profit</a:t>
            </a:r>
            <a:r>
              <a:rPr sz="799" spc="3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40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EBITDA Alternative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Performance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Measure (APM)</a:t>
            </a:r>
            <a:r>
              <a:rPr sz="799" spc="-10" dirty="0">
                <a:solidFill>
                  <a:srgbClr val="AEAC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877433" y="6101159"/>
            <a:ext cx="701132" cy="45389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dirty="0">
                <a:solidFill>
                  <a:srgbClr val="2B569C"/>
                </a:solidFill>
                <a:latin typeface="Arial"/>
                <a:cs typeface="Arial"/>
              </a:rPr>
              <a:t>Net</a:t>
            </a:r>
            <a:r>
              <a:rPr sz="898" spc="-35" dirty="0">
                <a:solidFill>
                  <a:srgbClr val="2B569C"/>
                </a:solidFill>
                <a:latin typeface="Arial"/>
                <a:cs typeface="Arial"/>
              </a:rPr>
              <a:t> </a:t>
            </a:r>
            <a:r>
              <a:rPr sz="898" spc="-10" dirty="0">
                <a:solidFill>
                  <a:srgbClr val="2B569C"/>
                </a:solidFill>
                <a:latin typeface="Arial"/>
                <a:cs typeface="Arial"/>
              </a:rPr>
              <a:t>Debt:</a:t>
            </a:r>
            <a:endParaRPr sz="898">
              <a:latin typeface="Arial"/>
              <a:cs typeface="Arial"/>
            </a:endParaRPr>
          </a:p>
          <a:p>
            <a:pPr marL="47544">
              <a:lnSpc>
                <a:spcPts val="794"/>
              </a:lnSpc>
              <a:spcBef>
                <a:spcPts val="824"/>
              </a:spcBef>
              <a:tabLst>
                <a:tab pos="501430" algn="l"/>
              </a:tabLst>
            </a:pPr>
            <a:r>
              <a:rPr sz="649" spc="-25" dirty="0">
                <a:solidFill>
                  <a:srgbClr val="545454"/>
                </a:solidFill>
                <a:latin typeface="Arial"/>
                <a:cs typeface="Arial"/>
              </a:rPr>
              <a:t>£bn</a:t>
            </a:r>
            <a:r>
              <a:rPr sz="649" dirty="0">
                <a:solidFill>
                  <a:srgbClr val="545454"/>
                </a:solidFill>
                <a:latin typeface="Arial"/>
                <a:cs typeface="Arial"/>
              </a:rPr>
              <a:t>	</a:t>
            </a:r>
            <a:r>
              <a:rPr sz="699" spc="-40" dirty="0">
                <a:solidFill>
                  <a:srgbClr val="545454"/>
                </a:solidFill>
                <a:latin typeface="Arial"/>
                <a:cs typeface="Arial"/>
              </a:rPr>
              <a:t>FY21</a:t>
            </a:r>
            <a:endParaRPr sz="699">
              <a:latin typeface="Arial"/>
              <a:cs typeface="Arial"/>
            </a:endParaRPr>
          </a:p>
          <a:p>
            <a:pPr marL="61489">
              <a:lnSpc>
                <a:spcPts val="674"/>
              </a:lnSpc>
            </a:pPr>
            <a:r>
              <a:rPr sz="599" spc="-10" dirty="0">
                <a:solidFill>
                  <a:srgbClr val="545454"/>
                </a:solidFill>
                <a:latin typeface="Arial"/>
                <a:cs typeface="Arial"/>
              </a:rPr>
              <a:t>2</a:t>
            </a:r>
            <a:r>
              <a:rPr sz="599" spc="-10" dirty="0">
                <a:solidFill>
                  <a:srgbClr val="797979"/>
                </a:solidFill>
                <a:latin typeface="Arial"/>
                <a:cs typeface="Arial"/>
              </a:rPr>
              <a:t>.</a:t>
            </a:r>
            <a:r>
              <a:rPr sz="599" spc="-10" dirty="0">
                <a:solidFill>
                  <a:srgbClr val="545454"/>
                </a:solidFill>
                <a:latin typeface="Arial"/>
                <a:cs typeface="Arial"/>
              </a:rPr>
              <a:t>000</a:t>
            </a:r>
            <a:endParaRPr sz="599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921510" y="6684357"/>
            <a:ext cx="219975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10" dirty="0">
                <a:solidFill>
                  <a:srgbClr val="545454"/>
                </a:solidFill>
                <a:latin typeface="Times New Roman"/>
                <a:cs typeface="Times New Roman"/>
              </a:rPr>
              <a:t>1</a:t>
            </a:r>
            <a:r>
              <a:rPr sz="699" spc="-10" dirty="0">
                <a:solidFill>
                  <a:srgbClr val="8A898A"/>
                </a:solidFill>
                <a:latin typeface="Times New Roman"/>
                <a:cs typeface="Times New Roman"/>
              </a:rPr>
              <a:t>.</a:t>
            </a:r>
            <a:r>
              <a:rPr sz="699" spc="-10" dirty="0">
                <a:solidFill>
                  <a:srgbClr val="545454"/>
                </a:solidFill>
                <a:latin typeface="Times New Roman"/>
                <a:cs typeface="Times New Roman"/>
              </a:rPr>
              <a:t>000</a:t>
            </a:r>
            <a:endParaRPr sz="699">
              <a:latin typeface="Times New Roman"/>
              <a:cs typeface="Times New Roman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869028" y="6339924"/>
            <a:ext cx="199689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65" dirty="0">
                <a:solidFill>
                  <a:srgbClr val="545454"/>
                </a:solidFill>
                <a:latin typeface="Arial"/>
                <a:cs typeface="Arial"/>
              </a:rPr>
              <a:t>FY22</a:t>
            </a:r>
            <a:endParaRPr sz="699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2369498" y="6342972"/>
            <a:ext cx="201591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b="1" spc="-20" dirty="0">
                <a:solidFill>
                  <a:srgbClr val="797979"/>
                </a:solidFill>
                <a:latin typeface="Arial"/>
                <a:cs typeface="Arial"/>
              </a:rPr>
              <a:t>FY2l</a:t>
            </a:r>
            <a:endParaRPr sz="699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2872214" y="6339924"/>
            <a:ext cx="188913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b="1" spc="-90" dirty="0">
                <a:solidFill>
                  <a:srgbClr val="797979"/>
                </a:solidFill>
                <a:latin typeface="Arial"/>
                <a:cs typeface="Arial"/>
              </a:rPr>
              <a:t>FY24</a:t>
            </a:r>
            <a:endParaRPr sz="699">
              <a:latin typeface="Arial"/>
              <a:cs typeface="Arial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922526" y="6959192"/>
            <a:ext cx="229484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10" dirty="0">
                <a:solidFill>
                  <a:srgbClr val="545454"/>
                </a:solidFill>
                <a:latin typeface="Arial"/>
                <a:cs typeface="Arial"/>
              </a:rPr>
              <a:t>0.000</a:t>
            </a:r>
            <a:endParaRPr sz="599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895943" y="7218279"/>
            <a:ext cx="256743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dirty="0">
                <a:solidFill>
                  <a:srgbClr val="545454"/>
                </a:solidFill>
                <a:latin typeface="Arial"/>
                <a:cs typeface="Arial"/>
              </a:rPr>
              <a:t>-</a:t>
            </a:r>
            <a:r>
              <a:rPr sz="599" spc="-10" dirty="0">
                <a:solidFill>
                  <a:srgbClr val="545454"/>
                </a:solidFill>
                <a:latin typeface="Arial"/>
                <a:cs typeface="Arial"/>
              </a:rPr>
              <a:t>1.000</a:t>
            </a:r>
            <a:endParaRPr sz="599">
              <a:latin typeface="Arial"/>
              <a:cs typeface="Arial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895943" y="7477364"/>
            <a:ext cx="256743" cy="37909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dirty="0">
                <a:solidFill>
                  <a:srgbClr val="545454"/>
                </a:solidFill>
                <a:latin typeface="Arial"/>
                <a:cs typeface="Arial"/>
              </a:rPr>
              <a:t>-</a:t>
            </a:r>
            <a:r>
              <a:rPr sz="599" spc="-10" dirty="0">
                <a:solidFill>
                  <a:srgbClr val="545454"/>
                </a:solidFill>
                <a:latin typeface="Arial"/>
                <a:cs typeface="Arial"/>
              </a:rPr>
              <a:t>2.000</a:t>
            </a:r>
            <a:endParaRPr sz="599">
              <a:latin typeface="Arial"/>
              <a:cs typeface="Arial"/>
            </a:endParaRPr>
          </a:p>
          <a:p>
            <a:pPr>
              <a:spcBef>
                <a:spcPts val="654"/>
              </a:spcBef>
            </a:pPr>
            <a:endParaRPr sz="599">
              <a:latin typeface="Arial"/>
              <a:cs typeface="Arial"/>
            </a:endParaRPr>
          </a:p>
          <a:p>
            <a:pPr marL="12678"/>
            <a:r>
              <a:rPr sz="599" dirty="0">
                <a:solidFill>
                  <a:srgbClr val="545454"/>
                </a:solidFill>
                <a:latin typeface="Arial"/>
                <a:cs typeface="Arial"/>
              </a:rPr>
              <a:t>-</a:t>
            </a:r>
            <a:r>
              <a:rPr sz="599" spc="-10" dirty="0">
                <a:solidFill>
                  <a:srgbClr val="545454"/>
                </a:solidFill>
                <a:latin typeface="Arial"/>
                <a:cs typeface="Arial"/>
              </a:rPr>
              <a:t>3.000</a:t>
            </a:r>
            <a:endParaRPr sz="599">
              <a:latin typeface="Arial"/>
              <a:cs typeface="Arial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3555793" y="6113859"/>
            <a:ext cx="1529684" cy="650417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99526" marR="5071" indent="-84311" algn="just">
              <a:lnSpc>
                <a:spcPct val="91400"/>
              </a:lnSpc>
              <a:spcBef>
                <a:spcPts val="180"/>
              </a:spcBef>
              <a:buChar char="•"/>
              <a:tabLst>
                <a:tab pos="99526" algn="l"/>
                <a:tab pos="100793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	This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shows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debt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less</a:t>
            </a:r>
            <a:r>
              <a:rPr sz="799" spc="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cash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and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equivalents,</a:t>
            </a:r>
            <a:r>
              <a:rPr sz="799" spc="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short</a:t>
            </a:r>
            <a:r>
              <a:rPr sz="799" spc="-10" dirty="0">
                <a:solidFill>
                  <a:srgbClr val="797979"/>
                </a:solidFill>
                <a:latin typeface="Arial"/>
                <a:cs typeface="Arial"/>
              </a:rPr>
              <a:t>-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term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investments</a:t>
            </a:r>
            <a:endParaRPr sz="799">
              <a:latin typeface="Arial"/>
              <a:cs typeface="Arial"/>
            </a:endParaRPr>
          </a:p>
          <a:p>
            <a:pPr marL="99526" marR="12678" indent="-87481" algn="just">
              <a:lnSpc>
                <a:spcPts val="868"/>
              </a:lnSpc>
              <a:spcBef>
                <a:spcPts val="494"/>
              </a:spcBef>
              <a:buChar char="•"/>
              <a:tabLst>
                <a:tab pos="102061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reflects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Group's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overall 	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funding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position</a:t>
            </a:r>
            <a:r>
              <a:rPr sz="799" spc="-10" dirty="0">
                <a:solidFill>
                  <a:srgbClr val="AEAC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182766" y="6113859"/>
            <a:ext cx="1604488" cy="116897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08400" indent="-95722" algn="just">
              <a:lnSpc>
                <a:spcPts val="948"/>
              </a:lnSpc>
              <a:spcBef>
                <a:spcPts val="100"/>
              </a:spcBef>
              <a:buChar char="•"/>
              <a:tabLst>
                <a:tab pos="108400" algn="l"/>
              </a:tabLst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1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debt</a:t>
            </a:r>
            <a:r>
              <a:rPr sz="799" spc="10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at</a:t>
            </a:r>
            <a:r>
              <a:rPr sz="799" spc="9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31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March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2024</a:t>
            </a:r>
            <a:r>
              <a:rPr sz="79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endParaRPr sz="799">
              <a:latin typeface="Arial"/>
              <a:cs typeface="Arial"/>
            </a:endParaRPr>
          </a:p>
          <a:p>
            <a:pPr marL="107766" algn="just">
              <a:lnSpc>
                <a:spcPts val="948"/>
              </a:lnSpc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£2,603m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(2022/23.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£1,379m).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For</a:t>
            </a:r>
            <a:endParaRPr sz="799">
              <a:latin typeface="Arial"/>
              <a:cs typeface="Arial"/>
            </a:endParaRPr>
          </a:p>
          <a:p>
            <a:pPr marL="108400" algn="just">
              <a:spcBef>
                <a:spcPts val="25"/>
              </a:spcBef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further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details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see</a:t>
            </a:r>
            <a:r>
              <a:rPr sz="79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note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32</a:t>
            </a:r>
            <a:r>
              <a:rPr sz="799" spc="-25" dirty="0">
                <a:solidFill>
                  <a:srgbClr val="AEAC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05865" marR="5071" indent="-93820" algn="just">
              <a:lnSpc>
                <a:spcPct val="100200"/>
              </a:lnSpc>
              <a:spcBef>
                <a:spcPts val="359"/>
              </a:spcBef>
              <a:buChar char="•"/>
              <a:tabLst>
                <a:tab pos="105865" algn="l"/>
              </a:tabLst>
            </a:pP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increase</a:t>
            </a:r>
            <a:r>
              <a:rPr sz="799" spc="2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2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net</a:t>
            </a:r>
            <a:r>
              <a:rPr sz="799" spc="2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debt</a:t>
            </a:r>
            <a:r>
              <a:rPr sz="799" spc="3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from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2022123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o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2023124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was</a:t>
            </a:r>
            <a:r>
              <a:rPr sz="799" spc="2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mainly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due</a:t>
            </a:r>
            <a:r>
              <a:rPr sz="799" spc="39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lo</a:t>
            </a:r>
            <a:r>
              <a:rPr sz="799" spc="50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3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increased</a:t>
            </a:r>
            <a:r>
              <a:rPr sz="799" spc="458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external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borrowing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within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UK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business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and</a:t>
            </a:r>
            <a:r>
              <a:rPr sz="799" spc="-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a</a:t>
            </a:r>
            <a:r>
              <a:rPr sz="799" spc="-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reduction</a:t>
            </a:r>
            <a:r>
              <a:rPr sz="799" spc="-7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1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cash</a:t>
            </a:r>
            <a:r>
              <a:rPr sz="799" spc="-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reserves</a:t>
            </a:r>
            <a:r>
              <a:rPr sz="799" spc="-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MLE</a:t>
            </a:r>
            <a:r>
              <a:rPr sz="79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business.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1212610" y="7870313"/>
            <a:ext cx="765159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73220" algn="l"/>
              </a:tabLst>
            </a:pPr>
            <a:r>
              <a:rPr sz="649" spc="-50" dirty="0">
                <a:solidFill>
                  <a:srgbClr val="31AFEB"/>
                </a:solidFill>
                <a:latin typeface="Arial"/>
                <a:cs typeface="Arial"/>
              </a:rPr>
              <a:t>-</a:t>
            </a:r>
            <a:r>
              <a:rPr sz="649" dirty="0">
                <a:solidFill>
                  <a:srgbClr val="31AFEB"/>
                </a:solidFill>
                <a:latin typeface="Arial"/>
                <a:cs typeface="Arial"/>
              </a:rPr>
              <a:t>	</a:t>
            </a:r>
            <a:r>
              <a:rPr sz="649" spc="-25" dirty="0">
                <a:solidFill>
                  <a:srgbClr val="545454"/>
                </a:solidFill>
                <a:latin typeface="Arial"/>
                <a:cs typeface="Arial"/>
              </a:rPr>
              <a:t>External</a:t>
            </a:r>
            <a:r>
              <a:rPr sz="649" spc="2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545454"/>
                </a:solidFill>
                <a:latin typeface="Arial"/>
                <a:cs typeface="Arial"/>
              </a:rPr>
              <a:t>Debt</a:t>
            </a:r>
            <a:endParaRPr sz="649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1206319" y="8007222"/>
            <a:ext cx="479888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245" dirty="0">
                <a:solidFill>
                  <a:srgbClr val="3B2D56"/>
                </a:solidFill>
                <a:latin typeface="Arial"/>
                <a:cs typeface="Arial"/>
              </a:rPr>
              <a:t>-</a:t>
            </a:r>
            <a:r>
              <a:rPr sz="699" spc="379" dirty="0">
                <a:solidFill>
                  <a:srgbClr val="545454"/>
                </a:solidFill>
                <a:latin typeface="Arial"/>
                <a:cs typeface="Arial"/>
              </a:rPr>
              <a:t>cash</a:t>
            </a:r>
            <a:endParaRPr sz="699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2163200" y="7861168"/>
            <a:ext cx="899553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71952" algn="l"/>
              </a:tabLst>
            </a:pPr>
            <a:r>
              <a:rPr sz="649" spc="190" dirty="0">
                <a:solidFill>
                  <a:srgbClr val="2B569C"/>
                </a:solidFill>
                <a:latin typeface="Arial"/>
                <a:cs typeface="Arial"/>
              </a:rPr>
              <a:t>-</a:t>
            </a:r>
            <a:r>
              <a:rPr sz="649" dirty="0">
                <a:solidFill>
                  <a:srgbClr val="2B569C"/>
                </a:solidFill>
                <a:latin typeface="Arial"/>
                <a:cs typeface="Arial"/>
              </a:rPr>
              <a:t>	</a:t>
            </a:r>
            <a:r>
              <a:rPr sz="649" dirty="0">
                <a:solidFill>
                  <a:srgbClr val="545454"/>
                </a:solidFill>
                <a:latin typeface="Arial"/>
                <a:cs typeface="Arial"/>
              </a:rPr>
              <a:t>Inter</a:t>
            </a:r>
            <a:r>
              <a:rPr sz="649" dirty="0">
                <a:solidFill>
                  <a:srgbClr val="797979"/>
                </a:solidFill>
                <a:latin typeface="Arial"/>
                <a:cs typeface="Arial"/>
              </a:rPr>
              <a:t>-</a:t>
            </a:r>
            <a:r>
              <a:rPr sz="649" dirty="0">
                <a:solidFill>
                  <a:srgbClr val="545454"/>
                </a:solidFill>
                <a:latin typeface="Arial"/>
                <a:cs typeface="Arial"/>
              </a:rPr>
              <a:t>Group</a:t>
            </a:r>
            <a:r>
              <a:rPr sz="649" spc="-4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545454"/>
                </a:solidFill>
                <a:latin typeface="Arial"/>
                <a:cs typeface="Arial"/>
              </a:rPr>
              <a:t>Debt</a:t>
            </a:r>
            <a:endParaRPr sz="649">
              <a:latin typeface="Arial"/>
              <a:cs typeface="Arial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2154060" y="8007477"/>
            <a:ext cx="611113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165" dirty="0">
                <a:solidFill>
                  <a:srgbClr val="745487"/>
                </a:solidFill>
                <a:latin typeface="Arial"/>
                <a:cs typeface="Arial"/>
              </a:rPr>
              <a:t>-</a:t>
            </a:r>
            <a:r>
              <a:rPr sz="649" spc="245" dirty="0">
                <a:solidFill>
                  <a:srgbClr val="545454"/>
                </a:solidFill>
                <a:latin typeface="Arial"/>
                <a:cs typeface="Arial"/>
              </a:rPr>
              <a:t>NetOebt</a:t>
            </a:r>
            <a:endParaRPr sz="6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0005" y="1880603"/>
            <a:ext cx="1926103" cy="133003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28767" y="4150196"/>
            <a:ext cx="1913912" cy="1561870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170667" y="1017303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596583" y="1157627"/>
            <a:ext cx="817142" cy="0"/>
          </a:xfrm>
          <a:custGeom>
            <a:avLst/>
            <a:gdLst/>
            <a:ahLst/>
            <a:cxnLst/>
            <a:rect l="l" t="t" r="r" b="b"/>
            <a:pathLst>
              <a:path w="818514">
                <a:moveTo>
                  <a:pt x="0" y="0"/>
                </a:moveTo>
                <a:lnTo>
                  <a:pt x="818138" y="0"/>
                </a:lnTo>
              </a:path>
            </a:pathLst>
          </a:custGeom>
          <a:ln w="916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046503" y="1163729"/>
            <a:ext cx="829186" cy="0"/>
          </a:xfrm>
          <a:custGeom>
            <a:avLst/>
            <a:gdLst/>
            <a:ahLst/>
            <a:cxnLst/>
            <a:rect l="l" t="t" r="r" b="b"/>
            <a:pathLst>
              <a:path w="830579">
                <a:moveTo>
                  <a:pt x="0" y="0"/>
                </a:moveTo>
                <a:lnTo>
                  <a:pt x="83034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242304" y="1160678"/>
            <a:ext cx="902723" cy="0"/>
          </a:xfrm>
          <a:custGeom>
            <a:avLst/>
            <a:gdLst/>
            <a:ahLst/>
            <a:cxnLst/>
            <a:rect l="l" t="t" r="r" b="b"/>
            <a:pathLst>
              <a:path w="904239">
                <a:moveTo>
                  <a:pt x="0" y="0"/>
                </a:moveTo>
                <a:lnTo>
                  <a:pt x="903615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754684" y="1157627"/>
            <a:ext cx="414593" cy="0"/>
          </a:xfrm>
          <a:custGeom>
            <a:avLst/>
            <a:gdLst/>
            <a:ahLst/>
            <a:cxnLst/>
            <a:rect l="l" t="t" r="r" b="b"/>
            <a:pathLst>
              <a:path w="415289">
                <a:moveTo>
                  <a:pt x="0" y="0"/>
                </a:moveTo>
                <a:lnTo>
                  <a:pt x="415174" y="0"/>
                </a:lnTo>
              </a:path>
            </a:pathLst>
          </a:custGeom>
          <a:ln w="6111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292196" y="1285750"/>
            <a:ext cx="5595740" cy="0"/>
          </a:xfrm>
          <a:custGeom>
            <a:avLst/>
            <a:gdLst/>
            <a:ahLst/>
            <a:cxnLst/>
            <a:rect l="l" t="t" r="r" b="b"/>
            <a:pathLst>
              <a:path w="5605145">
                <a:moveTo>
                  <a:pt x="0" y="0"/>
                </a:moveTo>
                <a:lnTo>
                  <a:pt x="560485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193920" y="3402818"/>
            <a:ext cx="3681891" cy="0"/>
          </a:xfrm>
          <a:custGeom>
            <a:avLst/>
            <a:gdLst/>
            <a:ahLst/>
            <a:cxnLst/>
            <a:rect l="l" t="t" r="r" b="b"/>
            <a:pathLst>
              <a:path w="3688079">
                <a:moveTo>
                  <a:pt x="0" y="0"/>
                </a:moveTo>
                <a:lnTo>
                  <a:pt x="3687727" y="0"/>
                </a:lnTo>
              </a:path>
            </a:pathLst>
          </a:custGeom>
          <a:ln w="916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77718" y="7423416"/>
            <a:ext cx="6010334" cy="0"/>
          </a:xfrm>
          <a:custGeom>
            <a:avLst/>
            <a:gdLst/>
            <a:ahLst/>
            <a:cxnLst/>
            <a:rect l="l" t="t" r="r" b="b"/>
            <a:pathLst>
              <a:path w="6020434">
                <a:moveTo>
                  <a:pt x="0" y="0"/>
                </a:moveTo>
                <a:lnTo>
                  <a:pt x="6020032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07239" y="9516079"/>
            <a:ext cx="7241435" cy="0"/>
          </a:xfrm>
          <a:custGeom>
            <a:avLst/>
            <a:gdLst/>
            <a:ahLst/>
            <a:cxnLst/>
            <a:rect l="l" t="t" r="r" b="b"/>
            <a:pathLst>
              <a:path w="7253605">
                <a:moveTo>
                  <a:pt x="0" y="0"/>
                </a:moveTo>
                <a:lnTo>
                  <a:pt x="7253345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922944" y="711774"/>
            <a:ext cx="291990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4D9C"/>
                </a:solidFill>
                <a:latin typeface="Arial"/>
                <a:cs typeface="Arial"/>
              </a:rPr>
              <a:t>A3.</a:t>
            </a:r>
            <a:r>
              <a:rPr sz="1198" b="1" spc="90" dirty="0">
                <a:solidFill>
                  <a:srgbClr val="23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D9C"/>
                </a:solidFill>
                <a:latin typeface="Arial"/>
                <a:cs typeface="Arial"/>
              </a:rPr>
              <a:t>Key</a:t>
            </a:r>
            <a:r>
              <a:rPr sz="1198" b="1" spc="140" dirty="0">
                <a:solidFill>
                  <a:srgbClr val="23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D9C"/>
                </a:solidFill>
                <a:latin typeface="Arial"/>
                <a:cs typeface="Arial"/>
              </a:rPr>
              <a:t>Performance</a:t>
            </a:r>
            <a:r>
              <a:rPr sz="1198" b="1" spc="229" dirty="0">
                <a:solidFill>
                  <a:srgbClr val="23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D9C"/>
                </a:solidFill>
                <a:latin typeface="Arial"/>
                <a:cs typeface="Arial"/>
              </a:rPr>
              <a:t>Indicators</a:t>
            </a:r>
            <a:r>
              <a:rPr sz="1198" b="1" spc="130" dirty="0">
                <a:solidFill>
                  <a:srgbClr val="234D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4D9C"/>
                </a:solidFill>
                <a:latin typeface="Arial"/>
                <a:cs typeface="Arial"/>
              </a:rPr>
              <a:t>(KPls)</a:t>
            </a:r>
            <a:endParaRPr sz="119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23992" y="1146729"/>
            <a:ext cx="194618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25" dirty="0">
                <a:solidFill>
                  <a:srgbClr val="234D9C"/>
                </a:solidFill>
                <a:latin typeface="Arial"/>
                <a:cs typeface="Arial"/>
              </a:rPr>
              <a:t>KPI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587190" y="1143679"/>
            <a:ext cx="49066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u="heavy" spc="-10" dirty="0">
                <a:solidFill>
                  <a:srgbClr val="234D9C"/>
                </a:solidFill>
                <a:uFill>
                  <a:solidFill>
                    <a:srgbClr val="234D9C"/>
                  </a:solidFill>
                </a:uFill>
                <a:latin typeface="Arial"/>
                <a:cs typeface="Arial"/>
              </a:rPr>
              <a:t>Rationale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315280" y="1146729"/>
            <a:ext cx="55786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10" dirty="0">
                <a:solidFill>
                  <a:srgbClr val="234D9C"/>
                </a:solidFill>
                <a:latin typeface="Arial"/>
                <a:cs typeface="Arial"/>
              </a:rPr>
              <a:t>Comments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28536" y="1424072"/>
            <a:ext cx="1145520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dirty="0">
                <a:solidFill>
                  <a:srgbClr val="234D9C"/>
                </a:solidFill>
                <a:latin typeface="Arial"/>
                <a:cs typeface="Arial"/>
              </a:rPr>
              <a:t>Volume</a:t>
            </a:r>
            <a:r>
              <a:rPr sz="898" spc="-10" dirty="0">
                <a:solidFill>
                  <a:srgbClr val="234D9C"/>
                </a:solidFill>
                <a:latin typeface="Arial"/>
                <a:cs typeface="Arial"/>
              </a:rPr>
              <a:t> Performance:</a:t>
            </a:r>
            <a:endParaRPr sz="898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66265" y="1687689"/>
            <a:ext cx="119180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-25" dirty="0">
                <a:solidFill>
                  <a:srgbClr val="606060"/>
                </a:solidFill>
                <a:latin typeface="Arial"/>
                <a:cs typeface="Arial"/>
              </a:rPr>
              <a:t>mt</a:t>
            </a:r>
            <a:endParaRPr sz="6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34538" y="1864365"/>
            <a:ext cx="186377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20" dirty="0">
                <a:solidFill>
                  <a:srgbClr val="727272"/>
                </a:solidFill>
                <a:latin typeface="Times New Roman"/>
                <a:cs typeface="Times New Roman"/>
              </a:rPr>
              <a:t>10</a:t>
            </a:r>
            <a:r>
              <a:rPr sz="699" spc="-20" dirty="0">
                <a:solidFill>
                  <a:srgbClr val="9E9E9E"/>
                </a:solidFill>
                <a:latin typeface="Times New Roman"/>
                <a:cs typeface="Times New Roman"/>
              </a:rPr>
              <a:t>.</a:t>
            </a:r>
            <a:r>
              <a:rPr sz="699" spc="-20" dirty="0">
                <a:solidFill>
                  <a:srgbClr val="727272"/>
                </a:solidFill>
                <a:latin typeface="Times New Roman"/>
                <a:cs typeface="Times New Roman"/>
              </a:rPr>
              <a:t>0</a:t>
            </a:r>
            <a:endParaRPr sz="699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083960" y="2282288"/>
            <a:ext cx="140100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25" dirty="0">
                <a:solidFill>
                  <a:srgbClr val="727272"/>
                </a:solidFill>
                <a:latin typeface="Times New Roman"/>
                <a:cs typeface="Times New Roman"/>
              </a:rPr>
              <a:t>9.0</a:t>
            </a:r>
            <a:endParaRPr sz="699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80823" y="2700209"/>
            <a:ext cx="145805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50" dirty="0">
                <a:solidFill>
                  <a:srgbClr val="727272"/>
                </a:solidFill>
                <a:latin typeface="Arial"/>
                <a:cs typeface="Arial"/>
              </a:rPr>
              <a:t>8..0</a:t>
            </a:r>
            <a:endParaRPr sz="6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090322" y="3118131"/>
            <a:ext cx="97626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40" dirty="0">
                <a:solidFill>
                  <a:srgbClr val="727272"/>
                </a:solidFill>
                <a:latin typeface="Times New Roman"/>
                <a:cs typeface="Times New Roman"/>
              </a:rPr>
              <a:t>70</a:t>
            </a:r>
            <a:endParaRPr sz="699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605572" y="1439834"/>
            <a:ext cx="1528416" cy="1102412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98258" marR="5071" indent="-86213" algn="just">
              <a:lnSpc>
                <a:spcPct val="92200"/>
              </a:lnSpc>
              <a:spcBef>
                <a:spcPts val="175"/>
              </a:spcBef>
              <a:buChar char="•"/>
              <a:tabLst>
                <a:tab pos="99526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Liquid</a:t>
            </a:r>
            <a:r>
              <a:rPr sz="799" spc="38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steel</a:t>
            </a:r>
            <a:r>
              <a:rPr sz="799" spc="35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production</a:t>
            </a:r>
            <a:r>
              <a:rPr sz="799" spc="42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from 	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operalions.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reflects</a:t>
            </a:r>
            <a:r>
              <a:rPr sz="799" spc="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727272"/>
                </a:solidFill>
                <a:latin typeface="Arial"/>
                <a:cs typeface="Arial"/>
              </a:rPr>
              <a:t>l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evel 	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physical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activity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key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	indicator</a:t>
            </a:r>
            <a:r>
              <a:rPr sz="799" spc="2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manufacturing 	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performance</a:t>
            </a:r>
            <a:r>
              <a:rPr sz="799" spc="444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43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upstream 	assets.</a:t>
            </a:r>
            <a:endParaRPr sz="799">
              <a:latin typeface="Arial"/>
              <a:cs typeface="Arial"/>
            </a:endParaRPr>
          </a:p>
          <a:p>
            <a:pPr marL="99526" marR="5071" indent="-81776" algn="just">
              <a:lnSpc>
                <a:spcPts val="888"/>
              </a:lnSpc>
              <a:spcBef>
                <a:spcPts val="449"/>
              </a:spcBef>
              <a:buChar char="•"/>
              <a:tabLst>
                <a:tab pos="99526" algn="l"/>
                <a:tab pos="102061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It</a:t>
            </a:r>
            <a:r>
              <a:rPr sz="799" spc="-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also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-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measure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49" spc="20" dirty="0">
                <a:solidFill>
                  <a:srgbClr val="363636"/>
                </a:solidFill>
                <a:latin typeface="Arial"/>
                <a:cs typeface="Arial"/>
              </a:rPr>
              <a:t>by</a:t>
            </a:r>
            <a:r>
              <a:rPr sz="74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which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industry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compares</a:t>
            </a:r>
            <a:r>
              <a:rPr sz="799" spc="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the size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companies</a:t>
            </a:r>
            <a:r>
              <a:rPr sz="799" spc="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global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scale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229958" y="1452035"/>
            <a:ext cx="1606390" cy="141367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95088" marR="5071" indent="-79874" algn="just">
              <a:lnSpc>
                <a:spcPct val="100299"/>
              </a:lnSpc>
              <a:spcBef>
                <a:spcPts val="100"/>
              </a:spcBef>
              <a:buChar char="•"/>
              <a:tabLst>
                <a:tab pos="96356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Liquid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production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was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7.8mt 	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2023/24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(2022/23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:</a:t>
            </a:r>
            <a:r>
              <a:rPr sz="799" spc="1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9.3mt)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with 	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lower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level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90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production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during 	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current</a:t>
            </a:r>
            <a:r>
              <a:rPr sz="799" spc="2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year</a:t>
            </a:r>
            <a:r>
              <a:rPr sz="799" spc="20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due</a:t>
            </a:r>
            <a:r>
              <a:rPr sz="799" spc="1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mainly</a:t>
            </a:r>
            <a:r>
              <a:rPr sz="799" spc="22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	mainly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reline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one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	Blast</a:t>
            </a:r>
            <a:r>
              <a:rPr sz="799" spc="20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Furnaces</a:t>
            </a:r>
            <a:r>
              <a:rPr sz="799" spc="2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al</a:t>
            </a:r>
            <a:r>
              <a:rPr sz="799" spc="1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IJmuiden 	works</a:t>
            </a:r>
            <a:endParaRPr sz="799">
              <a:latin typeface="Arial"/>
              <a:cs typeface="Arial"/>
            </a:endParaRPr>
          </a:p>
          <a:p>
            <a:pPr marL="95088" marR="6973" indent="-83044" algn="just">
              <a:lnSpc>
                <a:spcPct val="99400"/>
              </a:lnSpc>
              <a:spcBef>
                <a:spcPts val="389"/>
              </a:spcBef>
              <a:buChar char="•"/>
              <a:tabLst>
                <a:tab pos="96990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During</a:t>
            </a:r>
            <a:r>
              <a:rPr sz="799" spc="20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year</a:t>
            </a:r>
            <a:r>
              <a:rPr sz="799" spc="2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4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8ml</a:t>
            </a:r>
            <a:r>
              <a:rPr sz="799" spc="2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liqlid 	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steel</a:t>
            </a:r>
            <a:r>
              <a:rPr sz="799" spc="10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was</a:t>
            </a:r>
            <a:r>
              <a:rPr sz="799" spc="1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produced</a:t>
            </a:r>
            <a:r>
              <a:rPr sz="799" spc="10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at</a:t>
            </a:r>
            <a:r>
              <a:rPr sz="799" spc="9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IJmuiden 	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(2022/23</a:t>
            </a:r>
            <a:r>
              <a:rPr sz="799" spc="-2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6</a:t>
            </a:r>
            <a:r>
              <a:rPr sz="799" spc="-10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3ml)</a:t>
            </a:r>
            <a:r>
              <a:rPr sz="799" spc="-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and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3</a:t>
            </a:r>
            <a:r>
              <a:rPr sz="799" spc="-20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0mt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363636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Pao</a:t>
            </a:r>
            <a:r>
              <a:rPr sz="799" spc="499" dirty="0">
                <a:solidFill>
                  <a:srgbClr val="363636"/>
                </a:solidFill>
                <a:latin typeface="Arial"/>
                <a:cs typeface="Arial"/>
              </a:rPr>
              <a:t> 	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Talbot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(2022/23</a:t>
            </a:r>
            <a:r>
              <a:rPr sz="799" spc="1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3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0mt)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415466" y="3234053"/>
            <a:ext cx="237092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105" dirty="0">
                <a:solidFill>
                  <a:srgbClr val="727272"/>
                </a:solidFill>
                <a:latin typeface="Arial"/>
                <a:cs typeface="Arial"/>
              </a:rPr>
              <a:t>FY</a:t>
            </a:r>
            <a:r>
              <a:rPr sz="699" spc="-10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699" spc="-25" dirty="0">
                <a:solidFill>
                  <a:srgbClr val="727272"/>
                </a:solidFill>
                <a:latin typeface="Arial"/>
                <a:cs typeface="Arial"/>
              </a:rPr>
              <a:t>21</a:t>
            </a:r>
            <a:endParaRPr sz="6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890898" y="3234053"/>
            <a:ext cx="219975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105" dirty="0">
                <a:solidFill>
                  <a:srgbClr val="606060"/>
                </a:solidFill>
                <a:latin typeface="Arial"/>
                <a:cs typeface="Arial"/>
              </a:rPr>
              <a:t>FY</a:t>
            </a:r>
            <a:r>
              <a:rPr sz="699" spc="-1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699" spc="-40" dirty="0">
                <a:solidFill>
                  <a:srgbClr val="727272"/>
                </a:solidFill>
                <a:latin typeface="Arial"/>
                <a:cs typeface="Arial"/>
              </a:rPr>
              <a:t>22</a:t>
            </a:r>
            <a:endParaRPr sz="699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2517874" y="3237112"/>
            <a:ext cx="3170" cy="121715"/>
          </a:xfrm>
          <a:custGeom>
            <a:avLst/>
            <a:gdLst/>
            <a:ahLst/>
            <a:cxnLst/>
            <a:rect l="l" t="t" r="r" b="b"/>
            <a:pathLst>
              <a:path w="3175" h="121920">
                <a:moveTo>
                  <a:pt x="3052" y="121587"/>
                </a:moveTo>
                <a:lnTo>
                  <a:pt x="0" y="121587"/>
                </a:lnTo>
                <a:lnTo>
                  <a:pt x="0" y="0"/>
                </a:lnTo>
                <a:lnTo>
                  <a:pt x="3052" y="0"/>
                </a:lnTo>
                <a:lnTo>
                  <a:pt x="3052" y="121587"/>
                </a:lnTo>
                <a:close/>
              </a:path>
            </a:pathLst>
          </a:custGeom>
          <a:solidFill>
            <a:srgbClr val="D8D8D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2366328" y="3227951"/>
            <a:ext cx="227583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50" dirty="0">
                <a:solidFill>
                  <a:srgbClr val="727272"/>
                </a:solidFill>
                <a:latin typeface="Arial"/>
                <a:cs typeface="Arial"/>
              </a:rPr>
              <a:t>FY2</a:t>
            </a:r>
            <a:r>
              <a:rPr sz="699" spc="-50" dirty="0">
                <a:solidFill>
                  <a:srgbClr val="C1C4D1"/>
                </a:solidFill>
                <a:latin typeface="Arial"/>
                <a:cs typeface="Arial"/>
              </a:rPr>
              <a:t>.</a:t>
            </a:r>
            <a:r>
              <a:rPr sz="699" spc="-50" dirty="0">
                <a:solidFill>
                  <a:srgbClr val="727272"/>
                </a:solidFill>
                <a:latin typeface="Arial"/>
                <a:cs typeface="Arial"/>
              </a:rPr>
              <a:t>3</a:t>
            </a:r>
            <a:endParaRPr sz="699">
              <a:latin typeface="Arial"/>
              <a:cs typeface="Arial"/>
            </a:endParaRPr>
          </a:p>
        </p:txBody>
      </p:sp>
      <p:sp>
        <p:nvSpPr>
          <p:cNvPr id="47" name="object 4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554988"/>
          </a:xfrm>
          <a:prstGeom prst="rect">
            <a:avLst/>
          </a:prstGeom>
        </p:spPr>
        <p:txBody>
          <a:bodyPr vert="horz" wrap="square" lIns="0" tIns="1902" rIns="0" bIns="0" rtlCol="0">
            <a:spAutoFit/>
          </a:bodyPr>
          <a:lstStyle/>
          <a:p>
            <a:pPr marL="101427">
              <a:spcBef>
                <a:spcPts val="15"/>
              </a:spcBef>
            </a:pPr>
            <a:r>
              <a:rPr dirty="0">
                <a:solidFill>
                  <a:srgbClr val="363636"/>
                </a:solidFill>
              </a:rPr>
              <a:t>Report</a:t>
            </a:r>
            <a:r>
              <a:rPr spc="40" dirty="0">
                <a:solidFill>
                  <a:srgbClr val="363636"/>
                </a:solidFill>
              </a:rPr>
              <a:t> </a:t>
            </a:r>
            <a:r>
              <a:rPr sz="898" spc="-85" dirty="0">
                <a:solidFill>
                  <a:srgbClr val="363636"/>
                </a:solidFill>
              </a:rPr>
              <a:t>&amp;</a:t>
            </a:r>
            <a:r>
              <a:rPr sz="898" spc="5" dirty="0">
                <a:solidFill>
                  <a:srgbClr val="363636"/>
                </a:solidFill>
              </a:rPr>
              <a:t> </a:t>
            </a:r>
            <a:r>
              <a:rPr dirty="0">
                <a:solidFill>
                  <a:srgbClr val="363636"/>
                </a:solidFill>
              </a:rPr>
              <a:t>Accounts</a:t>
            </a:r>
            <a:r>
              <a:rPr spc="65" dirty="0">
                <a:solidFill>
                  <a:srgbClr val="363636"/>
                </a:solidFill>
              </a:rPr>
              <a:t> </a:t>
            </a:r>
            <a:r>
              <a:rPr spc="-20" dirty="0">
                <a:solidFill>
                  <a:srgbClr val="363636"/>
                </a:solidFill>
              </a:rPr>
              <a:t>2024</a:t>
            </a:r>
            <a:endParaRPr sz="898"/>
          </a:p>
        </p:txBody>
      </p:sp>
      <p:sp>
        <p:nvSpPr>
          <p:cNvPr id="48" name="object 4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19177">
              <a:spcBef>
                <a:spcPts val="25"/>
              </a:spcBef>
            </a:pPr>
            <a:r>
              <a:rPr dirty="0">
                <a:solidFill>
                  <a:srgbClr val="363636"/>
                </a:solidFill>
              </a:rPr>
              <a:t>Tata Steel</a:t>
            </a:r>
            <a:r>
              <a:rPr spc="-45" dirty="0">
                <a:solidFill>
                  <a:srgbClr val="363636"/>
                </a:solidFill>
              </a:rPr>
              <a:t> </a:t>
            </a:r>
            <a:r>
              <a:rPr dirty="0">
                <a:solidFill>
                  <a:srgbClr val="363636"/>
                </a:solidFill>
              </a:rPr>
              <a:t>Europe </a:t>
            </a:r>
            <a:r>
              <a:rPr spc="-10" dirty="0">
                <a:solidFill>
                  <a:srgbClr val="363636"/>
                </a:solidFill>
              </a:rPr>
              <a:t>Limited</a:t>
            </a:r>
          </a:p>
        </p:txBody>
      </p:sp>
      <p:sp>
        <p:nvSpPr>
          <p:cNvPr id="49" name="object 4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93820">
              <a:spcBef>
                <a:spcPts val="25"/>
              </a:spcBef>
            </a:pPr>
            <a:r>
              <a:rPr spc="40" dirty="0">
                <a:solidFill>
                  <a:srgbClr val="363636"/>
                </a:solidFill>
              </a:rPr>
              <a:t>Page9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2848311" y="3237358"/>
            <a:ext cx="216806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dirty="0">
                <a:solidFill>
                  <a:srgbClr val="727272"/>
                </a:solidFill>
                <a:latin typeface="Arial"/>
                <a:cs typeface="Arial"/>
              </a:rPr>
              <a:t>fY</a:t>
            </a:r>
            <a:r>
              <a:rPr sz="649" spc="25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727272"/>
                </a:solidFill>
                <a:latin typeface="Arial"/>
                <a:cs typeface="Arial"/>
              </a:rPr>
              <a:t>24</a:t>
            </a:r>
            <a:endParaRPr sz="64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29154" y="3541140"/>
            <a:ext cx="731560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10" dirty="0">
                <a:solidFill>
                  <a:srgbClr val="234D9C"/>
                </a:solidFill>
                <a:latin typeface="Arial"/>
                <a:cs typeface="Arial"/>
              </a:rPr>
              <a:t>Environment:</a:t>
            </a:r>
            <a:endParaRPr sz="898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75746" y="3785691"/>
            <a:ext cx="36070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649" spc="-10" dirty="0">
                <a:solidFill>
                  <a:srgbClr val="363636"/>
                </a:solidFill>
                <a:latin typeface="Arial"/>
                <a:cs typeface="Arial"/>
              </a:rPr>
              <a:t>CO</a:t>
            </a:r>
            <a:r>
              <a:rPr sz="749" spc="-15" baseline="-16666" dirty="0">
                <a:solidFill>
                  <a:srgbClr val="363636"/>
                </a:solidFill>
                <a:latin typeface="Arial"/>
                <a:cs typeface="Arial"/>
              </a:rPr>
              <a:t>2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/rn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082336" y="4119215"/>
            <a:ext cx="181939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0" dirty="0">
                <a:solidFill>
                  <a:srgbClr val="363636"/>
                </a:solidFill>
                <a:latin typeface="Arial"/>
                <a:cs typeface="Arial"/>
              </a:rPr>
              <a:t>1</a:t>
            </a:r>
            <a:r>
              <a:rPr sz="599" spc="-20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599" spc="-20" dirty="0">
                <a:solidFill>
                  <a:srgbClr val="363636"/>
                </a:solidFill>
                <a:latin typeface="Arial"/>
                <a:cs typeface="Arial"/>
              </a:rPr>
              <a:t>90</a:t>
            </a:r>
            <a:endParaRPr sz="5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084043" y="4460620"/>
            <a:ext cx="181305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b="1" spc="-20" dirty="0">
                <a:solidFill>
                  <a:srgbClr val="727272"/>
                </a:solidFill>
                <a:latin typeface="Arial"/>
                <a:cs typeface="Arial"/>
              </a:rPr>
              <a:t>1.8S</a:t>
            </a:r>
            <a:endParaRPr sz="64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1084044" y="4808380"/>
            <a:ext cx="189546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b="1" spc="-20" dirty="0">
                <a:solidFill>
                  <a:srgbClr val="727272"/>
                </a:solidFill>
                <a:latin typeface="Arial"/>
                <a:cs typeface="Arial"/>
              </a:rPr>
              <a:t>1.80</a:t>
            </a:r>
            <a:endParaRPr sz="64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088431" y="5153343"/>
            <a:ext cx="181939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0" dirty="0">
                <a:solidFill>
                  <a:srgbClr val="727272"/>
                </a:solidFill>
                <a:latin typeface="Arial"/>
                <a:cs typeface="Arial"/>
              </a:rPr>
              <a:t>1</a:t>
            </a:r>
            <a:r>
              <a:rPr sz="599" spc="-20" dirty="0">
                <a:solidFill>
                  <a:srgbClr val="9E9E9E"/>
                </a:solidFill>
                <a:latin typeface="Arial"/>
                <a:cs typeface="Arial"/>
              </a:rPr>
              <a:t>,</a:t>
            </a:r>
            <a:r>
              <a:rPr sz="599" spc="-20" dirty="0">
                <a:solidFill>
                  <a:srgbClr val="727272"/>
                </a:solidFill>
                <a:latin typeface="Arial"/>
                <a:cs typeface="Arial"/>
              </a:rPr>
              <a:t>75</a:t>
            </a:r>
            <a:endParaRPr sz="5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090106" y="5494494"/>
            <a:ext cx="184475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20" dirty="0">
                <a:solidFill>
                  <a:srgbClr val="727272"/>
                </a:solidFill>
                <a:latin typeface="Arial"/>
                <a:cs typeface="Arial"/>
              </a:rPr>
              <a:t>1.70</a:t>
            </a:r>
            <a:endParaRPr sz="6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611667" y="3553850"/>
            <a:ext cx="1525247" cy="593363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96356" marR="5071" indent="-84311" algn="just">
              <a:lnSpc>
                <a:spcPct val="91500"/>
              </a:lnSpc>
              <a:spcBef>
                <a:spcPts val="180"/>
              </a:spcBef>
              <a:buChar char="•"/>
              <a:tabLst>
                <a:tab pos="96356" algn="l"/>
                <a:tab pos="100159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The</a:t>
            </a:r>
            <a:r>
              <a:rPr sz="799" spc="38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433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repoos</a:t>
            </a:r>
            <a:r>
              <a:rPr sz="799" spc="43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its</a:t>
            </a:r>
            <a:r>
              <a:rPr sz="799" spc="40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CO2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emissions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using a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standardised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methodology</a:t>
            </a:r>
            <a:r>
              <a:rPr sz="799" spc="464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adopted</a:t>
            </a:r>
            <a:r>
              <a:rPr sz="799" spc="444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worldsteel,</a:t>
            </a:r>
            <a:r>
              <a:rPr sz="799" spc="38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which</a:t>
            </a:r>
            <a:r>
              <a:rPr sz="799" spc="34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enables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performance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benchmarking</a:t>
            </a:r>
            <a:r>
              <a:rPr sz="799" spc="-2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-7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695687" y="4115147"/>
            <a:ext cx="143713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746124" algn="l"/>
                <a:tab pos="1368634" algn="l"/>
              </a:tabLst>
            </a:pP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methodology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comprises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endParaRPr sz="7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695680" y="4224966"/>
            <a:ext cx="1440299" cy="483058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5214" marR="5071" indent="-3170" algn="just">
              <a:lnSpc>
                <a:spcPct val="91900"/>
              </a:lnSpc>
              <a:spcBef>
                <a:spcPts val="180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number</a:t>
            </a:r>
            <a:r>
              <a:rPr sz="799" spc="36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30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different</a:t>
            </a:r>
            <a:r>
              <a:rPr sz="799" spc="34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emiss</a:t>
            </a:r>
            <a:r>
              <a:rPr sz="799" spc="-10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on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scopes</a:t>
            </a:r>
            <a:r>
              <a:rPr sz="799" spc="-30" dirty="0">
                <a:solidFill>
                  <a:srgbClr val="727272"/>
                </a:solidFill>
                <a:latin typeface="Arial"/>
                <a:cs typeface="Arial"/>
              </a:rPr>
              <a:t>. 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such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63636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direct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emissions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only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(Scope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1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emissions),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direct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emissions</a:t>
            </a:r>
            <a:r>
              <a:rPr sz="799" spc="374" dirty="0">
                <a:solidFill>
                  <a:srgbClr val="363636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plus</a:t>
            </a:r>
            <a:r>
              <a:rPr sz="799" spc="359" dirty="0">
                <a:solidFill>
                  <a:srgbClr val="363636"/>
                </a:solidFill>
                <a:latin typeface="Arial"/>
                <a:cs typeface="Arial"/>
              </a:rPr>
              <a:t>  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ind</a:t>
            </a:r>
            <a:r>
              <a:rPr sz="799" spc="-20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rect</a:t>
            </a:r>
            <a:endParaRPr sz="79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698625" y="4673394"/>
            <a:ext cx="144093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13001" algn="l"/>
                <a:tab pos="1246922" algn="l"/>
              </a:tabLst>
            </a:pP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emIssIons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associated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699032" y="4779908"/>
            <a:ext cx="143649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Imported</a:t>
            </a:r>
            <a:r>
              <a:rPr sz="799" spc="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electricity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(Scope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63636"/>
                </a:solidFill>
                <a:latin typeface="Times New Roman"/>
                <a:cs typeface="Times New Roman"/>
              </a:rPr>
              <a:t>1</a:t>
            </a:r>
            <a:r>
              <a:rPr sz="849" spc="110" dirty="0">
                <a:solidFill>
                  <a:srgbClr val="363636"/>
                </a:solidFill>
                <a:latin typeface="Times New Roman"/>
                <a:cs typeface="Times New Roman"/>
              </a:rPr>
              <a:t> 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+</a:t>
            </a:r>
            <a:endParaRPr sz="7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617761" y="4899132"/>
            <a:ext cx="1524613" cy="2331611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93186" marR="5071" indent="4437" algn="just">
              <a:lnSpc>
                <a:spcPct val="92000"/>
              </a:lnSpc>
              <a:spcBef>
                <a:spcPts val="175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Scope</a:t>
            </a:r>
            <a:r>
              <a:rPr sz="799" spc="1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2)</a:t>
            </a:r>
            <a:r>
              <a:rPr sz="799" spc="1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11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holistic</a:t>
            </a:r>
            <a:r>
              <a:rPr sz="799" spc="1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scope which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also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takes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account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emissions</a:t>
            </a:r>
            <a:r>
              <a:rPr sz="799" spc="32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associated</a:t>
            </a:r>
            <a:r>
              <a:rPr sz="799" spc="31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with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producing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raw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materials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(Scopes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1+2+3)</a:t>
            </a:r>
            <a:r>
              <a:rPr sz="799" spc="20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 worldsleel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method allows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users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report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emissioos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both</a:t>
            </a:r>
            <a:r>
              <a:rPr sz="799" spc="48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14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without</a:t>
            </a:r>
            <a:r>
              <a:rPr sz="799" spc="18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application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credits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the</a:t>
            </a:r>
            <a:r>
              <a:rPr sz="799" spc="-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use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of</a:t>
            </a:r>
            <a:r>
              <a:rPr sz="799" spc="44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by-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products</a:t>
            </a:r>
            <a:r>
              <a:rPr sz="799" spc="145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-</a:t>
            </a:r>
            <a:r>
              <a:rPr sz="799" spc="20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particularly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granulated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blast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furnace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slag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-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applications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help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reduce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emissions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-9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wider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economy.</a:t>
            </a:r>
            <a:endParaRPr sz="799">
              <a:latin typeface="Arial"/>
              <a:cs typeface="Arial"/>
            </a:endParaRPr>
          </a:p>
          <a:p>
            <a:pPr marL="96356" marR="5071" indent="-84311" algn="just">
              <a:lnSpc>
                <a:spcPct val="92000"/>
              </a:lnSpc>
              <a:spcBef>
                <a:spcPts val="439"/>
              </a:spcBef>
              <a:buChar char="•"/>
              <a:tabLst>
                <a:tab pos="96356" algn="l"/>
                <a:tab pos="100159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The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method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calculation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used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by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worldstee</a:t>
            </a:r>
            <a:r>
              <a:rPr sz="799" spc="-10" dirty="0">
                <a:solidFill>
                  <a:srgbClr val="878787"/>
                </a:solidFill>
                <a:latin typeface="Arial"/>
                <a:cs typeface="Arial"/>
              </a:rPr>
              <a:t>l</a:t>
            </a:r>
            <a:r>
              <a:rPr sz="799" spc="6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different</a:t>
            </a:r>
            <a:r>
              <a:rPr sz="799" spc="10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method</a:t>
            </a:r>
            <a:r>
              <a:rPr sz="799" spc="16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used</a:t>
            </a:r>
            <a:r>
              <a:rPr sz="799" spc="155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by</a:t>
            </a:r>
            <a:r>
              <a:rPr sz="799" spc="14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!he</a:t>
            </a:r>
            <a:r>
              <a:rPr sz="799" spc="155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UK</a:t>
            </a:r>
            <a:r>
              <a:rPr sz="799" spc="-20" dirty="0">
                <a:solidFill>
                  <a:srgbClr val="606060"/>
                </a:solidFill>
                <a:latin typeface="Arial"/>
                <a:cs typeface="Arial"/>
              </a:rPr>
              <a:t>'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s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Streamlined</a:t>
            </a:r>
            <a:r>
              <a:rPr sz="799" spc="1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Energy</a:t>
            </a:r>
            <a:r>
              <a:rPr sz="799" spc="1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63636"/>
                </a:solidFill>
                <a:latin typeface="Arial"/>
                <a:cs typeface="Arial"/>
              </a:rPr>
              <a:t>&amp;</a:t>
            </a:r>
            <a:r>
              <a:rPr sz="749" spc="1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Carbon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Reporting</a:t>
            </a:r>
            <a:r>
              <a:rPr sz="799" spc="31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system</a:t>
            </a:r>
            <a:r>
              <a:rPr sz="799" spc="294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(SECR),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which</a:t>
            </a:r>
            <a:r>
              <a:rPr sz="799" spc="47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464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presented</a:t>
            </a:r>
            <a:r>
              <a:rPr sz="799" spc="489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accordance</a:t>
            </a:r>
            <a:r>
              <a:rPr sz="799" spc="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UK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legislation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on</a:t>
            </a:r>
            <a:r>
              <a:rPr sz="799" spc="-10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page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20.</a:t>
            </a:r>
            <a:endParaRPr sz="79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239102" y="3553851"/>
            <a:ext cx="1588640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90017" marR="5071" indent="-77972">
              <a:spcBef>
                <a:spcPts val="100"/>
              </a:spcBef>
              <a:buChar char="•"/>
              <a:tabLst>
                <a:tab pos="90017" algn="l"/>
                <a:tab pos="91285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The</a:t>
            </a:r>
            <a:r>
              <a:rPr sz="799" spc="2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</a:t>
            </a:r>
            <a:r>
              <a:rPr sz="799" spc="2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weighted</a:t>
            </a:r>
            <a:r>
              <a:rPr sz="799" spc="30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average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emission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two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steelmaking</a:t>
            </a:r>
            <a:endParaRPr sz="79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325866" y="3797893"/>
            <a:ext cx="150179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524886" algn="l"/>
                <a:tab pos="1166414" algn="l"/>
              </a:tabLst>
            </a:pP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facilities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(worldsleel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Scopes</a:t>
            </a:r>
            <a:endParaRPr sz="79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315801" y="3919913"/>
            <a:ext cx="151003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1+2+3)</a:t>
            </a:r>
            <a:r>
              <a:rPr sz="799" spc="17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was</a:t>
            </a:r>
            <a:r>
              <a:rPr sz="799" spc="155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89</a:t>
            </a:r>
            <a:r>
              <a:rPr sz="799" spc="39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!CO2/tonne</a:t>
            </a:r>
            <a:endParaRPr sz="799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236056" y="4038885"/>
            <a:ext cx="1604488" cy="1904973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96356" marR="5071" indent="-634" algn="just">
              <a:lnSpc>
                <a:spcPct val="100699"/>
              </a:lnSpc>
              <a:spcBef>
                <a:spcPts val="95"/>
              </a:spcBef>
            </a:pPr>
            <a:r>
              <a:rPr sz="749" dirty="0">
                <a:solidFill>
                  <a:srgbClr val="363636"/>
                </a:solidFill>
                <a:latin typeface="Arial"/>
                <a:cs typeface="Arial"/>
              </a:rPr>
              <a:t>crude</a:t>
            </a:r>
            <a:r>
              <a:rPr sz="74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steel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(tCO2/lcs)</a:t>
            </a:r>
            <a:r>
              <a:rPr sz="799" spc="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2023/24 </a:t>
            </a:r>
            <a:r>
              <a:rPr sz="799" b="1" spc="-70" dirty="0">
                <a:solidFill>
                  <a:srgbClr val="363636"/>
                </a:solidFill>
                <a:latin typeface="Arial"/>
                <a:cs typeface="Arial"/>
              </a:rPr>
              <a:t>taking</a:t>
            </a:r>
            <a:r>
              <a:rPr sz="799" b="1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into</a:t>
            </a:r>
            <a:r>
              <a:rPr sz="799" spc="-5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account</a:t>
            </a:r>
            <a:r>
              <a:rPr sz="799" spc="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application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1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credits</a:t>
            </a:r>
            <a:r>
              <a:rPr sz="799" spc="2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associated</a:t>
            </a:r>
            <a:r>
              <a:rPr sz="799" spc="22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1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blast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furnace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slag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production,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broadly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line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three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previous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years</a:t>
            </a:r>
            <a:r>
              <a:rPr sz="799" spc="165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(2022/23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: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88</a:t>
            </a:r>
            <a:r>
              <a:rPr sz="799" spc="15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tCO2/tcs, 2021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/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22</a:t>
            </a:r>
            <a:r>
              <a:rPr sz="799" spc="-10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25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86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tCO2/lcs,</a:t>
            </a:r>
            <a:r>
              <a:rPr sz="799" spc="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2020/21:</a:t>
            </a:r>
            <a:endParaRPr sz="799">
              <a:latin typeface="Arial"/>
              <a:cs typeface="Arial"/>
            </a:endParaRPr>
          </a:p>
          <a:p>
            <a:pPr marL="99526" marR="7607" indent="-1268" algn="just">
              <a:lnSpc>
                <a:spcPct val="99400"/>
              </a:lnSpc>
              <a:spcBef>
                <a:spcPts val="5"/>
              </a:spcBef>
            </a:pP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1.85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tCO2/lcs}</a:t>
            </a:r>
            <a:r>
              <a:rPr sz="799" spc="-10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Thus,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Group's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emission</a:t>
            </a:r>
            <a:r>
              <a:rPr sz="799" spc="324" dirty="0">
                <a:solidFill>
                  <a:srgbClr val="363636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performance</a:t>
            </a:r>
            <a:r>
              <a:rPr sz="799" spc="349" dirty="0">
                <a:solidFill>
                  <a:srgbClr val="363636"/>
                </a:solidFill>
                <a:latin typeface="Arial"/>
                <a:cs typeface="Arial"/>
              </a:rPr>
              <a:t>  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substantially</a:t>
            </a:r>
            <a:r>
              <a:rPr sz="799" spc="22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better</a:t>
            </a:r>
            <a:r>
              <a:rPr sz="799" spc="210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than</a:t>
            </a:r>
            <a:r>
              <a:rPr sz="799" spc="185" dirty="0">
                <a:solidFill>
                  <a:srgbClr val="363636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49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wor1dsteel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average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benchmark.</a:t>
            </a:r>
            <a:endParaRPr sz="799">
              <a:latin typeface="Arial"/>
              <a:cs typeface="Arial"/>
            </a:endParaRPr>
          </a:p>
          <a:p>
            <a:pPr marL="95722" marR="6339" indent="-83678" algn="just">
              <a:lnSpc>
                <a:spcPct val="99400"/>
              </a:lnSpc>
              <a:spcBef>
                <a:spcPts val="419"/>
              </a:spcBef>
              <a:buChar char="•"/>
              <a:tabLst>
                <a:tab pos="95722" algn="l"/>
                <a:tab pos="96990" algn="l"/>
              </a:tabLst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	The</a:t>
            </a:r>
            <a:r>
              <a:rPr sz="79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worldsteel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average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based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oo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data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reported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from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participating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companies,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covering</a:t>
            </a:r>
            <a:r>
              <a:rPr sz="799" spc="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63636"/>
                </a:solidFill>
                <a:latin typeface="Arial"/>
                <a:cs typeface="Arial"/>
              </a:rPr>
              <a:t>56</a:t>
            </a:r>
            <a:r>
              <a:rPr sz="749" spc="-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integrated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steelmaking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facilities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79937"/>
            <a:ext cx="7282006" cy="0"/>
          </a:xfrm>
          <a:custGeom>
            <a:avLst/>
            <a:gdLst/>
            <a:ahLst/>
            <a:cxnLst/>
            <a:rect l="l" t="t" r="r" b="b"/>
            <a:pathLst>
              <a:path w="7294245">
                <a:moveTo>
                  <a:pt x="0" y="0"/>
                </a:moveTo>
                <a:lnTo>
                  <a:pt x="7294007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17014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3930" y="701489"/>
            <a:ext cx="160702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45D9E"/>
                </a:solidFill>
                <a:latin typeface="Arial"/>
                <a:cs typeface="Arial"/>
              </a:rPr>
              <a:t>A4.</a:t>
            </a:r>
            <a:r>
              <a:rPr sz="1198" b="1" spc="9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D9E"/>
                </a:solidFill>
                <a:latin typeface="Arial"/>
                <a:cs typeface="Arial"/>
              </a:rPr>
              <a:t>Business</a:t>
            </a:r>
            <a:r>
              <a:rPr sz="1198" b="1" spc="114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45D9E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98324" y="9882110"/>
            <a:ext cx="1219690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Tala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Limited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173350"/>
          </a:xfrm>
          <a:prstGeom prst="rect">
            <a:avLst/>
          </a:prstGeom>
        </p:spPr>
        <p:txBody>
          <a:bodyPr vert="horz" wrap="square" lIns="0" tIns="42478" rIns="0" bIns="0" rtlCol="0">
            <a:spAutoFit/>
          </a:bodyPr>
          <a:lstStyle/>
          <a:p>
            <a:pPr marL="20919">
              <a:spcBef>
                <a:spcPts val="20"/>
              </a:spcBef>
            </a:pPr>
            <a:r>
              <a:rPr sz="849" spc="-20" dirty="0"/>
              <a:t>Report</a:t>
            </a:r>
            <a:r>
              <a:rPr sz="849" spc="-10" dirty="0"/>
              <a:t> </a:t>
            </a:r>
            <a:r>
              <a:rPr sz="849" dirty="0"/>
              <a:t>&amp;</a:t>
            </a:r>
            <a:r>
              <a:rPr sz="849" spc="-50" dirty="0"/>
              <a:t> </a:t>
            </a:r>
            <a:r>
              <a:rPr sz="849" spc="-20" dirty="0"/>
              <a:t>Accounts</a:t>
            </a:r>
            <a:r>
              <a:rPr sz="849" spc="10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39868"/>
          </a:xfrm>
          <a:prstGeom prst="rect">
            <a:avLst/>
          </a:prstGeom>
        </p:spPr>
        <p:txBody>
          <a:bodyPr vert="horz" wrap="square" lIns="0" tIns="1902" rIns="0" bIns="0" rtlCol="0">
            <a:spAutoFit/>
          </a:bodyPr>
          <a:lstStyle/>
          <a:p>
            <a:pPr marL="12678">
              <a:spcBef>
                <a:spcPts val="15"/>
              </a:spcBef>
            </a:pPr>
            <a:r>
              <a:rPr sz="849" spc="-20" dirty="0"/>
              <a:t>Page</a:t>
            </a:r>
            <a:r>
              <a:rPr sz="849" spc="-30" dirty="0"/>
              <a:t> </a:t>
            </a:r>
            <a:r>
              <a:rPr sz="898" b="1" spc="-35" dirty="0">
                <a:latin typeface="Arial"/>
                <a:cs typeface="Arial"/>
              </a:rPr>
              <a:t>10</a:t>
            </a:r>
            <a:endParaRPr sz="8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1606" y="1132792"/>
            <a:ext cx="208627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dirty="0">
                <a:solidFill>
                  <a:srgbClr val="345D9E"/>
                </a:solidFill>
                <a:latin typeface="Arial"/>
                <a:cs typeface="Arial"/>
              </a:rPr>
              <a:t>Business</a:t>
            </a:r>
            <a:r>
              <a:rPr sz="898" b="1" spc="6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45D9E"/>
                </a:solidFill>
                <a:latin typeface="Arial"/>
                <a:cs typeface="Arial"/>
              </a:rPr>
              <a:t>environment</a:t>
            </a:r>
            <a:r>
              <a:rPr sz="898" b="1" spc="2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345D9E"/>
                </a:solidFill>
                <a:latin typeface="Arial"/>
                <a:cs typeface="Arial"/>
              </a:rPr>
              <a:t>and</a:t>
            </a:r>
            <a:r>
              <a:rPr sz="898" b="1" spc="4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345D9E"/>
                </a:solidFill>
                <a:latin typeface="Arial"/>
                <a:cs typeface="Arial"/>
              </a:rPr>
              <a:t>prospects</a:t>
            </a:r>
            <a:endParaRPr sz="8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9779" y="1338790"/>
            <a:ext cx="2843197" cy="2022251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17750" algn="just">
              <a:spcBef>
                <a:spcPts val="594"/>
              </a:spcBef>
            </a:pPr>
            <a:r>
              <a:rPr sz="849" i="1" spc="-30" dirty="0">
                <a:solidFill>
                  <a:srgbClr val="345D9E"/>
                </a:solidFill>
                <a:latin typeface="Arial"/>
                <a:cs typeface="Arial"/>
              </a:rPr>
              <a:t>Dynamics</a:t>
            </a:r>
            <a:r>
              <a:rPr sz="849" i="1" spc="3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45D9E"/>
                </a:solidFill>
                <a:latin typeface="Arial"/>
                <a:cs typeface="Arial"/>
              </a:rPr>
              <a:t>of</a:t>
            </a:r>
            <a:r>
              <a:rPr sz="849" i="1" spc="-4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45D9E"/>
                </a:solidFill>
                <a:latin typeface="Arial"/>
                <a:cs typeface="Arial"/>
              </a:rPr>
              <a:t>the</a:t>
            </a:r>
            <a:r>
              <a:rPr sz="849" i="1" spc="-4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business</a:t>
            </a:r>
            <a:endParaRPr sz="849">
              <a:latin typeface="Arial"/>
              <a:cs typeface="Arial"/>
            </a:endParaRPr>
          </a:p>
          <a:p>
            <a:pPr marL="12678" marR="5071" indent="4437" algn="just">
              <a:lnSpc>
                <a:spcPct val="1385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industry</a:t>
            </a:r>
            <a:r>
              <a:rPr sz="84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is</a:t>
            </a:r>
            <a:r>
              <a:rPr sz="849" spc="15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cyclical.</a:t>
            </a:r>
            <a:r>
              <a:rPr sz="84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84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1s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affected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by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general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macroeconomic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condit</a:t>
            </a:r>
            <a:r>
              <a:rPr sz="849" dirty="0">
                <a:solidFill>
                  <a:srgbClr val="777779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downstream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industries,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by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available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capacity</a:t>
            </a:r>
            <a:r>
              <a:rPr sz="849" spc="-10" dirty="0">
                <a:solidFill>
                  <a:srgbClr val="ACACAE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raw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exchange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relativities</a:t>
            </a:r>
            <a:r>
              <a:rPr sz="849" spc="-20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i="1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integrated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players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seek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 maintain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capacity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utilisation</a:t>
            </a:r>
            <a:r>
              <a:rPr sz="849" spc="-10" dirty="0">
                <a:solidFill>
                  <a:srgbClr val="777779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777779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margins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across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regions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lead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changes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geographical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pattern</a:t>
            </a:r>
            <a:r>
              <a:rPr sz="849" spc="-10" dirty="0">
                <a:solidFill>
                  <a:srgbClr val="C1C1C4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C1C1C4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F3F3F"/>
                </a:solidFill>
                <a:latin typeface="Arial"/>
                <a:cs typeface="Arial"/>
              </a:rPr>
              <a:t>As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result,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addition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mainland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Europe,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influence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-20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6707" y="3399291"/>
            <a:ext cx="2850170" cy="2372817"/>
          </a:xfrm>
          <a:prstGeom prst="rect">
            <a:avLst/>
          </a:prstGeom>
        </p:spPr>
        <p:txBody>
          <a:bodyPr vert="horz" wrap="square" lIns="0" tIns="72269" rIns="0" bIns="0" rtlCol="0">
            <a:spAutoFit/>
          </a:bodyPr>
          <a:lstStyle/>
          <a:p>
            <a:pPr marL="17116" algn="just">
              <a:spcBef>
                <a:spcPts val="569"/>
              </a:spcBef>
            </a:pPr>
            <a:r>
              <a:rPr sz="849" i="1" spc="-30" dirty="0">
                <a:solidFill>
                  <a:srgbClr val="345D9E"/>
                </a:solidFill>
                <a:latin typeface="Arial"/>
                <a:cs typeface="Arial"/>
              </a:rPr>
              <a:t>Macroeconomic</a:t>
            </a:r>
            <a:r>
              <a:rPr sz="849" i="1" spc="6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environment</a:t>
            </a:r>
            <a:endParaRPr sz="849">
              <a:latin typeface="Arial"/>
              <a:cs typeface="Arial"/>
            </a:endParaRPr>
          </a:p>
          <a:p>
            <a:pPr marL="12678" marR="5071" indent="1268" algn="just">
              <a:lnSpc>
                <a:spcPct val="138400"/>
              </a:lnSpc>
              <a:spcBef>
                <a:spcPts val="80"/>
              </a:spcBef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Economic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growth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again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decelerated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globally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calendar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rise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central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bank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fight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F4F4F"/>
                </a:solidFill>
                <a:latin typeface="Arial"/>
                <a:cs typeface="Arial"/>
              </a:rPr>
              <a:t>inflation</a:t>
            </a:r>
            <a:r>
              <a:rPr sz="849" spc="-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continued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 negatively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impact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consumption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investments</a:t>
            </a:r>
            <a:r>
              <a:rPr sz="84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Global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GDP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growth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increased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84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7%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(2022</a:t>
            </a:r>
            <a:r>
              <a:rPr sz="849" dirty="0">
                <a:solidFill>
                  <a:srgbClr val="ACACAE"/>
                </a:solidFill>
                <a:latin typeface="Arial"/>
                <a:cs typeface="Arial"/>
              </a:rPr>
              <a:t>:</a:t>
            </a:r>
            <a:r>
              <a:rPr sz="849" spc="5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3.1%)</a:t>
            </a:r>
            <a:r>
              <a:rPr sz="84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849" spc="30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Inflation</a:t>
            </a:r>
            <a:r>
              <a:rPr sz="849" dirty="0">
                <a:solidFill>
                  <a:srgbClr val="89898C"/>
                </a:solidFill>
                <a:latin typeface="Arial"/>
                <a:cs typeface="Arial"/>
              </a:rPr>
              <a:t>,</a:t>
            </a:r>
            <a:r>
              <a:rPr sz="849" spc="10" dirty="0">
                <a:solidFill>
                  <a:srgbClr val="89898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6.1%,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8</a:t>
            </a:r>
            <a:r>
              <a:rPr sz="849" spc="-20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1%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10" dirty="0">
                <a:solidFill>
                  <a:srgbClr val="3F3F3F"/>
                </a:solidFill>
                <a:latin typeface="Arial"/>
                <a:cs typeface="Arial"/>
              </a:rPr>
              <a:t>1n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still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significantly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above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levels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seen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earlier years (2</a:t>
            </a:r>
            <a:r>
              <a:rPr sz="849" spc="-20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9%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2016-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2020).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China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GDP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growth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5</a:t>
            </a:r>
            <a:r>
              <a:rPr sz="849" dirty="0">
                <a:solidFill>
                  <a:srgbClr val="89898C"/>
                </a:solidFill>
                <a:latin typeface="Arial"/>
                <a:cs typeface="Arial"/>
              </a:rPr>
              <a:t>.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849" dirty="0">
                <a:solidFill>
                  <a:srgbClr val="777779"/>
                </a:solidFill>
                <a:latin typeface="Arial"/>
                <a:cs typeface="Arial"/>
              </a:rPr>
              <a:t>%</a:t>
            </a:r>
            <a:r>
              <a:rPr sz="849" spc="70" dirty="0">
                <a:solidFill>
                  <a:srgbClr val="77777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(2022</a:t>
            </a:r>
            <a:r>
              <a:rPr sz="849" dirty="0">
                <a:solidFill>
                  <a:srgbClr val="ACACAE"/>
                </a:solidFill>
                <a:latin typeface="Arial"/>
                <a:cs typeface="Arial"/>
              </a:rPr>
              <a:t>:</a:t>
            </a:r>
            <a:r>
              <a:rPr sz="849" spc="105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0%)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activity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increased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8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reopening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Chinese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economy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January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after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shut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down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pandemic.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Growth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China was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back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during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weak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property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house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prices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declining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led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issues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real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estate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developers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3686" y="5816416"/>
            <a:ext cx="2847000" cy="181812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economy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decelerated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0.5%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3.6%)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economy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0.1%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4.4%). Monetary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tightening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impacted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economy.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Output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sector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particularly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low,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whilst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services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provided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support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economy,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contrary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post-pandemic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rebound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2021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was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relatively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strong.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Growth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across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uneven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across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individual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economies.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experienced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mild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recession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0.1%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France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Italy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grew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0.9%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0.7%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respectively.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3693" y="7666600"/>
            <a:ext cx="2840661" cy="1659641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17750" algn="just">
              <a:spcBef>
                <a:spcPts val="594"/>
              </a:spcBef>
            </a:pPr>
            <a:r>
              <a:rPr sz="849" i="1" spc="-25" dirty="0">
                <a:solidFill>
                  <a:srgbClr val="345D9E"/>
                </a:solidFill>
                <a:latin typeface="Arial"/>
                <a:cs typeface="Arial"/>
              </a:rPr>
              <a:t>Steel</a:t>
            </a:r>
            <a:r>
              <a:rPr sz="849" i="1" spc="-3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45D9E"/>
                </a:solidFill>
                <a:latin typeface="Arial"/>
                <a:cs typeface="Arial"/>
              </a:rPr>
              <a:t>demand</a:t>
            </a:r>
            <a:r>
              <a:rPr sz="849" i="1" spc="1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345D9E"/>
                </a:solidFill>
                <a:latin typeface="Arial"/>
                <a:cs typeface="Arial"/>
              </a:rPr>
              <a:t>and</a:t>
            </a:r>
            <a:r>
              <a:rPr sz="849" i="1" spc="-4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production</a:t>
            </a:r>
            <a:endParaRPr sz="849">
              <a:latin typeface="Arial"/>
              <a:cs typeface="Arial"/>
            </a:endParaRPr>
          </a:p>
          <a:p>
            <a:pPr marL="12678" marR="5071" indent="1268" algn="just">
              <a:lnSpc>
                <a:spcPct val="138100"/>
              </a:lnSpc>
              <a:spcBef>
                <a:spcPts val="105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declined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second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row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1.1%,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line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weak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macroeconomic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conditions,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after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3.3%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decline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2022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China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decreased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3.3%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(2022: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2.9%).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decline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mainly driven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downturn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Chinese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real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estate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sector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whilst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sectors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grow.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Chinese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gradually</a:t>
            </a:r>
            <a:r>
              <a:rPr sz="849" spc="20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shifting</a:t>
            </a:r>
            <a:r>
              <a:rPr sz="84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construction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70917" y="1076656"/>
            <a:ext cx="2848902" cy="1281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algn="just">
              <a:lnSpc>
                <a:spcPct val="1387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8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long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flat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 products.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Demand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849" spc="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decreased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10.0% (2022: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7.9%).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Activity</a:t>
            </a:r>
            <a:r>
              <a:rPr sz="84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growth</a:t>
            </a:r>
            <a:r>
              <a:rPr sz="84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main</a:t>
            </a:r>
            <a:r>
              <a:rPr sz="84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steel-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84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sectors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decelerated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remained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slightly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positive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calendar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Although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construction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output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negatively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impacted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84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interest</a:t>
            </a:r>
            <a:r>
              <a:rPr sz="849" spc="359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rates,</a:t>
            </a:r>
            <a:r>
              <a:rPr sz="84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especially</a:t>
            </a:r>
            <a:r>
              <a:rPr sz="84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real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estate,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automotive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output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grew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strongly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backlogs.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67173" y="2408666"/>
            <a:ext cx="2853973" cy="1098609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634" algn="just">
              <a:lnSpc>
                <a:spcPct val="138600"/>
              </a:lnSpc>
              <a:spcBef>
                <a:spcPts val="8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decreased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0.2%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1,848Mt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3.3%).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China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decreased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0.4%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1,015Mt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(2022: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1.4%)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equated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55%</a:t>
            </a:r>
            <a:r>
              <a:rPr sz="8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84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production.</a:t>
            </a:r>
            <a:r>
              <a:rPr sz="84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</a:t>
            </a:r>
            <a:r>
              <a:rPr sz="8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production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decreased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by-7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3%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126Mt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10.7%)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~20%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blast tumaces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were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idled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response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61561" y="3545601"/>
            <a:ext cx="2857777" cy="3266031"/>
          </a:xfrm>
          <a:prstGeom prst="rect">
            <a:avLst/>
          </a:prstGeom>
        </p:spPr>
        <p:txBody>
          <a:bodyPr vert="horz" wrap="square" lIns="0" tIns="72269" rIns="0" bIns="0" rtlCol="0">
            <a:spAutoFit/>
          </a:bodyPr>
          <a:lstStyle/>
          <a:p>
            <a:pPr marL="17750" algn="just">
              <a:spcBef>
                <a:spcPts val="569"/>
              </a:spcBef>
            </a:pPr>
            <a:r>
              <a:rPr sz="849" i="1" spc="-20" dirty="0">
                <a:solidFill>
                  <a:srgbClr val="345D9E"/>
                </a:solidFill>
                <a:latin typeface="Arial"/>
                <a:cs typeface="Arial"/>
              </a:rPr>
              <a:t>Raw</a:t>
            </a:r>
            <a:r>
              <a:rPr sz="849" i="1" spc="1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45D9E"/>
                </a:solidFill>
                <a:latin typeface="Arial"/>
                <a:cs typeface="Arial"/>
              </a:rPr>
              <a:t>mater</a:t>
            </a:r>
            <a:r>
              <a:rPr sz="849" i="1" spc="-20" dirty="0">
                <a:solidFill>
                  <a:srgbClr val="7585A5"/>
                </a:solidFill>
                <a:latin typeface="Arial"/>
                <a:cs typeface="Arial"/>
              </a:rPr>
              <a:t>i</a:t>
            </a:r>
            <a:r>
              <a:rPr sz="849" i="1" spc="-20" dirty="0">
                <a:solidFill>
                  <a:srgbClr val="345D9E"/>
                </a:solidFill>
                <a:latin typeface="Arial"/>
                <a:cs typeface="Arial"/>
              </a:rPr>
              <a:t>als</a:t>
            </a:r>
            <a:r>
              <a:rPr sz="849" i="1" spc="-3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and</a:t>
            </a:r>
            <a:r>
              <a:rPr sz="849" i="1" spc="-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45D9E"/>
                </a:solidFill>
                <a:latin typeface="Arial"/>
                <a:cs typeface="Arial"/>
              </a:rPr>
              <a:t>steel</a:t>
            </a:r>
            <a:r>
              <a:rPr sz="849" i="1" spc="-4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prices</a:t>
            </a:r>
            <a:endParaRPr sz="849">
              <a:latin typeface="Arial"/>
              <a:cs typeface="Arial"/>
            </a:endParaRPr>
          </a:p>
          <a:p>
            <a:pPr marL="15848" marR="5071" indent="6973" algn="just">
              <a:lnSpc>
                <a:spcPct val="138300"/>
              </a:lnSpc>
              <a:spcBef>
                <a:spcPts val="80"/>
              </a:spcBef>
            </a:pP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raw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materials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used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steelmaking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processes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iron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ore</a:t>
            </a:r>
            <a:r>
              <a:rPr sz="849" spc="-45" dirty="0">
                <a:solidFill>
                  <a:srgbClr val="89898C"/>
                </a:solidFill>
                <a:latin typeface="Arial"/>
                <a:cs typeface="Arial"/>
              </a:rPr>
              <a:t>.</a:t>
            </a:r>
            <a:r>
              <a:rPr sz="849" spc="-15" dirty="0">
                <a:solidFill>
                  <a:srgbClr val="89898C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metallurgical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coal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scrap.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market reference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iron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fines (China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CFR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62%) remained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relatively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stable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US$120II (</a:t>
            </a:r>
            <a:r>
              <a:rPr sz="849" spc="-10" dirty="0">
                <a:solidFill>
                  <a:srgbClr val="777779"/>
                </a:solidFill>
                <a:latin typeface="Arial"/>
                <a:cs typeface="Arial"/>
              </a:rPr>
              <a:t>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$1/t)</a:t>
            </a:r>
            <a:r>
              <a:rPr sz="849" spc="-20" dirty="0">
                <a:solidFill>
                  <a:srgbClr val="ACACAE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low of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US$105/t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US$137/t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December.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hard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coking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coal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spot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(Australia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FOB) declined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to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US$296/l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$69/l).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all-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high of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US$594/t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supply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from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Russia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result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war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Ukraine.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benchmark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scrap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(Sorte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2/8)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decreased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€340/t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(-</a:t>
            </a:r>
            <a:endParaRPr sz="849">
              <a:latin typeface="Arial"/>
              <a:cs typeface="Arial"/>
            </a:endParaRPr>
          </a:p>
          <a:p>
            <a:pPr marL="12678" marR="10777" indent="5071" algn="just">
              <a:lnSpc>
                <a:spcPct val="138300"/>
              </a:lnSpc>
              <a:spcBef>
                <a:spcPts val="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€74/l)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compared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previous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calendar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CO2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increased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€84/t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(+€3/t),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reaching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all-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time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February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€92/t.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Reforms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Emissions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Trading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System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led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reduction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 the supply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permits which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cause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rise.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second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half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b="1" spc="-60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b="1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declined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mainly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due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3F3F3F"/>
                </a:solidFill>
                <a:latin typeface="Arial"/>
                <a:cs typeface="Arial"/>
              </a:rPr>
              <a:t>weak</a:t>
            </a:r>
            <a:r>
              <a:rPr sz="849" b="1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economy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reducing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allowances.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61776" y="6855810"/>
            <a:ext cx="2851438" cy="11017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12678" indent="4437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European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spot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Hot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Rolled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Coil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(Germany,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parity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point)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decreased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€713/t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(-</a:t>
            </a:r>
            <a:endParaRPr sz="849">
              <a:latin typeface="Arial"/>
              <a:cs typeface="Arial"/>
            </a:endParaRPr>
          </a:p>
          <a:p>
            <a:pPr marL="17750" algn="just">
              <a:spcBef>
                <a:spcPts val="369"/>
              </a:spcBef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€193/t).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April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2022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all-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849">
              <a:latin typeface="Arial"/>
              <a:cs typeface="Arial"/>
            </a:endParaRPr>
          </a:p>
          <a:p>
            <a:pPr marL="13312" marR="12044" indent="4437" algn="just">
              <a:lnSpc>
                <a:spcPct val="139100"/>
              </a:lnSpc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€1,346/t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due to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supply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Ukraine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Russia.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In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relatively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low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declining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58739" y="7992609"/>
            <a:ext cx="2848902" cy="1300200"/>
          </a:xfrm>
          <a:prstGeom prst="rect">
            <a:avLst/>
          </a:prstGeom>
        </p:spPr>
        <p:txBody>
          <a:bodyPr vert="horz" wrap="square" lIns="0" tIns="75438" rIns="0" bIns="0" rtlCol="0">
            <a:spAutoFit/>
          </a:bodyPr>
          <a:lstStyle/>
          <a:p>
            <a:pPr marL="19018">
              <a:spcBef>
                <a:spcPts val="594"/>
              </a:spcBef>
            </a:pPr>
            <a:r>
              <a:rPr sz="799" i="1" spc="-10" dirty="0">
                <a:solidFill>
                  <a:srgbClr val="7585A5"/>
                </a:solidFill>
                <a:latin typeface="Arial"/>
                <a:cs typeface="Arial"/>
              </a:rPr>
              <a:t>Trade</a:t>
            </a:r>
            <a:endParaRPr sz="799">
              <a:latin typeface="Arial"/>
              <a:cs typeface="Arial"/>
            </a:endParaRPr>
          </a:p>
          <a:p>
            <a:pPr marL="12678" marR="5071" algn="just">
              <a:lnSpc>
                <a:spcPct val="138100"/>
              </a:lnSpc>
              <a:spcBef>
                <a:spcPts val="14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imports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finished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EU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decreased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25.6MI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28.9Mt).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Reduced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low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margins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profitable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exporters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sell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lhe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EU.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share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imports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EU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declined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18.6%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(2022: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19.6%).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Steel-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sectors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are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increasingly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sourcing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third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countries.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2022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78314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00826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4658" y="689912"/>
            <a:ext cx="1604488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spc="-20" dirty="0">
                <a:solidFill>
                  <a:srgbClr val="23569E"/>
                </a:solidFill>
                <a:latin typeface="Arial"/>
                <a:cs typeface="Arial"/>
              </a:rPr>
              <a:t>A4.</a:t>
            </a:r>
            <a:r>
              <a:rPr sz="1298" b="1" spc="-65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3569E"/>
                </a:solidFill>
                <a:latin typeface="Arial"/>
                <a:cs typeface="Arial"/>
              </a:rPr>
              <a:t>Business</a:t>
            </a:r>
            <a:r>
              <a:rPr sz="1298" b="1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1298" b="1" spc="-20" dirty="0">
                <a:solidFill>
                  <a:srgbClr val="23569E"/>
                </a:solidFill>
                <a:latin typeface="Arial"/>
                <a:cs typeface="Arial"/>
              </a:rPr>
              <a:t>Review</a:t>
            </a:r>
            <a:endParaRPr sz="1298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11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7001" y="1076820"/>
            <a:ext cx="2839393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5214" marR="5071" indent="-3170" algn="just">
              <a:lnSpc>
                <a:spcPct val="146600"/>
              </a:lnSpc>
              <a:spcBef>
                <a:spcPts val="85"/>
              </a:spcBef>
            </a:pP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import</a:t>
            </a:r>
            <a:r>
              <a:rPr sz="799" spc="-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market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share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historica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high</a:t>
            </a:r>
            <a:r>
              <a:rPr sz="799" spc="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7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EU</a:t>
            </a:r>
            <a:r>
              <a:rPr sz="799" spc="-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remained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net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importer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,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became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2015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net imports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16.0Mt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(imports: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33</a:t>
            </a:r>
            <a:r>
              <a:rPr sz="799" spc="5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6Mt,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exports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17</a:t>
            </a:r>
            <a:r>
              <a:rPr sz="799" spc="5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6Mt)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5432" y="1671673"/>
            <a:ext cx="2843830" cy="2554756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2678" algn="just">
              <a:spcBef>
                <a:spcPts val="654"/>
              </a:spcBef>
            </a:pPr>
            <a:r>
              <a:rPr sz="799" i="1" dirty="0">
                <a:solidFill>
                  <a:srgbClr val="23569E"/>
                </a:solidFill>
                <a:latin typeface="Arial"/>
                <a:cs typeface="Arial"/>
              </a:rPr>
              <a:t>Prospects</a:t>
            </a:r>
            <a:r>
              <a:rPr sz="799" i="1" spc="65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3569E"/>
                </a:solidFill>
                <a:latin typeface="Arial"/>
                <a:cs typeface="Arial"/>
              </a:rPr>
              <a:t>for</a:t>
            </a:r>
            <a:r>
              <a:rPr sz="799" i="1" spc="-45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23569E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  <a:p>
            <a:pPr marL="13312" marR="5071" indent="-634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calendar</a:t>
            </a:r>
            <a:r>
              <a:rPr sz="799" spc="3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3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economic</a:t>
            </a:r>
            <a:r>
              <a:rPr sz="799" spc="37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growth</a:t>
            </a:r>
            <a:r>
              <a:rPr sz="799" spc="3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31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expected</a:t>
            </a:r>
            <a:r>
              <a:rPr sz="799" spc="37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gradually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accelerate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both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EU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due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lowering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bank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rates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inflation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normalises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r>
              <a:rPr sz="799" spc="60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However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high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interest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rates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impact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economy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leading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gradual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recovery.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growth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8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%</a:t>
            </a:r>
            <a:r>
              <a:rPr sz="799" spc="15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727272"/>
                </a:solidFill>
                <a:latin typeface="Arial"/>
                <a:cs typeface="Arial"/>
              </a:rPr>
              <a:t>1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expected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EU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0.5%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Economic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growth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only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return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longer-term</a:t>
            </a:r>
            <a:r>
              <a:rPr sz="799" spc="2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levels</a:t>
            </a:r>
            <a:r>
              <a:rPr sz="799" spc="2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before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pandemic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2026.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Output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growth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using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sectors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forecast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low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tight monetary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policy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recovery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in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real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demand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notforeseen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2024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but a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rebound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demand of 2.9%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expected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restocking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steel-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using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sectors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start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 anticipate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higher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demand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their products.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8842" y="4261574"/>
            <a:ext cx="2837491" cy="2191512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12678" algn="just">
              <a:spcBef>
                <a:spcPts val="629"/>
              </a:spcBef>
            </a:pPr>
            <a:r>
              <a:rPr sz="799" i="1" dirty="0">
                <a:solidFill>
                  <a:srgbClr val="23569E"/>
                </a:solidFill>
                <a:latin typeface="Arial"/>
                <a:cs typeface="Arial"/>
              </a:rPr>
              <a:t>Civil</a:t>
            </a:r>
            <a:r>
              <a:rPr sz="799" i="1" spc="-5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3569E"/>
                </a:solidFill>
                <a:latin typeface="Arial"/>
                <a:cs typeface="Arial"/>
              </a:rPr>
              <a:t>society</a:t>
            </a:r>
            <a:r>
              <a:rPr sz="799" i="1" spc="15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3569E"/>
                </a:solidFill>
                <a:latin typeface="Arial"/>
                <a:cs typeface="Arial"/>
              </a:rPr>
              <a:t>advocacy</a:t>
            </a:r>
            <a:endParaRPr sz="799">
              <a:latin typeface="Arial"/>
              <a:cs typeface="Arial"/>
            </a:endParaRPr>
          </a:p>
          <a:p>
            <a:pPr marL="15214" marR="5071" indent="1268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TSE's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businesses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continuously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engag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governments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various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levels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other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civil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society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stakeholders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8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such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non-governmental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organisations,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inform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elements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of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public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policy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regulatio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relevant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408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objectiv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help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create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righ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conditions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sustainable steel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industry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throug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adoptio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policies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would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create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level</a:t>
            </a:r>
            <a:r>
              <a:rPr sz="799" spc="4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playing</a:t>
            </a:r>
            <a:r>
              <a:rPr sz="799" spc="47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field</a:t>
            </a:r>
            <a:r>
              <a:rPr sz="799" spc="46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wit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</a:t>
            </a:r>
            <a:r>
              <a:rPr sz="799" spc="5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international</a:t>
            </a:r>
            <a:r>
              <a:rPr sz="799" spc="5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compet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tors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, 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competitive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cost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base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attractiv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conditions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innovation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investment,</a:t>
            </a:r>
            <a:r>
              <a:rPr sz="799" spc="3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includin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energy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prices,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taxation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carbon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pricing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leakage,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 public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procuremen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spc="3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internaltonal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trade.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69103" y="6500659"/>
            <a:ext cx="2830518" cy="1099243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3946" marR="5071" indent="-1902" algn="just">
              <a:lnSpc>
                <a:spcPct val="147400"/>
              </a:lnSpc>
              <a:spcBef>
                <a:spcPts val="8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Climate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change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decarbonisation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most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significant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area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engagement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civil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society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stakeholders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both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and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EU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levels.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Engagement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governments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centred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how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plans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decarbonisation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can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funded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ensuring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business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secures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right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policy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environment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industrial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decarbonisation.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71471" y="7692655"/>
            <a:ext cx="630765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b="1" spc="-25" dirty="0">
                <a:solidFill>
                  <a:srgbClr val="23569E"/>
                </a:solidFill>
                <a:latin typeface="Arial"/>
                <a:cs typeface="Arial"/>
              </a:rPr>
              <a:t>Employees</a:t>
            </a:r>
            <a:endParaRPr sz="94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5909" y="7903903"/>
            <a:ext cx="2831152" cy="1307173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2678" algn="just">
              <a:spcBef>
                <a:spcPts val="654"/>
              </a:spcBef>
            </a:pPr>
            <a:r>
              <a:rPr sz="799" i="1" dirty="0">
                <a:solidFill>
                  <a:srgbClr val="23569E"/>
                </a:solidFill>
                <a:latin typeface="Arial"/>
                <a:cs typeface="Arial"/>
              </a:rPr>
              <a:t>Health</a:t>
            </a:r>
            <a:r>
              <a:rPr sz="799" i="1" spc="-10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3569E"/>
                </a:solidFill>
                <a:latin typeface="Arial"/>
                <a:cs typeface="Arial"/>
              </a:rPr>
              <a:t>and</a:t>
            </a:r>
            <a:r>
              <a:rPr sz="799" i="1" spc="-40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3569E"/>
                </a:solidFill>
                <a:latin typeface="Arial"/>
                <a:cs typeface="Arial"/>
              </a:rPr>
              <a:t>safety</a:t>
            </a:r>
            <a:endParaRPr sz="799">
              <a:latin typeface="Arial"/>
              <a:cs typeface="Arial"/>
            </a:endParaRPr>
          </a:p>
          <a:p>
            <a:pPr marL="15848" marR="5071" indent="-634" algn="just">
              <a:lnSpc>
                <a:spcPct val="147400"/>
              </a:lnSpc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Striving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Excellence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Health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Safety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core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along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our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5</a:t>
            </a:r>
            <a:r>
              <a:rPr sz="799" spc="3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key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Heallh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Safety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commitments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2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felt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everything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everything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we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say.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committed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 our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goal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ensuring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zero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harm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our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employees,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contractors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communities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75" dirty="0">
                <a:solidFill>
                  <a:srgbClr val="313131"/>
                </a:solidFill>
                <a:latin typeface="Arial"/>
                <a:cs typeface="Arial"/>
              </a:rPr>
              <a:t>1n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we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operate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16430" y="1125630"/>
            <a:ext cx="2827982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five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guiding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commitments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health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safety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15776" y="1998335"/>
            <a:ext cx="84313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13131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15776" y="2364398"/>
            <a:ext cx="84313" cy="3968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1527"/>
              </a:lnSpc>
              <a:spcBef>
                <a:spcPts val="100"/>
              </a:spcBef>
            </a:pPr>
            <a:r>
              <a:rPr sz="1348" spc="-50" dirty="0">
                <a:solidFill>
                  <a:srgbClr val="313131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  <a:p>
            <a:pPr marL="12678">
              <a:lnSpc>
                <a:spcPts val="1527"/>
              </a:lnSpc>
            </a:pPr>
            <a:r>
              <a:rPr sz="1348" spc="-50" dirty="0">
                <a:solidFill>
                  <a:srgbClr val="313131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85669" y="1474064"/>
            <a:ext cx="2893277" cy="1446639"/>
          </a:xfrm>
          <a:prstGeom prst="rect">
            <a:avLst/>
          </a:prstGeom>
        </p:spPr>
        <p:txBody>
          <a:bodyPr vert="horz" wrap="square" lIns="0" tIns="24090" rIns="0" bIns="0" rtlCol="0">
            <a:spAutoFit/>
          </a:bodyPr>
          <a:lstStyle/>
          <a:p>
            <a:pPr marL="306818" indent="-266881">
              <a:spcBef>
                <a:spcPts val="190"/>
              </a:spcBef>
              <a:buChar char="•"/>
              <a:tabLst>
                <a:tab pos="306818" algn="l"/>
              </a:tabLst>
            </a:pP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I</a:t>
            </a:r>
            <a:r>
              <a:rPr sz="84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protect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myself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others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because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care;</a:t>
            </a:r>
            <a:endParaRPr sz="799">
              <a:latin typeface="Arial"/>
              <a:cs typeface="Arial"/>
            </a:endParaRPr>
          </a:p>
          <a:p>
            <a:pPr marL="307451" marR="35500" indent="-270050">
              <a:lnSpc>
                <a:spcPct val="147900"/>
              </a:lnSpc>
              <a:spcBef>
                <a:spcPts val="15"/>
              </a:spcBef>
              <a:buSzPct val="143750"/>
              <a:buChar char="•"/>
              <a:tabLst>
                <a:tab pos="307451" algn="l"/>
              </a:tabLst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follow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current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standards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procedures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best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way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safely;</a:t>
            </a:r>
            <a:endParaRPr sz="799">
              <a:latin typeface="Arial"/>
              <a:cs typeface="Arial"/>
            </a:endParaRPr>
          </a:p>
          <a:p>
            <a:pPr marL="307451" marR="30428" indent="6339">
              <a:lnSpc>
                <a:spcPts val="1418"/>
              </a:lnSpc>
              <a:spcBef>
                <a:spcPts val="170"/>
              </a:spcBef>
            </a:pPr>
            <a:r>
              <a:rPr sz="898" dirty="0">
                <a:solidFill>
                  <a:srgbClr val="313131"/>
                </a:solidFill>
                <a:latin typeface="Times New Roman"/>
                <a:cs typeface="Times New Roman"/>
              </a:rPr>
              <a:t>I</a:t>
            </a:r>
            <a:r>
              <a:rPr sz="898" spc="290" dirty="0">
                <a:solidFill>
                  <a:srgbClr val="313131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assess</a:t>
            </a:r>
            <a:r>
              <a:rPr sz="799" spc="30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risks</a:t>
            </a:r>
            <a:r>
              <a:rPr sz="799" spc="3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whenever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there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3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change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workplace,</a:t>
            </a:r>
            <a:endParaRPr sz="799">
              <a:latin typeface="Arial"/>
              <a:cs typeface="Arial"/>
            </a:endParaRPr>
          </a:p>
          <a:p>
            <a:pPr marL="307451">
              <a:spcBef>
                <a:spcPts val="359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always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example;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312523" marR="30428" indent="-5705">
              <a:lnSpc>
                <a:spcPts val="1438"/>
              </a:lnSpc>
              <a:spcBef>
                <a:spcPts val="130"/>
              </a:spcBef>
            </a:pP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I</a:t>
            </a:r>
            <a:r>
              <a:rPr sz="84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challenge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(and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accept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being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challenged)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I</a:t>
            </a:r>
            <a:r>
              <a:rPr sz="84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stop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44444"/>
                </a:solidFill>
                <a:latin typeface="Arial"/>
                <a:cs typeface="Arial"/>
              </a:rPr>
              <a:t>job.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21212" y="2958998"/>
            <a:ext cx="2817839" cy="3584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lnSpc>
                <a:spcPct val="150400"/>
              </a:lnSpc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Our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ambition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remains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health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safety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benchmark msteel.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21103" y="3401321"/>
            <a:ext cx="2842563" cy="2164253"/>
          </a:xfrm>
          <a:prstGeom prst="rect">
            <a:avLst/>
          </a:prstGeom>
        </p:spPr>
        <p:txBody>
          <a:bodyPr vert="horz" wrap="square" lIns="0" tIns="64660" rIns="0" bIns="0" rtlCol="0">
            <a:spAutoFit/>
          </a:bodyPr>
          <a:lstStyle/>
          <a:p>
            <a:pPr marL="12678" algn="just">
              <a:spcBef>
                <a:spcPts val="508"/>
              </a:spcBef>
            </a:pPr>
            <a:r>
              <a:rPr sz="799" i="1" dirty="0">
                <a:solidFill>
                  <a:srgbClr val="23569E"/>
                </a:solidFill>
                <a:latin typeface="Arial"/>
                <a:cs typeface="Arial"/>
              </a:rPr>
              <a:t>UK</a:t>
            </a:r>
            <a:r>
              <a:rPr sz="799" i="1" spc="20" dirty="0">
                <a:solidFill>
                  <a:srgbClr val="2356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3569E"/>
                </a:solidFill>
                <a:latin typeface="Arial"/>
                <a:cs typeface="Arial"/>
              </a:rPr>
              <a:t>Business</a:t>
            </a:r>
            <a:endParaRPr sz="799">
              <a:latin typeface="Arial"/>
              <a:cs typeface="Arial"/>
            </a:endParaRPr>
          </a:p>
          <a:p>
            <a:pPr marL="15214" marR="15848" indent="1268" algn="just">
              <a:lnSpc>
                <a:spcPts val="1418"/>
              </a:lnSpc>
              <a:spcBef>
                <a:spcPts val="7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business,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 combined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lost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time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injury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frequency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(LTIF)</a:t>
            </a:r>
            <a:r>
              <a:rPr sz="799" spc="4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rate</a:t>
            </a:r>
            <a:r>
              <a:rPr sz="799" spc="4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2023/24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4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46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37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contractors</a:t>
            </a:r>
            <a:endParaRPr sz="799">
              <a:latin typeface="Arial"/>
              <a:cs typeface="Arial"/>
            </a:endParaRPr>
          </a:p>
          <a:p>
            <a:pPr marL="17750" marR="12678" indent="-2536" algn="just">
              <a:lnSpc>
                <a:spcPts val="1398"/>
              </a:lnSpc>
              <a:spcBef>
                <a:spcPts val="15"/>
              </a:spcBef>
            </a:pP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improved</a:t>
            </a:r>
            <a:r>
              <a:rPr sz="799" spc="1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slightly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2.64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compared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2.83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previous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along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recordables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rate,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includes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lost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time</a:t>
            </a:r>
            <a:endParaRPr sz="799">
              <a:latin typeface="Arial"/>
              <a:cs typeface="Arial"/>
            </a:endParaRPr>
          </a:p>
          <a:p>
            <a:pPr marL="20919" indent="-3170" algn="just">
              <a:spcBef>
                <a:spcPts val="334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iniunes.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medical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treatment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cases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restricted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day</a:t>
            </a:r>
            <a:endParaRPr sz="799">
              <a:latin typeface="Arial"/>
              <a:cs typeface="Arial"/>
            </a:endParaRPr>
          </a:p>
          <a:p>
            <a:pPr marL="18384" marR="5071" indent="2536" algn="just">
              <a:lnSpc>
                <a:spcPct val="146900"/>
              </a:lnSpc>
              <a:spcBef>
                <a:spcPts val="1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cases,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also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improved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slightly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 4.34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2022/23,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4.04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2023/24.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continued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hazard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studies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developing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process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safety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leadership.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reflected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overall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improvement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reporting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sites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process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safety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metrics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increasing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capability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knowledge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this area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31669" y="5612956"/>
            <a:ext cx="2840661" cy="1630480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946" marR="5071" indent="-1902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Good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progress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made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key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occupational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safety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items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annual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person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lock,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deployment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mechanical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safety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rules,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deployment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 cranes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lifting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codes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practice,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Provision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Use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Equipment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(PUWER)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compliance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deployment of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single incident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investigation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reportmg system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across 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organisation.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Face-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to-face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semor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leadership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safety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tours,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effective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way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engaging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deployed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widely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improve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standards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39490" y="7287699"/>
            <a:ext cx="2829250" cy="1456148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46800"/>
              </a:lnSpc>
              <a:spcBef>
                <a:spcPts val="11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focus for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remains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high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severity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potential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high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severity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events</a:t>
            </a:r>
            <a:r>
              <a:rPr sz="799" spc="3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increased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focus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resulted in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more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focused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incident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investigations,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increased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sharing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learning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around high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potential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events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management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team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members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visiting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potential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high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severity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events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review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give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focus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.</a:t>
            </a:r>
            <a:r>
              <a:rPr sz="799" spc="21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now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feature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regular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processes</a:t>
            </a:r>
            <a:r>
              <a:rPr sz="799" spc="3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reviews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ensure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organisation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learns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such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events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minimise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likelihood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repeat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events.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41928" y="8794657"/>
            <a:ext cx="2832420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-634" algn="just">
              <a:lnSpc>
                <a:spcPct val="146600"/>
              </a:lnSpc>
              <a:spcBef>
                <a:spcPts val="85"/>
              </a:spcBef>
            </a:pP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Worl&lt;mg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80" dirty="0">
                <a:solidFill>
                  <a:srgbClr val="313131"/>
                </a:solidFill>
                <a:latin typeface="Arial"/>
                <a:cs typeface="Arial"/>
              </a:rPr>
              <a:t>1n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collaboration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universities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experts,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business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embraced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technical innovation.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well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further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d1git1sing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our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key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processes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such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single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89081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29207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3929" y="710633"/>
            <a:ext cx="160765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860A1"/>
                </a:solidFill>
                <a:latin typeface="Arial"/>
                <a:cs typeface="Arial"/>
              </a:rPr>
              <a:t>A4.</a:t>
            </a:r>
            <a:r>
              <a:rPr sz="1198" b="1" spc="110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860A1"/>
                </a:solidFill>
                <a:latin typeface="Arial"/>
                <a:cs typeface="Arial"/>
              </a:rPr>
              <a:t>Business</a:t>
            </a:r>
            <a:r>
              <a:rPr sz="1198" b="1" spc="140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860A1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12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2826" y="1082754"/>
            <a:ext cx="2840027" cy="7448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incident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reporting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system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(SALUS</a:t>
            </a:r>
            <a:r>
              <a:rPr sz="849" spc="-10" dirty="0">
                <a:solidFill>
                  <a:srgbClr val="6E6E70"/>
                </a:solidFill>
                <a:latin typeface="Arial"/>
                <a:cs typeface="Arial"/>
              </a:rPr>
              <a:t>)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safety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app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further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developed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increase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engagement,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TSUK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continues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tnal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84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technology</a:t>
            </a:r>
            <a:r>
              <a:rPr sz="84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either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help eliminate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reduce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risk</a:t>
            </a:r>
            <a:r>
              <a:rPr sz="849" spc="-20" dirty="0">
                <a:solidFill>
                  <a:srgbClr val="AAA8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0538" y="1871892"/>
            <a:ext cx="2852072" cy="1653934"/>
          </a:xfrm>
          <a:prstGeom prst="rect">
            <a:avLst/>
          </a:prstGeom>
        </p:spPr>
        <p:txBody>
          <a:bodyPr vert="horz" wrap="square" lIns="0" tIns="72902" rIns="0" bIns="0" rtlCol="0">
            <a:spAutoFit/>
          </a:bodyPr>
          <a:lstStyle/>
          <a:p>
            <a:pPr marL="17116" algn="just">
              <a:spcBef>
                <a:spcPts val="574"/>
              </a:spcBef>
            </a:pPr>
            <a:r>
              <a:rPr sz="799" i="1" dirty="0">
                <a:solidFill>
                  <a:srgbClr val="3860A1"/>
                </a:solidFill>
                <a:latin typeface="Arial"/>
                <a:cs typeface="Arial"/>
              </a:rPr>
              <a:t>Healthy</a:t>
            </a:r>
            <a:r>
              <a:rPr sz="799" i="1" spc="60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860A1"/>
                </a:solidFill>
                <a:latin typeface="Arial"/>
                <a:cs typeface="Arial"/>
              </a:rPr>
              <a:t>Tata</a:t>
            </a:r>
            <a:r>
              <a:rPr sz="799" i="1" spc="-5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860A1"/>
                </a:solidFill>
                <a:latin typeface="Arial"/>
                <a:cs typeface="Arial"/>
              </a:rPr>
              <a:t>Steel</a:t>
            </a:r>
            <a:endParaRPr sz="799">
              <a:latin typeface="Arial"/>
              <a:cs typeface="Arial"/>
            </a:endParaRPr>
          </a:p>
          <a:p>
            <a:pPr marL="12678" marR="5071" indent="634" algn="just">
              <a:lnSpc>
                <a:spcPct val="138400"/>
              </a:lnSpc>
              <a:spcBef>
                <a:spcPts val="110"/>
              </a:spcBef>
            </a:pP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Healthy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20" dirty="0">
                <a:solidFill>
                  <a:srgbClr val="807E80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807E8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programme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embed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positive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culture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wellbeing</a:t>
            </a:r>
            <a:r>
              <a:rPr sz="849" dirty="0">
                <a:solidFill>
                  <a:srgbClr val="807E80"/>
                </a:solidFill>
                <a:latin typeface="Arial"/>
                <a:cs typeface="Arial"/>
              </a:rPr>
              <a:t>,</a:t>
            </a:r>
            <a:r>
              <a:rPr sz="849" spc="70" dirty="0">
                <a:solidFill>
                  <a:srgbClr val="807E8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strives</a:t>
            </a:r>
            <a:r>
              <a:rPr sz="84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increase</a:t>
            </a:r>
            <a:r>
              <a:rPr sz="849" spc="21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awareness</a:t>
            </a:r>
            <a:r>
              <a:rPr sz="849" spc="-10" dirty="0">
                <a:solidFill>
                  <a:srgbClr val="909091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involvement</a:t>
            </a:r>
            <a:r>
              <a:rPr sz="84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confidence</a:t>
            </a:r>
            <a:r>
              <a:rPr sz="849" dirty="0">
                <a:solidFill>
                  <a:srgbClr val="909091"/>
                </a:solidFill>
                <a:latin typeface="Arial"/>
                <a:cs typeface="Arial"/>
              </a:rPr>
              <a:t>.</a:t>
            </a:r>
            <a:r>
              <a:rPr sz="849" spc="95" dirty="0">
                <a:solidFill>
                  <a:srgbClr val="90909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regular</a:t>
            </a:r>
            <a:r>
              <a:rPr sz="84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focus</a:t>
            </a:r>
            <a:r>
              <a:rPr sz="84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-10" dirty="0">
                <a:solidFill>
                  <a:srgbClr val="807E80"/>
                </a:solidFill>
                <a:latin typeface="Arial"/>
                <a:cs typeface="Arial"/>
              </a:rPr>
              <a:t>,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wellbeing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mental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health</a:t>
            </a:r>
            <a:r>
              <a:rPr sz="849" spc="-35" dirty="0">
                <a:solidFill>
                  <a:srgbClr val="807E80"/>
                </a:solidFill>
                <a:latin typeface="Arial"/>
                <a:cs typeface="Arial"/>
              </a:rPr>
              <a:t>.</a:t>
            </a:r>
            <a:r>
              <a:rPr sz="849" spc="-25" dirty="0">
                <a:solidFill>
                  <a:srgbClr val="807E80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been integrated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into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day-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to-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ctay</a:t>
            </a:r>
            <a:r>
              <a:rPr sz="84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849" spc="433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aiming</a:t>
            </a:r>
            <a:r>
              <a:rPr sz="84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prevent</a:t>
            </a:r>
            <a:r>
              <a:rPr sz="84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work-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related</a:t>
            </a:r>
            <a:r>
              <a:rPr sz="84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6E6E70"/>
                </a:solidFill>
                <a:latin typeface="Arial"/>
                <a:cs typeface="Arial"/>
              </a:rPr>
              <a:t>ll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ness</a:t>
            </a:r>
            <a:r>
              <a:rPr sz="849" spc="-10" dirty="0">
                <a:solidFill>
                  <a:srgbClr val="807E80"/>
                </a:solidFill>
                <a:latin typeface="Arial"/>
                <a:cs typeface="Arial"/>
              </a:rPr>
              <a:t>,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encourage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suivernance</a:t>
            </a:r>
            <a:r>
              <a:rPr sz="849" spc="-25" dirty="0">
                <a:solidFill>
                  <a:srgbClr val="909091"/>
                </a:solidFill>
                <a:latin typeface="Arial"/>
                <a:cs typeface="Arial"/>
              </a:rPr>
              <a:t>,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promote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wellbeing</a:t>
            </a:r>
            <a:r>
              <a:rPr sz="849" spc="-10" dirty="0">
                <a:solidFill>
                  <a:srgbClr val="807E80"/>
                </a:solidFill>
                <a:latin typeface="Arial"/>
                <a:cs typeface="Arial"/>
              </a:rPr>
              <a:t>.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support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recovery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rehabilitation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Mindfulness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sessions were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also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introduced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2023/24.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8591" y="3573030"/>
            <a:ext cx="2845098" cy="217439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2536" algn="just">
              <a:lnSpc>
                <a:spcPct val="138400"/>
              </a:lnSpc>
              <a:spcBef>
                <a:spcPts val="10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Dedicated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resources</a:t>
            </a:r>
            <a:r>
              <a:rPr sz="84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put</a:t>
            </a:r>
            <a:r>
              <a:rPr sz="84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849" spc="13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place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support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deployment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our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mental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polrcy,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over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350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trained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Mental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First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Aiders across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TSUK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allow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people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step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conversation</a:t>
            </a:r>
            <a:r>
              <a:rPr sz="84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support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mental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health.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Port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Talbot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wellbeing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hub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established</a:t>
            </a:r>
            <a:r>
              <a:rPr sz="84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to support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people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back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workplace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mental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health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issues.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TSUK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also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world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mental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day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awareness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week with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number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activities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reinforce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work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doing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throughout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year.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range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support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849" spc="-1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ava</a:t>
            </a:r>
            <a:r>
              <a:rPr sz="849" spc="-10" dirty="0">
                <a:solidFill>
                  <a:srgbClr val="AAA8AC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lable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525252"/>
                </a:solidFill>
                <a:latin typeface="Arial"/>
                <a:cs typeface="Arial"/>
              </a:rPr>
              <a:t>including</a:t>
            </a:r>
            <a:r>
              <a:rPr sz="849" spc="5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Employee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Assistance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Programme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(EAP)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fully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ava�able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all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employees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well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as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dedicated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occupational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hygiene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team</a:t>
            </a:r>
            <a:r>
              <a:rPr sz="849" spc="-20" dirty="0">
                <a:solidFill>
                  <a:srgbClr val="AAA8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1748" y="5851723"/>
            <a:ext cx="68718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3860A1"/>
                </a:solidFill>
                <a:latin typeface="Arial"/>
                <a:cs typeface="Arial"/>
              </a:rPr>
              <a:t>MLE</a:t>
            </a:r>
            <a:r>
              <a:rPr sz="799" i="1" spc="5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860A1"/>
                </a:solidFill>
                <a:latin typeface="Arial"/>
                <a:cs typeface="Arial"/>
              </a:rPr>
              <a:t>Business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3686" y="6041974"/>
            <a:ext cx="2847000" cy="16380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2023/24,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business.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LTIF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marginally decreased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1.10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compared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 1.12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2022/23.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However.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number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recordable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injuries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saw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increase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9.05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in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2023/24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compared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5.57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 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2022123.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Extensive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analysis has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carried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out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to understand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causes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increase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so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lessons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learned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prevent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happening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future.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Outcomes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so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far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led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to,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example,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awareness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campaigns</a:t>
            </a:r>
            <a:r>
              <a:rPr sz="84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focusing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prevention</a:t>
            </a:r>
            <a:r>
              <a:rPr sz="84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14141"/>
                </a:solidFill>
                <a:latin typeface="Arial"/>
                <a:cs typeface="Arial"/>
              </a:rPr>
              <a:t>eye</a:t>
            </a:r>
            <a:r>
              <a:rPr sz="799" i="1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hand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injuries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falling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objects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certain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areas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works.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3443" y="7724512"/>
            <a:ext cx="2842563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170" algn="just">
              <a:lnSpc>
                <a:spcPct val="138300"/>
              </a:lnSpc>
              <a:spcBef>
                <a:spcPts val="10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a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strategy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being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implemented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create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pro-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active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safety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management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culture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regarding unsafe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behaviour.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addition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keeping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eye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incidents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(safety</a:t>
            </a:r>
            <a:r>
              <a:rPr sz="849" spc="13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issues),</a:t>
            </a:r>
            <a:r>
              <a:rPr sz="849" spc="483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4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positive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aspects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47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safety:</a:t>
            </a:r>
            <a:r>
              <a:rPr sz="849" spc="14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circumstances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moments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which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work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runs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smoothly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safely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focussed</a:t>
            </a:r>
            <a:r>
              <a:rPr sz="84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upon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identify</a:t>
            </a:r>
            <a:r>
              <a:rPr sz="84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conditions</a:t>
            </a:r>
            <a:r>
              <a:rPr sz="84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that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contribute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safe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operations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eliminate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risk.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3876" y="9053475"/>
            <a:ext cx="2832420" cy="35034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>
              <a:lnSpc>
                <a:spcPct val="136700"/>
              </a:lnSpc>
              <a:spcBef>
                <a:spcPts val="100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important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aspect</a:t>
            </a:r>
            <a:r>
              <a:rPr sz="84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84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strategy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safety</a:t>
            </a:r>
            <a:r>
              <a:rPr sz="84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awareness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among</a:t>
            </a:r>
            <a:r>
              <a:rPr sz="84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employees,</a:t>
            </a:r>
            <a:r>
              <a:rPr sz="84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regarding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both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themselves</a:t>
            </a:r>
            <a:r>
              <a:rPr sz="84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74694" y="1088849"/>
            <a:ext cx="2851438" cy="710027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5071">
              <a:lnSpc>
                <a:spcPct val="138300"/>
              </a:lnSpc>
              <a:spcBef>
                <a:spcPts val="80"/>
              </a:spcBef>
            </a:pP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col</a:t>
            </a:r>
            <a:r>
              <a:rPr sz="849" spc="-25" dirty="0">
                <a:solidFill>
                  <a:srgbClr val="909091"/>
                </a:solidFill>
                <a:latin typeface="Arial"/>
                <a:cs typeface="Arial"/>
              </a:rPr>
              <a:t>r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eagues</a:t>
            </a:r>
            <a:r>
              <a:rPr sz="849" spc="-25" dirty="0">
                <a:solidFill>
                  <a:srgbClr val="909091"/>
                </a:solidFill>
                <a:latin typeface="Arial"/>
                <a:cs typeface="Arial"/>
              </a:rPr>
              <a:t>.</a:t>
            </a:r>
            <a:r>
              <a:rPr sz="849" spc="-20" dirty="0">
                <a:solidFill>
                  <a:srgbClr val="90909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associated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behaviours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communication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Three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leadership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principles,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Care,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Connect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&amp;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Change,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are promoted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underline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responsibility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individual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safety</a:t>
            </a:r>
            <a:r>
              <a:rPr sz="849" spc="-10" dirty="0">
                <a:solidFill>
                  <a:srgbClr val="AAA8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70918" y="1883368"/>
            <a:ext cx="2855875" cy="1989920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8384" algn="just">
              <a:spcBef>
                <a:spcPts val="483"/>
              </a:spcBef>
            </a:pPr>
            <a:r>
              <a:rPr sz="799" i="1" dirty="0">
                <a:solidFill>
                  <a:srgbClr val="3860A1"/>
                </a:solidFill>
                <a:latin typeface="Arial"/>
                <a:cs typeface="Arial"/>
              </a:rPr>
              <a:t>Process</a:t>
            </a:r>
            <a:r>
              <a:rPr sz="799" i="1" spc="50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860A1"/>
                </a:solidFill>
                <a:latin typeface="Arial"/>
                <a:cs typeface="Arial"/>
              </a:rPr>
              <a:t>safety</a:t>
            </a:r>
            <a:endParaRPr sz="799">
              <a:latin typeface="Arial"/>
              <a:cs typeface="Arial"/>
            </a:endParaRPr>
          </a:p>
          <a:p>
            <a:pPr marL="12678" marR="5071" indent="4437" algn="just">
              <a:lnSpc>
                <a:spcPct val="138500"/>
              </a:lnSpc>
              <a:spcBef>
                <a:spcPts val="1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Process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Safety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Management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important</a:t>
            </a:r>
            <a:r>
              <a:rPr sz="84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pillar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prevention of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75" dirty="0">
                <a:solidFill>
                  <a:srgbClr val="414141"/>
                </a:solidFill>
                <a:latin typeface="Arial"/>
                <a:cs typeface="Arial"/>
              </a:rPr>
              <a:t>maJor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process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safety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incidents.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Since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2022,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MLE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placed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more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emphasis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reporting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identified</a:t>
            </a:r>
            <a:r>
              <a:rPr sz="84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High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Potential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Incidents</a:t>
            </a:r>
            <a:r>
              <a:rPr sz="84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follow-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up.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addition</a:t>
            </a:r>
            <a:r>
              <a:rPr sz="849" spc="-10" dirty="0">
                <a:solidFill>
                  <a:srgbClr val="807E80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807E8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further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efforts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were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made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guarantee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integrity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insta</a:t>
            </a:r>
            <a:r>
              <a:rPr sz="849" dirty="0">
                <a:solidFill>
                  <a:srgbClr val="6E6E70"/>
                </a:solidFill>
                <a:latin typeface="Arial"/>
                <a:cs typeface="Arial"/>
              </a:rPr>
              <a:t>"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ations</a:t>
            </a:r>
            <a:r>
              <a:rPr sz="84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84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tailoring</a:t>
            </a:r>
            <a:r>
              <a:rPr sz="849" spc="2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maintenance</a:t>
            </a:r>
            <a:r>
              <a:rPr sz="849" spc="33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regimes</a:t>
            </a:r>
            <a:r>
              <a:rPr sz="84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more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specifically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each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individual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installation.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procedure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securing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process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installations</a:t>
            </a:r>
            <a:r>
              <a:rPr sz="849" spc="4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849" spc="4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stoppages</a:t>
            </a:r>
            <a:r>
              <a:rPr sz="849" spc="13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shutdowns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adapted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rolled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various units</a:t>
            </a:r>
            <a:r>
              <a:rPr sz="849" spc="-10" dirty="0">
                <a:solidFill>
                  <a:srgbClr val="AAA8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1025" y="3917465"/>
            <a:ext cx="2848902" cy="921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Another</a:t>
            </a:r>
            <a:r>
              <a:rPr sz="84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important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Process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Safety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Management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bamer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management.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significant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amount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resource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has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put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into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embedding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barrier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management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relevant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systems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year.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addition,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more emphasis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also been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placed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alarm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management.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64907" y="4900603"/>
            <a:ext cx="2855875" cy="2871090"/>
          </a:xfrm>
          <a:prstGeom prst="rect">
            <a:avLst/>
          </a:prstGeom>
        </p:spPr>
        <p:txBody>
          <a:bodyPr vert="horz" wrap="square" lIns="0" tIns="55151" rIns="0" bIns="0" rtlCol="0">
            <a:spAutoFit/>
          </a:bodyPr>
          <a:lstStyle/>
          <a:p>
            <a:pPr marL="20919" algn="just">
              <a:spcBef>
                <a:spcPts val="433"/>
              </a:spcBef>
            </a:pPr>
            <a:r>
              <a:rPr sz="799" i="1" dirty="0">
                <a:solidFill>
                  <a:srgbClr val="3860A1"/>
                </a:solidFill>
                <a:latin typeface="Arial"/>
                <a:cs typeface="Arial"/>
              </a:rPr>
              <a:t>Health</a:t>
            </a:r>
            <a:r>
              <a:rPr sz="799" i="1" spc="30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860A1"/>
                </a:solidFill>
                <a:latin typeface="Arial"/>
                <a:cs typeface="Arial"/>
              </a:rPr>
              <a:t>and</a:t>
            </a:r>
            <a:r>
              <a:rPr sz="799" i="1" spc="10" dirty="0">
                <a:solidFill>
                  <a:srgbClr val="3860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860A1"/>
                </a:solidFill>
                <a:latin typeface="Arial"/>
                <a:cs typeface="Arial"/>
              </a:rPr>
              <a:t>vitality</a:t>
            </a:r>
            <a:endParaRPr sz="799">
              <a:latin typeface="Arial"/>
              <a:cs typeface="Arial"/>
            </a:endParaRPr>
          </a:p>
          <a:p>
            <a:pPr marL="20919" indent="-1268" algn="just">
              <a:spcBef>
                <a:spcPts val="364"/>
              </a:spcBef>
            </a:pP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-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525252"/>
                </a:solidFill>
                <a:latin typeface="Arial"/>
                <a:cs typeface="Arial"/>
              </a:rPr>
              <a:t>implementing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health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roadmap,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with the</a:t>
            </a:r>
            <a:endParaRPr sz="849">
              <a:latin typeface="Arial"/>
              <a:cs typeface="Arial"/>
            </a:endParaRPr>
          </a:p>
          <a:p>
            <a:pPr marL="12678" marR="5071" indent="8241" algn="just">
              <a:lnSpc>
                <a:spcPct val="138200"/>
              </a:lnSpc>
              <a:spcBef>
                <a:spcPts val="30"/>
              </a:spcBef>
            </a:pP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vision</a:t>
            </a:r>
            <a:r>
              <a:rPr sz="849" spc="-10" dirty="0">
                <a:solidFill>
                  <a:srgbClr val="AAA8AC"/>
                </a:solidFill>
                <a:latin typeface="Arial"/>
                <a:cs typeface="Arial"/>
              </a:rPr>
              <a:t>:</a:t>
            </a:r>
            <a:r>
              <a:rPr sz="849" spc="20" dirty="0">
                <a:solidFill>
                  <a:srgbClr val="AAA8AC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'W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work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849" spc="4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optimal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conditions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able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live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work</a:t>
            </a:r>
            <a:r>
              <a:rPr sz="849" spc="46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37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healthy</a:t>
            </a:r>
            <a:r>
              <a:rPr sz="849" spc="4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40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vital</a:t>
            </a:r>
            <a:r>
              <a:rPr sz="849" spc="40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way·.</a:t>
            </a:r>
            <a:r>
              <a:rPr sz="849" spc="4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849" spc="38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shared</a:t>
            </a:r>
            <a:r>
              <a:rPr sz="849" spc="4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vision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emphasises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importance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sustainable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employability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preventive</a:t>
            </a:r>
            <a:r>
              <a:rPr sz="849" spc="73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sickness</a:t>
            </a:r>
            <a:r>
              <a:rPr sz="849" spc="7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absence.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Preventing</a:t>
            </a:r>
            <a:r>
              <a:rPr sz="849" spc="7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exposure</a:t>
            </a:r>
            <a:r>
              <a:rPr sz="849" spc="73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hazardous</a:t>
            </a:r>
            <a:r>
              <a:rPr sz="849" spc="2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substances</a:t>
            </a:r>
            <a:r>
              <a:rPr sz="849" spc="33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conditions</a:t>
            </a:r>
            <a:r>
              <a:rPr sz="849" spc="3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one</a:t>
            </a:r>
            <a:r>
              <a:rPr sz="84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2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top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priorities</a:t>
            </a:r>
            <a:r>
              <a:rPr sz="84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avoidance</a:t>
            </a:r>
            <a:r>
              <a:rPr sz="84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occupational</a:t>
            </a:r>
            <a:r>
              <a:rPr sz="84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diseases.</a:t>
            </a:r>
            <a:r>
              <a:rPr sz="84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chance</a:t>
            </a:r>
            <a:r>
              <a:rPr sz="849" spc="973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88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employees</a:t>
            </a:r>
            <a:r>
              <a:rPr sz="849" spc="933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may</a:t>
            </a:r>
            <a:r>
              <a:rPr sz="849" spc="883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experience</a:t>
            </a:r>
            <a:r>
              <a:rPr sz="849" spc="97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extreme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temperatures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-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inherent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our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processes.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remove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(and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list</a:t>
            </a:r>
            <a:r>
              <a:rPr sz="849" spc="-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catalogue)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these</a:t>
            </a:r>
            <a:r>
              <a:rPr sz="849" spc="-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risks,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work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app</a:t>
            </a:r>
            <a:r>
              <a:rPr sz="849" spc="-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-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underway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employees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manage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'heat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stress'.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Further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efforts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include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a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campaign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to</a:t>
            </a:r>
            <a:r>
              <a:rPr sz="849" spc="-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draw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employees'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attention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importance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respiratory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protection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specific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situations.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on-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site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hygiene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campaign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promote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safe</a:t>
            </a:r>
            <a:r>
              <a:rPr sz="849" spc="-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eating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drinking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has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also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started</a:t>
            </a:r>
            <a:r>
              <a:rPr sz="849" spc="-10" dirty="0">
                <a:solidFill>
                  <a:srgbClr val="AAA8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61776" y="7815954"/>
            <a:ext cx="2851438" cy="1455514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4437" algn="just">
              <a:lnSpc>
                <a:spcPct val="138100"/>
              </a:lnSpc>
              <a:spcBef>
                <a:spcPts val="110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84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84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encourages</a:t>
            </a:r>
            <a:r>
              <a:rPr sz="84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employees</a:t>
            </a:r>
            <a:r>
              <a:rPr sz="84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work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consciously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own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employability.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purpose,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we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provide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numerous</a:t>
            </a:r>
            <a:r>
              <a:rPr sz="84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tools</a:t>
            </a:r>
            <a:r>
              <a:rPr sz="84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resources,</a:t>
            </a:r>
            <a:r>
              <a:rPr sz="84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line</a:t>
            </a:r>
            <a:r>
              <a:rPr sz="84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our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Sustainable</a:t>
            </a:r>
            <a:r>
              <a:rPr sz="84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Employability</a:t>
            </a:r>
            <a:r>
              <a:rPr sz="84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approach.</a:t>
            </a:r>
            <a:r>
              <a:rPr sz="84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2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special</a:t>
            </a:r>
            <a:r>
              <a:rPr sz="84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website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provides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access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resources,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so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employees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respond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 act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independently.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Managers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can also introduce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tailor-made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activities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team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deploy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employee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team,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line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own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current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needs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87465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13029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3802" y="708723"/>
            <a:ext cx="1599417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6A3"/>
                </a:solidFill>
                <a:latin typeface="Arial"/>
                <a:cs typeface="Arial"/>
              </a:rPr>
              <a:t>A4.</a:t>
            </a:r>
            <a:r>
              <a:rPr sz="1198" b="1" spc="3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3"/>
                </a:solidFill>
                <a:latin typeface="Arial"/>
                <a:cs typeface="Arial"/>
              </a:rPr>
              <a:t>Business</a:t>
            </a:r>
            <a:r>
              <a:rPr sz="1198" b="1" spc="14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6A3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13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5160" y="1140628"/>
            <a:ext cx="95660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dirty="0">
                <a:solidFill>
                  <a:srgbClr val="2856A3"/>
                </a:solidFill>
                <a:latin typeface="Arial"/>
                <a:cs typeface="Arial"/>
              </a:rPr>
              <a:t>Employee </a:t>
            </a:r>
            <a:r>
              <a:rPr sz="849" i="1" spc="-10" dirty="0">
                <a:solidFill>
                  <a:srgbClr val="2856A3"/>
                </a:solidFill>
                <a:latin typeface="Arial"/>
                <a:cs typeface="Arial"/>
              </a:rPr>
              <a:t>numbers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5026" y="1342217"/>
            <a:ext cx="2840661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312" marR="5071" indent="-1268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financial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ended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average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number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increased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600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(2023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: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20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300).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8208" y="2003928"/>
            <a:ext cx="96548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30" dirty="0">
                <a:solidFill>
                  <a:srgbClr val="2856A3"/>
                </a:solidFill>
                <a:latin typeface="Arial"/>
                <a:cs typeface="Arial"/>
              </a:rPr>
              <a:t>Employment</a:t>
            </a:r>
            <a:r>
              <a:rPr sz="849" i="1" spc="-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849" i="1" spc="-85" dirty="0">
                <a:solidFill>
                  <a:srgbClr val="2856A3"/>
                </a:solidFill>
                <a:latin typeface="Arial"/>
                <a:cs typeface="Arial"/>
              </a:rPr>
              <a:t>pol1c1es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6245" y="2208568"/>
            <a:ext cx="2841929" cy="181051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3804" algn="just">
              <a:lnSpc>
                <a:spcPct val="146800"/>
              </a:lnSpc>
              <a:spcBef>
                <a:spcPts val="85"/>
              </a:spcBef>
            </a:pP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There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well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established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effective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arrangements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each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location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communication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consultation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works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councils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trade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union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representatives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systematically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provide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information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matters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concern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them.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Well-developed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policies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procedures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3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4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operating</a:t>
            </a:r>
            <a:r>
              <a:rPr sz="799" spc="38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3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parts</a:t>
            </a:r>
            <a:r>
              <a:rPr sz="799" spc="41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4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41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4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considerable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time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purpose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46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consulting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negotiating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trade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unions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some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being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reviewed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updated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trade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union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representatives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reflect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creation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separate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value-chains.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3003" y="4063289"/>
            <a:ext cx="2841295" cy="163301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4579" marR="5071" indent="-2536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37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</a:t>
            </a:r>
            <a:r>
              <a:rPr sz="799" spc="4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4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408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trans-national,</a:t>
            </a:r>
            <a:r>
              <a:rPr sz="799" spc="38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multi-cultural</a:t>
            </a:r>
            <a:r>
              <a:rPr sz="799" spc="36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799" spc="414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TSE's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businesses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committed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providing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environment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recognises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values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differences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employee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backgrounds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skills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 to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provide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equality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opportunity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seeks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maximise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available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diverse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workforce.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Following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adaptations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made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pandemic,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continued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embed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flexibility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adaptive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working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 a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supporting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diversity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 inclusivity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action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plan.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0265" y="5747180"/>
            <a:ext cx="2839393" cy="91666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-634" algn="just">
              <a:lnSpc>
                <a:spcPct val="146600"/>
              </a:lnSpc>
              <a:spcBef>
                <a:spcPts val="85"/>
              </a:spcBef>
            </a:pP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ende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,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TSU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Inclusion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Diversity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Steerin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supported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National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Inclusion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Week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by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hostin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series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educationa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sessions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focused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imposter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syndrome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&amp;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masking,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importanc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allyship,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how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hold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inclusive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meetings.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64010" y="6714197"/>
            <a:ext cx="2833054" cy="74107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45300"/>
              </a:lnSpc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TSUK's</a:t>
            </a:r>
            <a:r>
              <a:rPr sz="799" spc="4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4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Women's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Network</a:t>
            </a:r>
            <a:r>
              <a:rPr sz="799" spc="4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4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continued</a:t>
            </a:r>
            <a:r>
              <a:rPr sz="799" spc="483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4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trailblazing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path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running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events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tackling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some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difficult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challenging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topics,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such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women's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health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unconscious </a:t>
            </a:r>
            <a:r>
              <a:rPr sz="849" b="1" spc="-10" dirty="0">
                <a:solidFill>
                  <a:srgbClr val="313131"/>
                </a:solidFill>
                <a:latin typeface="Arial"/>
                <a:cs typeface="Arial"/>
              </a:rPr>
              <a:t>bias.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67071" y="7498182"/>
            <a:ext cx="2833054" cy="916669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634" algn="just">
              <a:lnSpc>
                <a:spcPct val="146000"/>
              </a:lnSpc>
              <a:spcBef>
                <a:spcPts val="114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addition,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Menopause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Support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held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various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awareness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engagement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sessions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continuing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raise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awareness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challenge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important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topics,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aims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break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down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potential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barriers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inclusion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our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may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face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70830" y="8462150"/>
            <a:ext cx="2833054" cy="91920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5214" marR="5071" indent="-3170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 MLE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business,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IJmuiden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runs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programme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encourage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promote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diversity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inclusion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aim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to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make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feel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equally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important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valuable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regardless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cultural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background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2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age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,</a:t>
            </a:r>
            <a:r>
              <a:rPr sz="799" spc="5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religion,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gender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(identity),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disability,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sexual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orientation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any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other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difference</a:t>
            </a:r>
            <a:r>
              <a:rPr sz="799" spc="-1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10335" y="1137831"/>
            <a:ext cx="198928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 programme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sets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out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three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main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goals: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12063" y="1321388"/>
            <a:ext cx="2847000" cy="12881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46400"/>
              </a:lnSpc>
              <a:spcBef>
                <a:spcPts val="100"/>
              </a:spcBef>
            </a:pPr>
            <a:r>
              <a:rPr sz="799" i="1" dirty="0">
                <a:solidFill>
                  <a:srgbClr val="313131"/>
                </a:solidFill>
                <a:latin typeface="Arial"/>
                <a:cs typeface="Arial"/>
              </a:rPr>
              <a:t>1) </a:t>
            </a:r>
            <a:r>
              <a:rPr sz="849" i="1" spc="-20" dirty="0">
                <a:solidFill>
                  <a:srgbClr val="313131"/>
                </a:solidFill>
                <a:latin typeface="Arial"/>
                <a:cs typeface="Arial"/>
              </a:rPr>
              <a:t>Inclusion</a:t>
            </a:r>
            <a:r>
              <a:rPr sz="849" i="1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-</a:t>
            </a:r>
            <a:r>
              <a:rPr sz="84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annual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survey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"Being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Yourself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Works"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conducted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February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2024,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monitor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perceived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level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inclusion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cultural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diversity.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survey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showed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96.5%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feel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they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can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themselves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work.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Nevertheless</a:t>
            </a:r>
            <a:r>
              <a:rPr sz="799" spc="433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third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respondents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indicate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they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feel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different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others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some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also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feel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treated differently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14093" y="2645319"/>
            <a:ext cx="2850170" cy="146502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6300"/>
              </a:lnSpc>
              <a:spcBef>
                <a:spcPts val="105"/>
              </a:spcBef>
            </a:pPr>
            <a:r>
              <a:rPr sz="849" i="1" dirty="0">
                <a:solidFill>
                  <a:srgbClr val="313131"/>
                </a:solidFill>
                <a:latin typeface="Arial"/>
                <a:cs typeface="Arial"/>
              </a:rPr>
              <a:t>2)</a:t>
            </a:r>
            <a:r>
              <a:rPr sz="849" i="1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13131"/>
                </a:solidFill>
                <a:latin typeface="Arial"/>
                <a:cs typeface="Arial"/>
              </a:rPr>
              <a:t>Cultural</a:t>
            </a:r>
            <a:r>
              <a:rPr sz="849" i="1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13131"/>
                </a:solidFill>
                <a:latin typeface="Arial"/>
                <a:cs typeface="Arial"/>
              </a:rPr>
              <a:t>diversity</a:t>
            </a:r>
            <a:r>
              <a:rPr sz="849" i="1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-</a:t>
            </a:r>
            <a:r>
              <a:rPr sz="849" spc="3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According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Statistics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Netherlands,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more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than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25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%</a:t>
            </a:r>
            <a:r>
              <a:rPr sz="799" spc="95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Dutch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population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born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Netherlands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and/or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whom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one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both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parents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born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11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whilst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IJmuiden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figure</a:t>
            </a:r>
            <a:r>
              <a:rPr sz="799" spc="30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falls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into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category</a:t>
            </a:r>
            <a:r>
              <a:rPr sz="799" spc="2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15%.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3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MLE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Business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·</a:t>
            </a:r>
            <a:r>
              <a:rPr sz="799" spc="-5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ambi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ll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reflect society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applying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25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%</a:t>
            </a:r>
            <a:r>
              <a:rPr sz="799" spc="204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annual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Statistlcs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figure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cultural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diversity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target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workforce.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20290" y="4142937"/>
            <a:ext cx="2853973" cy="1648230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5071" indent="1268" algn="just">
              <a:lnSpc>
                <a:spcPct val="146400"/>
              </a:lnSpc>
              <a:spcBef>
                <a:spcPts val="130"/>
              </a:spcBef>
            </a:pPr>
            <a:r>
              <a:rPr sz="849" i="1" dirty="0">
                <a:solidFill>
                  <a:srgbClr val="313131"/>
                </a:solidFill>
                <a:latin typeface="Arial"/>
                <a:cs typeface="Arial"/>
              </a:rPr>
              <a:t>3)</a:t>
            </a:r>
            <a:r>
              <a:rPr sz="849" i="1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spc="-50" dirty="0">
                <a:solidFill>
                  <a:srgbClr val="313131"/>
                </a:solidFill>
                <a:latin typeface="Arial"/>
                <a:cs typeface="Arial"/>
              </a:rPr>
              <a:t>Mare</a:t>
            </a:r>
            <a:r>
              <a:rPr sz="849" i="1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313131"/>
                </a:solidFill>
                <a:latin typeface="Arial"/>
                <a:cs typeface="Arial"/>
              </a:rPr>
              <a:t>female</a:t>
            </a:r>
            <a:r>
              <a:rPr sz="849" i="1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13131"/>
                </a:solidFill>
                <a:latin typeface="Arial"/>
                <a:cs typeface="Arial"/>
              </a:rPr>
              <a:t>technicians</a:t>
            </a:r>
            <a:r>
              <a:rPr sz="849" i="1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spc="-4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849" i="1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313131"/>
                </a:solidFill>
                <a:latin typeface="Arial"/>
                <a:cs typeface="Arial"/>
              </a:rPr>
              <a:t>managers</a:t>
            </a:r>
            <a:r>
              <a:rPr sz="849" i="1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-</a:t>
            </a:r>
            <a:r>
              <a:rPr sz="84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aim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MLE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more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women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vocational-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level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technical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positions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decision-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making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positions.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Tata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Academy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growing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percentage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offemale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students.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,</a:t>
            </a:r>
            <a:r>
              <a:rPr sz="799" spc="110" dirty="0">
                <a:solidFill>
                  <a:srgbClr val="64646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8%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first-year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students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women.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Business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also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strives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better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balance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between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women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decision-making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positions.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2023,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share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women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positions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18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5%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expectation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rise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least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30%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2027.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24260" y="5835646"/>
            <a:ext cx="2848268" cy="199308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requirements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job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applicants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existing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members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staff</a:t>
            </a:r>
            <a:r>
              <a:rPr sz="799" spc="3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who</a:t>
            </a:r>
            <a:r>
              <a:rPr sz="799" spc="2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31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disability</a:t>
            </a:r>
            <a:r>
              <a:rPr sz="799" spc="36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reviewed</a:t>
            </a:r>
            <a:r>
              <a:rPr sz="799" spc="3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ensure</a:t>
            </a:r>
            <a:r>
              <a:rPr sz="799" spc="3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reasonable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adjustments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made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 enable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them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perform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well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possible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recruitment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process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while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Group.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Opportunities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promotion,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access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facilities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employment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unreasonably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reasonable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adjustments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made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reasonable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measures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taken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ensure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disabled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staff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given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opportunity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participate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fully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workplace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799" spc="229" dirty="0">
                <a:solidFill>
                  <a:srgbClr val="9C9C9C"/>
                </a:solidFill>
                <a:latin typeface="Arial"/>
                <a:cs typeface="Arial"/>
              </a:rPr>
              <a:t>  </a:t>
            </a:r>
            <a:r>
              <a:rPr sz="64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649" spc="329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training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career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development opportunities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27198" y="7873397"/>
            <a:ext cx="2849536" cy="109924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Enterprise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Group's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subsidiary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helps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economic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regeneration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communities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affected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changes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industry</a:t>
            </a:r>
            <a:r>
              <a:rPr sz="799" spc="1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continues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deliver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packages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support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measures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variety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businesses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across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manufacturing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regions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help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support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create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new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job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opportunities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communities.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95177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225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0882" y="707584"/>
            <a:ext cx="160765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F599A"/>
                </a:solidFill>
                <a:latin typeface="Arial"/>
                <a:cs typeface="Arial"/>
              </a:rPr>
              <a:t>A4.</a:t>
            </a:r>
            <a:r>
              <a:rPr sz="1198" b="1" spc="95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A"/>
                </a:solidFill>
                <a:latin typeface="Arial"/>
                <a:cs typeface="Arial"/>
              </a:rPr>
              <a:t>Business</a:t>
            </a:r>
            <a:r>
              <a:rPr sz="1198" b="1" spc="155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F599A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14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94206" y="1085435"/>
            <a:ext cx="2845732" cy="1460585"/>
          </a:xfrm>
          <a:prstGeom prst="rect">
            <a:avLst/>
          </a:prstGeom>
        </p:spPr>
        <p:txBody>
          <a:bodyPr vert="horz" wrap="square" lIns="0" tIns="66563" rIns="0" bIns="0" rtlCol="0">
            <a:spAutoFit/>
          </a:bodyPr>
          <a:lstStyle/>
          <a:p>
            <a:pPr marL="17750" algn="just">
              <a:spcBef>
                <a:spcPts val="524"/>
              </a:spcBef>
            </a:pPr>
            <a:r>
              <a:rPr sz="849" i="1" dirty="0">
                <a:solidFill>
                  <a:srgbClr val="2F599A"/>
                </a:solidFill>
                <a:latin typeface="Arial"/>
                <a:cs typeface="Arial"/>
              </a:rPr>
              <a:t>UK</a:t>
            </a:r>
            <a:r>
              <a:rPr sz="849" i="1" spc="-30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2F599A"/>
                </a:solidFill>
                <a:latin typeface="Arial"/>
                <a:cs typeface="Arial"/>
              </a:rPr>
              <a:t>Gender</a:t>
            </a:r>
            <a:r>
              <a:rPr sz="849" i="1" spc="-35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2F599A"/>
                </a:solidFill>
                <a:latin typeface="Arial"/>
                <a:cs typeface="Arial"/>
              </a:rPr>
              <a:t>pay</a:t>
            </a:r>
            <a:endParaRPr sz="849">
              <a:latin typeface="Arial"/>
              <a:cs typeface="Arial"/>
            </a:endParaRPr>
          </a:p>
          <a:p>
            <a:pPr marL="15848" algn="just">
              <a:spcBef>
                <a:spcPts val="39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UK,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Equality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2010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(Gender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Gap</a:t>
            </a:r>
            <a:endParaRPr sz="799">
              <a:latin typeface="Arial"/>
              <a:cs typeface="Arial"/>
            </a:endParaRPr>
          </a:p>
          <a:p>
            <a:pPr marL="12678" marR="5071" indent="3170" algn="just">
              <a:lnSpc>
                <a:spcPct val="147300"/>
              </a:lnSpc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Information)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Regulations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2017,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employers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250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employees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publish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annually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gender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gap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percentage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between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male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female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previous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first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published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results 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2018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again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 published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results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website.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4105" y="2596376"/>
            <a:ext cx="2843197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467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Relative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national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industry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statistics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TSUK's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gender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gap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(3.9%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gender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gap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7.0%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median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gender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gap)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continues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end.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focus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steps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further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enhance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diversity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its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organisation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because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believes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right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people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right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job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important.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2987" y="3727166"/>
            <a:ext cx="2842563" cy="1839044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15848" algn="just">
              <a:spcBef>
                <a:spcPts val="649"/>
              </a:spcBef>
            </a:pPr>
            <a:r>
              <a:rPr sz="849" i="1" spc="-25" dirty="0">
                <a:solidFill>
                  <a:srgbClr val="2F599A"/>
                </a:solidFill>
                <a:latin typeface="Arial"/>
                <a:cs typeface="Arial"/>
              </a:rPr>
              <a:t>Pension</a:t>
            </a:r>
            <a:r>
              <a:rPr sz="849" i="1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F599A"/>
                </a:solidFill>
                <a:latin typeface="Arial"/>
                <a:cs typeface="Arial"/>
              </a:rPr>
              <a:t>a"angements</a:t>
            </a:r>
            <a:endParaRPr sz="849">
              <a:latin typeface="Arial"/>
              <a:cs typeface="Arial"/>
            </a:endParaRPr>
          </a:p>
          <a:p>
            <a:pPr marL="12678" marR="5071" indent="5071" algn="just">
              <a:lnSpc>
                <a:spcPct val="1454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31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British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('BSPS')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accrual.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came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into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existence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28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2018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regulated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apportionment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arrangement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3F3F3F"/>
                </a:solidFill>
                <a:latin typeface="Arial"/>
                <a:cs typeface="Arial"/>
              </a:rPr>
              <a:t>('RAA')</a:t>
            </a:r>
            <a:r>
              <a:rPr sz="849" b="1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TSL,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Trustee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old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BSPS,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Regulator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Pension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Protection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('PPF').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arrangements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employees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now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way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defined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scheme.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3698" y="5613974"/>
            <a:ext cx="2842563" cy="74170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Slichting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Pensioenfonds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Hoogovens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('SPH')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classified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contribution scheme.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2479" y="6458291"/>
            <a:ext cx="269992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21.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8518" y="6631793"/>
            <a:ext cx="2844464" cy="2028591"/>
          </a:xfrm>
          <a:prstGeom prst="rect">
            <a:avLst/>
          </a:prstGeom>
        </p:spPr>
        <p:txBody>
          <a:bodyPr vert="horz" wrap="square" lIns="0" tIns="85581" rIns="0" bIns="0" rtlCol="0">
            <a:spAutoFit/>
          </a:bodyPr>
          <a:lstStyle/>
          <a:p>
            <a:pPr marL="19018" algn="just">
              <a:spcBef>
                <a:spcPts val="674"/>
              </a:spcBef>
            </a:pPr>
            <a:r>
              <a:rPr sz="849" i="1" spc="-10" dirty="0">
                <a:solidFill>
                  <a:srgbClr val="2F599A"/>
                </a:solidFill>
                <a:latin typeface="Arial"/>
                <a:cs typeface="Arial"/>
              </a:rPr>
              <a:t>Modem Slavery </a:t>
            </a:r>
            <a:r>
              <a:rPr sz="849" i="1" spc="-25" dirty="0">
                <a:solidFill>
                  <a:srgbClr val="2F599A"/>
                </a:solidFill>
                <a:latin typeface="Arial"/>
                <a:cs typeface="Arial"/>
              </a:rPr>
              <a:t>Act</a:t>
            </a:r>
            <a:endParaRPr sz="849">
              <a:latin typeface="Arial"/>
              <a:cs typeface="Arial"/>
            </a:endParaRPr>
          </a:p>
          <a:p>
            <a:pPr marL="12678" marR="5071" indent="4437" algn="just">
              <a:lnSpc>
                <a:spcPct val="1469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Section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54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Modem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Slavery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2015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relevant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organisations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publish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statement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setting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steps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taken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ensure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slavery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human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trafficking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 taking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organisation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supply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chains.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approved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setting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measures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taken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prior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ended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2023.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ending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issued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TSUK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behalf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itself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companies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published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website.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0988" y="8759336"/>
            <a:ext cx="116580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5" dirty="0">
                <a:solidFill>
                  <a:srgbClr val="2F599A"/>
                </a:solidFill>
                <a:latin typeface="Arial"/>
                <a:cs typeface="Arial"/>
              </a:rPr>
              <a:t>Community</a:t>
            </a:r>
            <a:r>
              <a:rPr sz="849" i="1" spc="5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2F599A"/>
                </a:solidFill>
                <a:latin typeface="Arial"/>
                <a:cs typeface="Arial"/>
              </a:rPr>
              <a:t>Engagement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7606" y="8954668"/>
            <a:ext cx="2840661" cy="3584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lnSpc>
                <a:spcPct val="1503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strives</a:t>
            </a:r>
            <a:r>
              <a:rPr sz="799" spc="4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enrich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communities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contribute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social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wellbeing.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71235" y="1084530"/>
            <a:ext cx="2851438" cy="199752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(see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2}, Tata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one-time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£20m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Transition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(with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£Born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Government}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mitigate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impact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local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community.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closely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Transition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range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regional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national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stakeholders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ensure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investment,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coming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same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establishment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Celtic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Freeport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Talbot.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catalyst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regeneration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south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Wales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creates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skilled,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well-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paid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jobs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people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decades.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1235" y="3129791"/>
            <a:ext cx="2848268" cy="1101778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8875" indent="1268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TSUK's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proactive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community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partnerships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embraces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three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aspects: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health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wellbeing,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environment.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education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learning.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sponsors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running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event</a:t>
            </a:r>
            <a:endParaRPr sz="799">
              <a:latin typeface="Arial"/>
              <a:cs typeface="Arial"/>
            </a:endParaRPr>
          </a:p>
          <a:p>
            <a:pPr marL="15214" marR="5071" indent="-2536" algn="just">
              <a:lnSpc>
                <a:spcPct val="146500"/>
              </a:lnSpc>
              <a:spcBef>
                <a:spcPts val="3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Richard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Burton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10K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near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now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41st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raised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£107,000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charities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good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causes in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2023.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68595" y="4275867"/>
            <a:ext cx="2848268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5214" marR="5071" indent="-3170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UK,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encourages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active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 local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community.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Examples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food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donations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food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banks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donations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charities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supporting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victims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domestic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abuse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families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facing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poverty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hardship.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raise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thousands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pounds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every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Christmas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communities,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ensure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families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something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celebrate.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68392" y="5604827"/>
            <a:ext cx="2849536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algn="just">
              <a:lnSpc>
                <a:spcPct val="1468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Netherlands,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activities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traditional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annual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Chess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Tournament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(established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1937),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attracted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thousands</a:t>
            </a:r>
            <a:r>
              <a:rPr sz="799" spc="4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players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spectators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boosted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tourism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off-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season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January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Wijk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aan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Zee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once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again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worldwide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sport,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Chess,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two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weeks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64837" y="6719005"/>
            <a:ext cx="2847634" cy="1883420"/>
          </a:xfrm>
          <a:prstGeom prst="rect">
            <a:avLst/>
          </a:prstGeom>
        </p:spPr>
        <p:txBody>
          <a:bodyPr vert="horz" wrap="square" lIns="0" tIns="86215" rIns="0" bIns="0" rtlCol="0">
            <a:spAutoFit/>
          </a:bodyPr>
          <a:lstStyle/>
          <a:p>
            <a:pPr marL="15214" algn="just">
              <a:spcBef>
                <a:spcPts val="679"/>
              </a:spcBef>
            </a:pPr>
            <a:r>
              <a:rPr sz="948" b="1" spc="-25" dirty="0">
                <a:solidFill>
                  <a:srgbClr val="2F599A"/>
                </a:solidFill>
                <a:latin typeface="Arial"/>
                <a:cs typeface="Arial"/>
              </a:rPr>
              <a:t>Sustainability</a:t>
            </a:r>
            <a:r>
              <a:rPr sz="948" b="1" spc="20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948" b="1" dirty="0">
                <a:solidFill>
                  <a:srgbClr val="2F599A"/>
                </a:solidFill>
                <a:latin typeface="Arial"/>
                <a:cs typeface="Arial"/>
              </a:rPr>
              <a:t>&amp;</a:t>
            </a:r>
            <a:r>
              <a:rPr sz="948" b="1" spc="5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2F599A"/>
                </a:solidFill>
                <a:latin typeface="Arial"/>
                <a:cs typeface="Arial"/>
              </a:rPr>
              <a:t>Environment</a:t>
            </a:r>
            <a:endParaRPr sz="948">
              <a:latin typeface="Arial"/>
              <a:cs typeface="Arial"/>
            </a:endParaRPr>
          </a:p>
          <a:p>
            <a:pPr marL="17750" algn="just">
              <a:spcBef>
                <a:spcPts val="524"/>
              </a:spcBef>
            </a:pPr>
            <a:r>
              <a:rPr sz="849" i="1" spc="-35" dirty="0">
                <a:solidFill>
                  <a:srgbClr val="2F599A"/>
                </a:solidFill>
                <a:latin typeface="Arial"/>
                <a:cs typeface="Arial"/>
              </a:rPr>
              <a:t>Sustainable</a:t>
            </a:r>
            <a:r>
              <a:rPr sz="849" i="1" spc="-45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849" i="1" spc="-114" dirty="0">
                <a:solidFill>
                  <a:srgbClr val="2F599A"/>
                </a:solidFill>
                <a:latin typeface="Arial"/>
                <a:cs typeface="Arial"/>
              </a:rPr>
              <a:t>1n</a:t>
            </a:r>
            <a:r>
              <a:rPr sz="849" i="1" spc="-5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F599A"/>
                </a:solidFill>
                <a:latin typeface="Arial"/>
                <a:cs typeface="Arial"/>
              </a:rPr>
              <a:t>Every</a:t>
            </a:r>
            <a:r>
              <a:rPr sz="849" i="1" spc="30" dirty="0">
                <a:solidFill>
                  <a:srgbClr val="2F59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F599A"/>
                </a:solidFill>
                <a:latin typeface="Arial"/>
                <a:cs typeface="Arial"/>
              </a:rPr>
              <a:t>Sense</a:t>
            </a:r>
            <a:endParaRPr sz="849">
              <a:latin typeface="Arial"/>
              <a:cs typeface="Arial"/>
            </a:endParaRPr>
          </a:p>
          <a:p>
            <a:pPr marL="12678" marR="5071" indent="1268" algn="just">
              <a:lnSpc>
                <a:spcPct val="1470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determined</a:t>
            </a:r>
            <a:r>
              <a:rPr sz="799" spc="4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43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sustainable</a:t>
            </a:r>
            <a:r>
              <a:rPr sz="79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every</a:t>
            </a:r>
            <a:r>
              <a:rPr sz="799" spc="4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sense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Sustainability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goals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embedded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policy,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management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systems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communication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entities.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always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seeks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ensure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decisions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communications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underpinned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science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facts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r>
              <a:rPr sz="799" spc="21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follows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widely-accepted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standards,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guidelines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indicators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communicates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openly about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sustainability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third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 assess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well.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63516" y="8652906"/>
            <a:ext cx="2848268" cy="706955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1902" algn="just">
              <a:lnSpc>
                <a:spcPct val="146100"/>
              </a:lnSpc>
              <a:spcBef>
                <a:spcPts val="9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secure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third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party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validation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progress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spc="10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(through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company,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Limited}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became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member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ResponsibleSteel™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2020.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first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globally-present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sustainability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87465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09978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3802" y="708723"/>
            <a:ext cx="160195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6A1"/>
                </a:solidFill>
                <a:latin typeface="Arial"/>
                <a:cs typeface="Arial"/>
              </a:rPr>
              <a:t>A4.</a:t>
            </a:r>
            <a:r>
              <a:rPr sz="1198" b="1" spc="60" dirty="0">
                <a:solidFill>
                  <a:srgbClr val="2A56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6A1"/>
                </a:solidFill>
                <a:latin typeface="Arial"/>
                <a:cs typeface="Arial"/>
              </a:rPr>
              <a:t>Business</a:t>
            </a:r>
            <a:r>
              <a:rPr sz="1198" b="1" spc="145" dirty="0">
                <a:solidFill>
                  <a:srgbClr val="2A56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6A1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4321" y="1087244"/>
            <a:ext cx="2840027" cy="53066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634" algn="just">
              <a:lnSpc>
                <a:spcPct val="138000"/>
              </a:lnSpc>
              <a:spcBef>
                <a:spcPts val="85"/>
              </a:spcBef>
            </a:pP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certification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scheme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 the steel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industry.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Both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84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intent</a:t>
            </a:r>
            <a:r>
              <a:rPr sz="84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securing</a:t>
            </a:r>
            <a:r>
              <a:rPr sz="84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certification</a:t>
            </a:r>
            <a:r>
              <a:rPr sz="84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against</a:t>
            </a:r>
            <a:r>
              <a:rPr sz="849" spc="4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ResponsibleSteel™</a:t>
            </a:r>
            <a:r>
              <a:rPr sz="84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standard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sites.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4537" y="1691246"/>
            <a:ext cx="2840027" cy="53386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8384" marR="5071" indent="-6339" algn="just">
              <a:lnSpc>
                <a:spcPct val="138000"/>
              </a:lnSpc>
              <a:spcBef>
                <a:spcPts val="110"/>
              </a:spcBef>
            </a:pP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2023/24</a:t>
            </a:r>
            <a:r>
              <a:rPr sz="849" spc="-30" dirty="0">
                <a:solidFill>
                  <a:srgbClr val="838383"/>
                </a:solidFill>
                <a:latin typeface="Arial"/>
                <a:cs typeface="Arial"/>
              </a:rPr>
              <a:t>,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both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849" spc="-20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concrete </a:t>
            </a:r>
            <a:r>
              <a:rPr sz="849" b="1" spc="-40" dirty="0">
                <a:solidFill>
                  <a:srgbClr val="333333"/>
                </a:solidFill>
                <a:latin typeface="Arial"/>
                <a:cs typeface="Arial"/>
              </a:rPr>
              <a:t>steps</a:t>
            </a:r>
            <a:r>
              <a:rPr sz="849" b="1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towards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transforming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response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to 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need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decarbonise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steelmaking.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3763" y="2351688"/>
            <a:ext cx="55786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65" dirty="0">
                <a:solidFill>
                  <a:srgbClr val="2A56A1"/>
                </a:solidFill>
                <a:latin typeface="Arial"/>
                <a:cs typeface="Arial"/>
              </a:rPr>
              <a:t>Recogmt1on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0366" y="2551497"/>
            <a:ext cx="2843830" cy="342071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946" marR="5071" indent="-1902" algn="just">
              <a:lnSpc>
                <a:spcPct val="138100"/>
              </a:lnSpc>
              <a:spcBef>
                <a:spcPts val="110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3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84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signed</a:t>
            </a:r>
            <a:r>
              <a:rPr sz="84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4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World</a:t>
            </a:r>
            <a:r>
              <a:rPr sz="84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4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Association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(worldsteel)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Charter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period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2022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-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2024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inclusive.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 April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named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 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Steel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Champion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worldsteel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(the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World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Association).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Now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seventh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year,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Sustainability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Champions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Programme</a:t>
            </a:r>
            <a:r>
              <a:rPr sz="849" spc="1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commends</a:t>
            </a:r>
            <a:r>
              <a:rPr sz="849" spc="18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worldsteel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members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84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4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most</a:t>
            </a:r>
            <a:r>
              <a:rPr sz="849" spc="4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clearly</a:t>
            </a:r>
            <a:r>
              <a:rPr sz="849" spc="13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demonstrating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their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commitment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action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sustainable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development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through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involvement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worldsteel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activities</a:t>
            </a:r>
            <a:r>
              <a:rPr sz="849" spc="-25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order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Champions</a:t>
            </a:r>
            <a:r>
              <a:rPr sz="84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849" spc="2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companies must: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(i)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sign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worldsteet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Charter</a:t>
            </a:r>
            <a:r>
              <a:rPr sz="849" spc="-20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providing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evidence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meeting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20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criteria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covermg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fields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 environment,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social,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governance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economics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(ESGE)</a:t>
            </a:r>
            <a:r>
              <a:rPr sz="849" spc="-20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(ii)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provide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Life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Cycle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Inventory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(LCI)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data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worldsteel's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data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collection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programme,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ensuring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that 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data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cover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more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than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60</a:t>
            </a:r>
            <a:r>
              <a:rPr sz="849" dirty="0">
                <a:solidFill>
                  <a:srgbClr val="838383"/>
                </a:solidFill>
                <a:latin typeface="Arial"/>
                <a:cs typeface="Arial"/>
              </a:rPr>
              <a:t>%</a:t>
            </a:r>
            <a:r>
              <a:rPr sz="849" spc="-4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company's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crude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production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575757"/>
                </a:solidFill>
                <a:latin typeface="Arial"/>
                <a:cs typeface="Arial"/>
              </a:rPr>
              <a:t>less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than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5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old</a:t>
            </a:r>
            <a:r>
              <a:rPr sz="84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849" spc="2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and,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(iii)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shortlisted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6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categories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worldsleel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Steelie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Awards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or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recognised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worldsteel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Safety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and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Health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Recognition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Programme</a:t>
            </a:r>
            <a:r>
              <a:rPr sz="84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4010" y="6016899"/>
            <a:ext cx="2838125" cy="7455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39200"/>
              </a:lnSpc>
              <a:spcBef>
                <a:spcPts val="100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since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inception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Programme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only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two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companies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 achieve this feat,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demonstrating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 ongoing and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class</a:t>
            </a:r>
            <a:r>
              <a:rPr sz="849" spc="-10" dirty="0">
                <a:solidFill>
                  <a:srgbClr val="707070"/>
                </a:solidFill>
                <a:latin typeface="Arial"/>
                <a:cs typeface="Arial"/>
              </a:rPr>
              <a:t>-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leading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commitment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sustainability.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7248" y="6803933"/>
            <a:ext cx="2828616" cy="71322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38400"/>
              </a:lnSpc>
              <a:spcBef>
                <a:spcPts val="105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secured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worldsteel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Steelie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award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2022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awards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ceremony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category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'Excellence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Life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Cycle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Assessment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(LCA),'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adding</a:t>
            </a:r>
            <a:r>
              <a:rPr sz="84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17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already</a:t>
            </a:r>
            <a:r>
              <a:rPr sz="84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strong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international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reputation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LCA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expertise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activities</a:t>
            </a:r>
            <a:r>
              <a:rPr sz="849" spc="-10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64144" y="7597071"/>
            <a:ext cx="2839393" cy="35034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973">
              <a:lnSpc>
                <a:spcPct val="136800"/>
              </a:lnSpc>
              <a:spcBef>
                <a:spcPts val="100"/>
              </a:spcBef>
              <a:tabLst>
                <a:tab pos="1995582" algn="l"/>
              </a:tabLst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manufacturing</a:t>
            </a:r>
            <a:r>
              <a:rPr sz="84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84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continue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be 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ndependently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certified</a:t>
            </a:r>
            <a:r>
              <a:rPr sz="84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meeting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	the</a:t>
            </a:r>
            <a:r>
              <a:rPr sz="84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international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2912" y="7953982"/>
            <a:ext cx="2832420" cy="127357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algn="just">
              <a:lnSpc>
                <a:spcPct val="138000"/>
              </a:lnSpc>
              <a:spcBef>
                <a:spcPts val="85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environmental</a:t>
            </a:r>
            <a:r>
              <a:rPr sz="849" spc="22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849" spc="2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system</a:t>
            </a:r>
            <a:r>
              <a:rPr sz="849" spc="2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standard</a:t>
            </a:r>
            <a:r>
              <a:rPr sz="849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849" spc="215" dirty="0">
                <a:solidFill>
                  <a:srgbClr val="999999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ISO 14001</a:t>
            </a:r>
            <a:r>
              <a:rPr sz="849" spc="-25" dirty="0">
                <a:solidFill>
                  <a:srgbClr val="ACACAC"/>
                </a:solidFill>
                <a:latin typeface="Arial"/>
                <a:cs typeface="Arial"/>
              </a:rPr>
              <a:t>: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2015</a:t>
            </a:r>
            <a:r>
              <a:rPr sz="849" spc="-25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849" spc="-3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Tata Steel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continues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838383"/>
                </a:solidFill>
                <a:latin typeface="Arial"/>
                <a:cs typeface="Arial"/>
              </a:rPr>
              <a:t>ll</a:t>
            </a:r>
            <a:r>
              <a:rPr sz="849" spc="-1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products manufactured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Netherlands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certified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conforming</a:t>
            </a:r>
            <a:r>
              <a:rPr sz="84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84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84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standard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849" spc="314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BES6001</a:t>
            </a:r>
            <a:r>
              <a:rPr sz="849" spc="-10" dirty="0">
                <a:solidFill>
                  <a:srgbClr val="ACACAC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Certification</a:t>
            </a:r>
            <a:r>
              <a:rPr sz="84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against</a:t>
            </a:r>
            <a:r>
              <a:rPr sz="84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84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standard</a:t>
            </a:r>
            <a:r>
              <a:rPr sz="84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increasingly</a:t>
            </a:r>
            <a:r>
              <a:rPr sz="84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being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specified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customers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 the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construction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market sectors</a:t>
            </a:r>
            <a:r>
              <a:rPr sz="84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15040" y="1080776"/>
            <a:ext cx="1189895" cy="381629"/>
          </a:xfrm>
          <a:prstGeom prst="rect">
            <a:avLst/>
          </a:prstGeom>
        </p:spPr>
        <p:txBody>
          <a:bodyPr vert="horz" wrap="square" lIns="0" tIns="66563" rIns="0" bIns="0" rtlCol="0">
            <a:spAutoFit/>
          </a:bodyPr>
          <a:lstStyle/>
          <a:p>
            <a:pPr marL="12678">
              <a:spcBef>
                <a:spcPts val="524"/>
              </a:spcBef>
            </a:pPr>
            <a:r>
              <a:rPr sz="849" i="1" dirty="0">
                <a:solidFill>
                  <a:srgbClr val="2A56A1"/>
                </a:solidFill>
                <a:latin typeface="Arial"/>
                <a:cs typeface="Arial"/>
              </a:rPr>
              <a:t>Climate</a:t>
            </a:r>
            <a:r>
              <a:rPr sz="849" i="1" spc="35" dirty="0">
                <a:solidFill>
                  <a:srgbClr val="2A56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A56A1"/>
                </a:solidFill>
                <a:latin typeface="Arial"/>
                <a:cs typeface="Arial"/>
              </a:rPr>
              <a:t>Action</a:t>
            </a:r>
            <a:endParaRPr sz="849">
              <a:latin typeface="Arial"/>
              <a:cs typeface="Arial"/>
            </a:endParaRPr>
          </a:p>
          <a:p>
            <a:pPr marL="15214">
              <a:spcBef>
                <a:spcPts val="399"/>
              </a:spcBef>
            </a:pPr>
            <a:r>
              <a:rPr sz="799" i="1" dirty="0">
                <a:solidFill>
                  <a:srgbClr val="2A56A1"/>
                </a:solidFill>
                <a:latin typeface="Arial"/>
                <a:cs typeface="Arial"/>
              </a:rPr>
              <a:t>Steel</a:t>
            </a:r>
            <a:r>
              <a:rPr sz="799" i="1" spc="5" dirty="0">
                <a:solidFill>
                  <a:srgbClr val="2A56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6A1"/>
                </a:solidFill>
                <a:latin typeface="Arial"/>
                <a:cs typeface="Arial"/>
              </a:rPr>
              <a:t>and climate</a:t>
            </a:r>
            <a:r>
              <a:rPr sz="799" i="1" spc="-20" dirty="0">
                <a:solidFill>
                  <a:srgbClr val="2A56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6A1"/>
                </a:solidFill>
                <a:latin typeface="Arial"/>
                <a:cs typeface="Arial"/>
              </a:rPr>
              <a:t>change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10157" y="1508215"/>
            <a:ext cx="2850804" cy="253003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170" algn="just">
              <a:lnSpc>
                <a:spcPct val="138300"/>
              </a:lnSpc>
              <a:spcBef>
                <a:spcPts val="105"/>
              </a:spcBef>
            </a:pP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fundamental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material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modern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world.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often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said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707070"/>
                </a:solidFill>
                <a:latin typeface="Arial"/>
                <a:cs typeface="Arial"/>
              </a:rPr>
              <a:t>'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something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-20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849" spc="-7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using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steel</a:t>
            </a:r>
            <a:r>
              <a:rPr sz="849" spc="-15" dirty="0">
                <a:solidFill>
                  <a:srgbClr val="838383"/>
                </a:solidFill>
                <a:latin typeface="Arial"/>
                <a:cs typeface="Arial"/>
              </a:rPr>
              <a:t>.·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It 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vital</a:t>
            </a:r>
            <a:r>
              <a:rPr sz="84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familiar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component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our</a:t>
            </a:r>
            <a:r>
              <a:rPr sz="849" spc="-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everyday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lives.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85" dirty="0">
                <a:solidFill>
                  <a:srgbClr val="333333"/>
                </a:solidFill>
                <a:latin typeface="Arial"/>
                <a:cs typeface="Arial"/>
              </a:rPr>
              <a:t>11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35" dirty="0">
                <a:solidFill>
                  <a:srgbClr val="333333"/>
                </a:solidFill>
                <a:latin typeface="Arial"/>
                <a:cs typeface="Arial"/>
              </a:rPr>
              <a:t>1s</a:t>
            </a:r>
            <a:r>
              <a:rPr sz="84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increasingly</a:t>
            </a:r>
            <a:r>
              <a:rPr sz="84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fundamental</a:t>
            </a:r>
            <a:r>
              <a:rPr sz="84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efforts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transition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low-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economy</a:t>
            </a:r>
            <a:r>
              <a:rPr sz="849" spc="-20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849" spc="5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Indeed,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low-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economy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without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steel.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needed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renewable</a:t>
            </a:r>
            <a:r>
              <a:rPr sz="849" spc="12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energy</a:t>
            </a:r>
            <a:r>
              <a:rPr sz="849" spc="-20" dirty="0">
                <a:solidFill>
                  <a:srgbClr val="ACACAC"/>
                </a:solidFill>
                <a:latin typeface="Arial"/>
                <a:cs typeface="Arial"/>
              </a:rPr>
              <a:t>,</a:t>
            </a:r>
            <a:r>
              <a:rPr sz="849" spc="1188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sustainable</a:t>
            </a:r>
            <a:r>
              <a:rPr sz="849" spc="126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homes,</a:t>
            </a:r>
            <a:r>
              <a:rPr sz="849" spc="119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low-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transportation,</a:t>
            </a:r>
            <a:r>
              <a:rPr sz="849" spc="6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44444"/>
                </a:solidFill>
                <a:latin typeface="Arial"/>
                <a:cs typeface="Arial"/>
              </a:rPr>
              <a:t>infrastructure</a:t>
            </a:r>
            <a:r>
              <a:rPr sz="849" spc="74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schemes</a:t>
            </a:r>
            <a:r>
              <a:rPr sz="849" spc="7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7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large-scale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hydrogen</a:t>
            </a:r>
            <a:r>
              <a:rPr sz="84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production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distribution</a:t>
            </a:r>
            <a:r>
              <a:rPr sz="849" spc="-15" dirty="0">
                <a:solidFill>
                  <a:srgbClr val="ACACAC"/>
                </a:solidFill>
                <a:latin typeface="Arial"/>
                <a:cs typeface="Arial"/>
              </a:rPr>
              <a:t>,</a:t>
            </a:r>
            <a:r>
              <a:rPr sz="849" spc="14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84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capture,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usage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storage</a:t>
            </a:r>
            <a:r>
              <a:rPr sz="849" spc="-15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849" spc="50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needed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lo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build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power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electric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vehicles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tomorrow</a:t>
            </a:r>
            <a:r>
              <a:rPr sz="849" spc="-20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849" spc="-4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well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creating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sustainable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buildings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delivering</a:t>
            </a:r>
            <a:r>
              <a:rPr sz="84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75" dirty="0">
                <a:solidFill>
                  <a:srgbClr val="333333"/>
                </a:solidFill>
                <a:latin typeface="Arial"/>
                <a:cs typeface="Arial"/>
              </a:rPr>
              <a:t>maJor</a:t>
            </a:r>
            <a:r>
              <a:rPr sz="84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infrastructure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projects</a:t>
            </a:r>
            <a:r>
              <a:rPr sz="84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help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nat</a:t>
            </a:r>
            <a:r>
              <a:rPr sz="849" spc="-15" dirty="0">
                <a:solidFill>
                  <a:srgbClr val="999999"/>
                </a:solidFill>
                <a:latin typeface="Arial"/>
                <a:cs typeface="Arial"/>
              </a:rPr>
              <a:t>i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ons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across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globe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achieve</a:t>
            </a:r>
            <a:r>
              <a:rPr sz="84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goals</a:t>
            </a:r>
            <a:r>
              <a:rPr sz="849" spc="-15" dirty="0">
                <a:solidFill>
                  <a:srgbClr val="838383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97586" y="4079811"/>
            <a:ext cx="2895813" cy="199625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669" marR="30428" indent="-1268" algn="just">
              <a:lnSpc>
                <a:spcPct val="138500"/>
              </a:lnSpc>
              <a:spcBef>
                <a:spcPts val="105"/>
              </a:spcBef>
            </a:pP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Steel's role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zero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world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clear,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bu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84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steelmaking</a:t>
            </a:r>
            <a:r>
              <a:rPr sz="84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process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itself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creates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substant</a:t>
            </a:r>
            <a:r>
              <a:rPr sz="849" spc="-15" dirty="0">
                <a:solidFill>
                  <a:srgbClr val="ACACAC"/>
                </a:solidFill>
                <a:latin typeface="Arial"/>
                <a:cs typeface="Arial"/>
              </a:rPr>
              <a:t>i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al</a:t>
            </a:r>
            <a:r>
              <a:rPr sz="84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CO</a:t>
            </a:r>
            <a:r>
              <a:rPr sz="973" spc="-7" baseline="-8547" dirty="0">
                <a:solidFill>
                  <a:srgbClr val="838383"/>
                </a:solidFill>
                <a:latin typeface="Times New Roman"/>
                <a:cs typeface="Times New Roman"/>
              </a:rPr>
              <a:t>2</a:t>
            </a:r>
            <a:r>
              <a:rPr sz="973" spc="-157" baseline="-8547" dirty="0">
                <a:solidFill>
                  <a:srgbClr val="838383"/>
                </a:solidFill>
                <a:latin typeface="Times New Roman"/>
                <a:cs typeface="Times New Roman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849" spc="-15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849" spc="-5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stee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</a:t>
            </a:r>
            <a:r>
              <a:rPr sz="849" spc="-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sector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globally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accounts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for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7%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9%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man-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95" dirty="0">
                <a:solidFill>
                  <a:srgbClr val="333333"/>
                </a:solidFill>
                <a:latin typeface="Arial"/>
                <a:cs typeface="Arial"/>
              </a:rPr>
              <a:t>em1ss1ons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70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is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recognised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84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838383"/>
                </a:solidFill>
                <a:latin typeface="Arial"/>
                <a:cs typeface="Arial"/>
              </a:rPr>
              <a:t>'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hard</a:t>
            </a:r>
            <a:r>
              <a:rPr sz="84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abate</a:t>
            </a:r>
            <a:r>
              <a:rPr sz="849" spc="-25" dirty="0">
                <a:solidFill>
                  <a:srgbClr val="ACACAC"/>
                </a:solidFill>
                <a:latin typeface="Arial"/>
                <a:cs typeface="Arial"/>
              </a:rPr>
              <a:t>·</a:t>
            </a:r>
            <a:r>
              <a:rPr sz="849" spc="-15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sector</a:t>
            </a:r>
            <a:r>
              <a:rPr sz="849" spc="-15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849" spc="-80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combination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5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steers</a:t>
            </a:r>
            <a:r>
              <a:rPr sz="849" spc="5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intnnsic</a:t>
            </a:r>
            <a:r>
              <a:rPr sz="849" spc="5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importance</a:t>
            </a:r>
            <a:r>
              <a:rPr sz="849" spc="5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5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global</a:t>
            </a:r>
            <a:r>
              <a:rPr sz="849" spc="4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development</a:t>
            </a:r>
            <a:r>
              <a:rPr sz="849" spc="-20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849" spc="-1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prosperity</a:t>
            </a:r>
            <a:r>
              <a:rPr sz="849" spc="-15" dirty="0">
                <a:solidFill>
                  <a:srgbClr val="838383"/>
                </a:solidFill>
                <a:latin typeface="Arial"/>
                <a:cs typeface="Arial"/>
              </a:rPr>
              <a:t>,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well-being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hand,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intensity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849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production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have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resulted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becoming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priority</a:t>
            </a:r>
            <a:r>
              <a:rPr sz="84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governments</a:t>
            </a:r>
            <a:r>
              <a:rPr sz="849" spc="5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around</a:t>
            </a:r>
            <a:r>
              <a:rPr sz="84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world</a:t>
            </a:r>
            <a:r>
              <a:rPr sz="84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who</a:t>
            </a:r>
            <a:r>
              <a:rPr sz="849" spc="38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committed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playing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part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achieving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goals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Paris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Agreement.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24151" y="6174254"/>
            <a:ext cx="90842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A56A1"/>
                </a:solidFill>
                <a:latin typeface="Arial"/>
                <a:cs typeface="Arial"/>
              </a:rPr>
              <a:t>Government</a:t>
            </a:r>
            <a:r>
              <a:rPr sz="799" i="1" spc="80" dirty="0">
                <a:solidFill>
                  <a:srgbClr val="2A56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6A1"/>
                </a:solidFill>
                <a:latin typeface="Arial"/>
                <a:cs typeface="Arial"/>
              </a:rPr>
              <a:t>action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5230534" y="6963343"/>
            <a:ext cx="15848" cy="147707"/>
          </a:xfrm>
          <a:custGeom>
            <a:avLst/>
            <a:gdLst/>
            <a:ahLst/>
            <a:cxnLst/>
            <a:rect l="l" t="t" r="r" b="b"/>
            <a:pathLst>
              <a:path w="15875" h="147954">
                <a:moveTo>
                  <a:pt x="15263" y="147641"/>
                </a:moveTo>
                <a:lnTo>
                  <a:pt x="0" y="147641"/>
                </a:lnTo>
                <a:lnTo>
                  <a:pt x="0" y="0"/>
                </a:lnTo>
                <a:lnTo>
                  <a:pt x="15263" y="0"/>
                </a:lnTo>
                <a:lnTo>
                  <a:pt x="15263" y="147641"/>
                </a:lnTo>
                <a:close/>
              </a:path>
            </a:pathLst>
          </a:custGeom>
          <a:solidFill>
            <a:srgbClr val="CDCDC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3928475" y="6376860"/>
            <a:ext cx="2843197" cy="127357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946" marR="5071" indent="-1902" algn="just">
              <a:lnSpc>
                <a:spcPct val="138000"/>
              </a:lnSpc>
              <a:spcBef>
                <a:spcPts val="85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Dutch</a:t>
            </a:r>
            <a:r>
              <a:rPr sz="84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84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Governments</a:t>
            </a:r>
            <a:r>
              <a:rPr sz="84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84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sought</a:t>
            </a:r>
            <a:r>
              <a:rPr sz="84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</a:t>
            </a:r>
            <a:r>
              <a:rPr sz="84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lake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leadership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positions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globa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849" spc="-1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climate action. The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European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Commission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adopted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 'Fil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55'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package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proposals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in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July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2021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align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EU's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cl</a:t>
            </a:r>
            <a:r>
              <a:rPr sz="849" spc="-30" dirty="0">
                <a:solidFill>
                  <a:srgbClr val="ACACAC"/>
                </a:solidFill>
                <a:latin typeface="Arial"/>
                <a:cs typeface="Arial"/>
              </a:rPr>
              <a:t>J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mate,energy,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land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use,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transport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taxation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policies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legal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objective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reducing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net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greenhouse</a:t>
            </a:r>
            <a:r>
              <a:rPr sz="84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gas</a:t>
            </a:r>
            <a:r>
              <a:rPr sz="84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84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84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least</a:t>
            </a:r>
            <a:r>
              <a:rPr sz="84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55%</a:t>
            </a:r>
            <a:r>
              <a:rPr sz="84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2030,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compared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1990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levels</a:t>
            </a:r>
            <a:r>
              <a:rPr sz="84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15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29147" y="7697738"/>
            <a:ext cx="2847634" cy="1627310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5071" algn="just">
              <a:lnSpc>
                <a:spcPct val="137700"/>
              </a:lnSpc>
              <a:spcBef>
                <a:spcPts val="90"/>
              </a:spcBef>
            </a:pP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Government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legislated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net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zero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2050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and,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early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2021</a:t>
            </a:r>
            <a:r>
              <a:rPr sz="849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849" spc="170" dirty="0">
                <a:solidFill>
                  <a:srgbClr val="707070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announced</a:t>
            </a:r>
            <a:r>
              <a:rPr sz="849" spc="21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acceptance</a:t>
            </a:r>
            <a:r>
              <a:rPr sz="849" spc="22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recommendations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statutory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advisory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on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change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(UKCCC)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legislate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ensure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UK achieves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78%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reduction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in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emissions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2035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(compared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1990)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ore-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based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steelmaking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achieves </a:t>
            </a:r>
            <a:r>
              <a:rPr sz="849" spc="-10" dirty="0">
                <a:solidFill>
                  <a:srgbClr val="838383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near-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zero'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2035</a:t>
            </a:r>
            <a:r>
              <a:rPr sz="84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849" spc="12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Government</a:t>
            </a:r>
            <a:r>
              <a:rPr sz="84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has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signalled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intent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lighten</a:t>
            </a:r>
            <a:r>
              <a:rPr sz="84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traieclory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emissions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reduction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across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traded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sector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(i</a:t>
            </a:r>
            <a:r>
              <a:rPr sz="84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849" spc="-10" dirty="0">
                <a:solidFill>
                  <a:srgbClr val="838383"/>
                </a:solidFill>
                <a:latin typeface="Arial"/>
                <a:cs typeface="Arial"/>
              </a:rPr>
              <a:t>.</a:t>
            </a:r>
            <a:r>
              <a:rPr sz="849" spc="-9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849" spc="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Em</a:t>
            </a:r>
            <a:r>
              <a:rPr sz="849" spc="-10" dirty="0">
                <a:solidFill>
                  <a:srgbClr val="838383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ssions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57" y="1086033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21870" y="9526159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3071" y="701489"/>
            <a:ext cx="161589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860A0"/>
                </a:solidFill>
                <a:latin typeface="Arial"/>
                <a:cs typeface="Arial"/>
              </a:rPr>
              <a:t>A4.</a:t>
            </a:r>
            <a:r>
              <a:rPr sz="1198" b="1" spc="110" dirty="0">
                <a:solidFill>
                  <a:srgbClr val="3860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860A0"/>
                </a:solidFill>
                <a:latin typeface="Arial"/>
                <a:cs typeface="Arial"/>
              </a:rPr>
              <a:t>Business</a:t>
            </a:r>
            <a:r>
              <a:rPr sz="1198" b="1" spc="165" dirty="0">
                <a:solidFill>
                  <a:srgbClr val="3860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860A0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16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2073" y="1082751"/>
            <a:ext cx="2841295" cy="530664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37900"/>
              </a:lnSpc>
              <a:spcBef>
                <a:spcPts val="8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Trading</a:t>
            </a:r>
            <a:r>
              <a:rPr sz="84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System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(UK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ETS))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line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</a:t>
            </a:r>
            <a:r>
              <a:rPr sz="849" dirty="0">
                <a:solidFill>
                  <a:srgbClr val="808082"/>
                </a:solidFill>
                <a:latin typeface="Arial"/>
                <a:cs typeface="Arial"/>
              </a:rPr>
              <a:t>t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net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zero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84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2050 aspirations</a:t>
            </a:r>
            <a:r>
              <a:rPr sz="849" spc="-20" dirty="0">
                <a:solidFill>
                  <a:srgbClr val="939395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93939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equate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~53%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reduction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emissions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2030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compared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2019</a:t>
            </a:r>
            <a:r>
              <a:rPr sz="849" spc="-20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3291" y="1733263"/>
            <a:ext cx="947098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i="1" spc="-50" dirty="0">
                <a:solidFill>
                  <a:srgbClr val="3860A0"/>
                </a:solidFill>
                <a:latin typeface="Arial"/>
                <a:cs typeface="Arial"/>
              </a:rPr>
              <a:t>Market</a:t>
            </a:r>
            <a:r>
              <a:rPr sz="898" i="1" spc="35" dirty="0">
                <a:solidFill>
                  <a:srgbClr val="3860A0"/>
                </a:solidFill>
                <a:latin typeface="Arial"/>
                <a:cs typeface="Arial"/>
              </a:rPr>
              <a:t> </a:t>
            </a:r>
            <a:r>
              <a:rPr sz="898" i="1" spc="-45" dirty="0">
                <a:solidFill>
                  <a:srgbClr val="3860A0"/>
                </a:solidFill>
                <a:latin typeface="Arial"/>
                <a:cs typeface="Arial"/>
              </a:rPr>
              <a:t>expectations</a:t>
            </a:r>
            <a:endParaRPr sz="89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5631" y="1942312"/>
            <a:ext cx="2855241" cy="396399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400"/>
              </a:lnSpc>
              <a:spcBef>
                <a:spcPts val="10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large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proportion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customer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base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accept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supplfer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does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plans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credentials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zero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CO2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supply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partner</a:t>
            </a:r>
            <a:r>
              <a:rPr sz="84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849" spc="1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Increasingly</a:t>
            </a:r>
            <a:r>
              <a:rPr sz="849" dirty="0">
                <a:solidFill>
                  <a:srgbClr val="808082"/>
                </a:solidFill>
                <a:latin typeface="Arial"/>
                <a:cs typeface="Arial"/>
              </a:rPr>
              <a:t>,</a:t>
            </a:r>
            <a:r>
              <a:rPr sz="849" spc="45" dirty="0">
                <a:solidFill>
                  <a:srgbClr val="80808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ability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steel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companies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demonstrate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only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they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already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perform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very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high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standard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terms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efficiency</a:t>
            </a:r>
            <a:r>
              <a:rPr sz="849" spc="-20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but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that they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have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clear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credible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plans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to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make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transformative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needed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become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neutral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before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2050</a:t>
            </a:r>
            <a:r>
              <a:rPr sz="849" dirty="0">
                <a:solidFill>
                  <a:srgbClr val="808082"/>
                </a:solidFill>
                <a:latin typeface="Arial"/>
                <a:cs typeface="Arial"/>
              </a:rPr>
              <a:t>,</a:t>
            </a:r>
            <a:r>
              <a:rPr sz="849" spc="-60" dirty="0">
                <a:solidFill>
                  <a:srgbClr val="80808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are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becoming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939395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licence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sell</a:t>
            </a:r>
            <a:r>
              <a:rPr sz="849" dirty="0">
                <a:solidFill>
                  <a:srgbClr val="939395"/>
                </a:solidFill>
                <a:latin typeface="Arial"/>
                <a:cs typeface="Arial"/>
              </a:rPr>
              <a:t>.'</a:t>
            </a:r>
            <a:r>
              <a:rPr sz="849" spc="-55" dirty="0">
                <a:solidFill>
                  <a:srgbClr val="93939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comparnes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are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increasingly</a:t>
            </a:r>
            <a:r>
              <a:rPr sz="849" spc="4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seeking</a:t>
            </a:r>
            <a:r>
              <a:rPr sz="849" spc="43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3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differentiate</a:t>
            </a:r>
            <a:r>
              <a:rPr sz="849" spc="43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themselves</a:t>
            </a:r>
            <a:r>
              <a:rPr sz="849" spc="4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from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competitors</a:t>
            </a:r>
            <a:r>
              <a:rPr sz="849" spc="3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grounds</a:t>
            </a:r>
            <a:r>
              <a:rPr sz="84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3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climate</a:t>
            </a:r>
            <a:r>
              <a:rPr sz="84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ambition</a:t>
            </a:r>
            <a:r>
              <a:rPr sz="849" spc="3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performance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addit</a:t>
            </a:r>
            <a:r>
              <a:rPr sz="849" spc="-10" dirty="0">
                <a:solidFill>
                  <a:srgbClr val="939395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product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capabi</a:t>
            </a:r>
            <a:r>
              <a:rPr sz="849" spc="-20" dirty="0">
                <a:solidFill>
                  <a:srgbClr val="808082"/>
                </a:solidFill>
                <a:latin typeface="Arial"/>
                <a:cs typeface="Arial"/>
              </a:rPr>
              <a:t>h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ty,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reliab</a:t>
            </a:r>
            <a:r>
              <a:rPr sz="849" spc="-10" dirty="0">
                <a:solidFill>
                  <a:srgbClr val="AFAFB1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lity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service</a:t>
            </a:r>
            <a:r>
              <a:rPr sz="84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849" spc="4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stakeholder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expectations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pressures driving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companies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enhance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climate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credentials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go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beyond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market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governments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jurisdictions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84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they</a:t>
            </a:r>
            <a:r>
              <a:rPr sz="84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operate</a:t>
            </a:r>
            <a:r>
              <a:rPr sz="84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849" spc="4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84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also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intent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on responding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expectations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parent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company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525252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shareholders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strengthening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public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attitudes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84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Netherlands</a:t>
            </a:r>
            <a:r>
              <a:rPr sz="849" spc="33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towards</a:t>
            </a:r>
            <a:r>
              <a:rPr sz="849" spc="2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climate</a:t>
            </a:r>
            <a:r>
              <a:rPr sz="849" spc="3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change</a:t>
            </a:r>
            <a:r>
              <a:rPr sz="84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environmental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protection</a:t>
            </a:r>
            <a:r>
              <a:rPr sz="849" spc="-25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Only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companies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seen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lo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making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positive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contribution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climate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solutions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will command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support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public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able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attract the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best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talent.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5644" y="5994475"/>
            <a:ext cx="607309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i="1" spc="-55" dirty="0">
                <a:solidFill>
                  <a:srgbClr val="3860A0"/>
                </a:solidFill>
                <a:latin typeface="Arial"/>
                <a:cs typeface="Arial"/>
              </a:rPr>
              <a:t>Commitment</a:t>
            </a:r>
            <a:endParaRPr sz="898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2826" y="6197426"/>
            <a:ext cx="2841295" cy="1104948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indent="3804" algn="just">
              <a:lnSpc>
                <a:spcPct val="138600"/>
              </a:lnSpc>
              <a:spcBef>
                <a:spcPts val="12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Against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backdrop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myriad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risks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opportunities arising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climate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change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summarised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this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section,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TSE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84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responded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comprehensive</a:t>
            </a:r>
            <a:r>
              <a:rPr sz="84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suite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actions</a:t>
            </a:r>
            <a:r>
              <a:rPr sz="84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reduce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emissions,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innovate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products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services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enable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society</a:t>
            </a:r>
            <a:r>
              <a:rPr sz="84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decarbonise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disclose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its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performance,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plans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progress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all</a:t>
            </a:r>
            <a:r>
              <a:rPr sz="849" spc="-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interested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parties.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02070" y="7349601"/>
            <a:ext cx="2841929" cy="199182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804" algn="just">
              <a:lnSpc>
                <a:spcPct val="138100"/>
              </a:lnSpc>
              <a:spcBef>
                <a:spcPts val="110"/>
              </a:spcBef>
            </a:pP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2023,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adopted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target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to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net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zero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across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entire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-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including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European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entities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- by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2045.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Tata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Netherlands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(TSN),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90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long-term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sustainability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strategy,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built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upon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Group-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wide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target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through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its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public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commitment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reduce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80" dirty="0">
                <a:solidFill>
                  <a:srgbClr val="414141"/>
                </a:solidFill>
                <a:latin typeface="Arial"/>
                <a:cs typeface="Arial"/>
              </a:rPr>
              <a:t>CO2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5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million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tonnes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per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2030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fully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climate-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neutral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by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2045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via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accelerated</a:t>
            </a:r>
            <a:r>
              <a:rPr sz="84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transition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process.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UK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Limited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established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2020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target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reduce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direct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emissions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30%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2030,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compared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2018,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since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announced</a:t>
            </a:r>
            <a:r>
              <a:rPr sz="849" spc="2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plans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transition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electric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arc</a:t>
            </a:r>
            <a:r>
              <a:rPr sz="84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furnace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steelmaking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only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steel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plant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Port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Talbot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-</a:t>
            </a:r>
            <a:r>
              <a:rPr sz="84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plan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94594" y="1082754"/>
            <a:ext cx="2845098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achieve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reduction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annual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direct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from the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site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over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5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million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tonnes.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5313" y="1515578"/>
            <a:ext cx="2856509" cy="117594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5848" marR="5071" indent="1268" algn="just">
              <a:lnSpc>
                <a:spcPct val="138300"/>
              </a:lnSpc>
              <a:spcBef>
                <a:spcPts val="105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has set out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25252"/>
                </a:solidFill>
                <a:latin typeface="Arial"/>
                <a:cs typeface="Arial"/>
              </a:rPr>
              <a:t>its</a:t>
            </a:r>
            <a:r>
              <a:rPr sz="849" spc="-30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25252"/>
                </a:solidFill>
                <a:latin typeface="Arial"/>
                <a:cs typeface="Arial"/>
              </a:rPr>
              <a:t>intent</a:t>
            </a:r>
            <a:r>
              <a:rPr sz="849" spc="-1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establish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science-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targets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(SBT)</a:t>
            </a:r>
            <a:r>
              <a:rPr sz="849" dirty="0">
                <a:solidFill>
                  <a:srgbClr val="808082"/>
                </a:solidFill>
                <a:latin typeface="Arial"/>
                <a:cs typeface="Arial"/>
              </a:rPr>
              <a:t>,</a:t>
            </a:r>
            <a:r>
              <a:rPr sz="849" spc="-60" dirty="0">
                <a:solidFill>
                  <a:srgbClr val="80808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medium-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term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emissions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reductions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targets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consistent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speed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extent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that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sector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need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make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order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world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meet</a:t>
            </a:r>
            <a:endParaRPr sz="849">
              <a:latin typeface="Arial"/>
              <a:cs typeface="Arial"/>
            </a:endParaRPr>
          </a:p>
          <a:p>
            <a:pPr marL="18384" algn="just">
              <a:spcBef>
                <a:spcPts val="100"/>
              </a:spcBef>
            </a:pP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1148" spc="-95" dirty="0">
                <a:solidFill>
                  <a:srgbClr val="414141"/>
                </a:solidFill>
                <a:latin typeface="Arial"/>
                <a:cs typeface="Arial"/>
              </a:rPr>
              <a:t>1</a:t>
            </a:r>
            <a:r>
              <a:rPr sz="1148" spc="-95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1148" spc="-95" dirty="0">
                <a:solidFill>
                  <a:srgbClr val="414141"/>
                </a:solidFill>
                <a:latin typeface="Arial"/>
                <a:cs typeface="Arial"/>
              </a:rPr>
              <a:t>s</a:t>
            </a:r>
            <a:r>
              <a:rPr sz="1148" spc="-95" dirty="0">
                <a:solidFill>
                  <a:srgbClr val="808082"/>
                </a:solidFill>
                <a:latin typeface="Arial"/>
                <a:cs typeface="Arial"/>
              </a:rPr>
              <a:t>•</a:t>
            </a:r>
            <a:r>
              <a:rPr sz="1148" spc="-95" dirty="0">
                <a:solidFill>
                  <a:srgbClr val="414141"/>
                </a:solidFill>
                <a:latin typeface="Arial"/>
                <a:cs typeface="Arial"/>
              </a:rPr>
              <a:t>c</a:t>
            </a:r>
            <a:r>
              <a:rPr sz="1148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goal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Paris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Agreement.</a:t>
            </a:r>
            <a:endParaRPr sz="849">
              <a:latin typeface="Arial"/>
              <a:cs typeface="Arial"/>
            </a:endParaRPr>
          </a:p>
          <a:p>
            <a:pPr marL="12678" algn="just">
              <a:spcBef>
                <a:spcPts val="864"/>
              </a:spcBef>
            </a:pPr>
            <a:r>
              <a:rPr sz="898" i="1" spc="-30" dirty="0">
                <a:solidFill>
                  <a:srgbClr val="3860A0"/>
                </a:solidFill>
                <a:latin typeface="Arial"/>
                <a:cs typeface="Arial"/>
              </a:rPr>
              <a:t>Public</a:t>
            </a:r>
            <a:r>
              <a:rPr sz="898" i="1" spc="-20" dirty="0">
                <a:solidFill>
                  <a:srgbClr val="3860A0"/>
                </a:solidFill>
                <a:latin typeface="Arial"/>
                <a:cs typeface="Arial"/>
              </a:rPr>
              <a:t> </a:t>
            </a:r>
            <a:r>
              <a:rPr sz="898" i="1" spc="-45" dirty="0">
                <a:solidFill>
                  <a:srgbClr val="3860A0"/>
                </a:solidFill>
                <a:latin typeface="Arial"/>
                <a:cs typeface="Arial"/>
              </a:rPr>
              <a:t>Polley</a:t>
            </a:r>
            <a:r>
              <a:rPr sz="898" i="1" spc="-15" dirty="0">
                <a:solidFill>
                  <a:srgbClr val="3860A0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3860A0"/>
                </a:solidFill>
                <a:latin typeface="Arial"/>
                <a:cs typeface="Arial"/>
              </a:rPr>
              <a:t>Environment</a:t>
            </a:r>
            <a:endParaRPr sz="898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82862" y="2737860"/>
            <a:ext cx="2856509" cy="217122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7607" algn="just">
              <a:lnSpc>
                <a:spcPct val="138200"/>
              </a:lnSpc>
              <a:spcBef>
                <a:spcPts val="105"/>
              </a:spcBef>
            </a:pP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supportive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strong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leadership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positions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on 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chmate</a:t>
            </a:r>
            <a:r>
              <a:rPr sz="84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act</a:t>
            </a:r>
            <a:r>
              <a:rPr sz="849" spc="-10" dirty="0">
                <a:solidFill>
                  <a:srgbClr val="808082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Dutch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84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Governments</a:t>
            </a:r>
            <a:r>
              <a:rPr sz="84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laken</a:t>
            </a:r>
            <a:r>
              <a:rPr sz="84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849" spc="-13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849" spc="-8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committed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working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closely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policy-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makers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deliver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profoundly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808082"/>
                </a:solidFill>
                <a:latin typeface="Arial"/>
                <a:cs typeface="Arial"/>
              </a:rPr>
              <a:t>i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mportant</a:t>
            </a:r>
            <a:r>
              <a:rPr sz="84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contribution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achievement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3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national</a:t>
            </a:r>
            <a:r>
              <a:rPr sz="84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aspirations.</a:t>
            </a:r>
            <a:r>
              <a:rPr sz="849" spc="3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84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emission</a:t>
            </a:r>
            <a:r>
              <a:rPr sz="84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reduction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commitments</a:t>
            </a:r>
            <a:r>
              <a:rPr sz="849" spc="-15" dirty="0">
                <a:solidFill>
                  <a:srgbClr val="808082"/>
                </a:solidFill>
                <a:latin typeface="Arial"/>
                <a:cs typeface="Arial"/>
              </a:rPr>
              <a:t>,</a:t>
            </a:r>
            <a:r>
              <a:rPr sz="849" spc="195" dirty="0">
                <a:solidFill>
                  <a:srgbClr val="808082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participation</a:t>
            </a:r>
            <a:r>
              <a:rPr sz="84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global</a:t>
            </a:r>
            <a:r>
              <a:rPr sz="84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initiatives</a:t>
            </a:r>
            <a:r>
              <a:rPr sz="849" spc="3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actions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date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evidence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this.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Yet,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cannot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achieve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  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849" spc="46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849" spc="4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aspirations</a:t>
            </a:r>
            <a:r>
              <a:rPr sz="849" spc="4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alone.</a:t>
            </a:r>
            <a:r>
              <a:rPr sz="849" spc="45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Tackling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climate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change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525252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525252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spc="-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effort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concerns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whole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of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society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</a:t>
            </a:r>
            <a:r>
              <a:rPr sz="84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accelerating</a:t>
            </a:r>
            <a:r>
              <a:rPr sz="84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pace</a:t>
            </a:r>
            <a:r>
              <a:rPr sz="84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84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sector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require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set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policy</a:t>
            </a:r>
            <a:r>
              <a:rPr sz="84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interventions</a:t>
            </a:r>
            <a:r>
              <a:rPr sz="84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rapidly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strengthen</a:t>
            </a:r>
            <a:r>
              <a:rPr sz="849" spc="57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483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bus</a:t>
            </a:r>
            <a:r>
              <a:rPr sz="849" spc="-15" dirty="0">
                <a:solidFill>
                  <a:srgbClr val="808082"/>
                </a:solidFill>
                <a:latin typeface="Arial"/>
                <a:cs typeface="Arial"/>
              </a:rPr>
              <a:t>i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ness</a:t>
            </a:r>
            <a:r>
              <a:rPr sz="849" spc="46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case</a:t>
            </a:r>
            <a:r>
              <a:rPr sz="849" spc="5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47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public</a:t>
            </a:r>
            <a:r>
              <a:rPr sz="849" spc="53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50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private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877498" y="4977688"/>
            <a:ext cx="65929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-50" dirty="0">
                <a:solidFill>
                  <a:srgbClr val="808082"/>
                </a:solidFill>
                <a:latin typeface="Times New Roman"/>
                <a:cs typeface="Times New Roman"/>
              </a:rPr>
              <a:t>1</a:t>
            </a:r>
            <a:endParaRPr sz="649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80057" y="4930950"/>
            <a:ext cx="132872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investment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low-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</a:t>
            </a:r>
            <a:r>
              <a:rPr sz="84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steel.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77013" y="5136697"/>
            <a:ext cx="2855875" cy="2168690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5705" algn="just">
              <a:lnSpc>
                <a:spcPct val="138000"/>
              </a:lnSpc>
              <a:spcBef>
                <a:spcPts val="110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It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would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counter-productive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if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cost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decarbonising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849" dirty="0">
                <a:solidFill>
                  <a:srgbClr val="939395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steelmaking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operations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 the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Netherlands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84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were</a:t>
            </a:r>
            <a:r>
              <a:rPr sz="84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give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competitive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advantage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steelmakers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less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carbon-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constrained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jurisdictions;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policy</a:t>
            </a:r>
            <a:r>
              <a:rPr sz="84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measures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are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thus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needed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to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enable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remain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competitive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whilst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pioneering</a:t>
            </a:r>
            <a:r>
              <a:rPr sz="84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sector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transition</a:t>
            </a:r>
            <a:r>
              <a:rPr sz="84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net-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zero.</a:t>
            </a:r>
            <a:r>
              <a:rPr sz="84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These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measures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should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take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form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public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procurement</a:t>
            </a:r>
            <a:r>
              <a:rPr sz="84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and product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policies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incentivise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by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society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low-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CO2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steel,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measures</a:t>
            </a:r>
            <a:r>
              <a:rPr sz="84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accelerate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deployment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clean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energy</a:t>
            </a:r>
            <a:r>
              <a:rPr sz="84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infrastructure</a:t>
            </a:r>
            <a:r>
              <a:rPr sz="84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interventions</a:t>
            </a:r>
            <a:r>
              <a:rPr sz="84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8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ensure</a:t>
            </a:r>
            <a:r>
              <a:rPr sz="84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that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steelmakers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access</a:t>
            </a:r>
            <a:r>
              <a:rPr sz="84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low-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cost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finance</a:t>
            </a:r>
            <a:r>
              <a:rPr sz="84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commercialise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high-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risk,</a:t>
            </a:r>
            <a:r>
              <a:rPr sz="84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innovative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first-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of-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a-kind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technologies.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70918" y="7352649"/>
            <a:ext cx="2853339" cy="199182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170" algn="just">
              <a:lnSpc>
                <a:spcPct val="138100"/>
              </a:lnSpc>
              <a:spcBef>
                <a:spcPts val="110"/>
              </a:spcBef>
            </a:pP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EU,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agreement</a:t>
            </a:r>
            <a:r>
              <a:rPr sz="84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EU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ETS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covers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period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up</a:t>
            </a:r>
            <a:r>
              <a:rPr sz="84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to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2030,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will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critical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period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uptake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low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technologies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84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industrial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scale</a:t>
            </a:r>
            <a:r>
              <a:rPr sz="84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sector.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rules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include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some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stronger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incentives</a:t>
            </a:r>
            <a:r>
              <a:rPr sz="84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uptake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decarbonisation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technologies,</a:t>
            </a:r>
            <a:r>
              <a:rPr sz="84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such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as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revised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benchmarks</a:t>
            </a:r>
            <a:r>
              <a:rPr sz="84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providing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uptake</a:t>
            </a:r>
            <a:r>
              <a:rPr sz="84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low-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carbon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technologies</a:t>
            </a:r>
            <a:r>
              <a:rPr sz="84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such</a:t>
            </a:r>
            <a:r>
              <a:rPr sz="84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84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Direct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Iron</a:t>
            </a:r>
            <a:r>
              <a:rPr sz="84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Reduction</a:t>
            </a:r>
            <a:r>
              <a:rPr sz="84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using</a:t>
            </a:r>
            <a:r>
              <a:rPr sz="84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green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hydrogen.</a:t>
            </a:r>
            <a:r>
              <a:rPr sz="849" spc="3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However,</a:t>
            </a:r>
            <a:r>
              <a:rPr sz="84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pre-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defined</a:t>
            </a:r>
            <a:r>
              <a:rPr sz="849" spc="3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phase-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84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free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allocation</a:t>
            </a:r>
            <a:r>
              <a:rPr sz="84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conjunction</a:t>
            </a:r>
            <a:r>
              <a:rPr sz="84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84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introduction</a:t>
            </a:r>
            <a:r>
              <a:rPr sz="84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84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CBAM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presents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profound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threat</a:t>
            </a:r>
            <a:r>
              <a:rPr sz="84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lo</a:t>
            </a:r>
            <a:r>
              <a:rPr sz="84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EU</a:t>
            </a:r>
            <a:r>
              <a:rPr sz="84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exports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carbon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compliance</a:t>
            </a:r>
            <a:r>
              <a:rPr sz="84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84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required</a:t>
            </a:r>
            <a:r>
              <a:rPr sz="84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84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borne</a:t>
            </a:r>
            <a:r>
              <a:rPr sz="84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84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14141"/>
                </a:solidFill>
                <a:latin typeface="Arial"/>
                <a:cs typeface="Arial"/>
              </a:rPr>
              <a:t>operators</a:t>
            </a:r>
            <a:r>
              <a:rPr sz="84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414141"/>
                </a:solidFill>
                <a:latin typeface="Arial"/>
                <a:cs typeface="Arial"/>
              </a:rPr>
              <a:t> the</a:t>
            </a:r>
            <a:r>
              <a:rPr sz="8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14141"/>
                </a:solidFill>
                <a:latin typeface="Arial"/>
                <a:cs typeface="Arial"/>
              </a:rPr>
              <a:t>EU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87465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09978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8563" y="708723"/>
            <a:ext cx="160829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BA1"/>
                </a:solidFill>
                <a:latin typeface="Arial"/>
                <a:cs typeface="Arial"/>
              </a:rPr>
              <a:t>A4.</a:t>
            </a:r>
            <a:r>
              <a:rPr sz="1198" b="1" spc="11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BA1"/>
                </a:solidFill>
                <a:latin typeface="Arial"/>
                <a:cs typeface="Arial"/>
              </a:rPr>
              <a:t>Business</a:t>
            </a:r>
            <a:r>
              <a:rPr sz="1198" b="1" spc="14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BA1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17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4309" y="1079871"/>
            <a:ext cx="2840661" cy="109924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5214" marR="5071" indent="-3170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borne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operators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domestic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major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trading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partners.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UK, 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Government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announced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4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implement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 UK CBAM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January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2027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latest. 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In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2024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launched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consultation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precise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design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implementation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policy,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remains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time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writing.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2690" y="2223820"/>
            <a:ext cx="2847000" cy="199308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supportive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principle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EU's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CBAM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policy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expression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intent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Government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continue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ensure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leakage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mitigations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remain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core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feature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ETS.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continues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needed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ensure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mechanisms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intended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effect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incentivising rapid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decarbonisation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amongst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steelmakers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whilst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ensuring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adoption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leadership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position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climate action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does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expense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competitiveness.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level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playing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fie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must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preserved.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increasing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scope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EU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schemes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imported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goods.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8378" y="4313179"/>
            <a:ext cx="240705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A5BA1"/>
                </a:solidFill>
                <a:latin typeface="Arial"/>
                <a:cs typeface="Arial"/>
              </a:rPr>
              <a:t>Decarbontsation</a:t>
            </a:r>
            <a:r>
              <a:rPr sz="799" i="1" spc="-4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BA1"/>
                </a:solidFill>
                <a:latin typeface="Arial"/>
                <a:cs typeface="Arial"/>
              </a:rPr>
              <a:t>Activities</a:t>
            </a:r>
            <a:r>
              <a:rPr sz="799" i="1" spc="25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BA1"/>
                </a:solidFill>
                <a:latin typeface="Arial"/>
                <a:cs typeface="Arial"/>
              </a:rPr>
              <a:t>across</a:t>
            </a:r>
            <a:r>
              <a:rPr sz="799" i="1" spc="-1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A5BA1"/>
                </a:solidFill>
                <a:latin typeface="Arial"/>
                <a:cs typeface="Arial"/>
              </a:rPr>
              <a:t>Tata</a:t>
            </a:r>
            <a:r>
              <a:rPr sz="849" i="1" spc="-5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BA1"/>
                </a:solidFill>
                <a:latin typeface="Arial"/>
                <a:cs typeface="Arial"/>
              </a:rPr>
              <a:t>Steel</a:t>
            </a:r>
            <a:r>
              <a:rPr sz="799" i="1" spc="-25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A5BA1"/>
                </a:solidFill>
                <a:latin typeface="Arial"/>
                <a:cs typeface="Arial"/>
              </a:rPr>
              <a:t>Europe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5764" y="4517819"/>
            <a:ext cx="2890108" cy="18073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38035" marR="30428" indent="1902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Dutch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government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signed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Expression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Principles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2022/23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transition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low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</a:t>
            </a:r>
            <a:r>
              <a:rPr sz="1198" baseline="-6944" dirty="0">
                <a:solidFill>
                  <a:srgbClr val="333333"/>
                </a:solidFill>
                <a:latin typeface="Arial"/>
                <a:cs typeface="Arial"/>
              </a:rPr>
              <a:t>2</a:t>
            </a:r>
            <a:r>
              <a:rPr sz="1198" spc="-44" baseline="-69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making,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 ambition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million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tonnes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2030.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committed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transition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blast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furnace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(closing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both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blast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furnaces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coke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ovens)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steel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making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using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ORI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technology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electric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smelling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any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viable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scalable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technology,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eventual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transition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Green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Hydrogen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depending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availability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economics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continues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dialogue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Dutch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Government about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support.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0163" y="6372539"/>
            <a:ext cx="2838125" cy="2883768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946" marR="5071" indent="-1902" algn="just">
              <a:lnSpc>
                <a:spcPct val="146100"/>
              </a:lnSpc>
              <a:spcBef>
                <a:spcPts val="11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15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September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2023,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Limited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announced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reached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agreement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principle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Government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proposals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see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blast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furnaces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Port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Talbot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replaced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electric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arc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furnace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(EAF).</a:t>
            </a:r>
            <a:r>
              <a:rPr sz="799" spc="4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£1.25bn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investment</a:t>
            </a:r>
            <a:r>
              <a:rPr sz="799" spc="4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encompass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3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2mtpa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14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state-of-the-art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EAF,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secondary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steelmaking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ladle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metallurgy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furnaces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upgrades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casting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capabilities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hot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cold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rolling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facilities.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agreement,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UK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Government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contribute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£500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million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will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balance.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proposals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remain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subject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relevant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regulatory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approvals,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information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consultation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processes,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finalising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detailed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conditions,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implemented,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project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bolster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UK's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security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first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major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step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towards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decarbonisation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industry,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resulting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90%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reduction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emissions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Port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Talbot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1.5%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reduction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UK's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national,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11655" y="1079872"/>
            <a:ext cx="2837491" cy="710283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902" algn="just">
              <a:lnSpc>
                <a:spcPct val="147000"/>
              </a:lnSpc>
              <a:spcBef>
                <a:spcPts val="80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territorial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emissions.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proposal,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implemented,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transformation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terms of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UK's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progress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towards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more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circular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economy,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leveraging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strategic,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domestically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available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scrap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promoting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UK.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10436" y="1866910"/>
            <a:ext cx="2845732" cy="163301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946" marR="5071" indent="-1902" algn="just">
              <a:lnSpc>
                <a:spcPct val="1469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investment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proposal,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Steel's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commitment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advance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global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research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innovation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materials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science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sustainable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future,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announced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intention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invest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approximately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£20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million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four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up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additional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Centres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Innovation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Technology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Henry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Royce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Institute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Manchester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(for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advanced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research)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Imperial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College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London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(for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research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sustainable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design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manufacturing).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11993" y="3596303"/>
            <a:ext cx="242733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dirty="0">
                <a:solidFill>
                  <a:srgbClr val="2A5BA1"/>
                </a:solidFill>
                <a:latin typeface="Arial"/>
                <a:cs typeface="Arial"/>
              </a:rPr>
              <a:t>CO</a:t>
            </a:r>
            <a:r>
              <a:rPr sz="849" i="1" dirty="0">
                <a:solidFill>
                  <a:srgbClr val="A09EB1"/>
                </a:solidFill>
                <a:latin typeface="Arial"/>
                <a:cs typeface="Arial"/>
              </a:rPr>
              <a:t>i</a:t>
            </a:r>
            <a:r>
              <a:rPr sz="849" i="1" spc="45" dirty="0">
                <a:solidFill>
                  <a:srgbClr val="A09EB1"/>
                </a:solidFill>
                <a:latin typeface="Arial"/>
                <a:cs typeface="Arial"/>
              </a:rPr>
              <a:t> </a:t>
            </a:r>
            <a:r>
              <a:rPr sz="849" i="1" spc="-100" dirty="0">
                <a:solidFill>
                  <a:srgbClr val="2A5BA1"/>
                </a:solidFill>
                <a:latin typeface="Arial"/>
                <a:cs typeface="Arial"/>
              </a:rPr>
              <a:t>Em1ss1ons</a:t>
            </a:r>
            <a:r>
              <a:rPr sz="849" i="1" spc="6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2A5BA1"/>
                </a:solidFill>
                <a:latin typeface="Arial"/>
                <a:cs typeface="Arial"/>
              </a:rPr>
              <a:t>Performance</a:t>
            </a:r>
            <a:r>
              <a:rPr sz="849" i="1" spc="9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2A5BA1"/>
                </a:solidFill>
                <a:latin typeface="Arial"/>
                <a:cs typeface="Arial"/>
              </a:rPr>
              <a:t>and</a:t>
            </a:r>
            <a:r>
              <a:rPr sz="849" i="1" spc="-1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849" i="1" spc="-40" dirty="0">
                <a:solidFill>
                  <a:srgbClr val="2A5BA1"/>
                </a:solidFill>
                <a:latin typeface="Arial"/>
                <a:cs typeface="Arial"/>
              </a:rPr>
              <a:t>Emissrons</a:t>
            </a:r>
            <a:r>
              <a:rPr sz="849" i="1" spc="40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A5BA1"/>
                </a:solidFill>
                <a:latin typeface="Arial"/>
                <a:cs typeface="Arial"/>
              </a:rPr>
              <a:t>Trading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19886" y="3800942"/>
            <a:ext cx="2847000" cy="2521158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946" marR="5071" indent="-1902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Even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decarbonisation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activities</a:t>
            </a:r>
            <a:r>
              <a:rPr sz="799" spc="4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moving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forward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pace,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nevertheless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still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important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ensure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 assets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remain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highly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efficient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short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term. The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standardised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methodology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adopted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wor1dsteel,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enables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performance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benchmarking.</a:t>
            </a:r>
            <a:r>
              <a:rPr sz="79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methodology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comprises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number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different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scopes,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only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(Scope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emissions),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 emissions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plus indirect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emissions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associated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imported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electricity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(Scope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+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Scope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2)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holistic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scope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takes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account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emissions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associated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producing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raw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(Scopes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1+2+3).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important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when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comparing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different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installations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define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methodology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scope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used.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04990" y="6369489"/>
            <a:ext cx="2892009" cy="163618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035" marR="30428" indent="1268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weighted</a:t>
            </a:r>
            <a:r>
              <a:rPr sz="79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average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steelmaking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facilities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(worldsteel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Scopes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1+2+3)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1.89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tCO</a:t>
            </a:r>
            <a:r>
              <a:rPr sz="1198" baseline="-10416" dirty="0">
                <a:solidFill>
                  <a:srgbClr val="333333"/>
                </a:solidFill>
                <a:latin typeface="Arial"/>
                <a:cs typeface="Arial"/>
              </a:rPr>
              <a:t>2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/tonne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crude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(tCO2'tcs)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2023/24,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taking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into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account</a:t>
            </a:r>
            <a:r>
              <a:rPr sz="799" spc="3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application</a:t>
            </a:r>
            <a:r>
              <a:rPr sz="799" spc="4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credits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associated</a:t>
            </a:r>
            <a:r>
              <a:rPr sz="799" spc="3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blast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furnace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slag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production.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level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broadly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line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recent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years,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indicative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both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integrated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steelworks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close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optimal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intensity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levels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technologies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asset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configurations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site.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34172" y="8053381"/>
            <a:ext cx="2840661" cy="532713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algn="just">
              <a:lnSpc>
                <a:spcPct val="147900"/>
              </a:lnSpc>
              <a:spcBef>
                <a:spcPts val="7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met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environmental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obligations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calendar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2023,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third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Phase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4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(2021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2030)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ETS,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third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the operation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ETS.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29636" y="8715344"/>
            <a:ext cx="8843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A5BA1"/>
                </a:solidFill>
                <a:latin typeface="Arial"/>
                <a:cs typeface="Arial"/>
              </a:rPr>
              <a:t>Product</a:t>
            </a:r>
            <a:r>
              <a:rPr sz="799" i="1" spc="45" dirty="0">
                <a:solidFill>
                  <a:srgbClr val="2A5B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BA1"/>
                </a:solidFill>
                <a:latin typeface="Arial"/>
                <a:cs typeface="Arial"/>
              </a:rPr>
              <a:t>innovation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35324" y="8913628"/>
            <a:ext cx="2834955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 marR="5071" indent="-3804">
              <a:lnSpc>
                <a:spcPct val="1454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Decarbonisation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only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positive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contribution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making,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57" y="1076889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21870" y="9513966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3071" y="692345"/>
            <a:ext cx="160765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45E9E"/>
                </a:solidFill>
                <a:latin typeface="Arial"/>
                <a:cs typeface="Arial"/>
              </a:rPr>
              <a:t>A4.</a:t>
            </a:r>
            <a:r>
              <a:rPr sz="1198" b="1" spc="120" dirty="0">
                <a:solidFill>
                  <a:srgbClr val="345E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E9E"/>
                </a:solidFill>
                <a:latin typeface="Arial"/>
                <a:cs typeface="Arial"/>
              </a:rPr>
              <a:t>Business</a:t>
            </a:r>
            <a:r>
              <a:rPr sz="1198" b="1" spc="130" dirty="0">
                <a:solidFill>
                  <a:srgbClr val="345E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45E9E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3981" y="1072339"/>
            <a:ext cx="2902152" cy="2887572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38035" marR="30428" indent="2536" algn="just">
              <a:lnSpc>
                <a:spcPct val="147100"/>
              </a:lnSpc>
              <a:spcBef>
                <a:spcPts val="8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solution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cffmate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change.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fundamenta</a:t>
            </a:r>
            <a:r>
              <a:rPr sz="799" spc="-10" dirty="0">
                <a:solidFill>
                  <a:srgbClr val="6E6E6E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low-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economy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,</a:t>
            </a:r>
            <a:r>
              <a:rPr sz="799" spc="4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</a:t>
            </a:r>
            <a:r>
              <a:rPr sz="898" baseline="-9259" dirty="0">
                <a:solidFill>
                  <a:srgbClr val="414141"/>
                </a:solidFill>
                <a:latin typeface="Arial"/>
                <a:cs typeface="Arial"/>
              </a:rPr>
              <a:t>2</a:t>
            </a:r>
            <a:r>
              <a:rPr sz="898" spc="209" baseline="-92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production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offset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reductions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direct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indirect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through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life-cycle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products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,</a:t>
            </a:r>
            <a:r>
              <a:rPr sz="799" spc="90" dirty="0">
                <a:solidFill>
                  <a:srgbClr val="6E6E6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achieved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through</a:t>
            </a:r>
            <a:r>
              <a:rPr sz="799" spc="38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effective</a:t>
            </a:r>
            <a:r>
              <a:rPr sz="79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</a:t>
            </a:r>
            <a:r>
              <a:rPr sz="799" spc="37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development</a:t>
            </a:r>
            <a:r>
              <a:rPr sz="799" spc="4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design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324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through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recycling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end-of-life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developed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tool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assess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the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sustainability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all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against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products</a:t>
            </a:r>
            <a:r>
              <a:rPr sz="79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they</a:t>
            </a:r>
            <a:r>
              <a:rPr sz="79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replace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9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sem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799" spc="65" dirty="0">
                <a:solidFill>
                  <a:srgbClr val="6E6E6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quantitative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manner.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Sustainability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Assessment</a:t>
            </a:r>
            <a:r>
              <a:rPr sz="79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Profiler</a:t>
            </a:r>
            <a:r>
              <a:rPr sz="79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is</a:t>
            </a:r>
            <a:r>
              <a:rPr sz="799" spc="275" dirty="0">
                <a:solidFill>
                  <a:srgbClr val="4F4F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unique</a:t>
            </a:r>
            <a:r>
              <a:rPr sz="79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framework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supporting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mission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become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sustainable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every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sense,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creates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22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propositions</a:t>
            </a:r>
            <a:r>
              <a:rPr sz="799" spc="27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related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sustainability</a:t>
            </a:r>
            <a:r>
              <a:rPr sz="799" spc="4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4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supports</a:t>
            </a:r>
            <a:r>
              <a:rPr sz="799" spc="4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</a:t>
            </a:r>
            <a:r>
              <a:rPr sz="799" spc="4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engagement.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framework</a:t>
            </a:r>
            <a:r>
              <a:rPr sz="79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considers</a:t>
            </a:r>
            <a:r>
              <a:rPr sz="79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environmental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22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social</a:t>
            </a:r>
            <a:r>
              <a:rPr sz="79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economic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aspects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over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complete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life</a:t>
            </a:r>
            <a:r>
              <a:rPr sz="799" spc="75" dirty="0">
                <a:solidFill>
                  <a:srgbClr val="4F4F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cycle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consistent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manner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F4F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approach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puts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ahead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international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l</a:t>
            </a:r>
            <a:r>
              <a:rPr sz="799" spc="-70" dirty="0">
                <a:solidFill>
                  <a:srgbClr val="6E6E6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companies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9268" y="4059200"/>
            <a:ext cx="56800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0" dirty="0">
                <a:solidFill>
                  <a:srgbClr val="345E9E"/>
                </a:solidFill>
                <a:latin typeface="Arial"/>
                <a:cs typeface="Arial"/>
              </a:rPr>
              <a:t>Carbon</a:t>
            </a:r>
            <a:r>
              <a:rPr sz="849" i="1" spc="-15" dirty="0">
                <a:solidFill>
                  <a:srgbClr val="345E9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45E9E"/>
                </a:solidFill>
                <a:latin typeface="Arial"/>
                <a:cs typeface="Arial"/>
              </a:rPr>
              <a:t>Lite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1239" y="4257581"/>
            <a:ext cx="2899617" cy="253130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035" marR="30428" indent="4437" algn="just">
              <a:lnSpc>
                <a:spcPct val="147000"/>
              </a:lnSpc>
              <a:spcBef>
                <a:spcPts val="10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2022/23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launched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commercial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propositions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allow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customers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take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stake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decarbonisation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journey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whilst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demonstrating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own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contribution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societal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</a:t>
            </a:r>
            <a:r>
              <a:rPr sz="898" baseline="-9259" dirty="0">
                <a:solidFill>
                  <a:srgbClr val="414141"/>
                </a:solidFill>
                <a:latin typeface="Arial"/>
                <a:cs typeface="Arial"/>
              </a:rPr>
              <a:t>2</a:t>
            </a:r>
            <a:r>
              <a:rPr sz="898" spc="277" baseline="-92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reductions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Under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brand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names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Zeremis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Lite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Optemis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Lite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respectively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26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propositions</a:t>
            </a:r>
            <a:r>
              <a:rPr sz="79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79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approach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described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insetting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.'</a:t>
            </a:r>
            <a:r>
              <a:rPr sz="799" spc="17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in</a:t>
            </a:r>
            <a:r>
              <a:rPr sz="799" spc="210" dirty="0">
                <a:solidFill>
                  <a:srgbClr val="4F4F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actual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emissions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reductions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 th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rd-party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ver</a:t>
            </a:r>
            <a:r>
              <a:rPr sz="799" spc="-10" dirty="0">
                <a:solidFill>
                  <a:srgbClr val="6E6E6E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fied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banked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offered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customers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way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off-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setting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own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Scope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emissions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CO2.</a:t>
            </a:r>
            <a:r>
              <a:rPr sz="799" spc="30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CO2</a:t>
            </a:r>
            <a:r>
              <a:rPr sz="79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savings</a:t>
            </a:r>
            <a:r>
              <a:rPr sz="79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2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real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sub1ect</a:t>
            </a:r>
            <a:r>
              <a:rPr sz="799" spc="33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verification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leading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assurance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organisation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DNV.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Revenues</a:t>
            </a:r>
            <a:r>
              <a:rPr sz="79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sale</a:t>
            </a:r>
            <a:r>
              <a:rPr sz="79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certificates</a:t>
            </a:r>
            <a:r>
              <a:rPr sz="79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fund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projects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generating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further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CO2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savings 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 verified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DNV</a:t>
            </a:r>
            <a:r>
              <a:rPr sz="799" spc="-20" dirty="0">
                <a:solidFill>
                  <a:srgbClr val="9A9A9A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speeding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up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79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TSUK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TSN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processes</a:t>
            </a:r>
            <a:r>
              <a:rPr sz="799" spc="-10" dirty="0">
                <a:solidFill>
                  <a:srgbClr val="BFBFC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3253" y="6833206"/>
            <a:ext cx="2840661" cy="1638086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3804" algn="just">
              <a:lnSpc>
                <a:spcPct val="146000"/>
              </a:lnSpc>
              <a:spcBef>
                <a:spcPts val="11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end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2023,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TSN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launched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Zeremis®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Delivered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8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solution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customers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receive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orders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through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lower-emission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transportation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methods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4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service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enables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customers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reduce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scope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along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other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linked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transportation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steel.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Under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Zeremis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Delivered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brand,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414141"/>
                </a:solidFill>
                <a:latin typeface="Arial"/>
                <a:cs typeface="Arial"/>
              </a:rPr>
              <a:t>we</a:t>
            </a:r>
            <a:r>
              <a:rPr sz="849" b="1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b="1" spc="-65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849" b="1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introduce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broad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range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reduced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zero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logistics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solutions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across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modalities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such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biofuels,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electric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fuel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cell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technologies.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5648" y="8564259"/>
            <a:ext cx="126977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5" dirty="0">
                <a:solidFill>
                  <a:srgbClr val="345E9E"/>
                </a:solidFill>
                <a:latin typeface="Arial"/>
                <a:cs typeface="Arial"/>
              </a:rPr>
              <a:t>Transparency</a:t>
            </a:r>
            <a:r>
              <a:rPr sz="849" i="1" spc="85" dirty="0">
                <a:solidFill>
                  <a:srgbClr val="345E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9E"/>
                </a:solidFill>
                <a:latin typeface="Arial"/>
                <a:cs typeface="Arial"/>
              </a:rPr>
              <a:t>&amp;</a:t>
            </a:r>
            <a:r>
              <a:rPr sz="799" spc="-15" dirty="0">
                <a:solidFill>
                  <a:srgbClr val="345E9E"/>
                </a:solidFill>
                <a:latin typeface="Arial"/>
                <a:cs typeface="Arial"/>
              </a:rPr>
              <a:t> </a:t>
            </a:r>
            <a:r>
              <a:rPr sz="849" i="1" spc="-50" dirty="0">
                <a:solidFill>
                  <a:srgbClr val="345E9E"/>
                </a:solidFill>
                <a:latin typeface="Arial"/>
                <a:cs typeface="Arial"/>
              </a:rPr>
              <a:t>D1sc/osure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03244" y="8765687"/>
            <a:ext cx="2840661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Limited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committed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open communication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its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799" spc="2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climate</a:t>
            </a:r>
            <a:r>
              <a:rPr sz="79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action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18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2023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again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provided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comprehensive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disclosure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85454" y="1069290"/>
            <a:ext cx="2853339" cy="7448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consolidated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TSL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annual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submission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7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CDP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(formerly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Carbon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Disclosure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Project)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attained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rating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,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placing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firmly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amongst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best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performing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companies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reporting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CDP.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3118" y="1864837"/>
            <a:ext cx="2853973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634" algn="just">
              <a:lnSpc>
                <a:spcPct val="146800"/>
              </a:lnSpc>
              <a:spcBef>
                <a:spcPts val="8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Increasingly,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working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customers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all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market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sectors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all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aspects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sustainability.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knowledge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transparency</a:t>
            </a:r>
            <a:r>
              <a:rPr sz="799" spc="2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about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performance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products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allows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customers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understand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sustainability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applications,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enabling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them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tum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 develop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approach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 usage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meet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environmental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goals.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82539" y="3059431"/>
            <a:ext cx="103838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0" dirty="0">
                <a:solidFill>
                  <a:srgbClr val="345E9E"/>
                </a:solidFill>
                <a:latin typeface="Arial"/>
                <a:cs typeface="Arial"/>
              </a:rPr>
              <a:t>Life</a:t>
            </a:r>
            <a:r>
              <a:rPr sz="849" i="1" spc="-55" dirty="0">
                <a:solidFill>
                  <a:srgbClr val="345E9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45E9E"/>
                </a:solidFill>
                <a:latin typeface="Arial"/>
                <a:cs typeface="Arial"/>
              </a:rPr>
              <a:t>cycle</a:t>
            </a:r>
            <a:r>
              <a:rPr sz="849" i="1" spc="20" dirty="0">
                <a:solidFill>
                  <a:srgbClr val="345E9E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45E9E"/>
                </a:solidFill>
                <a:latin typeface="Arial"/>
                <a:cs typeface="Arial"/>
              </a:rPr>
              <a:t>assessment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9766" y="3260858"/>
            <a:ext cx="2854607" cy="217439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 marR="10777" indent="-4437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Life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cycle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assessment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(LCA)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powerful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tool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identifying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opportunities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reduce the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environmental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impact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product</a:t>
            </a:r>
            <a:endParaRPr sz="799">
              <a:latin typeface="Arial"/>
              <a:cs typeface="Arial"/>
            </a:endParaRPr>
          </a:p>
          <a:p>
            <a:pPr marL="12678" marR="5071" indent="634" algn="just">
              <a:lnSpc>
                <a:spcPct val="145900"/>
              </a:lnSpc>
              <a:spcBef>
                <a:spcPts val="1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-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whether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 a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building,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vehicle,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piece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machinery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packaging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-</a:t>
            </a:r>
            <a:r>
              <a:rPr sz="799" spc="4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throughout</a:t>
            </a:r>
            <a:r>
              <a:rPr sz="79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life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cycle.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widely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expertise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LCA.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Taking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supply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chain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perspective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allows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demonstrate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how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improvements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material</a:t>
            </a:r>
            <a:r>
              <a:rPr sz="799" spc="4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utilisation</a:t>
            </a:r>
            <a:r>
              <a:rPr sz="799" spc="4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right-first-time</a:t>
            </a:r>
            <a:r>
              <a:rPr sz="79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manufacturing</a:t>
            </a:r>
            <a:r>
              <a:rPr sz="799" spc="4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reduce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emissions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production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phase.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Steel's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LCA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models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allow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consider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complete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chain,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instance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.</a:t>
            </a:r>
            <a:r>
              <a:rPr sz="799" spc="8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impact</a:t>
            </a:r>
            <a:r>
              <a:rPr sz="799" spc="155" dirty="0">
                <a:solidFill>
                  <a:srgbClr val="4F4F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intensity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regional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grid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electricity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(gCO2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14141"/>
                </a:solidFill>
                <a:latin typeface="Arial"/>
                <a:cs typeface="Arial"/>
              </a:rPr>
              <a:t>I</a:t>
            </a:r>
            <a:r>
              <a:rPr sz="849" i="1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kWh)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footprint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 a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vehicle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building</a:t>
            </a:r>
            <a:r>
              <a:rPr sz="799" spc="-10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73367" y="5489003"/>
            <a:ext cx="2857777" cy="2521792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12678" marR="5071" indent="8241" algn="just">
              <a:lnSpc>
                <a:spcPct val="146800"/>
              </a:lnSpc>
              <a:spcBef>
                <a:spcPts val="6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extend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capability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area,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Tata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developed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PACI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(Product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Assessment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Indicator)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tool.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streamlines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process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undertaking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life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cycle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studies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products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enables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understanding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greenhouse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gas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(GHG)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emission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hot spots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trade-offs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product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33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chain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28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30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79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inform</a:t>
            </a:r>
            <a:r>
              <a:rPr sz="79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799" spc="38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product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developments</a:t>
            </a:r>
            <a:r>
              <a:rPr sz="79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optimise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existing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manufacturing</a:t>
            </a:r>
            <a:r>
              <a:rPr sz="79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routes</a:t>
            </a:r>
            <a:r>
              <a:rPr sz="799" spc="-10" dirty="0">
                <a:solidFill>
                  <a:srgbClr val="AFAFB1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PACI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support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collaborative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projects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customers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,</a:t>
            </a:r>
            <a:r>
              <a:rPr sz="799" spc="18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example,</a:t>
            </a:r>
            <a:r>
              <a:rPr sz="799" spc="3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examine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greenhouse</a:t>
            </a:r>
            <a:r>
              <a:rPr sz="799" spc="36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gas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emission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impact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selection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design,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trade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off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between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motor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efficiency</a:t>
            </a:r>
            <a:r>
              <a:rPr sz="79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versus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embodied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GHG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emissions associated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different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grades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electrical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steels.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tool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worldsteel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2022,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winning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Steelie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award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Excellence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Life Cycle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Assessment.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464786" y="9015144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5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3870625" y="8055485"/>
            <a:ext cx="2851438" cy="1275476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804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construction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supplying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life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cycle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data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building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envelope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products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15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years,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publishing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environmental</a:t>
            </a:r>
            <a:r>
              <a:rPr sz="799" spc="3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declarations</a:t>
            </a:r>
            <a:r>
              <a:rPr sz="79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33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supply</a:t>
            </a:r>
            <a:r>
              <a:rPr sz="799" spc="4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chain</a:t>
            </a:r>
            <a:r>
              <a:rPr sz="79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partners'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cladding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systems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our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Colorcoat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HPS200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Ultra®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Colorcoat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Prisma®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prefinished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steel.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Work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area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been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sed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fourworldsteel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awards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Excellence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LCA.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18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90516"/>
            <a:ext cx="7287078" cy="0"/>
          </a:xfrm>
          <a:custGeom>
            <a:avLst/>
            <a:gdLst/>
            <a:ahLst/>
            <a:cxnLst/>
            <a:rect l="l" t="t" r="r" b="b"/>
            <a:pathLst>
              <a:path w="7299325">
                <a:moveTo>
                  <a:pt x="0" y="0"/>
                </a:moveTo>
                <a:lnTo>
                  <a:pt x="729913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13029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6848" y="708723"/>
            <a:ext cx="160765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9A1"/>
                </a:solidFill>
                <a:latin typeface="Arial"/>
                <a:cs typeface="Arial"/>
              </a:rPr>
              <a:t>A4.</a:t>
            </a:r>
            <a:r>
              <a:rPr sz="1198" b="1" spc="95" dirty="0">
                <a:solidFill>
                  <a:srgbClr val="2659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9A1"/>
                </a:solidFill>
                <a:latin typeface="Arial"/>
                <a:cs typeface="Arial"/>
              </a:rPr>
              <a:t>Business</a:t>
            </a:r>
            <a:r>
              <a:rPr sz="1198" b="1" spc="105" dirty="0">
                <a:solidFill>
                  <a:srgbClr val="2659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9A1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3099"/>
          </a:xfrm>
          <a:prstGeom prst="rect">
            <a:avLst/>
          </a:prstGeom>
        </p:spPr>
        <p:txBody>
          <a:bodyPr vert="horz" wrap="square" lIns="0" tIns="49548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5" dirty="0"/>
              <a:t> </a:t>
            </a:r>
            <a:r>
              <a:rPr dirty="0"/>
              <a:t>Steel Europe</a:t>
            </a:r>
            <a:r>
              <a:rPr spc="2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Report</a:t>
            </a:r>
            <a:r>
              <a:rPr spc="30" dirty="0"/>
              <a:t> </a:t>
            </a:r>
            <a:r>
              <a:rPr dirty="0"/>
              <a:t>&amp;</a:t>
            </a:r>
            <a:r>
              <a:rPr spc="10" dirty="0"/>
              <a:t> </a:t>
            </a:r>
            <a:r>
              <a:rPr dirty="0"/>
              <a:t>Accounts</a:t>
            </a:r>
            <a:r>
              <a:rPr spc="50" dirty="0"/>
              <a:t> </a:t>
            </a:r>
            <a:r>
              <a:rPr spc="-20" dirty="0"/>
              <a:t>2024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0145"/>
          </a:xfrm>
          <a:prstGeom prst="rect">
            <a:avLst/>
          </a:prstGeom>
        </p:spPr>
        <p:txBody>
          <a:bodyPr vert="horz" wrap="square" lIns="0" tIns="39304" rIns="0" bIns="0" rtlCol="0">
            <a:spAutoFit/>
          </a:bodyPr>
          <a:lstStyle/>
          <a:p>
            <a:pPr marL="19018">
              <a:spcBef>
                <a:spcPts val="309"/>
              </a:spcBef>
            </a:pPr>
            <a:r>
              <a:rPr sz="849" b="1" spc="-30" dirty="0">
                <a:latin typeface="Arial"/>
                <a:cs typeface="Arial"/>
              </a:rPr>
              <a:t>Page</a:t>
            </a:r>
            <a:r>
              <a:rPr sz="849" b="1" spc="-35" dirty="0">
                <a:latin typeface="Arial"/>
                <a:cs typeface="Arial"/>
              </a:rPr>
              <a:t> 19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5738" y="1085972"/>
            <a:ext cx="2846366" cy="1630480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600"/>
              </a:lnSpc>
              <a:spcBef>
                <a:spcPts val="85"/>
              </a:spcBef>
            </a:pP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Grou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world's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first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manufacturer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operate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Environmenta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Product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Declaratlo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(EPD)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programm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can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produce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product-specific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EPDs</a:t>
            </a:r>
            <a:r>
              <a:rPr sz="799" spc="3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comply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EN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15804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ISO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14025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standards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whic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rd-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party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validated</a:t>
            </a:r>
            <a:r>
              <a:rPr sz="799" dirty="0">
                <a:solidFill>
                  <a:srgbClr val="AEAEAE"/>
                </a:solidFill>
                <a:latin typeface="Arial"/>
                <a:cs typeface="Arial"/>
              </a:rPr>
              <a:t>.</a:t>
            </a:r>
            <a:r>
              <a:rPr sz="799" spc="-80" dirty="0">
                <a:solidFill>
                  <a:srgbClr val="AEAEAE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EPD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contains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a</a:t>
            </a:r>
            <a:r>
              <a:rPr sz="79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description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manufacturing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route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technica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description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product</a:t>
            </a:r>
            <a:r>
              <a:rPr sz="799" spc="5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Along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quantified</a:t>
            </a:r>
            <a:r>
              <a:rPr sz="799" spc="5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environmenta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</a:t>
            </a:r>
            <a:r>
              <a:rPr sz="799" spc="5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information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5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covers</a:t>
            </a:r>
            <a:r>
              <a:rPr sz="799" spc="5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specific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aspects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produc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hfe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cycle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raw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material extraction,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manufacture</a:t>
            </a:r>
            <a:r>
              <a:rPr sz="799" spc="5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-6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fabricatio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throug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use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end-of-life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7351" y="2815368"/>
            <a:ext cx="654854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10" dirty="0">
                <a:solidFill>
                  <a:srgbClr val="2659A1"/>
                </a:solidFill>
                <a:latin typeface="Arial"/>
                <a:cs typeface="Arial"/>
              </a:rPr>
              <a:t>Environment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7623" y="3071866"/>
            <a:ext cx="98576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659A1"/>
                </a:solidFill>
                <a:latin typeface="Arial"/>
                <a:cs typeface="Arial"/>
              </a:rPr>
              <a:t>Environmental </a:t>
            </a:r>
            <a:r>
              <a:rPr sz="799" i="1" spc="-10" dirty="0">
                <a:solidFill>
                  <a:srgbClr val="2659A1"/>
                </a:solidFill>
                <a:latin typeface="Arial"/>
                <a:cs typeface="Arial"/>
              </a:rPr>
              <a:t>Policy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5185" y="3264048"/>
            <a:ext cx="2839393" cy="7455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479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committed</a:t>
            </a:r>
            <a:r>
              <a:rPr sz="799" spc="33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minimising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lhe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environmental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impact</a:t>
            </a:r>
            <a:r>
              <a:rPr sz="799" spc="-2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 operations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products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adoption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sustainable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practices</a:t>
            </a:r>
            <a:r>
              <a:rPr sz="799" spc="408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3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continuous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improvement</a:t>
            </a:r>
            <a:r>
              <a:rPr sz="799" spc="399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environmental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performance</a:t>
            </a:r>
            <a:r>
              <a:rPr sz="799" spc="-10" dirty="0">
                <a:solidFill>
                  <a:srgbClr val="5D5D5D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2402" y="4112096"/>
            <a:ext cx="66309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659A1"/>
                </a:solidFill>
                <a:latin typeface="Arial"/>
                <a:cs typeface="Arial"/>
              </a:rPr>
              <a:t>Year</a:t>
            </a:r>
            <a:r>
              <a:rPr sz="799" i="1" spc="25" dirty="0">
                <a:solidFill>
                  <a:srgbClr val="26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659A1"/>
                </a:solidFill>
                <a:latin typeface="Arial"/>
                <a:cs typeface="Arial"/>
              </a:rPr>
              <a:t>in</a:t>
            </a:r>
            <a:r>
              <a:rPr sz="799" i="1" spc="20" dirty="0">
                <a:solidFill>
                  <a:srgbClr val="26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659A1"/>
                </a:solidFill>
                <a:latin typeface="Arial"/>
                <a:cs typeface="Arial"/>
              </a:rPr>
              <a:t>Focus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0265" y="4304280"/>
            <a:ext cx="2840661" cy="4494596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312" marR="5071" indent="-1268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Public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concern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interventions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public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health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bodies,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environmental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regulators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lawyers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representmg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members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public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continue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relation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5D5D5D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activities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IJmuiden.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2023,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Dutch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National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Institute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Public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Health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Environment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(RIVM)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published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report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deposition</a:t>
            </a:r>
            <a:r>
              <a:rPr sz="799" spc="4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(precipitation)</a:t>
            </a:r>
            <a:r>
              <a:rPr sz="799" spc="4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substances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58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immediate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surrounding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steermaking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site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IJmuiden,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concluding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that.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compared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first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two years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earlier,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significant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decrease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iron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deposition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could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demonstrated.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study, RIVM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did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investigate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origin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deposited</a:t>
            </a:r>
            <a:r>
              <a:rPr sz="799" spc="4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dust.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Another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RIVM</a:t>
            </a:r>
            <a:r>
              <a:rPr sz="799" spc="4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published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September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sought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link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Steel's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emissions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observed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nuisance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illness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residents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IJmond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region.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confirmed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comp�es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legal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</a:t>
            </a:r>
            <a:r>
              <a:rPr sz="799" spc="33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limits</a:t>
            </a:r>
            <a:r>
              <a:rPr sz="799" dirty="0">
                <a:solidFill>
                  <a:srgbClr val="5D5D5D"/>
                </a:solidFill>
                <a:latin typeface="Arial"/>
                <a:cs typeface="Arial"/>
              </a:rPr>
              <a:t>.</a:t>
            </a:r>
            <a:r>
              <a:rPr sz="799" spc="275" dirty="0">
                <a:solidFill>
                  <a:srgbClr val="5D5D5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However,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estimated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particulate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matter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nitrogen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dioxides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reduce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average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natural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life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expectancy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people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living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Wijk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aan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Zee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2.5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months,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detrimental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diminishing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further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away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IJmuiden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site.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raised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question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should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subject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stricter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standards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than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currently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place,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achieve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greater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health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benefits</a:t>
            </a:r>
            <a:r>
              <a:rPr sz="799" dirty="0">
                <a:solidFill>
                  <a:srgbClr val="5D5D5D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5D5D5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response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findings,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also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considering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community's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calls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additional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measures,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already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taking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proactive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steps,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example</a:t>
            </a:r>
            <a:r>
              <a:rPr sz="799" spc="3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implementlng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Roadmap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Plus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programme.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3572" y="8846518"/>
            <a:ext cx="2836223" cy="535594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 algn="just">
              <a:lnSpc>
                <a:spcPct val="141400"/>
              </a:lnSpc>
              <a:spcBef>
                <a:spcPts val="13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February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2024,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Expert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Health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IJmond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presented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its</a:t>
            </a:r>
            <a:r>
              <a:rPr sz="799" spc="-6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initial</a:t>
            </a:r>
            <a:r>
              <a:rPr sz="799" spc="-2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advisory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Secretary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Infrastructure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Water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Management,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98" b="1" spc="-80" dirty="0">
                <a:solidFill>
                  <a:srgbClr val="343434"/>
                </a:solidFill>
                <a:latin typeface="Arial"/>
                <a:cs typeface="Arial"/>
              </a:rPr>
              <a:t>Mrs.</a:t>
            </a:r>
            <a:r>
              <a:rPr sz="898" b="1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Heijnen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expert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20798" y="1082922"/>
            <a:ext cx="2848268" cy="92237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algn="just">
              <a:lnSpc>
                <a:spcPct val="147200"/>
              </a:lnSpc>
              <a:spcBef>
                <a:spcPts val="10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established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Secretary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publication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earlier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RIVM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September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(see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above)</a:t>
            </a:r>
            <a:r>
              <a:rPr sz="799" dirty="0">
                <a:solidFill>
                  <a:srgbClr val="5D5D5D"/>
                </a:solidFill>
                <a:latin typeface="Arial"/>
                <a:cs typeface="Arial"/>
              </a:rPr>
              <a:t>.</a:t>
            </a:r>
            <a:r>
              <a:rPr sz="799" spc="55" dirty="0">
                <a:solidFill>
                  <a:srgbClr val="5D5D5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work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done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advice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provided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expert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considered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crucial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transition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clean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green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steel.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24253" y="2046888"/>
            <a:ext cx="2845098" cy="145931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algn="just">
              <a:lnSpc>
                <a:spcPct val="145900"/>
              </a:lnSpc>
              <a:spcBef>
                <a:spcPts val="11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April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2023,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Dutch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Safety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(OW)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published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report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thorough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research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into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adverse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impact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human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health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living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near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industrial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complexes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general,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what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can be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done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protect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communities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exposure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emissions.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research,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findings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recommendations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43434"/>
                </a:solidFill>
                <a:latin typeface="Arial"/>
                <a:cs typeface="Arial"/>
              </a:rPr>
              <a:t>were</a:t>
            </a:r>
            <a:r>
              <a:rPr sz="849" b="1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again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valuable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</a:t>
            </a:r>
            <a:r>
              <a:rPr sz="799" dirty="0">
                <a:solidFill>
                  <a:srgbClr val="5D5D5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ghts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about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effectiveness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recent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actions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opportunities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targeting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actions</a:t>
            </a:r>
            <a:r>
              <a:rPr sz="799" spc="-10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26589" y="3608759"/>
            <a:ext cx="137183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659A1"/>
                </a:solidFill>
                <a:latin typeface="Arial"/>
                <a:cs typeface="Arial"/>
              </a:rPr>
              <a:t>Environmental</a:t>
            </a:r>
            <a:r>
              <a:rPr sz="799" i="1" spc="85" dirty="0">
                <a:solidFill>
                  <a:srgbClr val="26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659A1"/>
                </a:solidFill>
                <a:latin typeface="Arial"/>
                <a:cs typeface="Arial"/>
              </a:rPr>
              <a:t>Improvements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27301" y="3807044"/>
            <a:ext cx="2854607" cy="270119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algn="just">
              <a:lnSpc>
                <a:spcPct val="145300"/>
              </a:lnSpc>
              <a:spcBef>
                <a:spcPts val="100"/>
              </a:spcBef>
            </a:pP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recent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years,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achieved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measurabl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reductions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environmental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impac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numerous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improvements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Roadmap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Plus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programme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Further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improvements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underway.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tt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continues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engag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wit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local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residents,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authorities,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companies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organisations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ensure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focusing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right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40" dirty="0">
                <a:solidFill>
                  <a:srgbClr val="343434"/>
                </a:solidFill>
                <a:latin typeface="Arial"/>
                <a:cs typeface="Arial"/>
              </a:rPr>
              <a:t>areas</a:t>
            </a:r>
            <a:r>
              <a:rPr sz="849" b="1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minimis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impact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others</a:t>
            </a:r>
            <a:r>
              <a:rPr sz="799" spc="3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3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community</a:t>
            </a:r>
            <a:r>
              <a:rPr sz="799" spc="10" dirty="0">
                <a:solidFill>
                  <a:srgbClr val="5D5D5D"/>
                </a:solidFill>
                <a:latin typeface="Arial"/>
                <a:cs typeface="Arial"/>
              </a:rPr>
              <a:t>.</a:t>
            </a:r>
            <a:r>
              <a:rPr sz="799" spc="285" dirty="0">
                <a:solidFill>
                  <a:srgbClr val="5D5D5D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secure</a:t>
            </a:r>
            <a:r>
              <a:rPr sz="799" spc="3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position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the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Netherlands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Europe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10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ii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must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produce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future-proof,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cleaner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manner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It </a:t>
            </a:r>
            <a:r>
              <a:rPr sz="849" b="1" spc="-65" dirty="0">
                <a:solidFill>
                  <a:srgbClr val="343434"/>
                </a:solidFill>
                <a:latin typeface="Arial"/>
                <a:cs typeface="Arial"/>
              </a:rPr>
              <a:t>aims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only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meet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European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Dutch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laws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regulations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but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exceed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wherever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feasible.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June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2019</a:t>
            </a:r>
            <a:r>
              <a:rPr sz="799" spc="5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launche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Roadma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Plus, with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wide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range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measures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reduce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environment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footprint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surroundin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much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quick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y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possible</a:t>
            </a:r>
            <a:r>
              <a:rPr sz="799" spc="10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capital-intensive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improvemen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programm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builds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previous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improvements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ach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eve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intende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ob1ect1ves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33294" y="6556842"/>
            <a:ext cx="2845098" cy="252559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 marR="5071" algn="just">
              <a:lnSpc>
                <a:spcPct val="145800"/>
              </a:lnSpc>
              <a:spcBef>
                <a:spcPts val="3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40" dirty="0">
                <a:solidFill>
                  <a:srgbClr val="343434"/>
                </a:solidFill>
                <a:latin typeface="Arial"/>
                <a:cs typeface="Arial"/>
              </a:rPr>
              <a:t>UK,</a:t>
            </a:r>
            <a:r>
              <a:rPr sz="849" b="1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849" b="1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continued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2023/24 to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pursue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targeted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investment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environmenta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l</a:t>
            </a:r>
            <a:r>
              <a:rPr sz="799" spc="19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control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technology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achieve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reductions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inpact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but,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decision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close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iron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steelmaking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activities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Port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Talbot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focus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shifted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ensuring excellent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control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activities 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their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current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configurations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cessation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operations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spc="25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FY25,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responsible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safe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decommissioning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facilities.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Concurrently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designing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proposed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electric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arc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furnace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ancillary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ensure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full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adoption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best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available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techniques.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transition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is</a:t>
            </a:r>
            <a:r>
              <a:rPr sz="799" spc="22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yield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4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very</a:t>
            </a:r>
            <a:r>
              <a:rPr sz="799" spc="3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profound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reduction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emissions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air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substances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particulate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matter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(PM)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small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particulates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(e.g</a:t>
            </a:r>
            <a:r>
              <a:rPr sz="799" dirty="0">
                <a:solidFill>
                  <a:srgbClr val="5D5D5D"/>
                </a:solidFill>
                <a:latin typeface="Arial"/>
                <a:cs typeface="Arial"/>
              </a:rPr>
              <a:t>.</a:t>
            </a:r>
            <a:r>
              <a:rPr sz="799" spc="185" dirty="0">
                <a:solidFill>
                  <a:srgbClr val="5D5D5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PM10),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rogen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oxides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,</a:t>
            </a:r>
            <a:r>
              <a:rPr sz="799" spc="225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sulphur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dioxide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carbon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monoxide,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add</a:t>
            </a:r>
            <a:r>
              <a:rPr sz="799" dirty="0">
                <a:solidFill>
                  <a:srgbClr val="90909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carbon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dioxide.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15871" y="8727563"/>
            <a:ext cx="1035899" cy="3657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21871" y="1092130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6337271" y="7432130"/>
            <a:ext cx="451361" cy="0"/>
          </a:xfrm>
          <a:custGeom>
            <a:avLst/>
            <a:gdLst/>
            <a:ahLst/>
            <a:cxnLst/>
            <a:rect l="l" t="t" r="r" b="b"/>
            <a:pathLst>
              <a:path w="452120">
                <a:moveTo>
                  <a:pt x="0" y="0"/>
                </a:moveTo>
                <a:lnTo>
                  <a:pt x="451679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9683" y="953530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74422" y="7611966"/>
            <a:ext cx="2495800" cy="0"/>
          </a:xfrm>
          <a:custGeom>
            <a:avLst/>
            <a:gdLst/>
            <a:ahLst/>
            <a:cxnLst/>
            <a:rect l="l" t="t" r="r" b="b"/>
            <a:pathLst>
              <a:path w="2499995">
                <a:moveTo>
                  <a:pt x="0" y="0"/>
                </a:moveTo>
                <a:lnTo>
                  <a:pt x="2499494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04346" y="6542091"/>
          <a:ext cx="6535231" cy="156581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655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173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46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874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1413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21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GHG</a:t>
                      </a:r>
                      <a:r>
                        <a:rPr sz="7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b="1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800" b="1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b="1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2023124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20320" algn="ctr">
                        <a:lnSpc>
                          <a:spcPct val="100000"/>
                        </a:lnSpc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Scope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926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385445" marR="469265">
                        <a:lnSpc>
                          <a:spcPct val="100000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5080" algn="ctr">
                        <a:lnSpc>
                          <a:spcPct val="100000"/>
                        </a:lnSpc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b="1" spc="-37" baseline="27777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700" baseline="27777">
                        <a:latin typeface="Times New Roman"/>
                        <a:cs typeface="Times New Roman"/>
                      </a:endParaRPr>
                    </a:p>
                  </a:txBody>
                  <a:tcPr marL="0" marR="0" marT="2092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7421">
                <a:tc>
                  <a:txBody>
                    <a:bodyPr/>
                    <a:lstStyle/>
                    <a:p>
                      <a:pPr marL="67310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Gaseous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fue</a:t>
                      </a:r>
                      <a:r>
                        <a:rPr sz="800" spc="-30" dirty="0">
                          <a:solidFill>
                            <a:srgbClr val="AAA8B1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60" dirty="0">
                          <a:solidFill>
                            <a:srgbClr val="AAA8B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combust</a:t>
                      </a:r>
                      <a:r>
                        <a:rPr sz="800" spc="-10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ion</a:t>
                      </a:r>
                      <a:r>
                        <a:rPr sz="700" spc="-15" baseline="30864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0864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0320" algn="ctr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410845" marR="469265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 gridSpan="2">
                  <a:txBody>
                    <a:bodyPr/>
                    <a:lstStyle/>
                    <a:p>
                      <a:pPr marL="404495">
                        <a:lnSpc>
                          <a:spcPts val="880"/>
                        </a:lnSpc>
                        <a:spcBef>
                          <a:spcPts val="3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8,358,895,468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617">
                <a:tc>
                  <a:txBody>
                    <a:bodyPr/>
                    <a:lstStyle/>
                    <a:p>
                      <a:pPr marL="64769">
                        <a:lnSpc>
                          <a:spcPts val="875"/>
                        </a:lnSpc>
                      </a:pP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trave1</a:t>
                      </a:r>
                      <a:r>
                        <a:rPr sz="800" spc="-10" dirty="0">
                          <a:solidFill>
                            <a:srgbClr val="9191A8"/>
                          </a:solidFill>
                          <a:latin typeface="Arial"/>
                          <a:cs typeface="Arial"/>
                        </a:rPr>
                        <a:t>i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875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10845" marR="469265">
                        <a:lnSpc>
                          <a:spcPts val="87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ts val="875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17,214,344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8154">
                <a:tc>
                  <a:txBody>
                    <a:bodyPr/>
                    <a:lstStyle/>
                    <a:p>
                      <a:pPr marL="65405">
                        <a:lnSpc>
                          <a:spcPts val="905"/>
                        </a:lnSpc>
                      </a:pP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electri</a:t>
                      </a:r>
                      <a:r>
                        <a:rPr sz="800" spc="-10" dirty="0">
                          <a:solidFill>
                            <a:srgbClr val="7C7C7C"/>
                          </a:solidFill>
                          <a:latin typeface="Arial"/>
                          <a:cs typeface="Arial"/>
                        </a:rPr>
                        <a:t>cl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ty</a:t>
                      </a:r>
                      <a:r>
                        <a:rPr sz="800" spc="-15" baseline="20202" dirty="0">
                          <a:solidFill>
                            <a:srgbClr val="7C7C7C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 baseline="20202">
                        <a:latin typeface="Arial"/>
                        <a:cs typeface="Arial"/>
                      </a:endParaRPr>
                    </a:p>
                    <a:p>
                      <a:pPr marL="64769">
                        <a:lnSpc>
                          <a:spcPct val="100000"/>
                        </a:lnSpc>
                      </a:pP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800" spc="-45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usin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ess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trave</a:t>
                      </a:r>
                      <a:r>
                        <a:rPr sz="800" spc="-10" dirty="0">
                          <a:solidFill>
                            <a:srgbClr val="7C7C7C"/>
                          </a:solidFill>
                          <a:latin typeface="Arial"/>
                          <a:cs typeface="Arial"/>
                        </a:rPr>
                        <a:t>l2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ts val="380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4604" algn="ctr">
                        <a:lnSpc>
                          <a:spcPts val="1635"/>
                        </a:lnSpc>
                      </a:pPr>
                      <a:r>
                        <a:rPr sz="2900" spc="-907" baseline="-22792" dirty="0">
                          <a:solidFill>
                            <a:srgbClr val="B3AFCF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65785" algn="ctr">
                        <a:lnSpc>
                          <a:spcPts val="919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ts val="950"/>
                        </a:lnSpc>
                        <a:tabLst>
                          <a:tab pos="405130" algn="l"/>
                          <a:tab pos="1571625" algn="l"/>
                        </a:tabLst>
                      </a:pP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kWh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440690">
                        <a:lnSpc>
                          <a:spcPts val="930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720,868,774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469900">
                        <a:lnSpc>
                          <a:spcPts val="940"/>
                        </a:lnSpc>
                        <a:spcBef>
                          <a:spcPts val="145"/>
                        </a:spcBef>
                      </a:pPr>
                      <a:r>
                        <a:rPr sz="800" u="sng" spc="-1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21,261,414</a:t>
                      </a:r>
                      <a:r>
                        <a:rPr sz="800" u="sng" spc="50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7520">
                <a:tc>
                  <a:txBody>
                    <a:bodyPr/>
                    <a:lstStyle/>
                    <a:p>
                      <a:pPr marL="65405">
                        <a:lnSpc>
                          <a:spcPts val="955"/>
                        </a:lnSpc>
                      </a:pPr>
                      <a:r>
                        <a:rPr sz="8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8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consumption</a:t>
                      </a:r>
                      <a:r>
                        <a:rPr sz="800" b="1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800" b="1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above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34365" algn="r">
                        <a:lnSpc>
                          <a:spcPts val="1025"/>
                        </a:lnSpc>
                        <a:spcBef>
                          <a:spcPts val="30"/>
                        </a:spcBef>
                      </a:pPr>
                      <a:r>
                        <a:rPr sz="1300" spc="-50" dirty="0">
                          <a:solidFill>
                            <a:srgbClr val="C3BFD6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323340" marR="46926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40259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700" b="1" spc="-10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.,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11�240</a:t>
                      </a:r>
                      <a:r>
                        <a:rPr sz="700" b="1" spc="-10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000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8832">
                <a:tc>
                  <a:txBody>
                    <a:bodyPr/>
                    <a:lstStyle/>
                    <a:p>
                      <a:pPr marL="64769">
                        <a:lnSpc>
                          <a:spcPts val="810"/>
                        </a:lnSpc>
                      </a:pP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gaseous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fuet3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855"/>
                        </a:lnSpc>
                      </a:pPr>
                      <a:r>
                        <a:rPr sz="800" spc="-50" dirty="0">
                          <a:solidFill>
                            <a:srgbClr val="666667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79730" marR="469265">
                        <a:lnSpc>
                          <a:spcPts val="810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tCO</a:t>
                      </a:r>
                      <a:r>
                        <a:rPr sz="800" spc="-10" dirty="0">
                          <a:solidFill>
                            <a:srgbClr val="7C7C7C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4505" algn="ctr">
                        <a:lnSpc>
                          <a:spcPts val="925"/>
                        </a:lnSpc>
                        <a:spcBef>
                          <a:spcPts val="160"/>
                        </a:spcBef>
                      </a:pP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4,934,709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 marL="64769">
                        <a:lnSpc>
                          <a:spcPts val="944"/>
                        </a:lnSpc>
                      </a:pP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</a:t>
                      </a:r>
                      <a:r>
                        <a:rPr sz="800" spc="-25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spc="-105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bus</a:t>
                      </a:r>
                      <a:r>
                        <a:rPr sz="800" spc="-35" dirty="0">
                          <a:solidFill>
                            <a:srgbClr val="7C7C7C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ness</a:t>
                      </a:r>
                      <a:r>
                        <a:rPr sz="800" spc="-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trave</a:t>
                      </a:r>
                      <a:r>
                        <a:rPr sz="800" spc="-10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l2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3970" algn="ct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600" b="1" spc="-50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L="373380" marR="469265">
                        <a:lnSpc>
                          <a:spcPts val="944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tCO</a:t>
                      </a:r>
                      <a:r>
                        <a:rPr sz="800" spc="-10" dirty="0">
                          <a:solidFill>
                            <a:srgbClr val="666667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3870" algn="ctr">
                        <a:lnSpc>
                          <a:spcPts val="925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4,126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4251">
                <a:tc>
                  <a:txBody>
                    <a:bodyPr/>
                    <a:lstStyle/>
                    <a:p>
                      <a:pPr marL="64769">
                        <a:lnSpc>
                          <a:spcPts val="880"/>
                        </a:lnSpc>
                      </a:pPr>
                      <a:r>
                        <a:rPr sz="800" spc="-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Emisseons</a:t>
                      </a:r>
                      <a:r>
                        <a:rPr sz="800" spc="114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-10" dirty="0">
                          <a:solidFill>
                            <a:srgbClr val="7C7C7C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ectricity</a:t>
                      </a:r>
                      <a:r>
                        <a:rPr sz="700" spc="-15" baseline="27777" dirty="0">
                          <a:solidFill>
                            <a:srgbClr val="7C7C7C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700" baseline="27777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255" algn="ctr">
                        <a:lnSpc>
                          <a:spcPts val="875"/>
                        </a:lnSpc>
                        <a:spcBef>
                          <a:spcPts val="5"/>
                        </a:spcBef>
                      </a:pPr>
                      <a:r>
                        <a:rPr sz="800" spc="-50" dirty="0">
                          <a:solidFill>
                            <a:srgbClr val="666667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L="373380" marR="469265">
                        <a:lnSpc>
                          <a:spcPts val="875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tCO</a:t>
                      </a:r>
                      <a:r>
                        <a:rPr sz="800" spc="-10" dirty="0">
                          <a:solidFill>
                            <a:srgbClr val="7C7C7C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5140" algn="ctr">
                        <a:lnSpc>
                          <a:spcPts val="880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140,088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6325085" y="6542091"/>
            <a:ext cx="463405" cy="0"/>
          </a:xfrm>
          <a:custGeom>
            <a:avLst/>
            <a:gdLst/>
            <a:ahLst/>
            <a:cxnLst/>
            <a:rect l="l" t="t" r="r" b="b"/>
            <a:pathLst>
              <a:path w="464184">
                <a:moveTo>
                  <a:pt x="0" y="0"/>
                </a:moveTo>
                <a:lnTo>
                  <a:pt x="46388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74422" y="8352649"/>
            <a:ext cx="5508891" cy="0"/>
          </a:xfrm>
          <a:custGeom>
            <a:avLst/>
            <a:gdLst/>
            <a:ahLst/>
            <a:cxnLst/>
            <a:rect l="l" t="t" r="r" b="b"/>
            <a:pathLst>
              <a:path w="5518150">
                <a:moveTo>
                  <a:pt x="0" y="0"/>
                </a:moveTo>
                <a:lnTo>
                  <a:pt x="5517809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74422" y="8608688"/>
            <a:ext cx="5508891" cy="0"/>
          </a:xfrm>
          <a:custGeom>
            <a:avLst/>
            <a:gdLst/>
            <a:ahLst/>
            <a:cxnLst/>
            <a:rect l="l" t="t" r="r" b="b"/>
            <a:pathLst>
              <a:path w="5518150">
                <a:moveTo>
                  <a:pt x="0" y="0"/>
                </a:moveTo>
                <a:lnTo>
                  <a:pt x="5517809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73930" y="710633"/>
            <a:ext cx="160702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35D9E"/>
                </a:solidFill>
                <a:latin typeface="Arial"/>
                <a:cs typeface="Arial"/>
              </a:rPr>
              <a:t>A4.</a:t>
            </a:r>
            <a:r>
              <a:rPr sz="1198" b="1" spc="90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35D9E"/>
                </a:solidFill>
                <a:latin typeface="Arial"/>
                <a:cs typeface="Arial"/>
              </a:rPr>
              <a:t>Business</a:t>
            </a:r>
            <a:r>
              <a:rPr sz="1198" b="1" spc="114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35D9E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89185" y="9897350"/>
            <a:ext cx="1227931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25052"/>
                </a:solidFill>
                <a:latin typeface="Arial"/>
                <a:cs typeface="Arial"/>
              </a:rPr>
              <a:t>L!mited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185662"/>
          </a:xfrm>
          <a:prstGeom prst="rect">
            <a:avLst/>
          </a:prstGeom>
        </p:spPr>
        <p:txBody>
          <a:bodyPr vert="horz" wrap="square" lIns="0" tIns="54670" rIns="0" bIns="0" rtlCol="0">
            <a:spAutoFit/>
          </a:bodyPr>
          <a:lstStyle/>
          <a:p>
            <a:pPr marL="20919">
              <a:spcBef>
                <a:spcPts val="20"/>
              </a:spcBef>
            </a:pPr>
            <a:r>
              <a:rPr sz="849" spc="-25" dirty="0"/>
              <a:t>Report</a:t>
            </a:r>
            <a:r>
              <a:rPr sz="849" spc="-20" dirty="0"/>
              <a:t> </a:t>
            </a:r>
            <a:r>
              <a:rPr sz="849" dirty="0"/>
              <a:t>&amp;</a:t>
            </a:r>
            <a:r>
              <a:rPr sz="849" spc="-50" dirty="0"/>
              <a:t> </a:t>
            </a:r>
            <a:r>
              <a:rPr sz="849" spc="-10" dirty="0"/>
              <a:t>Accounts</a:t>
            </a:r>
            <a:r>
              <a:rPr sz="849" spc="-30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6213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dirty="0"/>
              <a:t>Page</a:t>
            </a:r>
            <a:r>
              <a:rPr sz="849" spc="-15" dirty="0"/>
              <a:t> </a:t>
            </a:r>
            <a:r>
              <a:rPr sz="849" spc="-25" dirty="0"/>
              <a:t>20</a:t>
            </a:r>
            <a:endParaRPr sz="849"/>
          </a:p>
        </p:txBody>
      </p:sp>
      <p:sp>
        <p:nvSpPr>
          <p:cNvPr id="12" name="object 12"/>
          <p:cNvSpPr txBox="1"/>
          <p:nvPr/>
        </p:nvSpPr>
        <p:spPr>
          <a:xfrm>
            <a:off x="805307" y="1139141"/>
            <a:ext cx="198104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dirty="0">
                <a:solidFill>
                  <a:srgbClr val="335D9E"/>
                </a:solidFill>
                <a:latin typeface="Arial"/>
                <a:cs typeface="Arial"/>
              </a:rPr>
              <a:t>Energy</a:t>
            </a:r>
            <a:r>
              <a:rPr sz="849" i="1" spc="70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35D9E"/>
                </a:solidFill>
                <a:latin typeface="Arial"/>
                <a:cs typeface="Arial"/>
              </a:rPr>
              <a:t>and</a:t>
            </a:r>
            <a:r>
              <a:rPr sz="849" i="1" spc="20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35D9E"/>
                </a:solidFill>
                <a:latin typeface="Arial"/>
                <a:cs typeface="Arial"/>
              </a:rPr>
              <a:t>carbon</a:t>
            </a:r>
            <a:r>
              <a:rPr sz="849" i="1" spc="65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35D9E"/>
                </a:solidFill>
                <a:latin typeface="Arial"/>
                <a:cs typeface="Arial"/>
              </a:rPr>
              <a:t>emissions</a:t>
            </a:r>
            <a:r>
              <a:rPr sz="849" i="1" spc="80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35D9E"/>
                </a:solidFill>
                <a:latin typeface="Arial"/>
                <a:cs typeface="Arial"/>
              </a:rPr>
              <a:t>reporting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01950" y="1385782"/>
            <a:ext cx="311262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i="1" spc="-55" dirty="0">
                <a:solidFill>
                  <a:srgbClr val="335D9E"/>
                </a:solidFill>
                <a:latin typeface="Arial"/>
                <a:cs typeface="Arial"/>
              </a:rPr>
              <a:t>SECR</a:t>
            </a:r>
            <a:endParaRPr sz="89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96815" y="1591781"/>
            <a:ext cx="2842563" cy="181812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2536" algn="just">
              <a:lnSpc>
                <a:spcPct val="138500"/>
              </a:lnSpc>
              <a:spcBef>
                <a:spcPts val="105"/>
              </a:spcBef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April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2019,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introduced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legislation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called Streamlined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(SECR}</a:t>
            </a:r>
            <a:r>
              <a:rPr sz="849" dirty="0">
                <a:solidFill>
                  <a:srgbClr val="9191A8"/>
                </a:solidFill>
                <a:latin typeface="Arial"/>
                <a:cs typeface="Arial"/>
              </a:rPr>
              <a:t>.</a:t>
            </a:r>
            <a:r>
              <a:rPr sz="849" spc="-25" dirty="0">
                <a:solidFill>
                  <a:srgbClr val="9191A8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which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mandates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defined companies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include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carbon emissions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annual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reports.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add</a:t>
            </a:r>
            <a:r>
              <a:rPr sz="849" spc="-10" dirty="0">
                <a:solidFill>
                  <a:srgbClr val="666667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tion</a:t>
            </a:r>
            <a:r>
              <a:rPr sz="849" spc="-10" dirty="0">
                <a:solidFill>
                  <a:srgbClr val="9191A8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9191A8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narrative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on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principal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measures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taken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purpose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increasing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business's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efficiency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849" dirty="0">
                <a:solidFill>
                  <a:srgbClr val="AAA8B1"/>
                </a:solidFill>
                <a:latin typeface="Arial"/>
                <a:cs typeface="Arial"/>
              </a:rPr>
              <a:t>.</a:t>
            </a:r>
            <a:r>
              <a:rPr sz="849" spc="-10" dirty="0">
                <a:solidFill>
                  <a:srgbClr val="AAA8B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parts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84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8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below</a:t>
            </a:r>
            <a:r>
              <a:rPr sz="849" dirty="0">
                <a:solidFill>
                  <a:srgbClr val="AAA8B1"/>
                </a:solidFill>
                <a:latin typeface="Arial"/>
                <a:cs typeface="Arial"/>
              </a:rPr>
              <a:t>.</a:t>
            </a:r>
            <a:r>
              <a:rPr sz="849" spc="150" dirty="0">
                <a:solidFill>
                  <a:srgbClr val="AAA8B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equivalent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SECR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UK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for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integrated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steelworks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IJmuiden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Netherlands.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01988" y="3504196"/>
            <a:ext cx="194808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i="1" spc="-55" dirty="0">
                <a:solidFill>
                  <a:srgbClr val="335D9E"/>
                </a:solidFill>
                <a:latin typeface="Arial"/>
                <a:cs typeface="Arial"/>
              </a:rPr>
              <a:t>Energy</a:t>
            </a:r>
            <a:r>
              <a:rPr sz="898" i="1" spc="20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98" i="1" spc="-40" dirty="0">
                <a:solidFill>
                  <a:srgbClr val="335D9E"/>
                </a:solidFill>
                <a:latin typeface="Arial"/>
                <a:cs typeface="Arial"/>
              </a:rPr>
              <a:t>Efficiency</a:t>
            </a:r>
            <a:r>
              <a:rPr sz="898" i="1" spc="35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335D9E"/>
                </a:solidFill>
                <a:latin typeface="Arial"/>
                <a:cs typeface="Arial"/>
              </a:rPr>
              <a:t>ot</a:t>
            </a:r>
            <a:r>
              <a:rPr sz="898" i="1" spc="-70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98" i="1" spc="-60" dirty="0">
                <a:solidFill>
                  <a:srgbClr val="335D9E"/>
                </a:solidFill>
                <a:latin typeface="Arial"/>
                <a:cs typeface="Arial"/>
              </a:rPr>
              <a:t>Tata</a:t>
            </a:r>
            <a:r>
              <a:rPr sz="898" i="1" spc="-35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98" i="1" spc="-30" dirty="0">
                <a:solidFill>
                  <a:srgbClr val="335D9E"/>
                </a:solidFill>
                <a:latin typeface="Arial"/>
                <a:cs typeface="Arial"/>
              </a:rPr>
              <a:t>Steel's</a:t>
            </a:r>
            <a:r>
              <a:rPr sz="898" i="1" spc="10" dirty="0">
                <a:solidFill>
                  <a:srgbClr val="335D9E"/>
                </a:solidFill>
                <a:latin typeface="Arial"/>
                <a:cs typeface="Arial"/>
              </a:rPr>
              <a:t> </a:t>
            </a:r>
            <a:r>
              <a:rPr sz="898" i="1" spc="-35" dirty="0">
                <a:solidFill>
                  <a:srgbClr val="335D9E"/>
                </a:solidFill>
                <a:latin typeface="Arial"/>
                <a:cs typeface="Arial"/>
              </a:rPr>
              <a:t>Activities</a:t>
            </a:r>
            <a:endParaRPr sz="898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93685" y="3713245"/>
            <a:ext cx="2846366" cy="127547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5071" algn="just">
              <a:lnSpc>
                <a:spcPct val="138300"/>
              </a:lnSpc>
              <a:spcBef>
                <a:spcPts val="8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Most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8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associated</a:t>
            </a:r>
            <a:r>
              <a:rPr sz="8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TSUK's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activities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occur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integrated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steelworks</a:t>
            </a:r>
            <a:r>
              <a:rPr sz="849" spc="-10" dirty="0">
                <a:solidFill>
                  <a:srgbClr val="9191A8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9191A8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where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iron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coal are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brought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together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6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furnace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process.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Once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closes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will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step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change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energy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efficiency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future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EAF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planned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most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efficient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steelworks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Europe.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93686" y="5033063"/>
            <a:ext cx="2844464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804" algn="just">
              <a:lnSpc>
                <a:spcPct val="138300"/>
              </a:lnSpc>
              <a:spcBef>
                <a:spcPts val="10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key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process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optimisation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tool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involved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so-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called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efficiency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'wave'</a:t>
            </a:r>
            <a:r>
              <a:rPr sz="8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approach</a:t>
            </a:r>
            <a:r>
              <a:rPr sz="8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systematically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targeted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efficiency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opportunities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10" dirty="0">
                <a:solidFill>
                  <a:srgbClr val="7C7C7C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</a:t>
            </a:r>
            <a:r>
              <a:rPr sz="849" spc="-20" dirty="0">
                <a:solidFill>
                  <a:srgbClr val="666667"/>
                </a:solidFill>
                <a:latin typeface="Arial"/>
                <a:cs typeface="Arial"/>
              </a:rPr>
              <a:t>i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around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beyond.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also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developed</a:t>
            </a:r>
            <a:r>
              <a:rPr sz="84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MONICA</a:t>
            </a:r>
            <a:r>
              <a:rPr sz="849" dirty="0">
                <a:solidFill>
                  <a:srgbClr val="7C7C7C"/>
                </a:solidFill>
                <a:latin typeface="Arial"/>
                <a:cs typeface="Arial"/>
              </a:rPr>
              <a:t>,</a:t>
            </a:r>
            <a:r>
              <a:rPr sz="849" spc="329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state-of</a:t>
            </a:r>
            <a:r>
              <a:rPr sz="849" spc="-20" dirty="0">
                <a:solidFill>
                  <a:srgbClr val="666667"/>
                </a:solidFill>
                <a:latin typeface="Arial"/>
                <a:cs typeface="Arial"/>
              </a:rPr>
              <a:t>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art</a:t>
            </a:r>
            <a:r>
              <a:rPr sz="84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monitoring</a:t>
            </a:r>
            <a:r>
              <a:rPr sz="84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benchmarking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tool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CO2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processes</a:t>
            </a:r>
            <a:r>
              <a:rPr sz="849" spc="-10" dirty="0">
                <a:solidFill>
                  <a:srgbClr val="AAA8B1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74155" y="1091895"/>
            <a:ext cx="2849536" cy="710027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268" algn="just">
              <a:lnSpc>
                <a:spcPct val="138300"/>
              </a:lnSpc>
              <a:spcBef>
                <a:spcPts val="8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84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666667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8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UK's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Saving</a:t>
            </a:r>
            <a:r>
              <a:rPr sz="84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Opportunities Scheme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(ESOS)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fulfilled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obligations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this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regime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delivering</a:t>
            </a:r>
            <a:r>
              <a:rPr sz="84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rolling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84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assessment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45560" y="1878301"/>
            <a:ext cx="2907858" cy="1281182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38035" marR="30428" indent="3170">
              <a:lnSpc>
                <a:spcPct val="137400"/>
              </a:lnSpc>
              <a:spcBef>
                <a:spcPts val="11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November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849" dirty="0">
                <a:solidFill>
                  <a:srgbClr val="9191A8"/>
                </a:solidFill>
                <a:latin typeface="Arial"/>
                <a:cs typeface="Arial"/>
              </a:rPr>
              <a:t>,</a:t>
            </a:r>
            <a:r>
              <a:rPr sz="849" spc="-15" dirty="0">
                <a:solidFill>
                  <a:srgbClr val="9191A8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completed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b="1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F3F3F"/>
                </a:solidFill>
                <a:latin typeface="Arial"/>
                <a:cs typeface="Arial"/>
              </a:rPr>
              <a:t>£5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million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project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insta</a:t>
            </a:r>
            <a:r>
              <a:rPr sz="849" dirty="0">
                <a:solidFill>
                  <a:srgbClr val="9191A8"/>
                </a:solidFill>
                <a:latin typeface="Arial"/>
                <a:cs typeface="Arial"/>
              </a:rPr>
              <a:t>l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electric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525052"/>
                </a:solidFill>
                <a:latin typeface="Arial"/>
                <a:cs typeface="Arial"/>
              </a:rPr>
              <a:t>induction</a:t>
            </a:r>
            <a:r>
              <a:rPr sz="849" spc="80" dirty="0">
                <a:solidFill>
                  <a:srgbClr val="525052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Corby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site.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has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reduced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least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2,000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tonnes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3F3F3F"/>
                </a:solidFill>
                <a:latin typeface="Arial"/>
                <a:cs typeface="Arial"/>
              </a:rPr>
              <a:t>CO</a:t>
            </a:r>
            <a:r>
              <a:rPr sz="824" i="1" baseline="-10101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824" i="1" spc="232" baseline="-10101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b="1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b="1" spc="-10" dirty="0">
                <a:solidFill>
                  <a:srgbClr val="AAA8B1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line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produces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premium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branded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Celsius®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sections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saving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comes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furnaces'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much improved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efficiency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replacing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combination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old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induction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inefficrent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natural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gas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fired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sections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furnace.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70676" y="3207262"/>
            <a:ext cx="2845732" cy="921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84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commissioned</a:t>
            </a:r>
            <a:r>
              <a:rPr sz="8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innovative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system</a:t>
            </a:r>
            <a:r>
              <a:rPr sz="84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reheat,ng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hot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rolling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mill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dirty="0">
                <a:solidFill>
                  <a:srgbClr val="AAA8B1"/>
                </a:solidFill>
                <a:latin typeface="Arial"/>
                <a:cs typeface="Arial"/>
              </a:rPr>
              <a:t>,</a:t>
            </a:r>
            <a:r>
              <a:rPr sz="849" spc="55" dirty="0">
                <a:solidFill>
                  <a:srgbClr val="AAA8B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uses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lasers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measure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efficiency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fuel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combustion</a:t>
            </a:r>
            <a:r>
              <a:rPr sz="849" spc="-25" dirty="0">
                <a:solidFill>
                  <a:srgbClr val="AAA8B1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AAA8B1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enable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optimisation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fuel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rates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therefore emissions</a:t>
            </a:r>
            <a:r>
              <a:rPr sz="849" spc="-10" dirty="0">
                <a:solidFill>
                  <a:srgbClr val="7C7C7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67880" y="4173504"/>
            <a:ext cx="2848268" cy="92174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634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UK-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wide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approach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comprehensive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energy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management,</a:t>
            </a:r>
            <a:r>
              <a:rPr sz="84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Catnic</a:t>
            </a:r>
            <a:r>
              <a:rPr sz="84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84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Corby</a:t>
            </a:r>
            <a:r>
              <a:rPr sz="84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sites</a:t>
            </a:r>
            <a:r>
              <a:rPr sz="84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attained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ISO5001 certification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2023/24,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joining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others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Shotton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Hartlepoo</a:t>
            </a:r>
            <a:r>
              <a:rPr sz="849" dirty="0">
                <a:solidFill>
                  <a:srgbClr val="9191A8"/>
                </a:solidFill>
                <a:latin typeface="Arial"/>
                <a:cs typeface="Arial"/>
              </a:rPr>
              <a:t>l</a:t>
            </a:r>
            <a:r>
              <a:rPr sz="849" spc="145" dirty="0">
                <a:solidFill>
                  <a:srgbClr val="9191A8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had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already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secured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third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party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assurance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energy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systems.</a:t>
            </a:r>
            <a:endParaRPr sz="8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91667" y="8092060"/>
            <a:ext cx="227582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u="sng" spc="354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spc="-4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r>
              <a:rPr sz="799" u="sng" spc="-40" dirty="0">
                <a:solidFill>
                  <a:srgbClr val="9191A8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</a:t>
            </a:r>
            <a:r>
              <a:rPr sz="799" u="sng" spc="-4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ssions</a:t>
            </a:r>
            <a:r>
              <a:rPr sz="799" u="sng" spc="-7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spc="-4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from</a:t>
            </a:r>
            <a:r>
              <a:rPr sz="799" u="sng" spc="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spc="-4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fuel</a:t>
            </a:r>
            <a:r>
              <a:rPr sz="799" u="sng" spc="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</a:t>
            </a:r>
            <a:r>
              <a:rPr sz="799" u="sng" spc="-25" dirty="0">
                <a:solidFill>
                  <a:srgbClr val="666667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or</a:t>
            </a:r>
            <a:r>
              <a:rPr sz="799" u="sng" spc="-105" dirty="0">
                <a:solidFill>
                  <a:srgbClr val="666667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dbl" spc="-30" dirty="0">
                <a:solidFill>
                  <a:srgbClr val="3F3F3F"/>
                </a:solidFill>
                <a:uFill>
                  <a:solidFill>
                    <a:srgbClr val="666667"/>
                  </a:solidFill>
                </a:uFill>
                <a:latin typeface="Arial"/>
                <a:cs typeface="Arial"/>
              </a:rPr>
              <a:t>trans</a:t>
            </a:r>
            <a:r>
              <a:rPr sz="799" u="dbl" spc="-30" dirty="0">
                <a:solidFill>
                  <a:srgbClr val="666667"/>
                </a:solidFill>
                <a:uFill>
                  <a:solidFill>
                    <a:srgbClr val="666667"/>
                  </a:solidFill>
                </a:uFill>
                <a:latin typeface="Arial"/>
                <a:cs typeface="Arial"/>
              </a:rPr>
              <a:t>port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trave</a:t>
            </a:r>
            <a:r>
              <a:rPr sz="799" spc="-10" dirty="0">
                <a:solidFill>
                  <a:srgbClr val="666667"/>
                </a:solidFill>
                <a:latin typeface="Arial"/>
                <a:cs typeface="Arial"/>
              </a:rPr>
              <a:t>P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62454" y="8348099"/>
            <a:ext cx="98767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55" dirty="0">
                <a:solidFill>
                  <a:srgbClr val="525052"/>
                </a:solidFill>
                <a:latin typeface="Arial"/>
                <a:cs typeface="Arial"/>
              </a:rPr>
              <a:t>gross</a:t>
            </a:r>
            <a:r>
              <a:rPr sz="799" b="1" spc="-25" dirty="0">
                <a:solidFill>
                  <a:srgbClr val="52505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91667" y="8601090"/>
            <a:ext cx="206979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u="heavy" spc="369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Total</a:t>
            </a:r>
            <a:r>
              <a:rPr sz="799" u="heavy" spc="-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52505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gross</a:t>
            </a:r>
            <a:r>
              <a:rPr sz="799" u="heavy" spc="-40" dirty="0">
                <a:solidFill>
                  <a:srgbClr val="525052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emission</a:t>
            </a:r>
            <a:r>
              <a:rPr sz="799" u="heavy" spc="-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525052"/>
                </a:solidFill>
                <a:latin typeface="Arial"/>
                <a:cs typeface="Arial"/>
              </a:rPr>
              <a:t>per</a:t>
            </a:r>
            <a:r>
              <a:rPr sz="799" spc="-45" dirty="0">
                <a:solidFill>
                  <a:srgbClr val="52505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tonne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IIQuld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357043" y="8095109"/>
            <a:ext cx="3039082" cy="65992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50084" algn="l"/>
                <a:tab pos="1302707" algn="l"/>
                <a:tab pos="2613020" algn="l"/>
                <a:tab pos="3025703" algn="l"/>
              </a:tabLst>
            </a:pPr>
            <a:r>
              <a:rPr sz="799" u="sng" dirty="0">
                <a:solidFill>
                  <a:srgbClr val="7C7C7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50" dirty="0">
                <a:solidFill>
                  <a:srgbClr val="7C7C7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3</a:t>
            </a:r>
            <a:r>
              <a:rPr sz="799" u="sng" dirty="0">
                <a:solidFill>
                  <a:srgbClr val="7C7C7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tCO</a:t>
            </a:r>
            <a:r>
              <a:rPr sz="799" u="sng" spc="-20" dirty="0">
                <a:solidFill>
                  <a:srgbClr val="7C7C7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</a:t>
            </a:r>
            <a:r>
              <a:rPr sz="799" u="sng" spc="-2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</a:t>
            </a:r>
            <a:r>
              <a:rPr sz="7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5,190</a:t>
            </a:r>
            <a:r>
              <a:rPr sz="7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60"/>
              </a:spcBef>
            </a:pPr>
            <a:endParaRPr sz="799">
              <a:latin typeface="Arial"/>
              <a:cs typeface="Arial"/>
            </a:endParaRPr>
          </a:p>
          <a:p>
            <a:pPr marL="12678">
              <a:spcBef>
                <a:spcPts val="5"/>
              </a:spcBef>
              <a:tabLst>
                <a:tab pos="1299537" algn="l"/>
                <a:tab pos="2029180" algn="l"/>
                <a:tab pos="2521736" algn="l"/>
              </a:tabLst>
            </a:pPr>
            <a:r>
              <a:rPr sz="7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heavy" spc="-2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tCO2e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5</a:t>
            </a:r>
            <a:r>
              <a:rPr sz="799" spc="-10" dirty="0">
                <a:solidFill>
                  <a:srgbClr val="666667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084</a:t>
            </a:r>
            <a:r>
              <a:rPr sz="799" spc="-10" dirty="0">
                <a:solidFill>
                  <a:srgbClr val="7C7C7C"/>
                </a:solidFill>
                <a:latin typeface="Arial"/>
                <a:cs typeface="Arial"/>
              </a:rPr>
              <a:t>1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113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14"/>
              </a:spcBef>
            </a:pPr>
            <a:endParaRPr sz="799">
              <a:latin typeface="Arial"/>
              <a:cs typeface="Arial"/>
            </a:endParaRPr>
          </a:p>
          <a:p>
            <a:pPr marL="1235511">
              <a:tabLst>
                <a:tab pos="2606047" algn="l"/>
              </a:tabLst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tCO2e/tls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1.701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90516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41146" y="1587753"/>
            <a:ext cx="5985610" cy="0"/>
          </a:xfrm>
          <a:custGeom>
            <a:avLst/>
            <a:gdLst/>
            <a:ahLst/>
            <a:cxnLst/>
            <a:rect l="l" t="t" r="r" b="b"/>
            <a:pathLst>
              <a:path w="5995670">
                <a:moveTo>
                  <a:pt x="0" y="0"/>
                </a:moveTo>
                <a:lnTo>
                  <a:pt x="5995610" y="0"/>
                </a:lnTo>
              </a:path>
            </a:pathLst>
          </a:custGeom>
          <a:ln w="916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59432" y="1720691"/>
          <a:ext cx="6031253" cy="17147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572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9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68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47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8733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35824">
                <a:tc>
                  <a:txBody>
                    <a:bodyPr/>
                    <a:lstStyle/>
                    <a:p>
                      <a:pPr marL="55880">
                        <a:lnSpc>
                          <a:spcPts val="890"/>
                        </a:lnSpc>
                      </a:pPr>
                      <a:r>
                        <a:rPr sz="800" b="1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GHG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b="1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b="1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2022/23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795" algn="ctr">
                        <a:lnSpc>
                          <a:spcPts val="915"/>
                        </a:lnSpc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Scope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3695">
                        <a:lnSpc>
                          <a:spcPts val="915"/>
                        </a:lnSpc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Units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6685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7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b="1" spc="-37" baseline="25252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 baseline="25252">
                        <a:latin typeface="Times New Roman"/>
                        <a:cs typeface="Times New Roman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 marL="55244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Gaseous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8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combustion</a:t>
                      </a:r>
                      <a:r>
                        <a:rPr sz="800" spc="-15" baseline="20202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 baseline="20202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3970" algn="ctr">
                        <a:lnSpc>
                          <a:spcPts val="805"/>
                        </a:lnSpc>
                        <a:spcBef>
                          <a:spcPts val="140"/>
                        </a:spcBef>
                      </a:pPr>
                      <a:r>
                        <a:rPr sz="7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L="375920">
                        <a:lnSpc>
                          <a:spcPts val="855"/>
                        </a:lnSpc>
                        <a:spcBef>
                          <a:spcPts val="90"/>
                        </a:spcBef>
                      </a:pPr>
                      <a:r>
                        <a:rPr sz="7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kV\lh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142240" algn="ctr">
                        <a:lnSpc>
                          <a:spcPts val="825"/>
                        </a:lnSpc>
                        <a:spcBef>
                          <a:spcPts val="114"/>
                        </a:spcBef>
                      </a:pP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8</a:t>
                      </a:r>
                      <a:r>
                        <a:rPr sz="700" spc="-10" dirty="0">
                          <a:solidFill>
                            <a:srgbClr val="91919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499</a:t>
                      </a:r>
                      <a:r>
                        <a:rPr sz="700" spc="-1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295,663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82">
                <a:tc>
                  <a:txBody>
                    <a:bodyPr/>
                    <a:lstStyle/>
                    <a:p>
                      <a:pPr marL="58419">
                        <a:lnSpc>
                          <a:spcPts val="875"/>
                        </a:lnSpc>
                      </a:pP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Fuel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700" spc="-15" baseline="27777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endParaRPr sz="700" baseline="27777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970" algn="ctr">
                        <a:lnSpc>
                          <a:spcPts val="815"/>
                        </a:lnSpc>
                        <a:spcBef>
                          <a:spcPts val="60"/>
                        </a:spcBef>
                      </a:pPr>
                      <a:r>
                        <a:rPr sz="7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L="375920">
                        <a:lnSpc>
                          <a:spcPts val="865"/>
                        </a:lnSpc>
                        <a:spcBef>
                          <a:spcPts val="10"/>
                        </a:spcBef>
                      </a:pPr>
                      <a:r>
                        <a:rPr sz="7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kV\lh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marL="149225" algn="ctr">
                        <a:lnSpc>
                          <a:spcPts val="815"/>
                        </a:lnSpc>
                        <a:spcBef>
                          <a:spcPts val="60"/>
                        </a:spcBef>
                      </a:pP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22,097</a:t>
                      </a:r>
                      <a:r>
                        <a:rPr sz="700" spc="-10" dirty="0">
                          <a:solidFill>
                            <a:srgbClr val="A5A5A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922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2349">
                <a:tc>
                  <a:txBody>
                    <a:bodyPr/>
                    <a:lstStyle/>
                    <a:p>
                      <a:pPr marL="59055">
                        <a:lnSpc>
                          <a:spcPts val="869"/>
                        </a:lnSpc>
                      </a:pPr>
                      <a:r>
                        <a:rPr sz="800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Purchased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electricity</a:t>
                      </a:r>
                      <a:r>
                        <a:rPr sz="700" spc="-15" baseline="30864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30864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780" algn="ctr">
                        <a:lnSpc>
                          <a:spcPts val="795"/>
                        </a:lnSpc>
                        <a:spcBef>
                          <a:spcPts val="70"/>
                        </a:spcBef>
                      </a:pPr>
                      <a:r>
                        <a:rPr sz="7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L="375920">
                        <a:lnSpc>
                          <a:spcPts val="844"/>
                        </a:lnSpc>
                        <a:spcBef>
                          <a:spcPts val="20"/>
                        </a:spcBef>
                      </a:pPr>
                      <a:r>
                        <a:rPr sz="7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kV\lh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L="139700" algn="ctr">
                        <a:lnSpc>
                          <a:spcPts val="819"/>
                        </a:lnSpc>
                        <a:spcBef>
                          <a:spcPts val="45"/>
                        </a:spcBef>
                      </a:pP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694,455,490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6787">
                <a:tc>
                  <a:txBody>
                    <a:bodyPr/>
                    <a:lstStyle/>
                    <a:p>
                      <a:pPr marL="58419">
                        <a:lnSpc>
                          <a:spcPts val="925"/>
                        </a:lnSpc>
                      </a:pP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for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trans</a:t>
                      </a:r>
                      <a:r>
                        <a:rPr sz="800" spc="-35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e2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rt</a:t>
                      </a:r>
                      <a:r>
                        <a:rPr sz="800" spc="-10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800" spc="-15" baseline="25252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 baseline="25252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925"/>
                        </a:lnSpc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75920">
                        <a:lnSpc>
                          <a:spcPts val="890"/>
                        </a:lnSpc>
                      </a:pPr>
                      <a:r>
                        <a:rPr sz="7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kV\lh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4305" algn="ct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7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19</a:t>
                      </a:r>
                      <a:r>
                        <a:rPr sz="700" dirty="0">
                          <a:solidFill>
                            <a:srgbClr val="646079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648</a:t>
                      </a:r>
                      <a:r>
                        <a:rPr sz="700" spc="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2840">
                <a:tc>
                  <a:txBody>
                    <a:bodyPr/>
                    <a:lstStyle/>
                    <a:p>
                      <a:pPr marL="59690">
                        <a:lnSpc>
                          <a:spcPts val="695"/>
                        </a:lnSpc>
                      </a:pPr>
                      <a:r>
                        <a:rPr sz="800" b="1" u="heavy" spc="-65" dirty="0">
                          <a:solidFill>
                            <a:srgbClr val="3B3B3B"/>
                          </a:solidFill>
                          <a:uFill>
                            <a:solidFill>
                              <a:srgbClr val="3B3B3B"/>
                            </a:solidFill>
                          </a:uFill>
                          <a:latin typeface="Arial"/>
                          <a:cs typeface="Arial"/>
                        </a:rPr>
                        <a:t>Energy</a:t>
                      </a:r>
                      <a:r>
                        <a:rPr sz="800" b="1" u="heavy" spc="40" dirty="0">
                          <a:solidFill>
                            <a:srgbClr val="3B3B3B"/>
                          </a:solidFill>
                          <a:uFill>
                            <a:solidFill>
                              <a:srgbClr val="3B3B3B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heavy" spc="-55" dirty="0">
                          <a:solidFill>
                            <a:srgbClr val="3B3B3B"/>
                          </a:solidFill>
                          <a:uFill>
                            <a:solidFill>
                              <a:srgbClr val="3B3B3B"/>
                            </a:solidFill>
                          </a:uFill>
                          <a:latin typeface="Arial"/>
                          <a:cs typeface="Arial"/>
                        </a:rPr>
                        <a:t>consumption</a:t>
                      </a:r>
                      <a:r>
                        <a:rPr sz="800" b="1" u="none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none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800" b="1" u="none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none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b="1" u="none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above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73380">
                        <a:lnSpc>
                          <a:spcPts val="695"/>
                        </a:lnSpc>
                      </a:pPr>
                      <a:r>
                        <a:rPr sz="7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kWh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5890" algn="ctr">
                        <a:lnSpc>
                          <a:spcPts val="695"/>
                        </a:lnSpc>
                      </a:pPr>
                      <a:r>
                        <a:rPr sz="800" b="1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9,235,497,296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 marL="61594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gaseous</a:t>
                      </a:r>
                      <a:r>
                        <a:rPr sz="800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fueP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510" algn="ctr">
                        <a:lnSpc>
                          <a:spcPts val="805"/>
                        </a:lnSpc>
                        <a:spcBef>
                          <a:spcPts val="140"/>
                        </a:spcBef>
                      </a:pPr>
                      <a:r>
                        <a:rPr sz="7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47345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tCOie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47955" algn="ctr">
                        <a:lnSpc>
                          <a:spcPts val="805"/>
                        </a:lnSpc>
                        <a:spcBef>
                          <a:spcPts val="140"/>
                        </a:spcBef>
                      </a:pP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700" spc="-1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025</a:t>
                      </a:r>
                      <a:r>
                        <a:rPr sz="700" spc="-10" dirty="0">
                          <a:solidFill>
                            <a:srgbClr val="74747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848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22982">
                <a:tc>
                  <a:txBody>
                    <a:bodyPr/>
                    <a:lstStyle/>
                    <a:p>
                      <a:pPr marL="61594">
                        <a:lnSpc>
                          <a:spcPts val="875"/>
                        </a:lnSpc>
                      </a:pP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transport</a:t>
                      </a:r>
                      <a:r>
                        <a:rPr sz="800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700" spc="-15" baseline="27777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 baseline="27777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" algn="ctr">
                        <a:lnSpc>
                          <a:spcPts val="815"/>
                        </a:lnSpc>
                        <a:spcBef>
                          <a:spcPts val="60"/>
                        </a:spcBef>
                      </a:pPr>
                      <a:r>
                        <a:rPr sz="7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L="347345">
                        <a:lnSpc>
                          <a:spcPts val="875"/>
                        </a:lnSpc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tCOie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3670" algn="ctr">
                        <a:lnSpc>
                          <a:spcPts val="815"/>
                        </a:lnSpc>
                        <a:spcBef>
                          <a:spcPts val="60"/>
                        </a:spcBef>
                      </a:pP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5,829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 marL="61594">
                        <a:lnSpc>
                          <a:spcPts val="905"/>
                        </a:lnSpc>
                      </a:pP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purchas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85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L="347345">
                        <a:lnSpc>
                          <a:spcPts val="905"/>
                        </a:lnSpc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tCOie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57480" algn="ctr">
                        <a:lnSpc>
                          <a:spcPct val="100000"/>
                        </a:lnSpc>
                      </a:pP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125</a:t>
                      </a:r>
                      <a:r>
                        <a:rPr sz="700" spc="-10" dirty="0">
                          <a:solidFill>
                            <a:srgbClr val="91919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435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6047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6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ed</a:t>
                      </a:r>
                      <a:r>
                        <a:rPr sz="600" spc="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eledricity</a:t>
                      </a:r>
                      <a:r>
                        <a:rPr sz="700" spc="-15" baseline="22222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 baseline="22222">
                        <a:latin typeface="Arial"/>
                        <a:cs typeface="Arial"/>
                      </a:endParaRPr>
                    </a:p>
                    <a:p>
                      <a:pPr marL="61594">
                        <a:lnSpc>
                          <a:spcPts val="819"/>
                        </a:lnSpc>
                        <a:spcBef>
                          <a:spcPts val="30"/>
                        </a:spcBef>
                      </a:pP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transport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business</a:t>
                      </a:r>
                      <a:r>
                        <a:rPr sz="800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travel</a:t>
                      </a:r>
                      <a:r>
                        <a:rPr sz="800" spc="-15" baseline="25252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endParaRPr sz="800" baseline="25252">
                        <a:latin typeface="Times New Roman"/>
                        <a:cs typeface="Times New Roman"/>
                      </a:endParaRPr>
                    </a:p>
                  </a:txBody>
                  <a:tcPr marL="0" marR="0" marT="5388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ts val="745"/>
                        </a:lnSpc>
                      </a:pPr>
                      <a:r>
                        <a:rPr sz="7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684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349885">
                        <a:lnSpc>
                          <a:spcPts val="844"/>
                        </a:lnSpc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tCO2e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959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151765" algn="ctr">
                        <a:lnSpc>
                          <a:spcPts val="745"/>
                        </a:lnSpc>
                      </a:pPr>
                      <a:r>
                        <a:rPr sz="7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5,190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684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6412218" y="3826841"/>
            <a:ext cx="414593" cy="0"/>
          </a:xfrm>
          <a:custGeom>
            <a:avLst/>
            <a:gdLst/>
            <a:ahLst/>
            <a:cxnLst/>
            <a:rect l="l" t="t" r="r" b="b"/>
            <a:pathLst>
              <a:path w="415290">
                <a:moveTo>
                  <a:pt x="0" y="0"/>
                </a:moveTo>
                <a:lnTo>
                  <a:pt x="415174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82858" y="9513029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59432" y="3826841"/>
            <a:ext cx="3474595" cy="0"/>
          </a:xfrm>
          <a:custGeom>
            <a:avLst/>
            <a:gdLst/>
            <a:ahLst/>
            <a:cxnLst/>
            <a:rect l="l" t="t" r="r" b="b"/>
            <a:pathLst>
              <a:path w="3480435">
                <a:moveTo>
                  <a:pt x="0" y="0"/>
                </a:moveTo>
                <a:lnTo>
                  <a:pt x="348014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59432" y="4012924"/>
            <a:ext cx="4577641" cy="0"/>
          </a:xfrm>
          <a:custGeom>
            <a:avLst/>
            <a:gdLst/>
            <a:ahLst/>
            <a:cxnLst/>
            <a:rect l="l" t="t" r="r" b="b"/>
            <a:pathLst>
              <a:path w="4585335">
                <a:moveTo>
                  <a:pt x="0" y="0"/>
                </a:moveTo>
                <a:lnTo>
                  <a:pt x="4585237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04658" y="708723"/>
            <a:ext cx="160512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4A1"/>
                </a:solidFill>
                <a:latin typeface="Arial"/>
                <a:cs typeface="Arial"/>
              </a:rPr>
              <a:t>A4.</a:t>
            </a:r>
            <a:r>
              <a:rPr sz="1198" b="1" spc="95" dirty="0">
                <a:solidFill>
                  <a:srgbClr val="2654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4A1"/>
                </a:solidFill>
                <a:latin typeface="Arial"/>
                <a:cs typeface="Arial"/>
              </a:rPr>
              <a:t>Business</a:t>
            </a:r>
            <a:r>
              <a:rPr sz="1198" b="1" spc="130" dirty="0">
                <a:solidFill>
                  <a:srgbClr val="2654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4A1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6178"/>
          </a:xfrm>
          <a:prstGeom prst="rect">
            <a:avLst/>
          </a:prstGeom>
        </p:spPr>
        <p:txBody>
          <a:bodyPr vert="horz" wrap="square" lIns="0" tIns="52597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10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2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7796"/>
          </a:xfrm>
          <a:prstGeom prst="rect">
            <a:avLst/>
          </a:prstGeom>
        </p:spPr>
        <p:txBody>
          <a:bodyPr vert="horz" wrap="square" lIns="0" tIns="64101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10" dirty="0"/>
              <a:t> </a:t>
            </a:r>
            <a:r>
              <a:rPr dirty="0"/>
              <a:t>&amp;</a:t>
            </a:r>
            <a:r>
              <a:rPr spc="45" dirty="0"/>
              <a:t> </a:t>
            </a:r>
            <a:r>
              <a:rPr dirty="0"/>
              <a:t>Accounts</a:t>
            </a:r>
            <a:r>
              <a:rPr spc="35" dirty="0"/>
              <a:t> </a:t>
            </a:r>
            <a:r>
              <a:rPr spc="-20" dirty="0"/>
              <a:t>2024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9719"/>
          </a:xfrm>
          <a:prstGeom prst="rect">
            <a:avLst/>
          </a:prstGeom>
        </p:spPr>
        <p:txBody>
          <a:bodyPr vert="horz" wrap="square" lIns="0" tIns="30429" rIns="0" bIns="0" rtlCol="0">
            <a:spAutoFit/>
          </a:bodyPr>
          <a:lstStyle/>
          <a:p>
            <a:pPr marL="12678">
              <a:spcBef>
                <a:spcPts val="240"/>
              </a:spcBef>
            </a:pPr>
            <a:r>
              <a:rPr dirty="0"/>
              <a:t>Page</a:t>
            </a:r>
            <a:r>
              <a:rPr spc="25" dirty="0"/>
              <a:t> </a:t>
            </a:r>
            <a:r>
              <a:rPr sz="849" b="1" spc="-25" dirty="0">
                <a:latin typeface="Arial"/>
                <a:cs typeface="Arial"/>
              </a:rPr>
              <a:t>21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14614" y="3566053"/>
            <a:ext cx="98513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B3B3B"/>
                </a:solidFill>
                <a:latin typeface="Arial"/>
                <a:cs typeface="Arial"/>
              </a:rPr>
              <a:t>Total</a:t>
            </a:r>
            <a:r>
              <a:rPr sz="799" b="1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110" dirty="0">
                <a:solidFill>
                  <a:srgbClr val="3B3B3B"/>
                </a:solidFill>
                <a:latin typeface="Arial"/>
                <a:cs typeface="Arial"/>
              </a:rPr>
              <a:t>11ross</a:t>
            </a:r>
            <a:r>
              <a:rPr sz="799" b="1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45" dirty="0">
                <a:solidFill>
                  <a:srgbClr val="3B3B3B"/>
                </a:solidFill>
                <a:latin typeface="Arial"/>
                <a:cs typeface="Arial"/>
              </a:rPr>
              <a:t>emissions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03717" y="3566053"/>
            <a:ext cx="204634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1312215" algn="l"/>
                <a:tab pos="2032983" algn="l"/>
              </a:tabLst>
            </a:pPr>
            <a:r>
              <a:rPr sz="799" b="1" u="sng" dirty="0">
                <a:solidFill>
                  <a:srgbClr val="3B3B3B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b="1" u="sng" spc="-20" dirty="0">
                <a:solidFill>
                  <a:srgbClr val="3B3B3B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tCO2e</a:t>
            </a:r>
            <a:r>
              <a:rPr sz="799" b="1" u="sng" dirty="0">
                <a:solidFill>
                  <a:srgbClr val="3B3B3B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919640" y="3563002"/>
            <a:ext cx="9198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906506" algn="l"/>
              </a:tabLst>
            </a:pP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5,162,</a:t>
            </a:r>
            <a:r>
              <a:rPr sz="799" b="1" u="heavy" spc="-10" dirty="0">
                <a:solidFill>
                  <a:srgbClr val="3B3B3B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302</a:t>
            </a:r>
            <a:r>
              <a:rPr sz="799" b="1" u="heavy" dirty="0">
                <a:solidFill>
                  <a:srgbClr val="3B3B3B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14513" y="3819246"/>
            <a:ext cx="199499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B3B3B"/>
                </a:solidFill>
                <a:latin typeface="Arial"/>
                <a:cs typeface="Arial"/>
              </a:rPr>
              <a:t>Total</a:t>
            </a:r>
            <a:r>
              <a:rPr sz="79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120" dirty="0">
                <a:solidFill>
                  <a:srgbClr val="3B3B3B"/>
                </a:solidFill>
                <a:latin typeface="Arial"/>
                <a:cs typeface="Arial"/>
              </a:rPr>
              <a:t>11ross</a:t>
            </a:r>
            <a:r>
              <a:rPr sz="799" b="1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60" dirty="0">
                <a:solidFill>
                  <a:srgbClr val="3B3B3B"/>
                </a:solidFill>
                <a:latin typeface="Arial"/>
                <a:cs typeface="Arial"/>
              </a:rPr>
              <a:t>emission</a:t>
            </a:r>
            <a:r>
              <a:rPr sz="799" b="1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75" dirty="0">
                <a:solidFill>
                  <a:srgbClr val="3B3B3B"/>
                </a:solidFill>
                <a:latin typeface="Arial"/>
                <a:cs typeface="Arial"/>
              </a:rPr>
              <a:t>�er</a:t>
            </a:r>
            <a:r>
              <a:rPr sz="799" b="1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65" dirty="0">
                <a:solidFill>
                  <a:srgbClr val="3B3B3B"/>
                </a:solidFill>
                <a:latin typeface="Arial"/>
                <a:cs typeface="Arial"/>
              </a:rPr>
              <a:t>tonne</a:t>
            </a:r>
            <a:r>
              <a:rPr sz="799" b="1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40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45" dirty="0">
                <a:solidFill>
                  <a:srgbClr val="3B3B3B"/>
                </a:solidFill>
                <a:latin typeface="Arial"/>
                <a:cs typeface="Arial"/>
              </a:rPr>
              <a:t>llguld</a:t>
            </a:r>
            <a:r>
              <a:rPr sz="799" b="1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30" dirty="0">
                <a:solidFill>
                  <a:srgbClr val="3B3B3B"/>
                </a:solidFill>
                <a:latin typeface="Arial"/>
                <a:cs typeface="Arial"/>
              </a:rPr>
              <a:t>steel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636484" y="3822297"/>
            <a:ext cx="41332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5" dirty="0">
                <a:solidFill>
                  <a:srgbClr val="3B3B3B"/>
                </a:solidFill>
                <a:latin typeface="Arial"/>
                <a:cs typeface="Arial"/>
              </a:rPr>
              <a:t>tCO%8/Us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007513" y="3819246"/>
            <a:ext cx="26181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30" dirty="0">
                <a:solidFill>
                  <a:srgbClr val="3B3B3B"/>
                </a:solidFill>
                <a:latin typeface="Arial"/>
                <a:cs typeface="Arial"/>
              </a:rPr>
              <a:t>1.708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32022" y="3995160"/>
            <a:ext cx="2870456" cy="341500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98" spc="-50" dirty="0">
                <a:solidFill>
                  <a:srgbClr val="3B3B3B"/>
                </a:solidFill>
                <a:latin typeface="Times New Roman"/>
                <a:cs typeface="Times New Roman"/>
              </a:rPr>
              <a:t>�</a:t>
            </a:r>
            <a:endParaRPr sz="998">
              <a:latin typeface="Times New Roman"/>
              <a:cs typeface="Times New Roman"/>
            </a:endParaRPr>
          </a:p>
          <a:p>
            <a:pPr marL="201587" marR="15848" indent="-168623" algn="just">
              <a:lnSpc>
                <a:spcPct val="114100"/>
              </a:lnSpc>
              <a:spcBef>
                <a:spcPts val="364"/>
              </a:spcBef>
            </a:pP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1</a:t>
            </a:r>
            <a:r>
              <a:rPr sz="649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r>
              <a:rPr sz="649" spc="280" dirty="0">
                <a:solidFill>
                  <a:srgbClr val="BDBDBD"/>
                </a:solidFill>
                <a:latin typeface="Arial"/>
                <a:cs typeface="Arial"/>
              </a:rPr>
              <a:t> 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data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UK</a:t>
            </a:r>
            <a:r>
              <a:rPr sz="6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assets</a:t>
            </a:r>
            <a:r>
              <a:rPr sz="6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6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based</a:t>
            </a:r>
            <a:r>
              <a:rPr sz="6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6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scope</a:t>
            </a:r>
            <a:r>
              <a:rPr sz="6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6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organisation</a:t>
            </a:r>
            <a:r>
              <a:rPr sz="649" spc="1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covered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Annual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Accounts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23/24;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 derogabon</a:t>
            </a:r>
            <a:r>
              <a:rPr sz="6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exclude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legal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subsidiaries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that</a:t>
            </a:r>
            <a:r>
              <a:rPr sz="6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did</a:t>
            </a:r>
            <a:r>
              <a:rPr sz="6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not</a:t>
            </a:r>
            <a:r>
              <a:rPr sz="6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meet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definition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747475"/>
                </a:solidFill>
                <a:latin typeface="Arial"/>
                <a:cs typeface="Arial"/>
              </a:rPr>
              <a:t>"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large</a:t>
            </a:r>
            <a:r>
              <a:rPr sz="649" dirty="0">
                <a:solidFill>
                  <a:srgbClr val="747475"/>
                </a:solidFill>
                <a:latin typeface="Arial"/>
                <a:cs typeface="Arial"/>
              </a:rPr>
              <a:t>•</a:t>
            </a:r>
            <a:r>
              <a:rPr sz="649" spc="95" dirty="0">
                <a:solidFill>
                  <a:srgbClr val="747475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applied</a:t>
            </a:r>
            <a:r>
              <a:rPr sz="649" dirty="0">
                <a:solidFill>
                  <a:srgbClr val="BDBDBD"/>
                </a:solidFill>
                <a:latin typeface="Arial"/>
                <a:cs typeface="Arial"/>
              </a:rPr>
              <a:t>,</a:t>
            </a:r>
            <a:r>
              <a:rPr sz="649" spc="40" dirty="0">
                <a:solidFill>
                  <a:srgbClr val="BDBDBD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reporting</a:t>
            </a:r>
            <a:r>
              <a:rPr sz="6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methodology</a:t>
            </a:r>
            <a:r>
              <a:rPr sz="649" spc="1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based</a:t>
            </a:r>
            <a:r>
              <a:rPr sz="6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649" spc="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Green</a:t>
            </a:r>
            <a:r>
              <a:rPr sz="6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House</a:t>
            </a:r>
            <a:r>
              <a:rPr sz="6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Gas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Protocol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Corporate</a:t>
            </a:r>
            <a:r>
              <a:rPr sz="649" spc="1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Reporting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Standard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6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UK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Emission</a:t>
            </a:r>
            <a:r>
              <a:rPr sz="6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Trading</a:t>
            </a:r>
            <a:r>
              <a:rPr sz="6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System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(UK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ETS).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Where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available.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site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specific</a:t>
            </a:r>
            <a:r>
              <a:rPr sz="6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conversion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factors</a:t>
            </a:r>
            <a:r>
              <a:rPr sz="6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were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used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where</a:t>
            </a:r>
            <a:r>
              <a:rPr sz="6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not,</a:t>
            </a:r>
            <a:r>
              <a:rPr sz="6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national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government</a:t>
            </a:r>
            <a:r>
              <a:rPr sz="649" spc="1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factors</a:t>
            </a:r>
            <a:r>
              <a:rPr sz="6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were</a:t>
            </a:r>
            <a:r>
              <a:rPr sz="6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used.</a:t>
            </a:r>
            <a:r>
              <a:rPr sz="649" spc="1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financial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control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approach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(as</a:t>
            </a:r>
            <a:r>
              <a:rPr sz="6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opposed</a:t>
            </a:r>
            <a:r>
              <a:rPr sz="6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649" spc="1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equity</a:t>
            </a:r>
            <a:r>
              <a:rPr sz="649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spin)</a:t>
            </a:r>
            <a:r>
              <a:rPr sz="6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used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6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define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organisational</a:t>
            </a:r>
            <a:r>
              <a:rPr sz="649" spc="1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boundaries;</a:t>
            </a:r>
            <a:r>
              <a:rPr sz="649" spc="2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deductions</a:t>
            </a:r>
            <a:r>
              <a:rPr sz="649" spc="2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were</a:t>
            </a:r>
            <a:r>
              <a:rPr sz="649" spc="2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made</a:t>
            </a:r>
            <a:r>
              <a:rPr sz="649" spc="20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649" spc="1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onward</a:t>
            </a:r>
            <a:r>
              <a:rPr sz="649" spc="1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third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party</a:t>
            </a:r>
            <a:r>
              <a:rPr sz="649" spc="1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supplies.</a:t>
            </a:r>
            <a:r>
              <a:rPr sz="649" spc="2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Greenhouse</a:t>
            </a:r>
            <a:r>
              <a:rPr sz="649" spc="2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gas</a:t>
            </a:r>
            <a:r>
              <a:rPr sz="649" spc="2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emissions</a:t>
            </a:r>
            <a:r>
              <a:rPr sz="649" spc="20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are</a:t>
            </a:r>
            <a:r>
              <a:rPr sz="649" spc="1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reported</a:t>
            </a:r>
            <a:r>
              <a:rPr sz="649" spc="1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649" spc="2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CO2e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except</a:t>
            </a:r>
            <a:r>
              <a:rPr sz="649" spc="1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6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combustion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works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arising</a:t>
            </a:r>
            <a:r>
              <a:rPr sz="6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gases</a:t>
            </a:r>
            <a:r>
              <a:rPr sz="6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(WAGs),</a:t>
            </a:r>
            <a:r>
              <a:rPr sz="6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these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only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include</a:t>
            </a:r>
            <a:r>
              <a:rPr sz="6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CO2</a:t>
            </a:r>
            <a:r>
              <a:rPr sz="6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emissions.</a:t>
            </a:r>
            <a:endParaRPr sz="649">
              <a:latin typeface="Arial"/>
              <a:cs typeface="Arial"/>
            </a:endParaRPr>
          </a:p>
          <a:p>
            <a:pPr marL="210462" marR="14579" indent="-170525" algn="just">
              <a:lnSpc>
                <a:spcPct val="114100"/>
              </a:lnSpc>
              <a:spcBef>
                <a:spcPts val="359"/>
              </a:spcBef>
            </a:pP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2</a:t>
            </a:r>
            <a:r>
              <a:rPr sz="649" spc="334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Scope</a:t>
            </a:r>
            <a:r>
              <a:rPr sz="649" spc="2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Times New Roman"/>
                <a:cs typeface="Times New Roman"/>
              </a:rPr>
              <a:t>1</a:t>
            </a:r>
            <a:r>
              <a:rPr sz="649" spc="339" dirty="0">
                <a:solidFill>
                  <a:srgbClr val="3B3B3B"/>
                </a:solidFill>
                <a:latin typeface="Times New Roman"/>
                <a:cs typeface="Times New Roman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2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defined</a:t>
            </a:r>
            <a:r>
              <a:rPr sz="649" spc="2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649" spc="1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indude</a:t>
            </a:r>
            <a:r>
              <a:rPr sz="649" spc="2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on-site</a:t>
            </a:r>
            <a:r>
              <a:rPr sz="649" spc="25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vehicular</a:t>
            </a:r>
            <a:r>
              <a:rPr sz="649" spc="2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re-fuelling</a:t>
            </a:r>
            <a:r>
              <a:rPr sz="649" spc="2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mHeage/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fuel</a:t>
            </a:r>
            <a:r>
              <a:rPr sz="6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claims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relating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fuel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used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 company-owned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leased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(capitalised</a:t>
            </a:r>
            <a:r>
              <a:rPr sz="649" spc="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649" spc="1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balance</a:t>
            </a:r>
            <a:r>
              <a:rPr sz="6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sheet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6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per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IFRS</a:t>
            </a:r>
            <a:r>
              <a:rPr sz="6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16)</a:t>
            </a:r>
            <a:r>
              <a:rPr sz="6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vehicles.</a:t>
            </a:r>
            <a:r>
              <a:rPr sz="6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both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off-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site. Scope 3 was defined to indude fuel consumption of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time-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chartered</a:t>
            </a:r>
            <a:r>
              <a:rPr sz="6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vessels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plus</a:t>
            </a:r>
            <a:r>
              <a:rPr sz="6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mileage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daims</a:t>
            </a:r>
            <a:r>
              <a:rPr sz="6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and fuel</a:t>
            </a:r>
            <a:r>
              <a:rPr sz="6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claims</a:t>
            </a:r>
            <a:r>
              <a:rPr sz="6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relating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fuel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used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6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employee-owned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vehicles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olf-site</a:t>
            </a:r>
            <a:r>
              <a:rPr sz="649" spc="2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Where</a:t>
            </a:r>
            <a:r>
              <a:rPr sz="649" spc="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clarity</a:t>
            </a:r>
            <a:r>
              <a:rPr sz="6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649" spc="1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lease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status</a:t>
            </a:r>
            <a:r>
              <a:rPr sz="6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unavailable,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fuel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divided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evenly</a:t>
            </a:r>
            <a:r>
              <a:rPr sz="6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between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scopes</a:t>
            </a:r>
            <a:endParaRPr sz="649">
              <a:latin typeface="Arial"/>
              <a:cs typeface="Arial"/>
            </a:endParaRPr>
          </a:p>
          <a:p>
            <a:pPr marL="213631" marR="13946" indent="-168623" algn="just">
              <a:lnSpc>
                <a:spcPct val="114100"/>
              </a:lnSpc>
              <a:spcBef>
                <a:spcPts val="384"/>
              </a:spcBef>
            </a:pP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3.</a:t>
            </a:r>
            <a:r>
              <a:rPr sz="649" spc="265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Only imported electricity was</a:t>
            </a:r>
            <a:r>
              <a:rPr sz="6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reported,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that</a:t>
            </a:r>
            <a:r>
              <a:rPr sz="6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Is,</a:t>
            </a:r>
            <a:r>
              <a:rPr sz="6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electricity generated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on-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site</a:t>
            </a:r>
            <a:r>
              <a:rPr sz="6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not</a:t>
            </a:r>
            <a:r>
              <a:rPr sz="6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included;</a:t>
            </a:r>
            <a:r>
              <a:rPr sz="649" spc="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associated</a:t>
            </a:r>
            <a:r>
              <a:rPr sz="6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emissions</a:t>
            </a:r>
            <a:r>
              <a:rPr sz="649" spc="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were</a:t>
            </a:r>
            <a:r>
              <a:rPr sz="6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included</a:t>
            </a:r>
            <a:r>
              <a:rPr sz="6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6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gaseous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fuel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emissions.</a:t>
            </a:r>
            <a:r>
              <a:rPr sz="649" spc="1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grid</a:t>
            </a:r>
            <a:r>
              <a:rPr sz="649" spc="-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emission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factor</a:t>
            </a:r>
            <a:r>
              <a:rPr sz="6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taken for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UK</a:t>
            </a:r>
            <a:r>
              <a:rPr sz="6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endParaRPr sz="649">
              <a:latin typeface="Arial"/>
              <a:cs typeface="Arial"/>
            </a:endParaRPr>
          </a:p>
          <a:p>
            <a:pPr marL="212363" algn="just">
              <a:spcBef>
                <a:spcPts val="135"/>
              </a:spcBef>
            </a:pP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0.207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kg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 CO2e/k.Wh.</a:t>
            </a:r>
            <a:endParaRPr sz="649">
              <a:latin typeface="Arial"/>
              <a:cs typeface="Arial"/>
            </a:endParaRPr>
          </a:p>
          <a:p>
            <a:pPr marL="213631" marR="5071" indent="-166721" algn="just">
              <a:lnSpc>
                <a:spcPct val="106800"/>
              </a:lnSpc>
              <a:spcBef>
                <a:spcPts val="394"/>
              </a:spcBef>
            </a:pP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4.</a:t>
            </a:r>
            <a:r>
              <a:rPr sz="649" spc="265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Part</a:t>
            </a:r>
            <a:r>
              <a:rPr sz="6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6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 data</a:t>
            </a:r>
            <a:r>
              <a:rPr sz="6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was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subject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to third</a:t>
            </a:r>
            <a:r>
              <a:rPr sz="6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party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verification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conforming to</a:t>
            </a:r>
            <a:r>
              <a:rPr sz="6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UK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ETS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rules</a:t>
            </a:r>
            <a:r>
              <a:rPr sz="6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6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regulations.</a:t>
            </a:r>
            <a:r>
              <a:rPr sz="649" spc="1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79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covered</a:t>
            </a:r>
            <a:r>
              <a:rPr sz="649" spc="1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period</a:t>
            </a:r>
            <a:r>
              <a:rPr sz="649" spc="1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April-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December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2023</a:t>
            </a:r>
            <a:r>
              <a:rPr sz="6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only</a:t>
            </a:r>
            <a:r>
              <a:rPr sz="6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6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included</a:t>
            </a:r>
            <a:r>
              <a:rPr sz="6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83.5%</a:t>
            </a:r>
            <a:r>
              <a:rPr sz="6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6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UK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natural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gas</a:t>
            </a:r>
            <a:r>
              <a:rPr sz="6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consumption</a:t>
            </a:r>
            <a:r>
              <a:rPr sz="6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6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3B3B3B"/>
                </a:solidFill>
                <a:latin typeface="Arial"/>
                <a:cs typeface="Arial"/>
              </a:rPr>
              <a:t>100%</a:t>
            </a:r>
            <a:r>
              <a:rPr sz="59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6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6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consumption</a:t>
            </a:r>
            <a:r>
              <a:rPr sz="6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6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WAGs</a:t>
            </a:r>
            <a:r>
              <a:rPr sz="6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at</a:t>
            </a:r>
            <a:r>
              <a:rPr sz="6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B3B3B"/>
                </a:solidFill>
                <a:latin typeface="Arial"/>
                <a:cs typeface="Arial"/>
              </a:rPr>
              <a:t>Port</a:t>
            </a:r>
            <a:r>
              <a:rPr sz="6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B3B3B"/>
                </a:solidFill>
                <a:latin typeface="Arial"/>
                <a:cs typeface="Arial"/>
              </a:rPr>
              <a:t>Talbot.</a:t>
            </a:r>
            <a:endParaRPr sz="6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98225"/>
            <a:ext cx="7294050" cy="0"/>
          </a:xfrm>
          <a:custGeom>
            <a:avLst/>
            <a:gdLst/>
            <a:ahLst/>
            <a:cxnLst/>
            <a:rect l="l" t="t" r="r" b="b"/>
            <a:pathLst>
              <a:path w="7306309">
                <a:moveTo>
                  <a:pt x="0" y="0"/>
                </a:moveTo>
                <a:lnTo>
                  <a:pt x="7306215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5303"/>
            <a:ext cx="7263622" cy="0"/>
          </a:xfrm>
          <a:custGeom>
            <a:avLst/>
            <a:gdLst/>
            <a:ahLst/>
            <a:cxnLst/>
            <a:rect l="l" t="t" r="r" b="b"/>
            <a:pathLst>
              <a:path w="7275830">
                <a:moveTo>
                  <a:pt x="0" y="0"/>
                </a:moveTo>
                <a:lnTo>
                  <a:pt x="727569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3930" y="713681"/>
            <a:ext cx="161336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A4.</a:t>
            </a:r>
            <a:r>
              <a:rPr sz="1198" b="1" spc="85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79C"/>
                </a:solidFill>
                <a:latin typeface="Arial"/>
                <a:cs typeface="Arial"/>
              </a:rPr>
              <a:t>Business</a:t>
            </a:r>
            <a:r>
              <a:rPr sz="1198" b="1" spc="17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79C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6178"/>
          </a:xfrm>
          <a:prstGeom prst="rect">
            <a:avLst/>
          </a:prstGeom>
        </p:spPr>
        <p:txBody>
          <a:bodyPr vert="horz" wrap="square" lIns="0" tIns="52597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10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2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7796"/>
          </a:xfrm>
          <a:prstGeom prst="rect">
            <a:avLst/>
          </a:prstGeom>
        </p:spPr>
        <p:txBody>
          <a:bodyPr vert="horz" wrap="square" lIns="0" tIns="64101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10" dirty="0"/>
              <a:t> </a:t>
            </a:r>
            <a:r>
              <a:rPr dirty="0"/>
              <a:t>&amp;</a:t>
            </a:r>
            <a:r>
              <a:rPr spc="45" dirty="0"/>
              <a:t> </a:t>
            </a:r>
            <a:r>
              <a:rPr dirty="0"/>
              <a:t>Accounts</a:t>
            </a:r>
            <a:r>
              <a:rPr spc="35" dirty="0"/>
              <a:t> </a:t>
            </a:r>
            <a:r>
              <a:rPr spc="-20" dirty="0"/>
              <a:t>2024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9719"/>
          </a:xfrm>
          <a:prstGeom prst="rect">
            <a:avLst/>
          </a:prstGeom>
        </p:spPr>
        <p:txBody>
          <a:bodyPr vert="horz" wrap="square" lIns="0" tIns="30429" rIns="0" bIns="0" rtlCol="0">
            <a:spAutoFit/>
          </a:bodyPr>
          <a:lstStyle/>
          <a:p>
            <a:pPr marL="12678">
              <a:spcBef>
                <a:spcPts val="240"/>
              </a:spcBef>
            </a:pPr>
            <a:r>
              <a:rPr dirty="0"/>
              <a:t>Page</a:t>
            </a:r>
            <a:r>
              <a:rPr spc="25" dirty="0"/>
              <a:t> </a:t>
            </a:r>
            <a:r>
              <a:rPr sz="849" b="1" spc="-25" dirty="0">
                <a:latin typeface="Arial"/>
                <a:cs typeface="Arial"/>
              </a:rPr>
              <a:t>22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0207" y="1059337"/>
            <a:ext cx="2098957" cy="782618"/>
          </a:xfrm>
          <a:prstGeom prst="rect">
            <a:avLst/>
          </a:prstGeom>
        </p:spPr>
        <p:txBody>
          <a:bodyPr vert="horz" wrap="square" lIns="0" tIns="95090" rIns="0" bIns="0" rtlCol="0">
            <a:spAutoFit/>
          </a:bodyPr>
          <a:lstStyle/>
          <a:p>
            <a:pPr marL="18384">
              <a:spcBef>
                <a:spcPts val="749"/>
              </a:spcBef>
            </a:pPr>
            <a:r>
              <a:rPr sz="948" dirty="0">
                <a:solidFill>
                  <a:srgbClr val="28579C"/>
                </a:solidFill>
                <a:latin typeface="Arial"/>
                <a:cs typeface="Arial"/>
              </a:rPr>
              <a:t>Research</a:t>
            </a:r>
            <a:r>
              <a:rPr sz="948" spc="-45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8579C"/>
                </a:solidFill>
                <a:latin typeface="Arial"/>
                <a:cs typeface="Arial"/>
              </a:rPr>
              <a:t>&amp;</a:t>
            </a:r>
            <a:r>
              <a:rPr sz="948" spc="2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8579C"/>
                </a:solidFill>
                <a:latin typeface="Arial"/>
                <a:cs typeface="Arial"/>
              </a:rPr>
              <a:t>development</a:t>
            </a:r>
            <a:endParaRPr sz="948">
              <a:latin typeface="Arial"/>
              <a:cs typeface="Arial"/>
            </a:endParaRPr>
          </a:p>
          <a:p>
            <a:pPr marL="17116">
              <a:spcBef>
                <a:spcPts val="549"/>
              </a:spcBef>
            </a:pPr>
            <a:r>
              <a:rPr sz="799" i="1" dirty="0">
                <a:solidFill>
                  <a:srgbClr val="28579C"/>
                </a:solidFill>
                <a:latin typeface="Arial"/>
                <a:cs typeface="Arial"/>
              </a:rPr>
              <a:t>Research</a:t>
            </a:r>
            <a:r>
              <a:rPr sz="799" i="1" spc="4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79C"/>
                </a:solidFill>
                <a:latin typeface="Arial"/>
                <a:cs typeface="Arial"/>
              </a:rPr>
              <a:t>&amp;</a:t>
            </a:r>
            <a:r>
              <a:rPr sz="799" spc="-2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79C"/>
                </a:solidFill>
                <a:latin typeface="Arial"/>
                <a:cs typeface="Arial"/>
              </a:rPr>
              <a:t>Technology</a:t>
            </a:r>
            <a:r>
              <a:rPr sz="799" i="1" spc="40" dirty="0">
                <a:solidFill>
                  <a:srgbClr val="2857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79C"/>
                </a:solidFill>
                <a:latin typeface="Arial"/>
                <a:cs typeface="Arial"/>
              </a:rPr>
              <a:t>programme</a:t>
            </a:r>
            <a:endParaRPr sz="799">
              <a:latin typeface="Arial"/>
              <a:cs typeface="Arial"/>
            </a:endParaRPr>
          </a:p>
          <a:p>
            <a:pPr marL="12678" marR="5071" indent="3804">
              <a:lnSpc>
                <a:spcPct val="1478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research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development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 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businesses.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72541" y="1547837"/>
            <a:ext cx="67197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activities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0197" y="1916655"/>
            <a:ext cx="2843197" cy="1104948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algn="just">
              <a:lnSpc>
                <a:spcPct val="147300"/>
              </a:lnSpc>
              <a:spcBef>
                <a:spcPts val="1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business,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approximately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80%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technology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developed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governance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Research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Portfolio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Committees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('RPCs')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TSN.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RPCs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cover process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sector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developments.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remaining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capacity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primarily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allocated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Strategic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Thrust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various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projects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including: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9163" y="3109723"/>
            <a:ext cx="80510" cy="1891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148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2397" y="5084369"/>
            <a:ext cx="84947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24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0023" y="6365071"/>
            <a:ext cx="80510" cy="1891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148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8678" y="7080353"/>
            <a:ext cx="80510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2584" y="8351402"/>
            <a:ext cx="89385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80375" y="1091340"/>
            <a:ext cx="2852706" cy="355334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indent="-634">
              <a:lnSpc>
                <a:spcPct val="141600"/>
              </a:lnSpc>
              <a:spcBef>
                <a:spcPts val="1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expertise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Technical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40" dirty="0">
                <a:solidFill>
                  <a:srgbClr val="3F3F3F"/>
                </a:solidFill>
                <a:latin typeface="Arial"/>
                <a:cs typeface="Arial"/>
              </a:rPr>
              <a:t>Data</a:t>
            </a:r>
            <a:r>
              <a:rPr sz="849" b="1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Insights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departments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develops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data-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intense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through-process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solutions.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4687" y="1526503"/>
            <a:ext cx="2855241" cy="1461219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2536" algn="just">
              <a:lnSpc>
                <a:spcPct val="146100"/>
              </a:lnSpc>
              <a:spcBef>
                <a:spcPts val="11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addition,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special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decarbonisation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now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operation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embedded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RPC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structure,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line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TSN's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implement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green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Hydrogen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route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near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future.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especially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addresses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aspect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new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ORI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route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shorter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preparations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potential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well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longer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optimisation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these insla</a:t>
            </a:r>
            <a:r>
              <a:rPr sz="799" spc="-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llations.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67256" y="4892849"/>
            <a:ext cx="77974" cy="1891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148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71642" y="3038348"/>
            <a:ext cx="2853339" cy="91540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946" marR="5071" indent="1268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UK,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R&amp;D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solutions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targeting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facing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sectors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automotive,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construction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packaging.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themes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Sustainability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Digitalisation</a:t>
            </a:r>
            <a:endParaRPr sz="799">
              <a:latin typeface="Arial"/>
              <a:cs typeface="Arial"/>
            </a:endParaRPr>
          </a:p>
          <a:p>
            <a:pPr marL="12678" marR="7607" algn="just">
              <a:lnSpc>
                <a:spcPct val="145200"/>
              </a:lnSpc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core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developments.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Achievements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each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areas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include: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48508" y="3081021"/>
            <a:ext cx="2900885" cy="5820153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20285" marR="314425" indent="1268" algn="just">
              <a:lnSpc>
                <a:spcPct val="1470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Hlsarna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technology: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environmentally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friendly,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CO2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and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ironmaking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aim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achieve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least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20%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CO2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without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Capture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Storage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(CCS),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80%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CCS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potentially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negative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renewable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sources.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Engineering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upscaling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(1ml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per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demo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plant) commenced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2021/22</a:t>
            </a:r>
            <a:r>
              <a:rPr sz="79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throughout.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close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collaboration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dedicated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team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Jamshedpur,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India.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2023/24,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three plant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trials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were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pilot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plant,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Reclamet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project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(using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Hlsama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recycling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Zinc-coaled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scrap).</a:t>
            </a:r>
            <a:endParaRPr sz="799">
              <a:latin typeface="Arial"/>
              <a:cs typeface="Arial"/>
            </a:endParaRPr>
          </a:p>
          <a:p>
            <a:pPr marL="17116" marR="321398" indent="3804" algn="just">
              <a:lnSpc>
                <a:spcPct val="1459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recovery: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looking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various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55" dirty="0">
                <a:solidFill>
                  <a:srgbClr val="3F3F3F"/>
                </a:solidFill>
                <a:latin typeface="Arial"/>
                <a:cs typeface="Arial"/>
              </a:rPr>
              <a:t>ways</a:t>
            </a:r>
            <a:r>
              <a:rPr sz="849" b="1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re-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currently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production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processes,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working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closely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environmental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department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IJmuiden.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year,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winning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bid</a:t>
            </a:r>
            <a:r>
              <a:rPr sz="79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secured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large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European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ceramics,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ceramics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hydrogen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environments.</a:t>
            </a:r>
            <a:endParaRPr sz="799">
              <a:latin typeface="Arial"/>
              <a:cs typeface="Arial"/>
            </a:endParaRPr>
          </a:p>
          <a:p>
            <a:pPr marL="20285" indent="-3170" algn="just">
              <a:spcBef>
                <a:spcPts val="60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Various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process,</a:t>
            </a:r>
            <a:endParaRPr sz="799">
              <a:latin typeface="Arial"/>
              <a:cs typeface="Arial"/>
            </a:endParaRPr>
          </a:p>
          <a:p>
            <a:pPr marL="13946" marR="5071" indent="5705" algn="just">
              <a:lnSpc>
                <a:spcPts val="1388"/>
              </a:lnSpc>
              <a:spcBef>
                <a:spcPts val="14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modelling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experimental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testing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ceramic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materials,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prolong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469" dirty="0">
                <a:solidFill>
                  <a:srgbClr val="3F3F3F"/>
                </a:solidFill>
                <a:latin typeface="Arial"/>
                <a:cs typeface="Arial"/>
              </a:rPr>
              <a:t>   </a:t>
            </a:r>
            <a:r>
              <a:rPr sz="13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  <a:p>
            <a:pPr marL="19652" algn="just">
              <a:spcBef>
                <a:spcPts val="36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beyond current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limits.</a:t>
            </a:r>
            <a:endParaRPr sz="799">
              <a:latin typeface="Arial"/>
              <a:cs typeface="Arial"/>
            </a:endParaRPr>
          </a:p>
          <a:p>
            <a:pPr marL="14579" marR="323933" indent="3804" algn="just">
              <a:lnSpc>
                <a:spcPct val="146900"/>
              </a:lnSpc>
              <a:spcBef>
                <a:spcPts val="1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Extensive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dust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characterisation,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collecting</a:t>
            </a:r>
            <a:r>
              <a:rPr sz="79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regular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dust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samples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determine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dust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generated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dust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generated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sources.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helps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understand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impact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3946" algn="just">
              <a:lnSpc>
                <a:spcPts val="1482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dust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area,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   </a:t>
            </a:r>
            <a:r>
              <a:rPr sz="1248" spc="-50" dirty="0">
                <a:solidFill>
                  <a:srgbClr val="3F3F3F"/>
                </a:solidFill>
                <a:latin typeface="Arial"/>
                <a:cs typeface="Arial"/>
              </a:rPr>
              <a:t>•</a:t>
            </a:r>
            <a:endParaRPr sz="1248">
              <a:latin typeface="Arial"/>
              <a:cs typeface="Arial"/>
            </a:endParaRPr>
          </a:p>
          <a:p>
            <a:pPr marL="13312" marR="325835" indent="1902" algn="just">
              <a:lnSpc>
                <a:spcPts val="1438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expanded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advanced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field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calculations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 local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weather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data.</a:t>
            </a:r>
            <a:endParaRPr sz="799">
              <a:latin typeface="Arial"/>
              <a:cs typeface="Arial"/>
            </a:endParaRPr>
          </a:p>
          <a:p>
            <a:pPr marL="12678" marR="330273" algn="just">
              <a:lnSpc>
                <a:spcPct val="146500"/>
              </a:lnSpc>
              <a:spcBef>
                <a:spcPts val="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development: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looking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like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Hyperloop,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Einstein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telescope,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battery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cases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steel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concepts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higher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strength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formability.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69610" y="3952770"/>
            <a:ext cx="2849536" cy="5082253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270050" marR="5071" indent="-258006" algn="just">
              <a:lnSpc>
                <a:spcPct val="146500"/>
              </a:lnSpc>
              <a:spcBef>
                <a:spcPts val="85"/>
              </a:spcBef>
              <a:buChar char="•"/>
              <a:tabLst>
                <a:tab pos="270050" algn="l"/>
                <a:tab pos="279559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Collaboration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Aberystwyth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University,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process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manufacture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sugar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substitutes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preprocessing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various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biomasses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yields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quality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biochars,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suitable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steelmaking processes.</a:t>
            </a:r>
            <a:endParaRPr sz="799">
              <a:latin typeface="Arial"/>
              <a:cs typeface="Arial"/>
            </a:endParaRPr>
          </a:p>
          <a:p>
            <a:pPr marL="268782" marR="6973" indent="2536" algn="just">
              <a:lnSpc>
                <a:spcPct val="146900"/>
              </a:lnSpc>
              <a:spcBef>
                <a:spcPts val="15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Continuous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engagement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automotive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customers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(Nissan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JLR)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VAVE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EVI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programs,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helping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strengthen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position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grades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comparison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competitive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e.g.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Aluminium.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particular,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following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models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JLR</a:t>
            </a:r>
            <a:r>
              <a:rPr sz="799" dirty="0">
                <a:solidFill>
                  <a:srgbClr val="7E7E7E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4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generation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EMA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(Electrified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Modular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Architecture)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platform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first model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Range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Rover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Velar,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 Nissan's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Qashqai,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Juke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Leaf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range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models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analysed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competitive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light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weighting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solutions.</a:t>
            </a:r>
            <a:endParaRPr sz="799">
              <a:latin typeface="Arial"/>
              <a:cs typeface="Arial"/>
            </a:endParaRPr>
          </a:p>
          <a:p>
            <a:pPr marL="266881" marR="5071" indent="1902" algn="just">
              <a:lnSpc>
                <a:spcPct val="146700"/>
              </a:lnSpc>
              <a:spcBef>
                <a:spcPts val="13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population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database, Aurora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Online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software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tool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offers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OEM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automotive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customers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instant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accurate</a:t>
            </a:r>
            <a:r>
              <a:rPr sz="799" spc="-10" dirty="0">
                <a:solidFill>
                  <a:srgbClr val="959595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data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engineers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computer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simulations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thus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tool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try-outs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avoid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surprises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forming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and/or crash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testing.</a:t>
            </a:r>
            <a:endParaRPr sz="799">
              <a:latin typeface="Arial"/>
              <a:cs typeface="Arial"/>
            </a:endParaRPr>
          </a:p>
          <a:p>
            <a:pPr marL="263711" marR="15214" indent="1902" algn="just">
              <a:lnSpc>
                <a:spcPct val="146500"/>
              </a:lnSpc>
              <a:spcBef>
                <a:spcPts val="1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new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paint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technologies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allow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emissions.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Curing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technologies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ultra-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violet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electron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beam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explored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alternative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gas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fired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curing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paints</a:t>
            </a:r>
            <a:r>
              <a:rPr sz="79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parallel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pamt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technology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explored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partnership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paint developers.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89331" y="8951617"/>
            <a:ext cx="2835589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45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"Data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Driven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Steel"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incorporated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Thrust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portfolio.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links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Advanced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Analytics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5" y="1096617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22180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8563" y="720926"/>
            <a:ext cx="160512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6A0"/>
                </a:solidFill>
                <a:latin typeface="Arial"/>
                <a:cs typeface="Arial"/>
              </a:rPr>
              <a:t>A4.</a:t>
            </a:r>
            <a:r>
              <a:rPr sz="1198" b="1" spc="95" dirty="0">
                <a:solidFill>
                  <a:srgbClr val="2856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0"/>
                </a:solidFill>
                <a:latin typeface="Arial"/>
                <a:cs typeface="Arial"/>
              </a:rPr>
              <a:t>Business</a:t>
            </a:r>
            <a:r>
              <a:rPr sz="1198" b="1" spc="130" dirty="0">
                <a:solidFill>
                  <a:srgbClr val="2856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6A0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6178"/>
          </a:xfrm>
          <a:prstGeom prst="rect">
            <a:avLst/>
          </a:prstGeom>
        </p:spPr>
        <p:txBody>
          <a:bodyPr vert="horz" wrap="square" lIns="0" tIns="52597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10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2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7796"/>
          </a:xfrm>
          <a:prstGeom prst="rect">
            <a:avLst/>
          </a:prstGeom>
        </p:spPr>
        <p:txBody>
          <a:bodyPr vert="horz" wrap="square" lIns="0" tIns="64101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10" dirty="0"/>
              <a:t> </a:t>
            </a:r>
            <a:r>
              <a:rPr dirty="0"/>
              <a:t>&amp;</a:t>
            </a:r>
            <a:r>
              <a:rPr spc="45" dirty="0"/>
              <a:t> </a:t>
            </a:r>
            <a:r>
              <a:rPr dirty="0"/>
              <a:t>Accounts</a:t>
            </a:r>
            <a:r>
              <a:rPr spc="35" dirty="0"/>
              <a:t> </a:t>
            </a:r>
            <a:r>
              <a:rPr spc="-20" dirty="0"/>
              <a:t>2024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9719"/>
          </a:xfrm>
          <a:prstGeom prst="rect">
            <a:avLst/>
          </a:prstGeom>
        </p:spPr>
        <p:txBody>
          <a:bodyPr vert="horz" wrap="square" lIns="0" tIns="30429" rIns="0" bIns="0" rtlCol="0">
            <a:spAutoFit/>
          </a:bodyPr>
          <a:lstStyle/>
          <a:p>
            <a:pPr marL="12678">
              <a:spcBef>
                <a:spcPts val="240"/>
              </a:spcBef>
            </a:pPr>
            <a:r>
              <a:rPr dirty="0"/>
              <a:t>Page</a:t>
            </a:r>
            <a:r>
              <a:rPr spc="25" dirty="0"/>
              <a:t> </a:t>
            </a:r>
            <a:r>
              <a:rPr sz="849" b="1" spc="-25" dirty="0">
                <a:latin typeface="Arial"/>
                <a:cs typeface="Arial"/>
              </a:rPr>
              <a:t>23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6150" y="1123341"/>
            <a:ext cx="83679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24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1573" y="1668878"/>
            <a:ext cx="80510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7668" y="2227125"/>
            <a:ext cx="80510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7668" y="2959252"/>
            <a:ext cx="84313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88837" y="1098175"/>
            <a:ext cx="2592158" cy="294209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22821" indent="-1268" algn="just">
              <a:lnSpc>
                <a:spcPct val="1479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Looking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into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bio-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based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inorganic</a:t>
            </a:r>
            <a:r>
              <a:rPr sz="79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insulation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well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recycling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options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existing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PIR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(Polyisocyanurate)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based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composite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panels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6482" marR="17750" indent="-4437" algn="just">
              <a:lnSpc>
                <a:spcPct val="147900"/>
              </a:lnSpc>
              <a:spcBef>
                <a:spcPts val="12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Developing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structural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concepts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Offshore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Wind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Mills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potentially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offering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light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weighting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well as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lower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embedded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benefits.</a:t>
            </a:r>
            <a:endParaRPr sz="799">
              <a:latin typeface="Arial"/>
              <a:cs typeface="Arial"/>
            </a:endParaRPr>
          </a:p>
          <a:p>
            <a:pPr marL="22821" marR="13946" indent="-1902" algn="just">
              <a:lnSpc>
                <a:spcPct val="147900"/>
              </a:lnSpc>
              <a:spcBef>
                <a:spcPts val="12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Collaboration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University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Warw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ck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produce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full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tools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manufacture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easy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(EOE)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sanitary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lids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view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support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packaging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business.</a:t>
            </a:r>
            <a:endParaRPr sz="799">
              <a:latin typeface="Arial"/>
              <a:cs typeface="Arial"/>
            </a:endParaRPr>
          </a:p>
          <a:p>
            <a:pPr marL="25357" marR="5071" indent="-4437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Using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data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analytics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simulation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technologies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improve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processes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,</a:t>
            </a:r>
            <a:r>
              <a:rPr sz="799" spc="314" dirty="0">
                <a:solidFill>
                  <a:srgbClr val="7B7B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analysing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specific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bottlenecks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Cold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Mill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line,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speed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optimisation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Hot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Mill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pacing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system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control of the heating section of the Zodiac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galv-annealing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line.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8208" y="4072392"/>
            <a:ext cx="2829250" cy="1130305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12678" algn="just">
              <a:spcBef>
                <a:spcPts val="649"/>
              </a:spcBef>
            </a:pPr>
            <a:r>
              <a:rPr sz="849" i="1" spc="-25" dirty="0">
                <a:solidFill>
                  <a:srgbClr val="2856A0"/>
                </a:solidFill>
                <a:latin typeface="Arial"/>
                <a:cs typeface="Arial"/>
              </a:rPr>
              <a:t>Process</a:t>
            </a:r>
            <a:r>
              <a:rPr sz="849" i="1" dirty="0">
                <a:solidFill>
                  <a:srgbClr val="2856A0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856A0"/>
                </a:solidFill>
                <a:latin typeface="Arial"/>
                <a:cs typeface="Arial"/>
              </a:rPr>
              <a:t>development</a:t>
            </a:r>
            <a:endParaRPr sz="849">
              <a:latin typeface="Arial"/>
              <a:cs typeface="Arial"/>
            </a:endParaRPr>
          </a:p>
          <a:p>
            <a:pPr marL="16482" marR="5071" indent="634" algn="just">
              <a:lnSpc>
                <a:spcPct val="147200"/>
              </a:lnSpc>
              <a:spcBef>
                <a:spcPts val="7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technology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programme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2023124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focused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lean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robust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manufacturing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processes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,</a:t>
            </a:r>
            <a:r>
              <a:rPr sz="799" spc="85" dirty="0">
                <a:solidFill>
                  <a:srgbClr val="7B7B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better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raw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resolution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quality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issues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programme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supports 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manufacturing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differentiated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product strategy.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achievements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2023/24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were: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49858" y="5207491"/>
            <a:ext cx="89385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0531" y="5595416"/>
            <a:ext cx="84313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248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57299" y="6337203"/>
            <a:ext cx="79876" cy="1891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14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59001" y="6873080"/>
            <a:ext cx="89385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348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60347" y="7270665"/>
            <a:ext cx="79876" cy="1891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148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66442" y="7822810"/>
            <a:ext cx="79876" cy="1891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48" spc="-50" dirty="0">
                <a:solidFill>
                  <a:srgbClr val="333333"/>
                </a:solidFill>
                <a:latin typeface="Arial"/>
                <a:cs typeface="Arial"/>
              </a:rPr>
              <a:t>•</a:t>
            </a:r>
            <a:endParaRPr sz="1148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13015" y="5191983"/>
            <a:ext cx="2578212" cy="369520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12044" indent="-1268" algn="just">
              <a:lnSpc>
                <a:spcPct val="1479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 sustainable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nickel-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plating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technology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does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form toxic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by-products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scaled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up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easily.</a:t>
            </a:r>
            <a:endParaRPr sz="799">
              <a:latin typeface="Arial"/>
              <a:cs typeface="Arial"/>
            </a:endParaRPr>
          </a:p>
          <a:p>
            <a:pPr marL="13946" marR="5071" indent="-1902" algn="just">
              <a:lnSpc>
                <a:spcPct val="147900"/>
              </a:lnSpc>
              <a:spcBef>
                <a:spcPts val="12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Using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Artificial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Intelligence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optimise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ladle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logistics;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minimising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heat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transfer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metal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reduce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;</a:t>
            </a:r>
            <a:r>
              <a:rPr sz="799" spc="15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ll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owing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additional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scrap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intake.</a:t>
            </a:r>
            <a:endParaRPr sz="799">
              <a:latin typeface="Arial"/>
              <a:cs typeface="Arial"/>
            </a:endParaRPr>
          </a:p>
          <a:p>
            <a:pPr marL="17116" marR="6973" indent="3170" algn="just">
              <a:lnSpc>
                <a:spcPct val="147900"/>
              </a:lnSpc>
              <a:spcBef>
                <a:spcPts val="9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Adaptation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house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control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system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reheating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furnace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achieves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better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quality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reduces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fuel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consumption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emissions.</a:t>
            </a:r>
            <a:endParaRPr sz="799">
              <a:latin typeface="Arial"/>
              <a:cs typeface="Arial"/>
            </a:endParaRPr>
          </a:p>
          <a:p>
            <a:pPr marL="20285" marR="14579" indent="1268" algn="just">
              <a:lnSpc>
                <a:spcPct val="145400"/>
              </a:lnSpc>
              <a:spcBef>
                <a:spcPts val="165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Development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galvanising process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without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submerged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stabiliser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rolls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improve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yield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quality.</a:t>
            </a:r>
            <a:endParaRPr sz="799">
              <a:latin typeface="Arial"/>
              <a:cs typeface="Arial"/>
            </a:endParaRPr>
          </a:p>
          <a:p>
            <a:pPr marL="21553" marR="6973" indent="-1902" algn="just">
              <a:lnSpc>
                <a:spcPct val="147900"/>
              </a:lnSpc>
              <a:spcBef>
                <a:spcPts val="14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Implementation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control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model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coating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weight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resulting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better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quality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reduction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zinc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consumption.</a:t>
            </a:r>
            <a:endParaRPr sz="799">
              <a:latin typeface="Arial"/>
              <a:cs typeface="Arial"/>
            </a:endParaRPr>
          </a:p>
          <a:p>
            <a:pPr marL="25990" marR="5071" indent="-3170" algn="just">
              <a:lnSpc>
                <a:spcPct val="147400"/>
              </a:lnSpc>
              <a:spcBef>
                <a:spcPts val="100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Installation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sensing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system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run-out-table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our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hot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strip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mill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provides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real-time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data.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technique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tune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cooling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process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optimisation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quality 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yield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across 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whole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portfolio,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but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accelerates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line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trials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hence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reduces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time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 for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products.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98888" y="1070672"/>
            <a:ext cx="2849536" cy="1130305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12678" algn="just">
              <a:spcBef>
                <a:spcPts val="649"/>
              </a:spcBef>
            </a:pPr>
            <a:r>
              <a:rPr sz="849" i="1" spc="-25" dirty="0">
                <a:solidFill>
                  <a:srgbClr val="2856A0"/>
                </a:solidFill>
                <a:latin typeface="Arial"/>
                <a:cs typeface="Arial"/>
              </a:rPr>
              <a:t>Product</a:t>
            </a:r>
            <a:r>
              <a:rPr sz="849" i="1" spc="-5" dirty="0">
                <a:solidFill>
                  <a:srgbClr val="2856A0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2856A0"/>
                </a:solidFill>
                <a:latin typeface="Arial"/>
                <a:cs typeface="Arial"/>
              </a:rPr>
              <a:t>market</a:t>
            </a:r>
            <a:r>
              <a:rPr sz="849" i="1" spc="40" dirty="0">
                <a:solidFill>
                  <a:srgbClr val="2856A0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2856A0"/>
                </a:solidFill>
                <a:latin typeface="Arial"/>
                <a:cs typeface="Arial"/>
              </a:rPr>
              <a:t>sector</a:t>
            </a:r>
            <a:r>
              <a:rPr sz="849" i="1" spc="-50" dirty="0">
                <a:solidFill>
                  <a:srgbClr val="2856A0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856A0"/>
                </a:solidFill>
                <a:latin typeface="Arial"/>
                <a:cs typeface="Arial"/>
              </a:rPr>
              <a:t>developments</a:t>
            </a:r>
            <a:endParaRPr sz="849">
              <a:latin typeface="Arial"/>
              <a:cs typeface="Arial"/>
            </a:endParaRPr>
          </a:p>
          <a:p>
            <a:pPr marL="16482" marR="5071" indent="-2536" algn="just">
              <a:lnSpc>
                <a:spcPct val="147200"/>
              </a:lnSpc>
              <a:spcBef>
                <a:spcPts val="7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element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development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new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products.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Structured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programmes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initiated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market</a:t>
            </a:r>
            <a:r>
              <a:rPr sz="799" spc="4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segments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identified</a:t>
            </a:r>
            <a:r>
              <a:rPr sz="79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strategic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marketing</a:t>
            </a:r>
            <a:r>
              <a:rPr sz="799" spc="4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particular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emphasis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automotive,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engineering,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construction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packaging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sectors.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07896" y="2248223"/>
            <a:ext cx="2831152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lnSpc>
                <a:spcPct val="1454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2023/24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total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12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products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introduced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business'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portfolio.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included: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64621" y="2681399"/>
            <a:ext cx="2904054" cy="526038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2649" marR="15848" indent="-220603" algn="just">
              <a:lnSpc>
                <a:spcPct val="147900"/>
              </a:lnSpc>
              <a:spcBef>
                <a:spcPts val="100"/>
              </a:spcBef>
              <a:buChar char="•"/>
              <a:tabLst>
                <a:tab pos="235818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AR400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Valast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product,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widest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strip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	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superior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surface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quality.</a:t>
            </a:r>
            <a:endParaRPr sz="799">
              <a:latin typeface="Arial"/>
              <a:cs typeface="Arial"/>
            </a:endParaRPr>
          </a:p>
          <a:p>
            <a:pPr marL="233917" marR="22187" indent="-221872" algn="just">
              <a:lnSpc>
                <a:spcPct val="147900"/>
              </a:lnSpc>
              <a:spcBef>
                <a:spcPts val="140"/>
              </a:spcBef>
              <a:buChar char="•"/>
              <a:tabLst>
                <a:tab pos="237086" algn="l"/>
              </a:tabLst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DPB00-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offers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weight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saving 	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opportunities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galvanised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automotive 	sector.</a:t>
            </a:r>
            <a:endParaRPr sz="799">
              <a:latin typeface="Arial"/>
              <a:cs typeface="Arial"/>
            </a:endParaRPr>
          </a:p>
          <a:p>
            <a:pPr marL="236451" marR="16482" indent="-221238" algn="just">
              <a:lnSpc>
                <a:spcPct val="149100"/>
              </a:lnSpc>
              <a:spcBef>
                <a:spcPts val="85"/>
              </a:spcBef>
              <a:buChar char="•"/>
              <a:tabLst>
                <a:tab pos="236451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Commercialisation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Non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Grain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Orientated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(NGO)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electric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motors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facilitate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transaition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towards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full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electrification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2030.</a:t>
            </a:r>
            <a:endParaRPr sz="799">
              <a:latin typeface="Arial"/>
              <a:cs typeface="Arial"/>
            </a:endParaRPr>
          </a:p>
          <a:p>
            <a:pPr marL="62758" marR="5071" algn="just">
              <a:lnSpc>
                <a:spcPct val="146900"/>
              </a:lnSpc>
              <a:spcBef>
                <a:spcPts val="6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TUSK.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8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products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launched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year.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launches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cover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 wide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range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high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end</a:t>
            </a:r>
            <a:r>
              <a:rPr sz="79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applications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automotive,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manufactured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goods,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infrastructure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construction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focussing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 UK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export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opportunities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170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,</a:t>
            </a:r>
            <a:r>
              <a:rPr sz="799" spc="120" dirty="0">
                <a:solidFill>
                  <a:srgbClr val="7B7B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business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aunched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ComFlor™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RoofDek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products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containing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Mag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Zinc™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substrate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construction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applications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 products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provide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increased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durability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improved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in-</a:t>
            </a:r>
            <a:r>
              <a:rPr sz="799" spc="-85" dirty="0">
                <a:solidFill>
                  <a:srgbClr val="424242"/>
                </a:solidFill>
                <a:latin typeface="Arial"/>
                <a:cs typeface="Arial"/>
              </a:rPr>
              <a:t>se1V1ce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superior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corrosion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resistance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offered</a:t>
            </a:r>
            <a:r>
              <a:rPr sz="799" spc="48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novel</a:t>
            </a:r>
            <a:r>
              <a:rPr sz="79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Zinc</a:t>
            </a:r>
            <a:r>
              <a:rPr sz="79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-</a:t>
            </a:r>
            <a:r>
              <a:rPr sz="799" spc="285" dirty="0">
                <a:solidFill>
                  <a:srgbClr val="7B7B7B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Aluminium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Magnesium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coating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packaging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sector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,</a:t>
            </a:r>
            <a:r>
              <a:rPr sz="799" spc="105" dirty="0">
                <a:solidFill>
                  <a:srgbClr val="7B7B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launched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specialist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 grades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aerosol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welded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food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applications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799" spc="240" dirty="0">
                <a:solidFill>
                  <a:srgbClr val="93939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helping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customers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meet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799" spc="4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targets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either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through</a:t>
            </a:r>
            <a:r>
              <a:rPr sz="799" spc="48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improved</a:t>
            </a:r>
            <a:r>
              <a:rPr sz="799" spc="45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container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ghtweighting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.</a:t>
            </a:r>
            <a:r>
              <a:rPr sz="799" spc="265" dirty="0">
                <a:solidFill>
                  <a:srgbClr val="7B7B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Additionally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,</a:t>
            </a:r>
            <a:r>
              <a:rPr sz="799" spc="349" dirty="0">
                <a:solidFill>
                  <a:srgbClr val="7B7B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continued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develop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MagiZinc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offering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successfully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launched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range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highly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formable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grades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automotive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applications</a:t>
            </a:r>
            <a:r>
              <a:rPr sz="799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799" spc="90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Initially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targeting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Jaguar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Land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Rover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</a:t>
            </a:r>
            <a:r>
              <a:rPr sz="799" dirty="0">
                <a:solidFill>
                  <a:srgbClr val="646464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ng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supply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chain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efficiency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gains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localising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supply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7B7B7B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7B7B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whilst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opening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opportunities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Automotive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OEMs</a:t>
            </a:r>
            <a:r>
              <a:rPr sz="799" spc="-2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107370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7771" y="1204908"/>
            <a:ext cx="5143111" cy="0"/>
          </a:xfrm>
          <a:custGeom>
            <a:avLst/>
            <a:gdLst/>
            <a:ahLst/>
            <a:cxnLst/>
            <a:rect l="l" t="t" r="r" b="b"/>
            <a:pathLst>
              <a:path w="5151755">
                <a:moveTo>
                  <a:pt x="0" y="0"/>
                </a:moveTo>
                <a:lnTo>
                  <a:pt x="515158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871" y="9547495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74422" y="1442658"/>
            <a:ext cx="5780215" cy="0"/>
          </a:xfrm>
          <a:custGeom>
            <a:avLst/>
            <a:gdLst/>
            <a:ahLst/>
            <a:cxnLst/>
            <a:rect l="l" t="t" r="r" b="b"/>
            <a:pathLst>
              <a:path w="5789930">
                <a:moveTo>
                  <a:pt x="0" y="0"/>
                </a:moveTo>
                <a:lnTo>
                  <a:pt x="5789427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874422" y="1680408"/>
            <a:ext cx="5423310" cy="12679"/>
            <a:chOff x="875891" y="1674246"/>
            <a:chExt cx="5432425" cy="12700"/>
          </a:xfrm>
        </p:grpSpPr>
        <p:sp>
          <p:nvSpPr>
            <p:cNvPr id="7" name="object 7"/>
            <p:cNvSpPr/>
            <p:nvPr/>
          </p:nvSpPr>
          <p:spPr>
            <a:xfrm>
              <a:off x="875891" y="1680353"/>
              <a:ext cx="4431665" cy="0"/>
            </a:xfrm>
            <a:custGeom>
              <a:avLst/>
              <a:gdLst/>
              <a:ahLst/>
              <a:cxnLst/>
              <a:rect l="l" t="t" r="r" b="b"/>
              <a:pathLst>
                <a:path w="4431665">
                  <a:moveTo>
                    <a:pt x="0" y="0"/>
                  </a:moveTo>
                  <a:lnTo>
                    <a:pt x="4431338" y="0"/>
                  </a:lnTo>
                </a:path>
              </a:pathLst>
            </a:custGeom>
            <a:ln w="1221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307229" y="1680353"/>
              <a:ext cx="580390" cy="0"/>
            </a:xfrm>
            <a:custGeom>
              <a:avLst/>
              <a:gdLst/>
              <a:ahLst/>
              <a:cxnLst/>
              <a:rect l="l" t="t" r="r" b="b"/>
              <a:pathLst>
                <a:path w="580389">
                  <a:moveTo>
                    <a:pt x="0" y="0"/>
                  </a:moveTo>
                  <a:lnTo>
                    <a:pt x="57985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887088" y="1680353"/>
              <a:ext cx="421640" cy="0"/>
            </a:xfrm>
            <a:custGeom>
              <a:avLst/>
              <a:gdLst/>
              <a:ahLst/>
              <a:cxnLst/>
              <a:rect l="l" t="t" r="r" b="b"/>
              <a:pathLst>
                <a:path w="421639">
                  <a:moveTo>
                    <a:pt x="0" y="0"/>
                  </a:moveTo>
                  <a:lnTo>
                    <a:pt x="421160" y="0"/>
                  </a:lnTo>
                </a:path>
              </a:pathLst>
            </a:custGeom>
            <a:ln w="1221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874422" y="1823668"/>
            <a:ext cx="5780215" cy="0"/>
          </a:xfrm>
          <a:custGeom>
            <a:avLst/>
            <a:gdLst/>
            <a:ahLst/>
            <a:cxnLst/>
            <a:rect l="l" t="t" r="r" b="b"/>
            <a:pathLst>
              <a:path w="5789930">
                <a:moveTo>
                  <a:pt x="0" y="0"/>
                </a:moveTo>
                <a:lnTo>
                  <a:pt x="5789427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74422" y="1979120"/>
            <a:ext cx="4424229" cy="0"/>
          </a:xfrm>
          <a:custGeom>
            <a:avLst/>
            <a:gdLst/>
            <a:ahLst/>
            <a:cxnLst/>
            <a:rect l="l" t="t" r="r" b="b"/>
            <a:pathLst>
              <a:path w="4431665">
                <a:moveTo>
                  <a:pt x="0" y="0"/>
                </a:moveTo>
                <a:lnTo>
                  <a:pt x="4431338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4621943" y="2210773"/>
            <a:ext cx="2032394" cy="12679"/>
            <a:chOff x="4629711" y="2205503"/>
            <a:chExt cx="2035810" cy="12700"/>
          </a:xfrm>
        </p:grpSpPr>
        <p:sp>
          <p:nvSpPr>
            <p:cNvPr id="13" name="object 13"/>
            <p:cNvSpPr/>
            <p:nvPr/>
          </p:nvSpPr>
          <p:spPr>
            <a:xfrm>
              <a:off x="4629711" y="2211609"/>
              <a:ext cx="677545" cy="0"/>
            </a:xfrm>
            <a:custGeom>
              <a:avLst/>
              <a:gdLst/>
              <a:ahLst/>
              <a:cxnLst/>
              <a:rect l="l" t="t" r="r" b="b"/>
              <a:pathLst>
                <a:path w="677545">
                  <a:moveTo>
                    <a:pt x="0" y="0"/>
                  </a:moveTo>
                  <a:lnTo>
                    <a:pt x="677518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5307229" y="2211609"/>
              <a:ext cx="1358265" cy="0"/>
            </a:xfrm>
            <a:custGeom>
              <a:avLst/>
              <a:gdLst/>
              <a:ahLst/>
              <a:cxnLst/>
              <a:rect l="l" t="t" r="r" b="b"/>
              <a:pathLst>
                <a:path w="1358265">
                  <a:moveTo>
                    <a:pt x="0" y="0"/>
                  </a:moveTo>
                  <a:lnTo>
                    <a:pt x="1358089" y="0"/>
                  </a:lnTo>
                </a:path>
              </a:pathLst>
            </a:custGeom>
            <a:ln w="1221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/>
          <p:nvPr/>
        </p:nvSpPr>
        <p:spPr>
          <a:xfrm>
            <a:off x="874421" y="2326601"/>
            <a:ext cx="5003012" cy="0"/>
          </a:xfrm>
          <a:custGeom>
            <a:avLst/>
            <a:gdLst/>
            <a:ahLst/>
            <a:cxnLst/>
            <a:rect l="l" t="t" r="r" b="b"/>
            <a:pathLst>
              <a:path w="5011420">
                <a:moveTo>
                  <a:pt x="0" y="0"/>
                </a:moveTo>
                <a:lnTo>
                  <a:pt x="5011196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74422" y="2497293"/>
            <a:ext cx="4424229" cy="0"/>
          </a:xfrm>
          <a:custGeom>
            <a:avLst/>
            <a:gdLst/>
            <a:ahLst/>
            <a:cxnLst/>
            <a:rect l="l" t="t" r="r" b="b"/>
            <a:pathLst>
              <a:path w="4431665">
                <a:moveTo>
                  <a:pt x="0" y="0"/>
                </a:moveTo>
                <a:lnTo>
                  <a:pt x="4431338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874422" y="3387331"/>
            <a:ext cx="4424229" cy="0"/>
          </a:xfrm>
          <a:custGeom>
            <a:avLst/>
            <a:gdLst/>
            <a:ahLst/>
            <a:cxnLst/>
            <a:rect l="l" t="t" r="r" b="b"/>
            <a:pathLst>
              <a:path w="4431665">
                <a:moveTo>
                  <a:pt x="0" y="0"/>
                </a:moveTo>
                <a:lnTo>
                  <a:pt x="4431338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873929" y="728922"/>
            <a:ext cx="159244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8609E"/>
                </a:solidFill>
                <a:latin typeface="Arial"/>
                <a:cs typeface="Arial"/>
              </a:rPr>
              <a:t>AS.</a:t>
            </a:r>
            <a:r>
              <a:rPr sz="1198" b="1" spc="40" dirty="0">
                <a:solidFill>
                  <a:srgbClr val="3860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8609E"/>
                </a:solidFill>
                <a:latin typeface="Arial"/>
                <a:cs typeface="Arial"/>
              </a:rPr>
              <a:t>Financial</a:t>
            </a:r>
            <a:r>
              <a:rPr sz="1198" b="1" spc="40" dirty="0">
                <a:solidFill>
                  <a:srgbClr val="3860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8609E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66694" y="1325581"/>
            <a:ext cx="171162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7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499266" y="1322534"/>
            <a:ext cx="380361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endParaRPr sz="7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282285" y="1322534"/>
            <a:ext cx="383530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2022/23</a:t>
            </a:r>
            <a:endParaRPr sz="7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66516" y="1447253"/>
            <a:ext cx="1217788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214" marR="5071" indent="-3170">
              <a:lnSpc>
                <a:spcPts val="938"/>
              </a:lnSpc>
              <a:spcBef>
                <a:spcPts val="150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Liquid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(mt</a:t>
            </a:r>
            <a:r>
              <a:rPr sz="799" spc="-20" dirty="0">
                <a:solidFill>
                  <a:srgbClr val="727272"/>
                </a:solidFill>
                <a:latin typeface="Arial"/>
                <a:cs typeface="Arial"/>
              </a:rPr>
              <a:t>)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deliveries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mt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052415" y="1458428"/>
            <a:ext cx="39938" cy="7412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399" spc="-50" dirty="0">
                <a:solidFill>
                  <a:srgbClr val="D6D4E2"/>
                </a:solidFill>
                <a:latin typeface="Arial"/>
                <a:cs typeface="Arial"/>
              </a:rPr>
              <a:t>I</a:t>
            </a:r>
            <a:endParaRPr sz="3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713511" y="1444204"/>
            <a:ext cx="169894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7.8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7.7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66408" y="1703544"/>
            <a:ext cx="437415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Revenue</a:t>
            </a:r>
            <a:endParaRPr sz="74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609923" y="1694146"/>
            <a:ext cx="27195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7,521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393714" y="1437854"/>
            <a:ext cx="276395" cy="3839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15374">
              <a:lnSpc>
                <a:spcPts val="1003"/>
              </a:lnSpc>
              <a:spcBef>
                <a:spcPts val="100"/>
              </a:spcBef>
            </a:pPr>
            <a:r>
              <a:rPr sz="849" spc="-25" dirty="0">
                <a:solidFill>
                  <a:srgbClr val="3F3F3F"/>
                </a:solidFill>
                <a:latin typeface="Times New Roman"/>
                <a:cs typeface="Times New Roman"/>
              </a:rPr>
              <a:t>9</a:t>
            </a:r>
            <a:r>
              <a:rPr sz="849" spc="-25" dirty="0">
                <a:solidFill>
                  <a:srgbClr val="AAAABF"/>
                </a:solidFill>
                <a:latin typeface="Times New Roman"/>
                <a:cs typeface="Times New Roman"/>
              </a:rPr>
              <a:t>.</a:t>
            </a:r>
            <a:r>
              <a:rPr sz="849" spc="-25" dirty="0">
                <a:solidFill>
                  <a:srgbClr val="3F3F3F"/>
                </a:solidFill>
                <a:latin typeface="Times New Roman"/>
                <a:cs typeface="Times New Roman"/>
              </a:rPr>
              <a:t>3</a:t>
            </a:r>
            <a:endParaRPr sz="849">
              <a:latin typeface="Times New Roman"/>
              <a:cs typeface="Times New Roman"/>
            </a:endParaRPr>
          </a:p>
          <a:p>
            <a:pPr marR="5071" algn="r">
              <a:lnSpc>
                <a:spcPts val="942"/>
              </a:lnSpc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8</a:t>
            </a:r>
            <a:r>
              <a:rPr sz="799" spc="-25" dirty="0">
                <a:solidFill>
                  <a:srgbClr val="8C95B1"/>
                </a:solidFill>
                <a:latin typeface="Arial"/>
                <a:cs typeface="Arial"/>
              </a:rPr>
              <a:t>.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  <a:p>
            <a:pPr marR="10143" algn="r">
              <a:spcBef>
                <a:spcPts val="125"/>
              </a:spcBef>
            </a:pP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9,293</a:t>
            </a:r>
            <a:endParaRPr sz="74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907671" y="1744948"/>
            <a:ext cx="69099" cy="166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98" spc="-50" dirty="0">
                <a:solidFill>
                  <a:srgbClr val="C1C1D3"/>
                </a:solidFill>
                <a:latin typeface="Times New Roman"/>
                <a:cs typeface="Times New Roman"/>
              </a:rPr>
              <a:t>-</a:t>
            </a:r>
            <a:endParaRPr sz="998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66408" y="1855948"/>
            <a:ext cx="386066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3F3F3F"/>
                </a:solidFill>
                <a:latin typeface="Arial"/>
                <a:cs typeface="Arial"/>
              </a:rPr>
              <a:t>EBITDA</a:t>
            </a:r>
            <a:endParaRPr sz="74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472074" y="1852900"/>
            <a:ext cx="19398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25" dirty="0">
                <a:solidFill>
                  <a:srgbClr val="3F3F3F"/>
                </a:solidFill>
                <a:latin typeface="Arial"/>
                <a:cs typeface="Arial"/>
              </a:rPr>
              <a:t>464</a:t>
            </a:r>
            <a:endParaRPr sz="74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866110" y="2002001"/>
            <a:ext cx="197090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Depreciation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amortisat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606060"/>
                </a:solidFill>
                <a:latin typeface="Arial"/>
                <a:cs typeface="Arial"/>
              </a:rPr>
              <a:t>(net</a:t>
            </a:r>
            <a:r>
              <a:rPr sz="799" spc="-5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grants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)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/>
          <p:nvPr/>
        </p:nvSpPr>
        <p:spPr>
          <a:xfrm>
            <a:off x="5889194" y="1850176"/>
            <a:ext cx="88751" cy="277663"/>
          </a:xfrm>
          <a:custGeom>
            <a:avLst/>
            <a:gdLst/>
            <a:ahLst/>
            <a:cxnLst/>
            <a:rect l="l" t="t" r="r" b="b"/>
            <a:pathLst>
              <a:path w="88900" h="278130">
                <a:moveTo>
                  <a:pt x="88504" y="277690"/>
                </a:moveTo>
                <a:lnTo>
                  <a:pt x="0" y="277690"/>
                </a:lnTo>
                <a:lnTo>
                  <a:pt x="0" y="0"/>
                </a:lnTo>
                <a:lnTo>
                  <a:pt x="88504" y="0"/>
                </a:lnTo>
                <a:lnTo>
                  <a:pt x="88504" y="277690"/>
                </a:lnTo>
                <a:close/>
              </a:path>
            </a:pathLst>
          </a:custGeom>
          <a:solidFill>
            <a:srgbClr val="D8DA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5876513" y="1845534"/>
            <a:ext cx="707471" cy="2581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597" spc="629" dirty="0">
                <a:solidFill>
                  <a:srgbClr val="AAAABF"/>
                </a:solidFill>
                <a:latin typeface="Arial"/>
                <a:cs typeface="Arial"/>
              </a:rPr>
              <a:t>---</a:t>
            </a:r>
            <a:r>
              <a:rPr sz="1597" spc="629" dirty="0">
                <a:solidFill>
                  <a:srgbClr val="8C95B1"/>
                </a:solidFill>
                <a:latin typeface="Arial"/>
                <a:cs typeface="Arial"/>
              </a:rPr>
              <a:t>-</a:t>
            </a:r>
            <a:r>
              <a:rPr sz="1597" spc="-50" dirty="0">
                <a:solidFill>
                  <a:srgbClr val="8C95B1"/>
                </a:solidFill>
                <a:latin typeface="Arial"/>
                <a:cs typeface="Arial"/>
              </a:rPr>
              <a:t>-</a:t>
            </a:r>
            <a:endParaRPr sz="1597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620686" y="1813022"/>
            <a:ext cx="255475" cy="314685"/>
          </a:xfrm>
          <a:prstGeom prst="rect">
            <a:avLst/>
          </a:prstGeom>
        </p:spPr>
        <p:txBody>
          <a:bodyPr vert="horz" wrap="square" lIns="0" tIns="43108" rIns="0" bIns="0" rtlCol="0">
            <a:spAutoFit/>
          </a:bodyPr>
          <a:lstStyle/>
          <a:p>
            <a:pPr marL="12678">
              <a:spcBef>
                <a:spcPts val="339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(749)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4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(258)</a:t>
            </a:r>
            <a:endParaRPr sz="7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049368" y="2104622"/>
            <a:ext cx="56420" cy="7412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399" spc="70" dirty="0">
                <a:solidFill>
                  <a:srgbClr val="D6D4E2"/>
                </a:solidFill>
                <a:latin typeface="Arial"/>
                <a:cs typeface="Arial"/>
              </a:rPr>
              <a:t>I</a:t>
            </a:r>
            <a:endParaRPr sz="3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931615" y="2037563"/>
            <a:ext cx="154046" cy="2581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597" spc="-40" dirty="0">
                <a:solidFill>
                  <a:srgbClr val="AAAABF"/>
                </a:solidFill>
                <a:latin typeface="Arial"/>
                <a:cs typeface="Arial"/>
              </a:rPr>
              <a:t>-</a:t>
            </a:r>
            <a:r>
              <a:rPr sz="1597" spc="-50" dirty="0">
                <a:solidFill>
                  <a:srgbClr val="AAAABF"/>
                </a:solidFill>
                <a:latin typeface="Arial"/>
                <a:cs typeface="Arial"/>
              </a:rPr>
              <a:t>-</a:t>
            </a:r>
            <a:endParaRPr sz="1597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2889879" y="1993112"/>
            <a:ext cx="103964" cy="3226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947" spc="-50" dirty="0">
                <a:solidFill>
                  <a:srgbClr val="AAAABF"/>
                </a:solidFill>
                <a:latin typeface="Times New Roman"/>
                <a:cs typeface="Times New Roman"/>
              </a:rPr>
              <a:t>-</a:t>
            </a:r>
            <a:endParaRPr sz="1947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72882" y="2194285"/>
            <a:ext cx="3322451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49" b="1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10" dirty="0">
                <a:solidFill>
                  <a:srgbClr val="3F3F3F"/>
                </a:solidFill>
                <a:latin typeface="Arial"/>
                <a:cs typeface="Arial"/>
              </a:rPr>
              <a:t>(loss)/</a:t>
            </a:r>
            <a:r>
              <a:rPr sz="749" b="1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10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10" dirty="0">
                <a:solidFill>
                  <a:srgbClr val="3F3F3F"/>
                </a:solidFill>
                <a:latin typeface="Arial"/>
                <a:cs typeface="Arial"/>
              </a:rPr>
              <a:t>before restructuring,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lmpalnnent</a:t>
            </a:r>
            <a:r>
              <a:rPr sz="749" b="1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49" b="1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disposals</a:t>
            </a:r>
            <a:endParaRPr sz="74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6406752" y="1995905"/>
            <a:ext cx="261181" cy="33852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(236)</a:t>
            </a:r>
            <a:endParaRPr sz="799">
              <a:latin typeface="Arial"/>
              <a:cs typeface="Arial"/>
            </a:endParaRPr>
          </a:p>
          <a:p>
            <a:pPr marL="79874">
              <a:spcBef>
                <a:spcPts val="604"/>
              </a:spcBef>
            </a:pPr>
            <a:r>
              <a:rPr sz="749" b="1" spc="-25" dirty="0">
                <a:solidFill>
                  <a:srgbClr val="3F3F3F"/>
                </a:solidFill>
                <a:latin typeface="Arial"/>
                <a:cs typeface="Arial"/>
              </a:rPr>
              <a:t>22B</a:t>
            </a:r>
            <a:endParaRPr sz="74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868953" y="2346434"/>
            <a:ext cx="177374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-20" dirty="0">
                <a:solidFill>
                  <a:srgbClr val="8C8A8E"/>
                </a:solidFill>
                <a:latin typeface="Arial"/>
                <a:cs typeface="Arial"/>
              </a:rPr>
              <a:t>,</a:t>
            </a:r>
            <a:r>
              <a:rPr sz="799" spc="-114" dirty="0">
                <a:solidFill>
                  <a:srgbClr val="8C8A8E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disposa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5893225" y="2224568"/>
            <a:ext cx="48813" cy="233922"/>
          </a:xfrm>
          <a:custGeom>
            <a:avLst/>
            <a:gdLst/>
            <a:ahLst/>
            <a:cxnLst/>
            <a:rect l="l" t="t" r="r" b="b"/>
            <a:pathLst>
              <a:path w="48895" h="234314">
                <a:moveTo>
                  <a:pt x="48830" y="234301"/>
                </a:moveTo>
                <a:lnTo>
                  <a:pt x="0" y="234301"/>
                </a:lnTo>
                <a:lnTo>
                  <a:pt x="0" y="0"/>
                </a:lnTo>
                <a:lnTo>
                  <a:pt x="48830" y="0"/>
                </a:lnTo>
                <a:lnTo>
                  <a:pt x="48830" y="234301"/>
                </a:lnTo>
                <a:close/>
              </a:path>
            </a:pathLst>
          </a:custGeom>
          <a:solidFill>
            <a:srgbClr val="D8DAE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5518247" y="2102334"/>
            <a:ext cx="692890" cy="235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799" b="1" dirty="0">
                <a:solidFill>
                  <a:srgbClr val="3F3F3F"/>
                </a:solidFill>
                <a:latin typeface="Times New Roman"/>
                <a:cs typeface="Times New Roman"/>
              </a:rPr>
              <a:t>(1,007)</a:t>
            </a:r>
            <a:r>
              <a:rPr sz="799" b="1" spc="50" dirty="0">
                <a:solidFill>
                  <a:srgbClr val="3F3F3F"/>
                </a:solidFill>
                <a:latin typeface="Times New Roman"/>
                <a:cs typeface="Times New Roman"/>
              </a:rPr>
              <a:t> </a:t>
            </a:r>
            <a:r>
              <a:rPr sz="2022" baseline="-32921" dirty="0">
                <a:solidFill>
                  <a:srgbClr val="AAAABF"/>
                </a:solidFill>
                <a:latin typeface="Arial"/>
                <a:cs typeface="Arial"/>
              </a:rPr>
              <a:t>-</a:t>
            </a:r>
            <a:r>
              <a:rPr sz="2022" spc="651" baseline="-32921" dirty="0">
                <a:solidFill>
                  <a:srgbClr val="AAAABF"/>
                </a:solidFill>
                <a:latin typeface="Arial"/>
                <a:cs typeface="Arial"/>
              </a:rPr>
              <a:t> </a:t>
            </a:r>
            <a:r>
              <a:rPr sz="2171" baseline="-30651" dirty="0">
                <a:solidFill>
                  <a:srgbClr val="C1C1D3"/>
                </a:solidFill>
                <a:latin typeface="Arial"/>
                <a:cs typeface="Arial"/>
              </a:rPr>
              <a:t>-</a:t>
            </a:r>
            <a:r>
              <a:rPr sz="2171" spc="-75" baseline="-30651" dirty="0">
                <a:solidFill>
                  <a:srgbClr val="C1C1D3"/>
                </a:solidFill>
                <a:latin typeface="Arial"/>
                <a:cs typeface="Arial"/>
              </a:rPr>
              <a:t>-</a:t>
            </a:r>
            <a:endParaRPr sz="2171" baseline="-30651">
              <a:latin typeface="Arial"/>
              <a:cs typeface="Arial"/>
            </a:endParaRPr>
          </a:p>
        </p:txBody>
      </p:sp>
      <p:sp>
        <p:nvSpPr>
          <p:cNvPr id="57" name="object 5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34414"/>
          </a:xfrm>
          <a:prstGeom prst="rect">
            <a:avLst/>
          </a:prstGeom>
        </p:spPr>
        <p:txBody>
          <a:bodyPr vert="horz" wrap="square" lIns="0" tIns="64788" rIns="0" bIns="0" rtlCol="0">
            <a:spAutoFit/>
          </a:bodyPr>
          <a:lstStyle/>
          <a:p>
            <a:pPr marL="31062">
              <a:spcBef>
                <a:spcPts val="25"/>
              </a:spcBef>
            </a:pPr>
            <a:r>
              <a:rPr dirty="0"/>
              <a:t>Page</a:t>
            </a:r>
            <a:r>
              <a:rPr spc="50" dirty="0"/>
              <a:t> </a:t>
            </a:r>
            <a:r>
              <a:rPr sz="749" b="1" spc="-25" dirty="0">
                <a:latin typeface="Arial"/>
                <a:cs typeface="Arial"/>
              </a:rPr>
              <a:t>24</a:t>
            </a:r>
            <a:endParaRPr sz="749">
              <a:latin typeface="Arial"/>
              <a:cs typeface="Arial"/>
            </a:endParaRPr>
          </a:p>
        </p:txBody>
      </p:sp>
      <p:sp>
        <p:nvSpPr>
          <p:cNvPr id="58" name="object 5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21566"/>
          </a:xfrm>
          <a:prstGeom prst="rect">
            <a:avLst/>
          </a:prstGeom>
        </p:spPr>
        <p:txBody>
          <a:bodyPr vert="horz" wrap="square" lIns="0" tIns="67836" rIns="0" bIns="0" rtlCol="0">
            <a:spAutoFit/>
          </a:bodyPr>
          <a:lstStyle/>
          <a:p>
            <a:pPr marL="30428">
              <a:spcBef>
                <a:spcPts val="25"/>
              </a:spcBef>
            </a:pPr>
            <a:r>
              <a:rPr dirty="0"/>
              <a:t>Tata</a:t>
            </a:r>
            <a:r>
              <a:rPr spc="40" dirty="0"/>
              <a:t> </a:t>
            </a:r>
            <a:r>
              <a:rPr dirty="0"/>
              <a:t>Steel</a:t>
            </a:r>
            <a:r>
              <a:rPr spc="-30" dirty="0"/>
              <a:t> </a:t>
            </a:r>
            <a:r>
              <a:rPr dirty="0"/>
              <a:t>Europe</a:t>
            </a:r>
            <a:r>
              <a:rPr spc="4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59" name="object 59"/>
          <p:cNvSpPr txBox="1"/>
          <p:nvPr/>
        </p:nvSpPr>
        <p:spPr>
          <a:xfrm>
            <a:off x="3001689" y="9921388"/>
            <a:ext cx="1155663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Accoun!s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866789" y="2538717"/>
            <a:ext cx="1113823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49" b="1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10" dirty="0">
                <a:solidFill>
                  <a:srgbClr val="3F3F3F"/>
                </a:solidFill>
                <a:latin typeface="Arial"/>
                <a:cs typeface="Arial"/>
              </a:rPr>
              <a:t>(loss)/</a:t>
            </a:r>
            <a:r>
              <a:rPr sz="749" b="1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endParaRPr sz="74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505568" y="2346434"/>
            <a:ext cx="1201306" cy="35056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0588">
              <a:lnSpc>
                <a:spcPts val="799"/>
              </a:lnSpc>
              <a:spcBef>
                <a:spcPts val="100"/>
              </a:spcBef>
              <a:tabLst>
                <a:tab pos="1036460" algn="l"/>
              </a:tabLst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(647)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15</a:t>
            </a:r>
            <a:endParaRPr sz="799">
              <a:latin typeface="Arial"/>
              <a:cs typeface="Arial"/>
            </a:endParaRPr>
          </a:p>
          <a:p>
            <a:pPr marL="50714">
              <a:lnSpc>
                <a:spcPts val="1757"/>
              </a:lnSpc>
            </a:pPr>
            <a:r>
              <a:rPr sz="799" b="1" dirty="0">
                <a:solidFill>
                  <a:srgbClr val="3F3F3F"/>
                </a:solidFill>
                <a:latin typeface="Times New Roman"/>
                <a:cs typeface="Times New Roman"/>
              </a:rPr>
              <a:t>(1,854)</a:t>
            </a:r>
            <a:r>
              <a:rPr sz="799" b="1" spc="30" dirty="0">
                <a:solidFill>
                  <a:srgbClr val="3F3F3F"/>
                </a:solidFill>
                <a:latin typeface="Times New Roman"/>
                <a:cs typeface="Times New Roman"/>
              </a:rPr>
              <a:t> </a:t>
            </a:r>
            <a:r>
              <a:rPr sz="2396" baseline="13888" dirty="0">
                <a:solidFill>
                  <a:srgbClr val="AAAABF"/>
                </a:solidFill>
                <a:latin typeface="Arial"/>
                <a:cs typeface="Arial"/>
              </a:rPr>
              <a:t>-</a:t>
            </a:r>
            <a:r>
              <a:rPr sz="2396" spc="396" baseline="13888" dirty="0">
                <a:solidFill>
                  <a:srgbClr val="AAAABF"/>
                </a:solidFill>
                <a:latin typeface="Arial"/>
                <a:cs typeface="Arial"/>
              </a:rPr>
              <a:t> </a:t>
            </a:r>
            <a:r>
              <a:rPr sz="2396" spc="606" baseline="13888" dirty="0">
                <a:solidFill>
                  <a:srgbClr val="C1C1D3"/>
                </a:solidFill>
                <a:latin typeface="Arial"/>
                <a:cs typeface="Arial"/>
              </a:rPr>
              <a:t>---</a:t>
            </a:r>
            <a:r>
              <a:rPr sz="2396" spc="209" baseline="13888" dirty="0">
                <a:solidFill>
                  <a:srgbClr val="C1C1D3"/>
                </a:solidFill>
                <a:latin typeface="Arial"/>
                <a:cs typeface="Arial"/>
              </a:rPr>
              <a:t>-</a:t>
            </a:r>
            <a:r>
              <a:rPr sz="749" b="1" spc="-260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2396" spc="-389" baseline="13888" dirty="0">
                <a:solidFill>
                  <a:srgbClr val="8C95B1"/>
                </a:solidFill>
                <a:latin typeface="Arial"/>
                <a:cs typeface="Arial"/>
              </a:rPr>
              <a:t>-</a:t>
            </a:r>
            <a:r>
              <a:rPr sz="749" b="1" spc="-25" dirty="0">
                <a:solidFill>
                  <a:srgbClr val="3F3F3F"/>
                </a:solidFill>
                <a:latin typeface="Arial"/>
                <a:cs typeface="Arial"/>
              </a:rPr>
              <a:t>43</a:t>
            </a:r>
            <a:endParaRPr sz="74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879561" y="3253746"/>
            <a:ext cx="76706" cy="2581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597" spc="-90" dirty="0">
                <a:solidFill>
                  <a:srgbClr val="AAAABF"/>
                </a:solidFill>
                <a:latin typeface="Arial"/>
                <a:cs typeface="Arial"/>
              </a:rPr>
              <a:t>-</a:t>
            </a:r>
            <a:endParaRPr sz="1597">
              <a:latin typeface="Arial"/>
              <a:cs typeface="Arial"/>
            </a:endParaRPr>
          </a:p>
        </p:txBody>
      </p:sp>
      <p:graphicFrame>
        <p:nvGraphicFramePr>
          <p:cNvPr id="46" name="object 46"/>
          <p:cNvGraphicFramePr>
            <a:graphicFrameLocks noGrp="1"/>
          </p:cNvGraphicFramePr>
          <p:nvPr/>
        </p:nvGraphicFramePr>
        <p:xfrm>
          <a:off x="874421" y="2634189"/>
          <a:ext cx="5856288" cy="9559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478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64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63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2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112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9747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719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3865">
                        <a:lnSpc>
                          <a:spcPts val="430"/>
                        </a:lnSpc>
                      </a:pPr>
                      <a:r>
                        <a:rPr sz="400" spc="30" dirty="0">
                          <a:solidFill>
                            <a:srgbClr val="D6D4E2"/>
                          </a:solidFill>
                          <a:latin typeface="Arial"/>
                          <a:cs typeface="Arial"/>
                        </a:rPr>
                        <a:t>I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 marL="698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04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(208)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post-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j01nt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381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b="1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(Loss)/</a:t>
                      </a:r>
                      <a:r>
                        <a:rPr sz="700" b="1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700" b="1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700" b="1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(1,858)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126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6271"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charge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620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 after</a:t>
                      </a:r>
                      <a:r>
                        <a:rPr sz="7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905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(33)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25781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(1,891)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20286" marB="0">
                    <a:lnR w="57150">
                      <a:solidFill>
                        <a:srgbClr val="D8DAE9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57150">
                      <a:solidFill>
                        <a:srgbClr val="D8DAE9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9535">
                        <a:lnSpc>
                          <a:spcPts val="2265"/>
                        </a:lnSpc>
                      </a:pPr>
                      <a:r>
                        <a:rPr sz="1900" spc="-50" dirty="0">
                          <a:solidFill>
                            <a:srgbClr val="C1C1D3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6002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(470)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61925">
                        <a:lnSpc>
                          <a:spcPct val="100000"/>
                        </a:lnSpc>
                        <a:spcBef>
                          <a:spcPts val="40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(344)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7" name="object 47"/>
          <p:cNvSpPr txBox="1"/>
          <p:nvPr/>
        </p:nvSpPr>
        <p:spPr>
          <a:xfrm>
            <a:off x="805579" y="3753884"/>
            <a:ext cx="688453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38609E"/>
                </a:solidFill>
                <a:latin typeface="Arial"/>
                <a:cs typeface="Arial"/>
              </a:rPr>
              <a:t>Profit</a:t>
            </a:r>
            <a:r>
              <a:rPr sz="799" i="1" spc="-25" dirty="0">
                <a:solidFill>
                  <a:srgbClr val="3860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609E"/>
                </a:solidFill>
                <a:latin typeface="Arial"/>
                <a:cs typeface="Arial"/>
              </a:rPr>
              <a:t>and</a:t>
            </a:r>
            <a:r>
              <a:rPr sz="849" i="1" spc="-25" dirty="0">
                <a:solidFill>
                  <a:srgbClr val="38609E"/>
                </a:solidFill>
                <a:latin typeface="Arial"/>
                <a:cs typeface="Arial"/>
              </a:rPr>
              <a:t> </a:t>
            </a:r>
            <a:r>
              <a:rPr sz="948" spc="-45" dirty="0">
                <a:solidFill>
                  <a:srgbClr val="38609E"/>
                </a:solidFill>
                <a:latin typeface="Arial"/>
                <a:cs typeface="Arial"/>
              </a:rPr>
              <a:t>toss</a:t>
            </a:r>
            <a:endParaRPr sz="948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800197" y="3961914"/>
            <a:ext cx="2847634" cy="1814955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1268" algn="just">
              <a:lnSpc>
                <a:spcPct val="145900"/>
              </a:lnSpc>
              <a:spcBef>
                <a:spcPts val="11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revenue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£7,521m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19%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than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previous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14%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decrease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revenue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tonne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6%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decrease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deliveries.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average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revenue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tonne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weaker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European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mar1&lt;et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prior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benefitting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spike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mar1&lt;et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seen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response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commencement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Ukraine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3F3F3F"/>
                </a:solidFill>
                <a:latin typeface="Arial"/>
                <a:cs typeface="Arial"/>
              </a:rPr>
              <a:t>war</a:t>
            </a:r>
            <a:r>
              <a:rPr sz="849" b="1" spc="-20" dirty="0">
                <a:solidFill>
                  <a:srgbClr val="8C95B1"/>
                </a:solidFill>
                <a:latin typeface="Arial"/>
                <a:cs typeface="Arial"/>
              </a:rPr>
              <a:t>.</a:t>
            </a:r>
            <a:r>
              <a:rPr sz="849" b="1" spc="5" dirty="0">
                <a:solidFill>
                  <a:srgbClr val="8C95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decrease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deliveries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driven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mar1&lt;et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demand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operational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issues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delays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reline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</a:t>
            </a:r>
            <a:r>
              <a:rPr sz="799" dirty="0">
                <a:solidFill>
                  <a:srgbClr val="8C95B1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ast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IJmuiden</a:t>
            </a:r>
            <a:endParaRPr sz="799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97151" y="5827339"/>
            <a:ext cx="2845732" cy="217122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6973" algn="just">
              <a:lnSpc>
                <a:spcPct val="1471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result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before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restructuring,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rment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disposals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£1,007m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compared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profit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£22Bm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2022/23.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decrease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profitability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to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reducing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spread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European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marl&lt;et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been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weakening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since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reaching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point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start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2022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calendar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AAAABF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AAAAB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Operational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Business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aged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heavy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higher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production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(e.g.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coke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usage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internally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generated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energy)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 reduced profitability.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Business,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reline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decline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profitability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lower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production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96744" y="8043290"/>
            <a:ext cx="2846366" cy="1455514"/>
          </a:xfrm>
          <a:prstGeom prst="rect">
            <a:avLst/>
          </a:prstGeom>
        </p:spPr>
        <p:txBody>
          <a:bodyPr vert="horz" wrap="square" lIns="0" tIns="70367" rIns="0" bIns="0" rtlCol="0">
            <a:spAutoFit/>
          </a:bodyPr>
          <a:lstStyle/>
          <a:p>
            <a:pPr marL="14579" algn="just">
              <a:spcBef>
                <a:spcPts val="55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Restructuring,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disposals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2678" marR="5071" indent="5705" algn="just">
              <a:lnSpc>
                <a:spcPct val="146500"/>
              </a:lnSpc>
              <a:spcBef>
                <a:spcPts val="1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£647m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2023/24,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compared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gain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£15m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2022/23.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PPE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impairment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£252m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steelmaking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will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closed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2024/25,</a:t>
            </a:r>
            <a:r>
              <a:rPr sz="799" spc="43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£241m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provision, Including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redundancy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Blast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2024/25,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a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£115m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past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service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rules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endParaRPr sz="799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877133" y="3888760"/>
            <a:ext cx="2848268" cy="5359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members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entitled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Scheme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completion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purchase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certain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insurance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policies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(see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3)</a:t>
            </a:r>
            <a:r>
              <a:rPr sz="799" spc="-25" dirty="0">
                <a:solidFill>
                  <a:srgbClr val="8C95B1"/>
                </a:solidFill>
                <a:latin typeface="Arial"/>
                <a:cs typeface="Arial"/>
              </a:rPr>
              <a:t>,</a:t>
            </a:r>
            <a:endParaRPr sz="799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875160" y="4498376"/>
            <a:ext cx="2857777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634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£208m,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£89m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higher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than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2022/23</a:t>
            </a:r>
            <a:r>
              <a:rPr sz="799" dirty="0">
                <a:solidFill>
                  <a:srgbClr val="AAAABF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AAAAB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primarily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higher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increase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across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873977" y="5096324"/>
            <a:ext cx="2857143" cy="1823196"/>
          </a:xfrm>
          <a:prstGeom prst="rect">
            <a:avLst/>
          </a:prstGeom>
        </p:spPr>
        <p:txBody>
          <a:bodyPr vert="horz" wrap="square" lIns="0" tIns="72902" rIns="0" bIns="0" rtlCol="0">
            <a:spAutoFit/>
          </a:bodyPr>
          <a:lstStyle/>
          <a:p>
            <a:pPr marL="13946" algn="just">
              <a:spcBef>
                <a:spcPts val="57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b="1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b="1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£33m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compared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12678" marR="5705" indent="5071" algn="just">
              <a:lnSpc>
                <a:spcPts val="1418"/>
              </a:lnSpc>
              <a:spcBef>
                <a:spcPts val="1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£470m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2022/23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charge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£145m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decrease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3F3F3F"/>
                </a:solidFill>
                <a:latin typeface="Arial"/>
                <a:cs typeface="Arial"/>
              </a:rPr>
              <a:t>1n</a:t>
            </a:r>
            <a:r>
              <a:rPr sz="5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deferred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purposes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offset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endParaRPr sz="799">
              <a:latin typeface="Arial"/>
              <a:cs typeface="Arial"/>
            </a:endParaRPr>
          </a:p>
          <a:p>
            <a:pPr marL="12678" marR="8241" indent="-634" algn="just">
              <a:lnSpc>
                <a:spcPts val="1388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effects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movements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benefit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(BSPS),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£27m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increase</a:t>
            </a:r>
            <a:endParaRPr sz="799">
              <a:latin typeface="Arial"/>
              <a:cs typeface="Arial"/>
            </a:endParaRPr>
          </a:p>
          <a:p>
            <a:pPr marL="12678" marR="8241" algn="just">
              <a:lnSpc>
                <a:spcPts val="1388"/>
              </a:lnSpc>
              <a:spcBef>
                <a:spcPts val="3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purposes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following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reserve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movements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UK,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endParaRPr sz="799">
              <a:latin typeface="Arial"/>
              <a:cs typeface="Arial"/>
            </a:endParaRPr>
          </a:p>
          <a:p>
            <a:pPr marL="15848" marR="11411" indent="-1268" algn="just">
              <a:lnSpc>
                <a:spcPts val="1388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£85m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Dutch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fiscal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unity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recognition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additional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credits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3871641" y="6967320"/>
            <a:ext cx="2859045" cy="128118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6973" algn="just">
              <a:lnSpc>
                <a:spcPct val="1473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prior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primarily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comprised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£352m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offset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comprehensive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income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relating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BSPS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£38m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decrease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purposes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 hedge reserve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movements,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£55m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Dutch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fiscal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unity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utilisation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tax.</a:t>
            </a:r>
            <a:endParaRPr sz="799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3876230" y="8344798"/>
            <a:ext cx="47164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35" dirty="0">
                <a:solidFill>
                  <a:srgbClr val="38609E"/>
                </a:solidFill>
                <a:latin typeface="Arial"/>
                <a:cs typeface="Arial"/>
              </a:rPr>
              <a:t>Financrng</a:t>
            </a:r>
            <a:endParaRPr sz="849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3873165" y="8549272"/>
            <a:ext cx="2852072" cy="91540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2536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external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Senior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Facilities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Agreement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{'SFA')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successfully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refinanced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October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2022.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SFA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secured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against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shares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shares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B.V</a:t>
            </a:r>
            <a:r>
              <a:rPr sz="799" dirty="0">
                <a:solidFill>
                  <a:srgbClr val="8C95B1"/>
                </a:solidFill>
                <a:latin typeface="Arial"/>
                <a:cs typeface="Arial"/>
              </a:rPr>
              <a:t>.</a:t>
            </a:r>
            <a:r>
              <a:rPr sz="799" spc="349" dirty="0">
                <a:solidFill>
                  <a:srgbClr val="8C95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('TSNH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SFA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contains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70667" y="1154578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34382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13801" y="727026"/>
            <a:ext cx="158990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9A3"/>
                </a:solidFill>
                <a:latin typeface="Arial"/>
                <a:cs typeface="Arial"/>
              </a:rPr>
              <a:t>AS.</a:t>
            </a:r>
            <a:r>
              <a:rPr sz="1198" b="1" spc="10" dirty="0">
                <a:solidFill>
                  <a:srgbClr val="2B59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9A3"/>
                </a:solidFill>
                <a:latin typeface="Arial"/>
                <a:cs typeface="Arial"/>
              </a:rPr>
              <a:t>Financial</a:t>
            </a:r>
            <a:r>
              <a:rPr sz="1198" b="1" spc="45" dirty="0">
                <a:solidFill>
                  <a:srgbClr val="2B59A3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9A3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605553"/>
          </a:xfrm>
          <a:prstGeom prst="rect">
            <a:avLst/>
          </a:prstGeom>
        </p:spPr>
        <p:txBody>
          <a:bodyPr vert="horz" wrap="square" lIns="0" tIns="51978" rIns="0" bIns="0" rtlCol="0">
            <a:spAutoFit/>
          </a:bodyPr>
          <a:lstStyle/>
          <a:p>
            <a:pPr marL="110301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Tata</a:t>
            </a:r>
            <a:r>
              <a:rPr spc="1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Steel</a:t>
            </a:r>
            <a:r>
              <a:rPr spc="-4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Europe</a:t>
            </a:r>
            <a:r>
              <a:rPr spc="-10" dirty="0">
                <a:solidFill>
                  <a:srgbClr val="343434"/>
                </a:solidFill>
              </a:rPr>
              <a:t> Limited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7174"/>
          </a:xfrm>
          <a:prstGeom prst="rect">
            <a:avLst/>
          </a:prstGeom>
        </p:spPr>
        <p:txBody>
          <a:bodyPr vert="horz" wrap="square" lIns="0" tIns="63485" rIns="0" bIns="0" rtlCol="0">
            <a:spAutoFit/>
          </a:bodyPr>
          <a:lstStyle/>
          <a:p>
            <a:pPr marL="92552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Report</a:t>
            </a:r>
            <a:r>
              <a:rPr spc="1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&amp;</a:t>
            </a:r>
            <a:r>
              <a:rPr spc="2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Accounts</a:t>
            </a:r>
            <a:r>
              <a:rPr spc="75" dirty="0">
                <a:solidFill>
                  <a:srgbClr val="343434"/>
                </a:solidFill>
              </a:rPr>
              <a:t> </a:t>
            </a:r>
            <a:r>
              <a:rPr spc="-20" dirty="0">
                <a:solidFill>
                  <a:srgbClr val="343434"/>
                </a:solidFill>
              </a:rPr>
              <a:t>2024</a:t>
            </a: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24559"/>
          </a:xfrm>
          <a:prstGeom prst="rect">
            <a:avLst/>
          </a:prstGeom>
        </p:spPr>
        <p:txBody>
          <a:bodyPr vert="horz" wrap="square" lIns="0" tIns="55029" rIns="0" bIns="0" rtlCol="0">
            <a:spAutoFit/>
          </a:bodyPr>
          <a:lstStyle/>
          <a:p>
            <a:pPr marL="87481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Page</a:t>
            </a:r>
            <a:r>
              <a:rPr spc="50" dirty="0">
                <a:solidFill>
                  <a:srgbClr val="343434"/>
                </a:solidFill>
              </a:rPr>
              <a:t> </a:t>
            </a:r>
            <a:r>
              <a:rPr spc="-35" dirty="0">
                <a:solidFill>
                  <a:srgbClr val="343434"/>
                </a:solidFill>
              </a:rPr>
              <a:t>25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5738" y="1278155"/>
            <a:ext cx="2846366" cy="706955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5848" marR="5071" indent="-3804" algn="just">
              <a:lnSpc>
                <a:spcPct val="146200"/>
              </a:lnSpc>
              <a:spcBef>
                <a:spcPts val="9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covenants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debt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service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debt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tangible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worth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level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Limited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India.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 2024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SFA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comprises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€302m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bullet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loan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repayable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 February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2026.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9968" y="2059089"/>
            <a:ext cx="2838759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2536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September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2023,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entered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into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£100m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three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 committed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fac1hty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 an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l</a:t>
            </a:r>
            <a:r>
              <a:rPr sz="799" spc="-45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bank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2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March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799" spc="-3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facility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fully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drawn.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2543" y="2672248"/>
            <a:ext cx="2834955" cy="710283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-634" algn="just">
              <a:lnSpc>
                <a:spcPct val="147000"/>
              </a:lnSpc>
              <a:spcBef>
                <a:spcPts val="8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October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799" spc="8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revolving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facility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syndicate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lenders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llmIt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£350m,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previously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£200m</a:t>
            </a:r>
            <a:r>
              <a:rPr sz="799" spc="3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,</a:t>
            </a:r>
            <a:r>
              <a:rPr sz="799" spc="120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facility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fully drawn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7928" y="3456232"/>
            <a:ext cx="2833054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634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January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799" spc="5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increased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unconvnitted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working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spc="7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external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bank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£75m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March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facility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undrawn</a:t>
            </a:r>
            <a:r>
              <a:rPr sz="799" spc="-10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5592" y="4063289"/>
            <a:ext cx="2838125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4579" marR="5071" indent="-2536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January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,</a:t>
            </a:r>
            <a:r>
              <a:rPr sz="799" spc="50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entered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into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£80rn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revolving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fac1llty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bank.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 March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2024,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facility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fully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drawn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0975" y="4676443"/>
            <a:ext cx="2837491" cy="10967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5071" indent="-2536" algn="just">
              <a:lnSpc>
                <a:spcPct val="1454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2024,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access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debt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 totalling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£1,005m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£100m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undrawn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endParaRPr sz="799">
              <a:latin typeface="Arial"/>
              <a:cs typeface="Arial"/>
            </a:endParaRPr>
          </a:p>
          <a:p>
            <a:pPr marL="12678" marR="12044" indent="5705" algn="just">
              <a:lnSpc>
                <a:spcPts val="1418"/>
              </a:lnSpc>
              <a:spcBef>
                <a:spcPts val="7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£100m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drawn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April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subsequent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balance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sheet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date.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Furthennore,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13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successfully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completed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refinancing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two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existing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new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three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committed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revolving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facility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65195" y="5817343"/>
            <a:ext cx="2833688" cy="71348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3946" marR="5071" indent="-1902" algn="just">
              <a:lnSpc>
                <a:spcPct val="147000"/>
              </a:lnSpc>
              <a:spcBef>
                <a:spcPts val="10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 31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2024,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access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RCF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€200m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which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€125m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undrawn.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22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subsequent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4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balance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sheet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date,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4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increased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8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tota</a:t>
            </a:r>
            <a:r>
              <a:rPr sz="799" spc="-20" dirty="0">
                <a:solidFill>
                  <a:srgbClr val="707070"/>
                </a:solidFill>
                <a:latin typeface="Arial"/>
                <a:cs typeface="Arial"/>
              </a:rPr>
              <a:t>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commitments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RCF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€400m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67985" y="6604379"/>
            <a:ext cx="2833054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479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IJmuiden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.</a:t>
            </a:r>
            <a:r>
              <a:rPr sz="799" spc="150" dirty="0">
                <a:solidFill>
                  <a:srgbClr val="4D4D4D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('TSIJ')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certain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subsidiaries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continue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access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trade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64531" y="6961292"/>
            <a:ext cx="2832420" cy="92237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8384" marR="5071" indent="-6339" algn="just">
              <a:lnSpc>
                <a:spcPct val="147200"/>
              </a:lnSpc>
              <a:spcBef>
                <a:spcPts val="10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receivables</a:t>
            </a:r>
            <a:r>
              <a:rPr sz="799" spc="42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securitisation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arrangement.</a:t>
            </a:r>
            <a:r>
              <a:rPr sz="799" spc="41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uncommitted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arrangement,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external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bank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agreed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purchase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eligible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receivables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entities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programme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maximum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€600m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non-recourse basis.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70424" y="7928307"/>
            <a:ext cx="2825446" cy="91920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4437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continues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access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trade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receivables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securitisation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arrangement.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uncommitted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arrangement,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external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bank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agreed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purchase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elfgible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receivables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programme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maximum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£400m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recourse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19985" y="1256754"/>
            <a:ext cx="2857143" cy="2121145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19652" algn="just">
              <a:spcBef>
                <a:spcPts val="649"/>
              </a:spcBef>
            </a:pPr>
            <a:r>
              <a:rPr sz="849" i="1" spc="-20" dirty="0">
                <a:solidFill>
                  <a:srgbClr val="2B59A3"/>
                </a:solidFill>
                <a:latin typeface="Arial"/>
                <a:cs typeface="Arial"/>
              </a:rPr>
              <a:t>Acquisitions</a:t>
            </a:r>
            <a:r>
              <a:rPr sz="849" i="1" spc="25" dirty="0">
                <a:solidFill>
                  <a:srgbClr val="2B59A3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2B59A3"/>
                </a:solidFill>
                <a:latin typeface="Arial"/>
                <a:cs typeface="Arial"/>
              </a:rPr>
              <a:t>and </a:t>
            </a:r>
            <a:r>
              <a:rPr sz="849" i="1" spc="-10" dirty="0">
                <a:solidFill>
                  <a:srgbClr val="2B59A3"/>
                </a:solidFill>
                <a:latin typeface="Arial"/>
                <a:cs typeface="Arial"/>
              </a:rPr>
              <a:t>Disposals</a:t>
            </a:r>
            <a:endParaRPr sz="849">
              <a:latin typeface="Arial"/>
              <a:cs typeface="Arial"/>
            </a:endParaRPr>
          </a:p>
          <a:p>
            <a:pPr marL="13312" marR="5071" indent="-1268" algn="just">
              <a:lnSpc>
                <a:spcPct val="140400"/>
              </a:lnSpc>
              <a:spcBef>
                <a:spcPts val="13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December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Nederland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BV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(TSN),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wholly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owned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indirect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subsidiary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completed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acquisition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Grijze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Poort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B.V.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(GP)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Monument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lrnmo Management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NV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43434"/>
                </a:solidFill>
                <a:latin typeface="Arial"/>
                <a:cs typeface="Arial"/>
              </a:rPr>
              <a:t>(MIM)</a:t>
            </a:r>
            <a:r>
              <a:rPr sz="749" b="1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pu-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chase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agreement. </a:t>
            </a:r>
            <a:r>
              <a:rPr sz="7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4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acquired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lhis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transaction.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mainly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buildings,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were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mostly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leased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subsidiaries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within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acquisition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GP,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acquired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remaining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stake in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another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Group's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existing subsidiaries,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C.V.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Benine.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GP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had previously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held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minority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stake.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transaction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Group's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shareholding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subsidiary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now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100%.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24677" y="3422677"/>
            <a:ext cx="2853973" cy="2164253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3170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Across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wider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continuing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focus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simplifying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corporate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structure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reducing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number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separate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legal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entit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799" spc="10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intended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costs,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complexity,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aid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transparency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improve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corporate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governance.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During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current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6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subsidiaries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were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placed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into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liquidation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(all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Ireland)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via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members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voluntary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liquidation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(MVL)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completed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dissolution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13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subsidiaries,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(including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7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subsidiaries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entered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into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MVL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pnor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years)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were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trading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subsidiaries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voluntary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liquidation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(all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UK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Ireland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)</a:t>
            </a:r>
            <a:r>
              <a:rPr sz="799" spc="20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ant1e1pated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win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enter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into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dissolut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2024/25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31769" y="5637360"/>
            <a:ext cx="2843830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454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Full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details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TSE's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ary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comparnes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found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note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37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accounts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30278" y="6046083"/>
            <a:ext cx="2853973" cy="1309709"/>
          </a:xfrm>
          <a:prstGeom prst="rect">
            <a:avLst/>
          </a:prstGeom>
        </p:spPr>
        <p:txBody>
          <a:bodyPr vert="horz" wrap="square" lIns="0" tIns="82411" rIns="0" bIns="0" rtlCol="0">
            <a:spAutoFit/>
          </a:bodyPr>
          <a:lstStyle/>
          <a:p>
            <a:pPr marL="12678" algn="just">
              <a:spcBef>
                <a:spcPts val="649"/>
              </a:spcBef>
            </a:pPr>
            <a:r>
              <a:rPr sz="849" i="1" dirty="0">
                <a:solidFill>
                  <a:srgbClr val="2B59A3"/>
                </a:solidFill>
                <a:latin typeface="Arial"/>
                <a:cs typeface="Arial"/>
              </a:rPr>
              <a:t>Cash</a:t>
            </a:r>
            <a:r>
              <a:rPr sz="849" i="1" spc="-55" dirty="0">
                <a:solidFill>
                  <a:srgbClr val="2B59A3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2B59A3"/>
                </a:solidFill>
                <a:latin typeface="Arial"/>
                <a:cs typeface="Arial"/>
              </a:rPr>
              <a:t>flow</a:t>
            </a:r>
            <a:endParaRPr sz="849">
              <a:latin typeface="Arial"/>
              <a:cs typeface="Arial"/>
            </a:endParaRPr>
          </a:p>
          <a:p>
            <a:pPr marL="12678" marR="5071" indent="1902" algn="just">
              <a:lnSpc>
                <a:spcPct val="147400"/>
              </a:lnSpc>
              <a:spcBef>
                <a:spcPts val="7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operating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activit,es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2023/24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outflow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£707m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2022/23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:</a:t>
            </a:r>
            <a:r>
              <a:rPr sz="799" spc="4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£465m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nflow)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 was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primarily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EBITDA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oss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£749m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(2022/23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:</a:t>
            </a:r>
            <a:r>
              <a:rPr sz="799" spc="90" dirty="0">
                <a:solidFill>
                  <a:srgbClr val="BDBDB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£464m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ga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n)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.</a:t>
            </a:r>
            <a:r>
              <a:rPr sz="799" spc="100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cash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outflow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£120m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(2022123</a:t>
            </a:r>
            <a:r>
              <a:rPr sz="799" spc="-20" dirty="0">
                <a:solidFill>
                  <a:srgbClr val="A8A8A8"/>
                </a:solidFill>
                <a:latin typeface="Arial"/>
                <a:cs typeface="Arial"/>
              </a:rPr>
              <a:t>:</a:t>
            </a:r>
            <a:r>
              <a:rPr sz="799" spc="5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£67m)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 relation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interest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£7m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(2022/23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£32m)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relation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taxation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partially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offset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inflows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rela�on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working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34717" y="7400566"/>
            <a:ext cx="2847000" cy="71348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3946" marR="5071" indent="-1902" algn="just">
              <a:lnSpc>
                <a:spcPct val="147000"/>
              </a:lnSpc>
              <a:spcBef>
                <a:spcPts val="10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work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turnover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ratio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(excluding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impact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secur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c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tisation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arrangements)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Increased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slightly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15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2%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2023/24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14.4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%</a:t>
            </a:r>
            <a:r>
              <a:rPr sz="799" spc="-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2022/23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despite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decrease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working capital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32379" y="8187602"/>
            <a:ext cx="2857777" cy="742337"/>
          </a:xfrm>
          <a:prstGeom prst="rect">
            <a:avLst/>
          </a:prstGeom>
        </p:spPr>
        <p:txBody>
          <a:bodyPr vert="horz" wrap="square" lIns="0" tIns="71001" rIns="0" bIns="0" rtlCol="0">
            <a:spAutoFit/>
          </a:bodyPr>
          <a:lstStyle/>
          <a:p>
            <a:pPr marL="12678">
              <a:spcBef>
                <a:spcPts val="55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mvesbng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activities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outflow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3312" marR="5071" indent="5071">
              <a:lnSpc>
                <a:spcPct val="145400"/>
              </a:lnSpc>
              <a:spcBef>
                <a:spcPts val="2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£593m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(2022/23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·</a:t>
            </a:r>
            <a:r>
              <a:rPr sz="799" spc="-4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£395m)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mainly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property.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plant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equipment</a:t>
            </a:r>
            <a:r>
              <a:rPr sz="799" spc="4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expenditure</a:t>
            </a:r>
            <a:r>
              <a:rPr sz="799" spc="4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£624m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(2022/23</a:t>
            </a:r>
            <a:r>
              <a:rPr sz="799" spc="-10" dirty="0">
                <a:solidFill>
                  <a:srgbClr val="BDBDBD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458"/>
              </a:spcBef>
            </a:pP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£429m)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34716" y="8974639"/>
            <a:ext cx="2840661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5071" indent="-2536">
              <a:lnSpc>
                <a:spcPct val="1479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inflow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£611m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financing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activities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/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23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nflow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£91m)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mainly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proceeds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140899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225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3930" y="710633"/>
            <a:ext cx="159561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45D9E"/>
                </a:solidFill>
                <a:latin typeface="Arial"/>
                <a:cs typeface="Arial"/>
              </a:rPr>
              <a:t>AS.</a:t>
            </a:r>
            <a:r>
              <a:rPr sz="1198" b="1" spc="4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D9E"/>
                </a:solidFill>
                <a:latin typeface="Arial"/>
                <a:cs typeface="Arial"/>
              </a:rPr>
              <a:t>Financial</a:t>
            </a:r>
            <a:r>
              <a:rPr sz="1198" b="1" spc="6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45D9E"/>
                </a:solidFill>
                <a:latin typeface="Arial"/>
                <a:cs typeface="Arial"/>
              </a:rPr>
              <a:t>Review</a:t>
            </a:r>
            <a:endParaRPr sz="1198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98472" y="9897003"/>
            <a:ext cx="1220324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Limiled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27893">
              <a:spcBef>
                <a:spcPts val="25"/>
              </a:spcBef>
            </a:pPr>
            <a:r>
              <a:rPr dirty="0"/>
              <a:t>Report &amp;</a:t>
            </a:r>
            <a:r>
              <a:rPr spc="20" dirty="0"/>
              <a:t> </a:t>
            </a:r>
            <a:r>
              <a:rPr dirty="0"/>
              <a:t>Accounts</a:t>
            </a:r>
            <a:r>
              <a:rPr spc="-5" dirty="0"/>
              <a:t> </a:t>
            </a:r>
            <a:r>
              <a:rPr spc="-20" dirty="0"/>
              <a:t>2024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18735"/>
          </a:xfrm>
          <a:prstGeom prst="rect">
            <a:avLst/>
          </a:prstGeom>
        </p:spPr>
        <p:txBody>
          <a:bodyPr vert="horz" wrap="square" lIns="0" tIns="49261" rIns="0" bIns="0" rtlCol="0">
            <a:spAutoFit/>
          </a:bodyPr>
          <a:lstStyle/>
          <a:p>
            <a:pPr marL="19018">
              <a:spcBef>
                <a:spcPts val="20"/>
              </a:spcBef>
            </a:pPr>
            <a:r>
              <a:rPr dirty="0"/>
              <a:t>Page</a:t>
            </a:r>
            <a:r>
              <a:rPr spc="100" dirty="0"/>
              <a:t> </a:t>
            </a:r>
            <a:r>
              <a:rPr sz="849" b="1" spc="-35" dirty="0">
                <a:latin typeface="Arial"/>
                <a:cs typeface="Arial"/>
              </a:rPr>
              <a:t>26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3143" y="1261319"/>
            <a:ext cx="2850804" cy="706955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algn="just">
              <a:lnSpc>
                <a:spcPct val="146100"/>
              </a:lnSpc>
              <a:spcBef>
                <a:spcPts val="9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shares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Business.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decrease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cash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equivalents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£689m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(2022/23: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£161m increase}.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6221" y="2096239"/>
            <a:ext cx="91286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Cap</a:t>
            </a:r>
            <a:r>
              <a:rPr sz="849" i="1" spc="-10" dirty="0">
                <a:solidFill>
                  <a:srgbClr val="7C7E85"/>
                </a:solidFill>
                <a:latin typeface="Arial"/>
                <a:cs typeface="Arial"/>
              </a:rPr>
              <a:t>i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tal</a:t>
            </a:r>
            <a:r>
              <a:rPr sz="849" i="1" spc="-7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45D9E"/>
                </a:solidFill>
                <a:latin typeface="Arial"/>
                <a:cs typeface="Arial"/>
              </a:rPr>
              <a:t>expenditure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3244" y="2303763"/>
            <a:ext cx="2842563" cy="710283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expenditure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property,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equipment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2023/24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£624m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(2022/23: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£429m}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spend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number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major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proJects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0502" y="3093215"/>
            <a:ext cx="2850170" cy="1811785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4579" marR="5071" indent="-2536" algn="just">
              <a:lnSpc>
                <a:spcPct val="145900"/>
              </a:lnSpc>
              <a:spcBef>
                <a:spcPts val="9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included,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IJmuiden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site,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expenditure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rebuild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dirty="0">
                <a:solidFill>
                  <a:srgbClr val="99999A"/>
                </a:solidFill>
                <a:latin typeface="Arial"/>
                <a:cs typeface="Arial"/>
              </a:rPr>
              <a:t>.</a:t>
            </a:r>
            <a:r>
              <a:rPr sz="799" spc="229" dirty="0">
                <a:solidFill>
                  <a:srgbClr val="9999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Alongside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this,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number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investments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support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Roadmap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plus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ongoing.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This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aims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achieve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better living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environment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local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community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extra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measures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investments</a:t>
            </a:r>
            <a:r>
              <a:rPr sz="799" spc="-10" dirty="0">
                <a:solidFill>
                  <a:srgbClr val="B6B5B8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Some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examples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i="1" spc="-35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849" i="1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DeNOx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filter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pellet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fumes,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pellet factory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80%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screens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perforated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reduce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dust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raw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yards</a:t>
            </a:r>
            <a:r>
              <a:rPr sz="799" spc="-10" dirty="0">
                <a:solidFill>
                  <a:srgbClr val="99999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6745" y="4955588"/>
            <a:ext cx="2854607" cy="2524961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7607" algn="just">
              <a:lnSpc>
                <a:spcPct val="1468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projects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4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4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Corby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transformation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consolidate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onto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smaller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site,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cold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form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mill</a:t>
            </a:r>
            <a:r>
              <a:rPr sz="799" dirty="0">
                <a:solidFill>
                  <a:srgbClr val="99999A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9999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mill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roll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tubes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construction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various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engineering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applications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farm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machinery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bridges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heavy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goods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vehicles.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completed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2024.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Corby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benefited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convert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SR2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mill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electric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first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CO2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neutral.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Hartlepool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work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slitter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line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open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April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2024.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slitting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line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enable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tubes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coils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delivered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Port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external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sources.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3393" y="7576682"/>
            <a:ext cx="2842563" cy="173254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0919" algn="just">
              <a:spcBef>
                <a:spcPts val="100"/>
              </a:spcBef>
            </a:pPr>
            <a:r>
              <a:rPr sz="849" i="1" spc="-25" dirty="0">
                <a:solidFill>
                  <a:srgbClr val="345D9E"/>
                </a:solidFill>
                <a:latin typeface="Arial"/>
                <a:cs typeface="Arial"/>
              </a:rPr>
              <a:t>Balance</a:t>
            </a:r>
            <a:r>
              <a:rPr sz="849" i="1" spc="-20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sheet</a:t>
            </a:r>
            <a:endParaRPr sz="849">
              <a:latin typeface="Arial"/>
              <a:cs typeface="Arial"/>
            </a:endParaRPr>
          </a:p>
          <a:p>
            <a:pPr marL="13312" marR="6339" indent="3804" algn="just">
              <a:lnSpc>
                <a:spcPct val="145200"/>
              </a:lnSpc>
              <a:spcBef>
                <a:spcPts val="56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were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£909m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(31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2023: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£3,089m).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40"/>
              </a:spcBef>
            </a:pPr>
            <a:endParaRPr sz="799">
              <a:latin typeface="Arial"/>
              <a:cs typeface="Arial"/>
            </a:endParaRPr>
          </a:p>
          <a:p>
            <a:pPr marL="17750" algn="just"/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decrease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</a:t>
            </a:r>
            <a:r>
              <a:rPr sz="799" dirty="0">
                <a:solidFill>
                  <a:srgbClr val="99999A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180m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after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taxation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of</a:t>
            </a:r>
            <a:endParaRPr sz="799">
              <a:latin typeface="Arial"/>
              <a:cs typeface="Arial"/>
            </a:endParaRPr>
          </a:p>
          <a:p>
            <a:pPr marL="12678" marR="5071" indent="5705" algn="just">
              <a:lnSpc>
                <a:spcPts val="1418"/>
              </a:lnSpc>
              <a:spcBef>
                <a:spcPts val="7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£1,891m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(2022/23</a:t>
            </a:r>
            <a:r>
              <a:rPr sz="799" spc="5" dirty="0">
                <a:solidFill>
                  <a:srgbClr val="99999A"/>
                </a:solidFill>
                <a:latin typeface="Arial"/>
                <a:cs typeface="Arial"/>
              </a:rPr>
              <a:t>:</a:t>
            </a:r>
            <a:r>
              <a:rPr sz="799" spc="185" dirty="0">
                <a:solidFill>
                  <a:srgbClr val="9999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£344m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}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caused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mainly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operatin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 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£1,007m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weak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European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various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operationa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a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delay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furnac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reline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restructurin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£647m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mainly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relating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decision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close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certain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-15" dirty="0">
                <a:solidFill>
                  <a:srgbClr val="B6B5B8"/>
                </a:solidFill>
                <a:latin typeface="Arial"/>
                <a:cs typeface="Arial"/>
              </a:rPr>
              <a:t>"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80477" y="1261317"/>
            <a:ext cx="2854607" cy="1101778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46500"/>
              </a:lnSpc>
              <a:spcBef>
                <a:spcPts val="1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site.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comprehensive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loss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£387m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(2022/23</a:t>
            </a:r>
            <a:r>
              <a:rPr sz="799" dirty="0">
                <a:solidFill>
                  <a:srgbClr val="B6B5B8"/>
                </a:solidFill>
                <a:latin typeface="Arial"/>
                <a:cs typeface="Arial"/>
              </a:rPr>
              <a:t>:</a:t>
            </a:r>
            <a:r>
              <a:rPr sz="799" spc="265" dirty="0">
                <a:solidFill>
                  <a:srgbClr val="B6B5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</a:t>
            </a:r>
            <a:r>
              <a:rPr sz="799" dirty="0">
                <a:solidFill>
                  <a:srgbClr val="7C7E85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152m)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caused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mainly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actuarial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retirement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{further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post-retirement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found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21); 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 increase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share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4579" algn="just">
              <a:spcBef>
                <a:spcPts val="48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£100m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-20" dirty="0">
                <a:solidFill>
                  <a:srgbClr val="99999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76414" y="2413490"/>
            <a:ext cx="2859679" cy="1095439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-634" algn="just">
              <a:lnSpc>
                <a:spcPct val="146100"/>
              </a:lnSpc>
              <a:spcBef>
                <a:spcPts val="9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£2,603m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(31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March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2023: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£1,379m)</a:t>
            </a:r>
            <a:r>
              <a:rPr sz="799" dirty="0">
                <a:solidFill>
                  <a:srgbClr val="B6B5B8"/>
                </a:solidFill>
                <a:latin typeface="Arial"/>
                <a:cs typeface="Arial"/>
              </a:rPr>
              <a:t>.</a:t>
            </a:r>
            <a:r>
              <a:rPr sz="799" spc="195" dirty="0">
                <a:solidFill>
                  <a:srgbClr val="B6B5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debt,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approximately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14" dirty="0">
                <a:solidFill>
                  <a:srgbClr val="3F3F3F"/>
                </a:solidFill>
                <a:latin typeface="Arial"/>
                <a:cs typeface="Arial"/>
              </a:rPr>
              <a:t>51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%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{31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2023: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94%}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 group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-10" dirty="0">
                <a:solidFill>
                  <a:srgbClr val="99999A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short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deposits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13312" marR="10777" indent="-1268" algn="just">
              <a:lnSpc>
                <a:spcPct val="147800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£133m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(31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2023: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£828m)</a:t>
            </a:r>
            <a:r>
              <a:rPr sz="799" dirty="0">
                <a:solidFill>
                  <a:srgbClr val="B6B5B8"/>
                </a:solidFill>
                <a:latin typeface="Arial"/>
                <a:cs typeface="Arial"/>
              </a:rPr>
              <a:t>.</a:t>
            </a:r>
            <a:r>
              <a:rPr sz="799" spc="489" dirty="0">
                <a:solidFill>
                  <a:srgbClr val="B6B5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borrowings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found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19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76230" y="3608086"/>
            <a:ext cx="126153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5" dirty="0">
                <a:solidFill>
                  <a:srgbClr val="345D9E"/>
                </a:solidFill>
                <a:latin typeface="Arial"/>
                <a:cs typeface="Arial"/>
              </a:rPr>
              <a:t>Financial</a:t>
            </a:r>
            <a:r>
              <a:rPr sz="849" i="1" spc="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45D9E"/>
                </a:solidFill>
                <a:latin typeface="Arial"/>
                <a:cs typeface="Arial"/>
              </a:rPr>
              <a:t>nsk</a:t>
            </a:r>
            <a:r>
              <a:rPr sz="849" i="1" spc="-15" dirty="0">
                <a:solidFill>
                  <a:srgbClr val="345D9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45D9E"/>
                </a:solidFill>
                <a:latin typeface="Arial"/>
                <a:cs typeface="Arial"/>
              </a:rPr>
              <a:t>management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1337" y="3806464"/>
            <a:ext cx="2857143" cy="147072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804" algn="just">
              <a:lnSpc>
                <a:spcPct val="145500"/>
              </a:lnSpc>
              <a:spcBef>
                <a:spcPts val="1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4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upon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sound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objectives</a:t>
            </a:r>
            <a:r>
              <a:rPr sz="799" spc="4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good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corporate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practice.</a:t>
            </a:r>
            <a:r>
              <a:rPr sz="799" spc="4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Group's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availability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funds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meet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needs,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movements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exchange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rates,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commodity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costs.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849" i="1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exposures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where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considered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appropriate.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risks,</a:t>
            </a:r>
            <a:endParaRPr sz="799">
              <a:latin typeface="Arial"/>
              <a:cs typeface="Arial"/>
            </a:endParaRPr>
          </a:p>
          <a:p>
            <a:pPr marL="15214" algn="just">
              <a:spcBef>
                <a:spcPts val="55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mitigates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them,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24.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998492" y="2612730"/>
            <a:ext cx="1926103" cy="40266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156970" y="3454676"/>
            <a:ext cx="2048009" cy="634510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4025923" y="3015400"/>
            <a:ext cx="0" cy="509683"/>
          </a:xfrm>
          <a:custGeom>
            <a:avLst/>
            <a:gdLst/>
            <a:ahLst/>
            <a:cxnLst/>
            <a:rect l="l" t="t" r="r" b="b"/>
            <a:pathLst>
              <a:path h="510539">
                <a:moveTo>
                  <a:pt x="0" y="510294"/>
                </a:moveTo>
                <a:lnTo>
                  <a:pt x="0" y="0"/>
                </a:lnTo>
              </a:path>
            </a:pathLst>
          </a:custGeom>
          <a:ln w="1526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160018" y="3015401"/>
            <a:ext cx="0" cy="436781"/>
          </a:xfrm>
          <a:custGeom>
            <a:avLst/>
            <a:gdLst/>
            <a:ahLst/>
            <a:cxnLst/>
            <a:rect l="l" t="t" r="r" b="b"/>
            <a:pathLst>
              <a:path h="437514">
                <a:moveTo>
                  <a:pt x="0" y="436958"/>
                </a:moveTo>
                <a:lnTo>
                  <a:pt x="0" y="0"/>
                </a:lnTo>
              </a:path>
            </a:pathLst>
          </a:custGeom>
          <a:ln w="1526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4160019" y="4081561"/>
          <a:ext cx="1834606" cy="42283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819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87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51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0528">
                <a:tc rowSpan="4">
                  <a:txBody>
                    <a:bodyPr/>
                    <a:lstStyle/>
                    <a:p>
                      <a:pPr marL="110489">
                        <a:lnSpc>
                          <a:spcPts val="1325"/>
                        </a:lnSpc>
                      </a:pPr>
                      <a:r>
                        <a:rPr sz="500" b="1" spc="-2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6700" spc="-1687" baseline="-3518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500" b="1" spc="8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01,1y.-</a:t>
                      </a:r>
                      <a:endParaRPr sz="500">
                        <a:latin typeface="Arial"/>
                        <a:cs typeface="Arial"/>
                      </a:endParaRPr>
                    </a:p>
                    <a:p>
                      <a:pPr marL="63500">
                        <a:lnSpc>
                          <a:spcPts val="120"/>
                        </a:lnSpc>
                      </a:pPr>
                      <a:r>
                        <a:rPr sz="500" b="1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500" b="1" spc="-3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5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Enwlronmont</a:t>
                      </a:r>
                      <a:endParaRPr sz="500">
                        <a:latin typeface="Arial"/>
                        <a:cs typeface="Arial"/>
                      </a:endParaRPr>
                    </a:p>
                    <a:p>
                      <a:pPr marL="188595">
                        <a:lnSpc>
                          <a:spcPts val="994"/>
                        </a:lnSpc>
                      </a:pPr>
                      <a:r>
                        <a:rPr sz="10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�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" algn="ctr">
                        <a:lnSpc>
                          <a:spcPts val="844"/>
                        </a:lnSpc>
                      </a:pPr>
                      <a:r>
                        <a:rPr sz="400" b="1" spc="-10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</a:t>
                      </a:r>
                      <a:r>
                        <a:rPr sz="1300" spc="-592" baseline="-32679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�</a:t>
                      </a:r>
                      <a:r>
                        <a:rPr sz="400" b="1" spc="10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Ol</a:t>
                      </a:r>
                      <a:r>
                        <a:rPr sz="400" b="1" spc="9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1300" spc="-187" baseline="-32679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400" b="1" spc="10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400" b="1" spc="-9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1300" spc="-7" baseline="-32679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400" b="1" spc="10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400" b="1" spc="-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•</a:t>
                      </a:r>
                      <a:r>
                        <a:rPr sz="1300" spc="-75" baseline="-32679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400" b="1" spc="10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67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ts val="560"/>
                        </a:lnSpc>
                      </a:pPr>
                      <a:r>
                        <a:rPr sz="500" b="1" spc="-1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(ClltlMd</a:t>
                      </a: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118110">
                        <a:lnSpc>
                          <a:spcPts val="560"/>
                        </a:lnSpc>
                      </a:pPr>
                      <a:r>
                        <a:rPr sz="500" b="1" spc="2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500" b="1" spc="2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....-</a:t>
                      </a:r>
                      <a:r>
                        <a:rPr sz="500" b="1" spc="16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,i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83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415" algn="ctr">
                        <a:lnSpc>
                          <a:spcPts val="434"/>
                        </a:lnSpc>
                      </a:pPr>
                      <a:r>
                        <a:rPr sz="5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SIIWlubllll\'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065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510" algn="ctr">
                        <a:lnSpc>
                          <a:spcPts val="540"/>
                        </a:lnSpc>
                      </a:pPr>
                      <a:r>
                        <a:rPr sz="5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C4MfflfftN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3825">
                        <a:lnSpc>
                          <a:spcPts val="700"/>
                        </a:lnSpc>
                      </a:pPr>
                      <a:r>
                        <a:rPr sz="4800" spc="-75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4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4739068" y="3015400"/>
            <a:ext cx="0" cy="439317"/>
          </a:xfrm>
          <a:custGeom>
            <a:avLst/>
            <a:gdLst/>
            <a:ahLst/>
            <a:cxnLst/>
            <a:rect l="l" t="t" r="r" b="b"/>
            <a:pathLst>
              <a:path h="440054">
                <a:moveTo>
                  <a:pt x="0" y="440014"/>
                </a:moveTo>
                <a:lnTo>
                  <a:pt x="0" y="0"/>
                </a:lnTo>
              </a:path>
            </a:pathLst>
          </a:custGeom>
          <a:ln w="1831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315071" y="3015400"/>
            <a:ext cx="0" cy="439317"/>
          </a:xfrm>
          <a:custGeom>
            <a:avLst/>
            <a:gdLst/>
            <a:ahLst/>
            <a:cxnLst/>
            <a:rect l="l" t="t" r="r" b="b"/>
            <a:pathLst>
              <a:path h="440054">
                <a:moveTo>
                  <a:pt x="0" y="440014"/>
                </a:moveTo>
                <a:lnTo>
                  <a:pt x="0" y="0"/>
                </a:lnTo>
              </a:path>
            </a:pathLst>
          </a:custGeom>
          <a:ln w="1526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906311" y="3018451"/>
            <a:ext cx="0" cy="436781"/>
          </a:xfrm>
          <a:custGeom>
            <a:avLst/>
            <a:gdLst/>
            <a:ahLst/>
            <a:cxnLst/>
            <a:rect l="l" t="t" r="r" b="b"/>
            <a:pathLst>
              <a:path h="437514">
                <a:moveTo>
                  <a:pt x="0" y="436958"/>
                </a:moveTo>
                <a:lnTo>
                  <a:pt x="0" y="0"/>
                </a:lnTo>
              </a:path>
            </a:pathLst>
          </a:custGeom>
          <a:ln w="1526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043455" y="2688994"/>
            <a:ext cx="0" cy="765793"/>
          </a:xfrm>
          <a:custGeom>
            <a:avLst/>
            <a:gdLst/>
            <a:ahLst/>
            <a:cxnLst/>
            <a:rect l="l" t="t" r="r" b="b"/>
            <a:pathLst>
              <a:path h="767079">
                <a:moveTo>
                  <a:pt x="0" y="766969"/>
                </a:moveTo>
                <a:lnTo>
                  <a:pt x="0" y="0"/>
                </a:lnTo>
              </a:path>
            </a:pathLst>
          </a:custGeom>
          <a:ln w="1526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70667" y="1084416"/>
            <a:ext cx="7177407" cy="0"/>
          </a:xfrm>
          <a:custGeom>
            <a:avLst/>
            <a:gdLst/>
            <a:ahLst/>
            <a:cxnLst/>
            <a:rect l="l" t="t" r="r" b="b"/>
            <a:pathLst>
              <a:path w="7189470">
                <a:moveTo>
                  <a:pt x="0" y="0"/>
                </a:moveTo>
                <a:lnTo>
                  <a:pt x="718923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144780" y="3445525"/>
            <a:ext cx="1780088" cy="0"/>
          </a:xfrm>
          <a:custGeom>
            <a:avLst/>
            <a:gdLst/>
            <a:ahLst/>
            <a:cxnLst/>
            <a:rect l="l" t="t" r="r" b="b"/>
            <a:pathLst>
              <a:path w="1783079">
                <a:moveTo>
                  <a:pt x="0" y="0"/>
                </a:moveTo>
                <a:lnTo>
                  <a:pt x="178280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6204979" y="3854296"/>
            <a:ext cx="585756" cy="0"/>
          </a:xfrm>
          <a:custGeom>
            <a:avLst/>
            <a:gdLst/>
            <a:ahLst/>
            <a:cxnLst/>
            <a:rect l="l" t="t" r="r" b="b"/>
            <a:pathLst>
              <a:path w="586740">
                <a:moveTo>
                  <a:pt x="0" y="0"/>
                </a:moveTo>
                <a:lnTo>
                  <a:pt x="58612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6204980" y="4064782"/>
            <a:ext cx="582586" cy="0"/>
          </a:xfrm>
          <a:custGeom>
            <a:avLst/>
            <a:gdLst/>
            <a:ahLst/>
            <a:cxnLst/>
            <a:rect l="l" t="t" r="r" b="b"/>
            <a:pathLst>
              <a:path w="583565">
                <a:moveTo>
                  <a:pt x="0" y="0"/>
                </a:moveTo>
                <a:lnTo>
                  <a:pt x="58307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95048" y="9540483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763177" y="613649"/>
            <a:ext cx="4160512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dirty="0">
                <a:solidFill>
                  <a:srgbClr val="2856A1"/>
                </a:solidFill>
                <a:latin typeface="Times New Roman"/>
                <a:cs typeface="Times New Roman"/>
              </a:rPr>
              <a:t>AS.</a:t>
            </a:r>
            <a:r>
              <a:rPr sz="1298" b="1" spc="125" dirty="0">
                <a:solidFill>
                  <a:srgbClr val="2856A1"/>
                </a:solidFill>
                <a:latin typeface="Times New Roman"/>
                <a:cs typeface="Times New Roman"/>
              </a:rPr>
              <a:t> </a:t>
            </a:r>
            <a:r>
              <a:rPr sz="1198" b="1" dirty="0">
                <a:solidFill>
                  <a:srgbClr val="2856A1"/>
                </a:solidFill>
                <a:latin typeface="Arial"/>
                <a:cs typeface="Arial"/>
              </a:rPr>
              <a:t>Non-Financial</a:t>
            </a:r>
            <a:r>
              <a:rPr sz="1198" b="1" spc="235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1"/>
                </a:solidFill>
                <a:latin typeface="Arial"/>
                <a:cs typeface="Arial"/>
              </a:rPr>
              <a:t>Sustainability</a:t>
            </a:r>
            <a:r>
              <a:rPr sz="1198" b="1" spc="65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1"/>
                </a:solidFill>
                <a:latin typeface="Arial"/>
                <a:cs typeface="Arial"/>
              </a:rPr>
              <a:t>Information</a:t>
            </a:r>
            <a:r>
              <a:rPr sz="1198" b="1" spc="210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6A1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58988" y="1267223"/>
            <a:ext cx="2894545" cy="1989920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algn="just">
              <a:lnSpc>
                <a:spcPct val="138000"/>
              </a:lnSpc>
              <a:spcBef>
                <a:spcPts val="110"/>
              </a:spcBef>
            </a:pP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Effective</a:t>
            </a:r>
            <a:r>
              <a:rPr sz="84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84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periods</a:t>
            </a:r>
            <a:r>
              <a:rPr sz="84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commencing</a:t>
            </a:r>
            <a:r>
              <a:rPr sz="84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after</a:t>
            </a:r>
            <a:r>
              <a:rPr sz="84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6</a:t>
            </a:r>
            <a:r>
              <a:rPr sz="84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April</a:t>
            </a:r>
            <a:r>
              <a:rPr sz="84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2022,</a:t>
            </a:r>
            <a:r>
              <a:rPr sz="84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Cllmate-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Disclosure</a:t>
            </a:r>
            <a:r>
              <a:rPr sz="84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Regulations</a:t>
            </a:r>
            <a:r>
              <a:rPr sz="84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2022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("the Regulations")</a:t>
            </a:r>
            <a:r>
              <a:rPr sz="84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84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84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introduced</a:t>
            </a:r>
            <a:r>
              <a:rPr sz="84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84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84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84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84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on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84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climate-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matters</a:t>
            </a:r>
            <a:r>
              <a:rPr sz="84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84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impact</a:t>
            </a:r>
            <a:r>
              <a:rPr sz="84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84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TSE.</a:t>
            </a:r>
            <a:r>
              <a:rPr sz="84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regulations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comprise</a:t>
            </a:r>
            <a:r>
              <a:rPr sz="84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eight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climate-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84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disclosure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('CFO')</a:t>
            </a:r>
            <a:r>
              <a:rPr sz="84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requirements</a:t>
            </a:r>
            <a:r>
              <a:rPr sz="84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(A-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H)</a:t>
            </a:r>
            <a:r>
              <a:rPr sz="84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84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around</a:t>
            </a:r>
            <a:r>
              <a:rPr sz="84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four</a:t>
            </a:r>
            <a:r>
              <a:rPr sz="84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pillar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framework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(Governance,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Risk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 Management.</a:t>
            </a:r>
            <a:r>
              <a:rPr sz="84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Strategy,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Metrics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&amp;</a:t>
            </a:r>
            <a:r>
              <a:rPr sz="84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Targets)</a:t>
            </a:r>
            <a:r>
              <a:rPr sz="84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developed</a:t>
            </a:r>
            <a:r>
              <a:rPr sz="84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84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Taskforce</a:t>
            </a:r>
            <a:r>
              <a:rPr sz="84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84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Climate-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related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Disclosures</a:t>
            </a:r>
            <a:r>
              <a:rPr sz="84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('TCFD').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For the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year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ended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84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March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2024,</a:t>
            </a:r>
            <a:r>
              <a:rPr sz="84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TSE</a:t>
            </a:r>
            <a:r>
              <a:rPr sz="84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meets</a:t>
            </a:r>
            <a:r>
              <a:rPr sz="84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relevant</a:t>
            </a:r>
            <a:r>
              <a:rPr sz="84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threshold</a:t>
            </a:r>
            <a:r>
              <a:rPr sz="84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having</a:t>
            </a:r>
            <a:r>
              <a:rPr sz="84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500 employees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turnover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more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than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 £500m.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71502" y="3308030"/>
            <a:ext cx="2885670" cy="1276110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2536" algn="just">
              <a:lnSpc>
                <a:spcPct val="138400"/>
              </a:lnSpc>
              <a:spcBef>
                <a:spcPts val="80"/>
              </a:spcBef>
            </a:pP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TSE's</a:t>
            </a:r>
            <a:r>
              <a:rPr sz="84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strategy,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along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wider</a:t>
            </a:r>
            <a:r>
              <a:rPr sz="84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become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 Net</a:t>
            </a:r>
            <a:r>
              <a:rPr sz="84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Zero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Organisation</a:t>
            </a:r>
            <a:r>
              <a:rPr sz="84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84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2045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84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interim</a:t>
            </a:r>
            <a:r>
              <a:rPr sz="84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target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reducing</a:t>
            </a:r>
            <a:r>
              <a:rPr sz="84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direct</a:t>
            </a:r>
            <a:r>
              <a:rPr sz="84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emissions</a:t>
            </a:r>
            <a:r>
              <a:rPr sz="84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1O</a:t>
            </a:r>
            <a:r>
              <a:rPr sz="84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million</a:t>
            </a:r>
            <a:r>
              <a:rPr sz="84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tonnes</a:t>
            </a:r>
            <a:r>
              <a:rPr sz="84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2030</a:t>
            </a:r>
            <a:r>
              <a:rPr sz="849" spc="-10" dirty="0">
                <a:solidFill>
                  <a:srgbClr val="747477"/>
                </a:solidFill>
                <a:latin typeface="Arial"/>
                <a:cs typeface="Arial"/>
              </a:rPr>
              <a:t>.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Implementing</a:t>
            </a:r>
            <a:r>
              <a:rPr sz="84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carbon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reduction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across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TSE's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activities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requires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development</a:t>
            </a:r>
            <a:r>
              <a:rPr sz="84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various</a:t>
            </a:r>
            <a:r>
              <a:rPr sz="84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governance</a:t>
            </a:r>
            <a:r>
              <a:rPr sz="84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processes</a:t>
            </a:r>
            <a:r>
              <a:rPr sz="84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84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climate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challenge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permeates across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TSE's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strategic decision-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making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channels.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74175" y="4628907"/>
            <a:ext cx="2885670" cy="71322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4579" marR="5071" indent="-2536" algn="just">
              <a:lnSpc>
                <a:spcPct val="138400"/>
              </a:lnSpc>
              <a:spcBef>
                <a:spcPts val="105"/>
              </a:spcBef>
            </a:pP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TSE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recognises</a:t>
            </a:r>
            <a:r>
              <a:rPr sz="84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 climate</a:t>
            </a:r>
            <a:r>
              <a:rPr sz="84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change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poses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several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physical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(e.g.</a:t>
            </a:r>
            <a:r>
              <a:rPr sz="84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severe</a:t>
            </a:r>
            <a:r>
              <a:rPr sz="84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environmental</a:t>
            </a:r>
            <a:r>
              <a:rPr sz="84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shifts)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transition-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(e</a:t>
            </a:r>
            <a:r>
              <a:rPr sz="84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g</a:t>
            </a:r>
            <a:r>
              <a:rPr sz="849" spc="-25" dirty="0">
                <a:solidFill>
                  <a:srgbClr val="8C8C8C"/>
                </a:solidFill>
                <a:latin typeface="Arial"/>
                <a:cs typeface="Arial"/>
              </a:rPr>
              <a:t>.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demonstrably</a:t>
            </a:r>
            <a:r>
              <a:rPr sz="84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moving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toward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greener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economy)</a:t>
            </a:r>
            <a:r>
              <a:rPr sz="84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risks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and opportunities</a:t>
            </a:r>
            <a:r>
              <a:rPr sz="84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849" spc="-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wider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industry</a:t>
            </a:r>
            <a:r>
              <a:rPr sz="84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78436" y="5415942"/>
            <a:ext cx="2879965" cy="109924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38200"/>
              </a:lnSpc>
              <a:spcBef>
                <a:spcPts val="110"/>
              </a:spcBef>
            </a:pP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84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sections</a:t>
            </a:r>
            <a:r>
              <a:rPr sz="849" spc="4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set</a:t>
            </a:r>
            <a:r>
              <a:rPr sz="84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out</a:t>
            </a:r>
            <a:r>
              <a:rPr sz="84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climate-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84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disdosures</a:t>
            </a:r>
            <a:r>
              <a:rPr sz="84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covering</a:t>
            </a:r>
            <a:r>
              <a:rPr sz="84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how</a:t>
            </a:r>
            <a:r>
              <a:rPr sz="84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climate</a:t>
            </a:r>
            <a:r>
              <a:rPr sz="84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change</a:t>
            </a:r>
            <a:r>
              <a:rPr sz="84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84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addressed</a:t>
            </a:r>
            <a:r>
              <a:rPr sz="84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494949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corporate</a:t>
            </a:r>
            <a:r>
              <a:rPr sz="849" spc="1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governance;</a:t>
            </a:r>
            <a:r>
              <a:rPr sz="84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how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climate-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849" spc="4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risks</a:t>
            </a:r>
            <a:r>
              <a:rPr sz="84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opportunities</a:t>
            </a:r>
            <a:r>
              <a:rPr sz="84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84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managed;</a:t>
            </a:r>
            <a:r>
              <a:rPr sz="84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what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impacts</a:t>
            </a:r>
            <a:r>
              <a:rPr sz="84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84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84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on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strategy;</a:t>
            </a:r>
            <a:r>
              <a:rPr sz="84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performance</a:t>
            </a:r>
            <a:r>
              <a:rPr sz="84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metrics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targets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applied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In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managing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 issues.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77687" y="1273326"/>
            <a:ext cx="2884402" cy="716812"/>
          </a:xfrm>
          <a:prstGeom prst="rect">
            <a:avLst/>
          </a:prstGeom>
        </p:spPr>
        <p:txBody>
          <a:bodyPr vert="horz" wrap="square" lIns="0" tIns="65929" rIns="0" bIns="0" rtlCol="0">
            <a:spAutoFit/>
          </a:bodyPr>
          <a:lstStyle/>
          <a:p>
            <a:pPr marL="12678" algn="just">
              <a:spcBef>
                <a:spcPts val="519"/>
              </a:spcBef>
            </a:pPr>
            <a:r>
              <a:rPr sz="849" i="1" dirty="0">
                <a:solidFill>
                  <a:srgbClr val="2856A1"/>
                </a:solidFill>
                <a:latin typeface="Arial"/>
                <a:cs typeface="Arial"/>
              </a:rPr>
              <a:t>Section</a:t>
            </a:r>
            <a:r>
              <a:rPr sz="849" i="1" spc="20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849" i="1" spc="80" dirty="0">
                <a:solidFill>
                  <a:srgbClr val="2856A1"/>
                </a:solidFill>
                <a:latin typeface="Arial"/>
                <a:cs typeface="Arial"/>
              </a:rPr>
              <a:t>1</a:t>
            </a:r>
            <a:r>
              <a:rPr sz="849" i="1" spc="80" dirty="0">
                <a:solidFill>
                  <a:srgbClr val="AFAFAF"/>
                </a:solidFill>
                <a:latin typeface="Arial"/>
                <a:cs typeface="Arial"/>
              </a:rPr>
              <a:t>-</a:t>
            </a:r>
            <a:r>
              <a:rPr sz="849" i="1" spc="-10" dirty="0">
                <a:solidFill>
                  <a:srgbClr val="2856A1"/>
                </a:solidFill>
                <a:latin typeface="Arial"/>
                <a:cs typeface="Arial"/>
              </a:rPr>
              <a:t>Governance</a:t>
            </a:r>
            <a:endParaRPr sz="849">
              <a:latin typeface="Arial"/>
              <a:cs typeface="Arial"/>
            </a:endParaRPr>
          </a:p>
          <a:p>
            <a:pPr marL="12678" marR="5071" indent="4437" algn="just">
              <a:lnSpc>
                <a:spcPct val="138000"/>
              </a:lnSpc>
              <a:spcBef>
                <a:spcPts val="40"/>
              </a:spcBef>
            </a:pP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section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addresses</a:t>
            </a:r>
            <a:r>
              <a:rPr sz="84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CFO</a:t>
            </a:r>
            <a:r>
              <a:rPr sz="84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requirement</a:t>
            </a:r>
            <a:r>
              <a:rPr sz="84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(A)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outlines</a:t>
            </a:r>
            <a:r>
              <a:rPr sz="849" spc="-20" dirty="0">
                <a:solidFill>
                  <a:srgbClr val="8C8C8C"/>
                </a:solidFill>
                <a:latin typeface="Arial"/>
                <a:cs typeface="Arial"/>
              </a:rPr>
              <a:t>:</a:t>
            </a:r>
            <a:r>
              <a:rPr sz="849" spc="-4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(1)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climate</a:t>
            </a:r>
            <a:r>
              <a:rPr sz="84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risk</a:t>
            </a:r>
            <a:r>
              <a:rPr sz="84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governance</a:t>
            </a:r>
            <a:r>
              <a:rPr sz="84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structure</a:t>
            </a:r>
            <a:r>
              <a:rPr sz="849" dirty="0">
                <a:solidFill>
                  <a:srgbClr val="9E9E9E"/>
                </a:solidFill>
                <a:latin typeface="Arial"/>
                <a:cs typeface="Arial"/>
              </a:rPr>
              <a:t>,</a:t>
            </a:r>
            <a:r>
              <a:rPr sz="849" spc="80" dirty="0">
                <a:solidFill>
                  <a:srgbClr val="9E9E9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dirty="0">
                <a:solidFill>
                  <a:srgbClr val="8C8C8C"/>
                </a:solidFill>
                <a:latin typeface="Arial"/>
                <a:cs typeface="Arial"/>
              </a:rPr>
              <a:t>;</a:t>
            </a:r>
            <a:r>
              <a:rPr sz="849" spc="6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(2)</a:t>
            </a:r>
            <a:r>
              <a:rPr sz="84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84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and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management</a:t>
            </a:r>
            <a:r>
              <a:rPr sz="84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responsibilities</a:t>
            </a:r>
            <a:r>
              <a:rPr sz="84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82403" y="2232970"/>
            <a:ext cx="196709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856A1"/>
                </a:solidFill>
                <a:latin typeface="Arial"/>
                <a:cs typeface="Arial"/>
              </a:rPr>
              <a:t>1</a:t>
            </a:r>
            <a:r>
              <a:rPr sz="799" i="1" spc="-15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6A1"/>
                </a:solidFill>
                <a:latin typeface="Arial"/>
                <a:cs typeface="Arial"/>
              </a:rPr>
              <a:t>1</a:t>
            </a:r>
            <a:r>
              <a:rPr sz="799" i="1" spc="408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6A1"/>
                </a:solidFill>
                <a:latin typeface="Arial"/>
                <a:cs typeface="Arial"/>
              </a:rPr>
              <a:t>Board</a:t>
            </a:r>
            <a:r>
              <a:rPr sz="799" i="1" spc="-55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6A1"/>
                </a:solidFill>
                <a:latin typeface="Arial"/>
                <a:cs typeface="Arial"/>
              </a:rPr>
              <a:t>and</a:t>
            </a:r>
            <a:r>
              <a:rPr sz="799" i="1" spc="-5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6A1"/>
                </a:solidFill>
                <a:latin typeface="Arial"/>
                <a:cs typeface="Arial"/>
              </a:rPr>
              <a:t>Committee</a:t>
            </a:r>
            <a:r>
              <a:rPr sz="799" i="1" spc="30" dirty="0">
                <a:solidFill>
                  <a:srgbClr val="2856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6A1"/>
                </a:solidFill>
                <a:latin typeface="Arial"/>
                <a:cs typeface="Arial"/>
              </a:rPr>
              <a:t>responsibilities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211657" y="3067291"/>
            <a:ext cx="505246" cy="33260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15848" algn="ctr">
              <a:lnSpc>
                <a:spcPts val="564"/>
              </a:lnSpc>
              <a:spcBef>
                <a:spcPts val="100"/>
              </a:spcBef>
            </a:pPr>
            <a:r>
              <a:rPr sz="499" b="1" spc="125" dirty="0">
                <a:solidFill>
                  <a:srgbClr val="343434"/>
                </a:solidFill>
                <a:latin typeface="Arial"/>
                <a:cs typeface="Arial"/>
              </a:rPr>
              <a:t>Solft\',-</a:t>
            </a:r>
            <a:endParaRPr sz="499">
              <a:latin typeface="Arial"/>
              <a:cs typeface="Arial"/>
            </a:endParaRPr>
          </a:p>
          <a:p>
            <a:pPr algn="ctr">
              <a:lnSpc>
                <a:spcPts val="564"/>
              </a:lnSpc>
            </a:pPr>
            <a:r>
              <a:rPr sz="499" spc="100" dirty="0">
                <a:solidFill>
                  <a:srgbClr val="343434"/>
                </a:solidFill>
                <a:latin typeface="Arial"/>
                <a:cs typeface="Arial"/>
              </a:rPr>
              <a:t>....-</a:t>
            </a:r>
            <a:r>
              <a:rPr sz="499" spc="145" dirty="0">
                <a:solidFill>
                  <a:srgbClr val="343434"/>
                </a:solidFill>
                <a:latin typeface="Arial"/>
                <a:cs typeface="Arial"/>
              </a:rPr>
              <a:t>.......1</a:t>
            </a:r>
            <a:endParaRPr sz="499">
              <a:latin typeface="Arial"/>
              <a:cs typeface="Arial"/>
            </a:endParaRPr>
          </a:p>
          <a:p>
            <a:pPr marR="22187" algn="ctr">
              <a:spcBef>
                <a:spcPts val="50"/>
              </a:spcBef>
            </a:pPr>
            <a:r>
              <a:rPr sz="499" spc="-10" dirty="0">
                <a:solidFill>
                  <a:srgbClr val="343434"/>
                </a:solidFill>
                <a:latin typeface="Arial"/>
                <a:cs typeface="Arial"/>
              </a:rPr>
              <a:t>(SHl,E)</a:t>
            </a:r>
            <a:endParaRPr sz="499">
              <a:latin typeface="Arial"/>
              <a:cs typeface="Arial"/>
            </a:endParaRPr>
          </a:p>
          <a:p>
            <a:pPr marR="16482" algn="ctr"/>
            <a:r>
              <a:rPr sz="499" b="1" spc="-10" dirty="0">
                <a:solidFill>
                  <a:srgbClr val="343434"/>
                </a:solidFill>
                <a:latin typeface="Arial"/>
                <a:cs typeface="Arial"/>
              </a:rPr>
              <a:t>CornfflltlN</a:t>
            </a:r>
            <a:endParaRPr sz="4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808738" y="3027632"/>
            <a:ext cx="459603" cy="16617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499" b="1" spc="130" dirty="0">
                <a:solidFill>
                  <a:srgbClr val="343434"/>
                </a:solidFill>
                <a:latin typeface="Arial"/>
                <a:cs typeface="Arial"/>
              </a:rPr>
              <a:t>Corporm-</a:t>
            </a:r>
            <a:endParaRPr sz="499">
              <a:latin typeface="Arial"/>
              <a:cs typeface="Arial"/>
            </a:endParaRPr>
          </a:p>
          <a:p>
            <a:pPr marL="41205"/>
            <a:r>
              <a:rPr sz="499" b="1" spc="549" dirty="0">
                <a:solidFill>
                  <a:srgbClr val="343434"/>
                </a:solidFill>
                <a:latin typeface="Arial"/>
                <a:cs typeface="Arial"/>
              </a:rPr>
              <a:t>�lly</a:t>
            </a:r>
            <a:endParaRPr sz="4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900358" y="3167704"/>
            <a:ext cx="274494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b="1" spc="-20" dirty="0">
                <a:solidFill>
                  <a:srgbClr val="343434"/>
                </a:solidFill>
                <a:latin typeface="Times New Roman"/>
                <a:cs typeface="Times New Roman"/>
              </a:rPr>
              <a:t>(Cllt)aod</a:t>
            </a:r>
            <a:endParaRPr sz="549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825400" y="3176600"/>
            <a:ext cx="42853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649" b="1" spc="-229" dirty="0">
                <a:solidFill>
                  <a:srgbClr val="343434"/>
                </a:solidFill>
                <a:latin typeface="Arial"/>
                <a:cs typeface="Arial"/>
              </a:rPr>
              <a:t>5</a:t>
            </a:r>
            <a:r>
              <a:rPr sz="1797" spc="-277" baseline="-9259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649" b="1" spc="-220" dirty="0">
                <a:solidFill>
                  <a:srgbClr val="343434"/>
                </a:solidFill>
                <a:latin typeface="Arial"/>
                <a:cs typeface="Arial"/>
              </a:rPr>
              <a:t>u</a:t>
            </a:r>
            <a:r>
              <a:rPr sz="1797" spc="-292" baseline="-9259" dirty="0">
                <a:solidFill>
                  <a:srgbClr val="343434"/>
                </a:solidFill>
                <a:latin typeface="Arial"/>
                <a:cs typeface="Arial"/>
              </a:rPr>
              <a:t>,</a:t>
            </a:r>
            <a:r>
              <a:rPr sz="649" b="1" spc="-204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1797" spc="-801" baseline="-9259" dirty="0">
                <a:solidFill>
                  <a:srgbClr val="343434"/>
                </a:solidFill>
                <a:latin typeface="Arial"/>
                <a:cs typeface="Arial"/>
              </a:rPr>
              <a:t>_</a:t>
            </a:r>
            <a:r>
              <a:rPr sz="649" b="1" spc="-25" dirty="0">
                <a:solidFill>
                  <a:srgbClr val="343434"/>
                </a:solidFill>
                <a:latin typeface="Arial"/>
                <a:cs typeface="Arial"/>
              </a:rPr>
              <a:t>la</a:t>
            </a:r>
            <a:r>
              <a:rPr sz="649" b="1" spc="-105" dirty="0">
                <a:solidFill>
                  <a:srgbClr val="343434"/>
                </a:solidFill>
                <a:latin typeface="Arial"/>
                <a:cs typeface="Arial"/>
              </a:rPr>
              <a:t>l</a:t>
            </a:r>
            <a:r>
              <a:rPr sz="1797" spc="-426" baseline="-9259" dirty="0">
                <a:solidFill>
                  <a:srgbClr val="343434"/>
                </a:solidFill>
                <a:latin typeface="Arial"/>
                <a:cs typeface="Arial"/>
              </a:rPr>
              <a:t>,</a:t>
            </a:r>
            <a:r>
              <a:rPr sz="649" b="1" spc="-25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649" b="1" spc="-95" dirty="0">
                <a:solidFill>
                  <a:srgbClr val="343434"/>
                </a:solidFill>
                <a:latin typeface="Arial"/>
                <a:cs typeface="Arial"/>
              </a:rPr>
              <a:t>-</a:t>
            </a:r>
            <a:r>
              <a:rPr sz="1797" spc="-104" baseline="-9259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649" b="1" spc="-70" dirty="0">
                <a:solidFill>
                  <a:srgbClr val="343434"/>
                </a:solidFill>
                <a:latin typeface="Arial"/>
                <a:cs typeface="Arial"/>
              </a:rPr>
              <a:t>i1</a:t>
            </a:r>
            <a:r>
              <a:rPr sz="1797" spc="-104" baseline="-9259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649" b="1" spc="-70" dirty="0">
                <a:solidFill>
                  <a:srgbClr val="343434"/>
                </a:solidFill>
                <a:latin typeface="Arial"/>
                <a:cs typeface="Arial"/>
              </a:rPr>
              <a:t>\'</a:t>
            </a:r>
            <a:endParaRPr sz="649">
              <a:latin typeface="Arial"/>
              <a:cs typeface="Arial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5423191" y="3239777"/>
            <a:ext cx="365780" cy="0"/>
          </a:xfrm>
          <a:custGeom>
            <a:avLst/>
            <a:gdLst/>
            <a:ahLst/>
            <a:cxnLst/>
            <a:rect l="l" t="t" r="r" b="b"/>
            <a:pathLst>
              <a:path w="366395">
                <a:moveTo>
                  <a:pt x="0" y="0"/>
                </a:moveTo>
                <a:lnTo>
                  <a:pt x="365773" y="0"/>
                </a:lnTo>
              </a:path>
            </a:pathLst>
          </a:custGeom>
          <a:ln w="56526">
            <a:solidFill>
              <a:srgbClr val="333333"/>
            </a:solidFill>
            <a:prstDash val="dash"/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 txBox="1"/>
          <p:nvPr/>
        </p:nvSpPr>
        <p:spPr>
          <a:xfrm>
            <a:off x="5417795" y="2589374"/>
            <a:ext cx="295414" cy="711909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38035">
              <a:spcBef>
                <a:spcPts val="110"/>
              </a:spcBef>
            </a:pPr>
            <a:r>
              <a:rPr sz="6739" spc="-987" baseline="-28395" dirty="0">
                <a:solidFill>
                  <a:srgbClr val="343434"/>
                </a:solidFill>
                <a:latin typeface="Arial"/>
                <a:cs typeface="Arial"/>
              </a:rPr>
              <a:t>-</a:t>
            </a:r>
            <a:r>
              <a:rPr sz="549" b="1" spc="-10" dirty="0">
                <a:solidFill>
                  <a:srgbClr val="343434"/>
                </a:solidFill>
                <a:latin typeface="Arial"/>
                <a:cs typeface="Arial"/>
              </a:rPr>
              <a:t>Rloll</a:t>
            </a:r>
            <a:endParaRPr sz="549">
              <a:latin typeface="Arial"/>
              <a:cs typeface="Arial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910413"/>
          </a:xfrm>
          <a:prstGeom prst="rect">
            <a:avLst/>
          </a:prstGeom>
        </p:spPr>
        <p:txBody>
          <a:bodyPr vert="horz" wrap="square" lIns="0" tIns="80028" rIns="0" bIns="0" rtlCol="0">
            <a:spAutoFit/>
          </a:bodyPr>
          <a:lstStyle/>
          <a:p>
            <a:pPr marL="228845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Tata</a:t>
            </a:r>
            <a:r>
              <a:rPr spc="-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Steel</a:t>
            </a:r>
            <a:r>
              <a:rPr spc="-5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Europe</a:t>
            </a:r>
            <a:r>
              <a:rPr spc="10" dirty="0">
                <a:solidFill>
                  <a:srgbClr val="424242"/>
                </a:solidFill>
              </a:rPr>
              <a:t> </a:t>
            </a:r>
            <a:r>
              <a:rPr spc="-10" dirty="0">
                <a:solidFill>
                  <a:srgbClr val="424242"/>
                </a:solidFill>
              </a:rPr>
              <a:t>Limited</a:t>
            </a:r>
          </a:p>
        </p:txBody>
      </p:sp>
      <p:sp>
        <p:nvSpPr>
          <p:cNvPr id="32" name="object 3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42417"/>
          </a:xfrm>
          <a:prstGeom prst="rect">
            <a:avLst/>
          </a:prstGeom>
        </p:spPr>
        <p:txBody>
          <a:bodyPr vert="horz" wrap="square" lIns="0" tIns="88485" rIns="0" bIns="0" rtlCol="0">
            <a:spAutoFit/>
          </a:bodyPr>
          <a:lstStyle/>
          <a:p>
            <a:pPr marL="219336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Report</a:t>
            </a:r>
            <a:r>
              <a:rPr spc="2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&amp;</a:t>
            </a:r>
            <a:r>
              <a:rPr spc="-20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Accounts</a:t>
            </a:r>
            <a:r>
              <a:rPr spc="35" dirty="0">
                <a:solidFill>
                  <a:srgbClr val="424242"/>
                </a:solidFill>
              </a:rPr>
              <a:t> </a:t>
            </a:r>
            <a:r>
              <a:rPr spc="-20" dirty="0">
                <a:solidFill>
                  <a:srgbClr val="424242"/>
                </a:solidFill>
              </a:rPr>
              <a:t>2024</a:t>
            </a:r>
          </a:p>
        </p:txBody>
      </p:sp>
      <p:sp>
        <p:nvSpPr>
          <p:cNvPr id="33" name="object 3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418748"/>
          </a:xfrm>
          <a:prstGeom prst="rect">
            <a:avLst/>
          </a:prstGeom>
        </p:spPr>
        <p:txBody>
          <a:bodyPr vert="horz" wrap="square" lIns="0" tIns="79981" rIns="0" bIns="0" rtlCol="0">
            <a:spAutoFit/>
          </a:bodyPr>
          <a:lstStyle/>
          <a:p>
            <a:pPr marL="213631">
              <a:spcBef>
                <a:spcPts val="195"/>
              </a:spcBef>
            </a:pPr>
            <a:r>
              <a:rPr dirty="0">
                <a:solidFill>
                  <a:srgbClr val="424242"/>
                </a:solidFill>
              </a:rPr>
              <a:t>Page</a:t>
            </a:r>
            <a:r>
              <a:rPr spc="50" dirty="0">
                <a:solidFill>
                  <a:srgbClr val="424242"/>
                </a:solidFill>
              </a:rPr>
              <a:t> </a:t>
            </a:r>
            <a:r>
              <a:rPr spc="-25" dirty="0">
                <a:solidFill>
                  <a:srgbClr val="424242"/>
                </a:solidFill>
              </a:rPr>
              <a:t>27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6257166" y="3234053"/>
            <a:ext cx="406986" cy="864687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38035">
              <a:spcBef>
                <a:spcPts val="110"/>
              </a:spcBef>
            </a:pPr>
            <a:r>
              <a:rPr sz="8236" spc="-2208" baseline="-17676" dirty="0">
                <a:solidFill>
                  <a:srgbClr val="343434"/>
                </a:solidFill>
                <a:latin typeface="Times New Roman"/>
                <a:cs typeface="Times New Roman"/>
              </a:rPr>
              <a:t>-</a:t>
            </a:r>
            <a:r>
              <a:rPr sz="549" b="1" spc="-10" dirty="0">
                <a:solidFill>
                  <a:srgbClr val="343434"/>
                </a:solidFill>
                <a:latin typeface="Arial"/>
                <a:cs typeface="Arial"/>
              </a:rPr>
              <a:t>TSEAudll</a:t>
            </a:r>
            <a:endParaRPr sz="54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881166" y="4720425"/>
            <a:ext cx="2900251" cy="163301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7607" algn="just">
              <a:lnSpc>
                <a:spcPct val="138000"/>
              </a:lnSpc>
              <a:spcBef>
                <a:spcPts val="110"/>
              </a:spcBef>
            </a:pP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84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84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84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Limited</a:t>
            </a:r>
            <a:r>
              <a:rPr sz="84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494949"/>
                </a:solidFill>
                <a:latin typeface="Arial"/>
                <a:cs typeface="Arial"/>
              </a:rPr>
              <a:t>('TSL</a:t>
            </a:r>
            <a:r>
              <a:rPr sz="849" spc="5" dirty="0">
                <a:solidFill>
                  <a:srgbClr val="747477"/>
                </a:solidFill>
                <a:latin typeface="Arial"/>
                <a:cs typeface="Arial"/>
              </a:rPr>
              <a:t>'</a:t>
            </a:r>
            <a:r>
              <a:rPr sz="849" spc="5" dirty="0">
                <a:solidFill>
                  <a:srgbClr val="343434"/>
                </a:solidFill>
                <a:latin typeface="Arial"/>
                <a:cs typeface="Arial"/>
              </a:rPr>
              <a:t>)</a:t>
            </a:r>
            <a:r>
              <a:rPr sz="84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ultimate</a:t>
            </a:r>
            <a:r>
              <a:rPr sz="84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parent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84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TSE</a:t>
            </a:r>
            <a:r>
              <a:rPr sz="849" spc="-20" dirty="0">
                <a:solidFill>
                  <a:srgbClr val="AFAFAF"/>
                </a:solidFill>
                <a:latin typeface="Arial"/>
                <a:cs typeface="Arial"/>
              </a:rPr>
              <a:t>,</a:t>
            </a:r>
            <a:r>
              <a:rPr sz="849" spc="27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leads</a:t>
            </a:r>
            <a:r>
              <a:rPr sz="84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climate</a:t>
            </a:r>
            <a:r>
              <a:rPr sz="84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risk</a:t>
            </a:r>
            <a:r>
              <a:rPr sz="84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assessment</a:t>
            </a:r>
            <a:r>
              <a:rPr sz="84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94949"/>
                </a:solidFill>
                <a:latin typeface="Arial"/>
                <a:cs typeface="Arial"/>
              </a:rPr>
              <a:t>identificat</a:t>
            </a:r>
            <a:r>
              <a:rPr sz="849" spc="-10" dirty="0">
                <a:solidFill>
                  <a:srgbClr val="8C8C8C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849" spc="-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-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mitigations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849" spc="-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whole</a:t>
            </a:r>
            <a:r>
              <a:rPr sz="84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84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Stee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l</a:t>
            </a:r>
            <a:r>
              <a:rPr sz="849" spc="-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849" spc="-10" dirty="0">
                <a:solidFill>
                  <a:srgbClr val="5D606E"/>
                </a:solidFill>
                <a:latin typeface="Arial"/>
                <a:cs typeface="Arial"/>
              </a:rPr>
              <a:t>.</a:t>
            </a:r>
            <a:r>
              <a:rPr sz="849" spc="-130" dirty="0">
                <a:solidFill>
                  <a:srgbClr val="5D606E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and</a:t>
            </a:r>
            <a:r>
              <a:rPr sz="84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84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adopt</a:t>
            </a:r>
            <a:r>
              <a:rPr sz="84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84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similar</a:t>
            </a:r>
            <a:r>
              <a:rPr sz="84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84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committee</a:t>
            </a:r>
            <a:r>
              <a:rPr sz="84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governance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structure</a:t>
            </a:r>
            <a:r>
              <a:rPr sz="84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84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84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m</a:t>
            </a:r>
            <a:r>
              <a:rPr sz="84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relation</a:t>
            </a:r>
            <a:r>
              <a:rPr sz="84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84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addressing</a:t>
            </a:r>
            <a:r>
              <a:rPr sz="849" spc="3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climate-related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matters</a:t>
            </a:r>
            <a:r>
              <a:rPr sz="849" spc="-15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849" spc="5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While</a:t>
            </a:r>
            <a:r>
              <a:rPr sz="84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Boards</a:t>
            </a:r>
            <a:r>
              <a:rPr sz="84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respective</a:t>
            </a:r>
            <a:r>
              <a:rPr sz="84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84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groups</a:t>
            </a:r>
            <a:r>
              <a:rPr sz="849" spc="458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849" spc="4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responsible</a:t>
            </a:r>
            <a:r>
              <a:rPr sz="849" spc="48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849" spc="4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their</a:t>
            </a:r>
            <a:r>
              <a:rPr sz="849" spc="43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own</a:t>
            </a:r>
            <a:r>
              <a:rPr sz="849" spc="4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environment</a:t>
            </a:r>
            <a:r>
              <a:rPr sz="849" spc="5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sustainability</a:t>
            </a:r>
            <a:r>
              <a:rPr sz="84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matters,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84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done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within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84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common</a:t>
            </a:r>
            <a:r>
              <a:rPr sz="84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framework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aligned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achieve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84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Steel's</a:t>
            </a:r>
            <a:r>
              <a:rPr sz="84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Zero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ambition</a:t>
            </a:r>
            <a:r>
              <a:rPr sz="84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of 2045.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86033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06" y="9562735"/>
            <a:ext cx="7214808" cy="0"/>
          </a:xfrm>
          <a:custGeom>
            <a:avLst/>
            <a:gdLst/>
            <a:ahLst/>
            <a:cxnLst/>
            <a:rect l="l" t="t" r="r" b="b"/>
            <a:pathLst>
              <a:path w="7226934">
                <a:moveTo>
                  <a:pt x="0" y="0"/>
                </a:moveTo>
                <a:lnTo>
                  <a:pt x="722686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29700" y="1770327"/>
          <a:ext cx="6072459" cy="27538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187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617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47396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Board</a:t>
                      </a:r>
                      <a:r>
                        <a:rPr sz="700" b="1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Committee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700" b="1" spc="2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Governance</a:t>
                      </a:r>
                      <a:r>
                        <a:rPr sz="700" b="1" spc="2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b="1" spc="1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Oversight</a:t>
                      </a:r>
                      <a:r>
                        <a:rPr sz="700" b="1" spc="2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Functions</a:t>
                      </a:r>
                      <a:r>
                        <a:rPr sz="700" b="1" spc="2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229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Relation</a:t>
                      </a:r>
                      <a:r>
                        <a:rPr sz="700" b="1" spc="2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b="1" spc="1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Climate-related</a:t>
                      </a:r>
                      <a:r>
                        <a:rPr sz="700" b="1" spc="1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b="1" spc="1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3767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Corporate</a:t>
                      </a:r>
                      <a:r>
                        <a:rPr sz="8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Social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Responsibility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(CSR)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Sustainability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Committee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1620" indent="-175260">
                        <a:lnSpc>
                          <a:spcPct val="100000"/>
                        </a:lnSpc>
                        <a:spcBef>
                          <a:spcPts val="40"/>
                        </a:spcBef>
                        <a:buSzPct val="143750"/>
                        <a:buChar char="•"/>
                        <a:tabLst>
                          <a:tab pos="261620" algn="l"/>
                        </a:tabLst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Providing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overall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governance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oversight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CSR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company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including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58445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recommendation</a:t>
                      </a:r>
                      <a:r>
                        <a:rPr sz="8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Annual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Plan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CSR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Board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approval.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61620" marR="46355" indent="-175895">
                        <a:lnSpc>
                          <a:spcPct val="137700"/>
                        </a:lnSpc>
                        <a:spcBef>
                          <a:spcPts val="50"/>
                        </a:spcBef>
                        <a:buSzPct val="143750"/>
                        <a:buChar char="•"/>
                        <a:tabLst>
                          <a:tab pos="261620" algn="l"/>
                        </a:tabLst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Overseeing</a:t>
                      </a:r>
                      <a:r>
                        <a:rPr sz="800" spc="2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response</a:t>
                      </a:r>
                      <a:r>
                        <a:rPr sz="800" spc="1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1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Tata</a:t>
                      </a:r>
                      <a:r>
                        <a:rPr sz="800" spc="20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spc="1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entities</a:t>
                      </a:r>
                      <a:r>
                        <a:rPr sz="800" spc="2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sustainability-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11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800" spc="2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opportunities,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including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those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presented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climate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change.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8453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15"/>
                        </a:spcBef>
                        <a:tabLst>
                          <a:tab pos="1209040" algn="l"/>
                        </a:tabLst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Safety,</a:t>
                      </a:r>
                      <a:r>
                        <a:rPr sz="8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Health</a:t>
                      </a:r>
                      <a:r>
                        <a:rPr sz="8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Environment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Committee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(SH&amp;E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Committee)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9079" indent="-172720">
                        <a:lnSpc>
                          <a:spcPct val="100000"/>
                        </a:lnSpc>
                        <a:spcBef>
                          <a:spcPts val="40"/>
                        </a:spcBef>
                        <a:buSzPct val="143750"/>
                        <a:buChar char="•"/>
                        <a:tabLst>
                          <a:tab pos="259079" algn="l"/>
                        </a:tabLst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Providing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oversight</a:t>
                      </a:r>
                      <a:r>
                        <a:rPr sz="8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policies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Safety,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Health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Environment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their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61620" marR="45720" indent="-3810">
                        <a:lnSpc>
                          <a:spcPct val="137700"/>
                        </a:lnSpc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implementation</a:t>
                      </a:r>
                      <a:r>
                        <a:rPr sz="800" spc="1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across</a:t>
                      </a:r>
                      <a:r>
                        <a:rPr sz="800" spc="20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Tata</a:t>
                      </a:r>
                      <a:r>
                        <a:rPr sz="800" spc="2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800" spc="1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Group.</a:t>
                      </a:r>
                      <a:r>
                        <a:rPr sz="800" spc="229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spc="1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number</a:t>
                      </a:r>
                      <a:r>
                        <a:rPr sz="800" spc="2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Climate-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1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800" spc="2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opportunities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fall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scope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lhe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oversight</a:t>
                      </a:r>
                      <a:r>
                        <a:rPr sz="8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committee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provides</a:t>
                      </a:r>
                      <a:r>
                        <a:rPr sz="8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including,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but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58445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limited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lo,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r>
                        <a:rPr sz="8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trading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policies.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4196">
                <a:tc>
                  <a:txBody>
                    <a:bodyPr/>
                    <a:lstStyle/>
                    <a:p>
                      <a:pPr marL="74295">
                        <a:lnSpc>
                          <a:spcPts val="955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Committee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9715" indent="-174625">
                        <a:lnSpc>
                          <a:spcPct val="100000"/>
                        </a:lnSpc>
                        <a:spcBef>
                          <a:spcPts val="40"/>
                        </a:spcBef>
                        <a:buSzPct val="168750"/>
                        <a:buChar char="•"/>
                        <a:tabLst>
                          <a:tab pos="259715" algn="l"/>
                        </a:tabLst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Overseeing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key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risks,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including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strategic,</a:t>
                      </a:r>
                      <a:r>
                        <a:rPr sz="8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financial,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operational</a:t>
                      </a:r>
                      <a:r>
                        <a:rPr sz="8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r>
                        <a:rPr sz="8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58445" marR="45720" indent="-173355">
                        <a:lnSpc>
                          <a:spcPct val="140200"/>
                        </a:lnSpc>
                        <a:spcBef>
                          <a:spcPts val="50"/>
                        </a:spcBef>
                        <a:buSzPct val="168750"/>
                        <a:buChar char="•"/>
                        <a:tabLst>
                          <a:tab pos="258445" algn="l"/>
                        </a:tabLst>
                      </a:pP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Assisting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Board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framing,</a:t>
                      </a:r>
                      <a:r>
                        <a:rPr sz="8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implementing</a:t>
                      </a:r>
                      <a:r>
                        <a:rPr sz="8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monitoring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8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Plan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reviewing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guiding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Policy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59079" marR="48895" indent="-172720">
                        <a:lnSpc>
                          <a:spcPct val="137700"/>
                        </a:lnSpc>
                        <a:spcBef>
                          <a:spcPts val="45"/>
                        </a:spcBef>
                        <a:buSzPct val="143750"/>
                        <a:buChar char="•"/>
                        <a:tabLst>
                          <a:tab pos="260350" algn="l"/>
                        </a:tabLst>
                      </a:pP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Developing</a:t>
                      </a:r>
                      <a:r>
                        <a:rPr sz="800" spc="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800" spc="1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policy</a:t>
                      </a:r>
                      <a:r>
                        <a:rPr sz="800" spc="1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8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800" spc="1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system</a:t>
                      </a:r>
                      <a:r>
                        <a:rPr sz="8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framework</a:t>
                      </a:r>
                      <a:r>
                        <a:rPr sz="800" spc="1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	Company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910413"/>
          </a:xfrm>
          <a:prstGeom prst="rect">
            <a:avLst/>
          </a:prstGeom>
        </p:spPr>
        <p:txBody>
          <a:bodyPr vert="horz" wrap="square" lIns="0" tIns="80028" rIns="0" bIns="0" rtlCol="0">
            <a:spAutoFit/>
          </a:bodyPr>
          <a:lstStyle/>
          <a:p>
            <a:pPr marL="228845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Tata</a:t>
            </a:r>
            <a:r>
              <a:rPr spc="-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Steel</a:t>
            </a:r>
            <a:r>
              <a:rPr spc="-5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Europe</a:t>
            </a:r>
            <a:r>
              <a:rPr spc="10" dirty="0">
                <a:solidFill>
                  <a:srgbClr val="424242"/>
                </a:solidFill>
              </a:rPr>
              <a:t> </a:t>
            </a:r>
            <a:r>
              <a:rPr spc="-10" dirty="0">
                <a:solidFill>
                  <a:srgbClr val="424242"/>
                </a:solidFill>
              </a:rPr>
              <a:t>Limited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42417"/>
          </a:xfrm>
          <a:prstGeom prst="rect">
            <a:avLst/>
          </a:prstGeom>
        </p:spPr>
        <p:txBody>
          <a:bodyPr vert="horz" wrap="square" lIns="0" tIns="88485" rIns="0" bIns="0" rtlCol="0">
            <a:spAutoFit/>
          </a:bodyPr>
          <a:lstStyle/>
          <a:p>
            <a:pPr marL="219336">
              <a:spcBef>
                <a:spcPts val="25"/>
              </a:spcBef>
            </a:pPr>
            <a:r>
              <a:rPr dirty="0">
                <a:solidFill>
                  <a:srgbClr val="424242"/>
                </a:solidFill>
              </a:rPr>
              <a:t>Report</a:t>
            </a:r>
            <a:r>
              <a:rPr spc="25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&amp;</a:t>
            </a:r>
            <a:r>
              <a:rPr spc="-20" dirty="0">
                <a:solidFill>
                  <a:srgbClr val="424242"/>
                </a:solidFill>
              </a:rPr>
              <a:t> </a:t>
            </a:r>
            <a:r>
              <a:rPr dirty="0">
                <a:solidFill>
                  <a:srgbClr val="424242"/>
                </a:solidFill>
              </a:rPr>
              <a:t>Accounts</a:t>
            </a:r>
            <a:r>
              <a:rPr spc="35" dirty="0">
                <a:solidFill>
                  <a:srgbClr val="424242"/>
                </a:solidFill>
              </a:rPr>
              <a:t> </a:t>
            </a:r>
            <a:r>
              <a:rPr spc="-20" dirty="0">
                <a:solidFill>
                  <a:srgbClr val="424242"/>
                </a:solidFill>
              </a:rPr>
              <a:t>2024</a:t>
            </a: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418748"/>
          </a:xfrm>
          <a:prstGeom prst="rect">
            <a:avLst/>
          </a:prstGeom>
        </p:spPr>
        <p:txBody>
          <a:bodyPr vert="horz" wrap="square" lIns="0" tIns="79981" rIns="0" bIns="0" rtlCol="0">
            <a:spAutoFit/>
          </a:bodyPr>
          <a:lstStyle/>
          <a:p>
            <a:pPr marL="213631">
              <a:spcBef>
                <a:spcPts val="195"/>
              </a:spcBef>
            </a:pPr>
            <a:r>
              <a:rPr dirty="0">
                <a:solidFill>
                  <a:srgbClr val="424242"/>
                </a:solidFill>
              </a:rPr>
              <a:t>Page</a:t>
            </a:r>
            <a:r>
              <a:rPr spc="50" dirty="0">
                <a:solidFill>
                  <a:srgbClr val="424242"/>
                </a:solidFill>
              </a:rPr>
              <a:t> </a:t>
            </a:r>
            <a:r>
              <a:rPr spc="-25" dirty="0">
                <a:solidFill>
                  <a:srgbClr val="424242"/>
                </a:solidFill>
              </a:rPr>
              <a:t>28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8847" y="631383"/>
            <a:ext cx="416051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spc="-70" dirty="0">
                <a:solidFill>
                  <a:srgbClr val="365D9E"/>
                </a:solidFill>
                <a:latin typeface="Arial"/>
                <a:cs typeface="Arial"/>
              </a:rPr>
              <a:t>AG.</a:t>
            </a:r>
            <a:r>
              <a:rPr sz="1198" b="1" spc="8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5D9E"/>
                </a:solidFill>
                <a:latin typeface="Arial"/>
                <a:cs typeface="Arial"/>
              </a:rPr>
              <a:t>Non-Financial</a:t>
            </a:r>
            <a:r>
              <a:rPr sz="1198" b="1" spc="21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5D9E"/>
                </a:solidFill>
                <a:latin typeface="Arial"/>
                <a:cs typeface="Arial"/>
              </a:rPr>
              <a:t>Sustainability</a:t>
            </a:r>
            <a:r>
              <a:rPr sz="1198" b="1" spc="8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5D9E"/>
                </a:solidFill>
                <a:latin typeface="Arial"/>
                <a:cs typeface="Arial"/>
              </a:rPr>
              <a:t>Information</a:t>
            </a:r>
            <a:r>
              <a:rPr sz="1198" b="1" spc="210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65D9E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0224" y="1270463"/>
            <a:ext cx="6000191" cy="3584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>
              <a:lnSpc>
                <a:spcPct val="150300"/>
              </a:lnSpc>
              <a:spcBef>
                <a:spcPts val="100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following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Board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committees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responsible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have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specific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remit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climate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assessment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strategy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behalf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Board: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21799" y="4705646"/>
            <a:ext cx="135028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1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.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2</a:t>
            </a:r>
            <a:r>
              <a:rPr sz="799" i="1" spc="-10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lndtvidual</a:t>
            </a:r>
            <a:r>
              <a:rPr sz="799" i="1" spc="-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65D9E"/>
                </a:solidFill>
                <a:latin typeface="Arial"/>
                <a:cs typeface="Arial"/>
              </a:rPr>
              <a:t>responsibtlities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9357" y="4903771"/>
            <a:ext cx="2842563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2536" algn="just">
              <a:lnSpc>
                <a:spcPct val="146700"/>
              </a:lnSpc>
              <a:spcBef>
                <a:spcPts val="8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-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Group's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Globa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Chief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Executiv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Officer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-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Managing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Director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(CEO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MD)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Executive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Director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Chief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Financial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Officer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(ED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CFO)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members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Company's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Board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n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executiv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capacity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members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lhe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CSR</a:t>
            </a:r>
            <a:r>
              <a:rPr sz="79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Sustainability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Committee</a:t>
            </a:r>
            <a:r>
              <a:rPr sz="799" spc="38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3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Committee.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CEO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MD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also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SH&amp;E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Committee</a:t>
            </a:r>
            <a:r>
              <a:rPr sz="799" spc="10" dirty="0">
                <a:solidFill>
                  <a:srgbClr val="B5B5B6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9661" y="6043752"/>
            <a:ext cx="2841295" cy="16380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-634" algn="just">
              <a:lnSpc>
                <a:spcPct val="147100"/>
              </a:lnSpc>
              <a:spcBef>
                <a:spcPts val="10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Board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governance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arrangements</a:t>
            </a:r>
            <a:r>
              <a:rPr sz="799" dirty="0">
                <a:solidFill>
                  <a:srgbClr val="908E93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908E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Steel's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CEO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&amp;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MD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periodically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review</a:t>
            </a:r>
            <a:r>
              <a:rPr sz="799" spc="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status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action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long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term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strategy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including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climate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mitigation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plans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IM'lile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CEO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4242"/>
                </a:solidFill>
                <a:latin typeface="Arial"/>
                <a:cs typeface="Arial"/>
              </a:rPr>
              <a:t>MD</a:t>
            </a:r>
            <a:r>
              <a:rPr sz="799" b="1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set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leadership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direction</a:t>
            </a:r>
            <a:r>
              <a:rPr sz="799" dirty="0">
                <a:solidFill>
                  <a:srgbClr val="777579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team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under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role</a:t>
            </a:r>
            <a:r>
              <a:rPr sz="799" spc="-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evaluate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various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options</a:t>
            </a:r>
            <a:r>
              <a:rPr sz="799" dirty="0">
                <a:solidFill>
                  <a:srgbClr val="908E93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908E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engage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relevant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internal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external</a:t>
            </a:r>
            <a:r>
              <a:rPr sz="799" spc="3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stakeholders,</a:t>
            </a:r>
            <a:r>
              <a:rPr sz="799" spc="40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pursues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responsible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advocacy</a:t>
            </a:r>
            <a:r>
              <a:rPr sz="799" spc="4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inform</a:t>
            </a:r>
            <a:r>
              <a:rPr sz="799" spc="4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policy</a:t>
            </a:r>
            <a:r>
              <a:rPr sz="799" spc="46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4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45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proactive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manner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2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develops</a:t>
            </a:r>
            <a:r>
              <a:rPr sz="799" spc="4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implements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strategy.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CEO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also</a:t>
            </a:r>
            <a:r>
              <a:rPr sz="7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sit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Boards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 of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TSN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TSUK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7943" y="7703385"/>
            <a:ext cx="2840027" cy="956607"/>
          </a:xfrm>
          <a:prstGeom prst="rect">
            <a:avLst/>
          </a:prstGeom>
        </p:spPr>
        <p:txBody>
          <a:bodyPr vert="horz" wrap="square" lIns="0" tIns="80510" rIns="0" bIns="0" rtlCol="0">
            <a:spAutoFit/>
          </a:bodyPr>
          <a:lstStyle/>
          <a:p>
            <a:pPr marL="13946" algn="just">
              <a:spcBef>
                <a:spcPts val="634"/>
              </a:spcBef>
            </a:pPr>
            <a:r>
              <a:rPr sz="948" i="1" spc="-45" dirty="0">
                <a:solidFill>
                  <a:srgbClr val="365D9E"/>
                </a:solidFill>
                <a:latin typeface="Arial"/>
                <a:cs typeface="Arial"/>
              </a:rPr>
              <a:t>Section</a:t>
            </a:r>
            <a:r>
              <a:rPr sz="948" i="1" dirty="0">
                <a:solidFill>
                  <a:srgbClr val="365D9E"/>
                </a:solidFill>
                <a:latin typeface="Arial"/>
                <a:cs typeface="Arial"/>
              </a:rPr>
              <a:t> 2</a:t>
            </a:r>
            <a:r>
              <a:rPr sz="948" i="1" spc="140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948" i="1" spc="-55" dirty="0">
                <a:solidFill>
                  <a:srgbClr val="365D9E"/>
                </a:solidFill>
                <a:latin typeface="Arial"/>
                <a:cs typeface="Arial"/>
              </a:rPr>
              <a:t>Risk</a:t>
            </a:r>
            <a:r>
              <a:rPr sz="948" i="1" spc="1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948" i="1" spc="-10" dirty="0">
                <a:solidFill>
                  <a:srgbClr val="365D9E"/>
                </a:solidFill>
                <a:latin typeface="Arial"/>
                <a:cs typeface="Arial"/>
              </a:rPr>
              <a:t>Management</a:t>
            </a:r>
            <a:endParaRPr sz="948">
              <a:latin typeface="Arial"/>
              <a:cs typeface="Arial"/>
            </a:endParaRPr>
          </a:p>
          <a:p>
            <a:pPr marL="15214" marR="5071" indent="1268" algn="just">
              <a:lnSpc>
                <a:spcPct val="146500"/>
              </a:lnSpc>
              <a:spcBef>
                <a:spcPts val="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section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addresses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CFO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requirements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</a:t>
            </a:r>
            <a:r>
              <a:rPr sz="799" spc="2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explains: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(1)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TSE's</a:t>
            </a:r>
            <a:r>
              <a:rPr sz="799" spc="2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approach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climate</a:t>
            </a:r>
            <a:r>
              <a:rPr sz="799" spc="1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management.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and;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(2)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how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this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approach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integrated</a:t>
            </a:r>
            <a:r>
              <a:rPr sz="799" spc="5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into</a:t>
            </a:r>
            <a:r>
              <a:rPr sz="799" spc="10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overall</a:t>
            </a:r>
            <a:r>
              <a:rPr sz="799" spc="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nsk</a:t>
            </a:r>
            <a:endParaRPr sz="799">
              <a:latin typeface="Arial"/>
              <a:cs typeface="Arial"/>
            </a:endParaRPr>
          </a:p>
          <a:p>
            <a:pPr marL="12678" algn="just">
              <a:spcBef>
                <a:spcPts val="483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process.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72047" y="4647734"/>
            <a:ext cx="1921456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47800"/>
              </a:lnSpc>
              <a:spcBef>
                <a:spcPts val="100"/>
              </a:spcBef>
            </a:pP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2</a:t>
            </a:r>
            <a:r>
              <a:rPr sz="799" i="1" dirty="0">
                <a:solidFill>
                  <a:srgbClr val="424242"/>
                </a:solidFill>
                <a:latin typeface="Arial"/>
                <a:cs typeface="Arial"/>
              </a:rPr>
              <a:t>.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1</a:t>
            </a:r>
            <a:r>
              <a:rPr sz="799" i="1" spc="1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Identifying</a:t>
            </a:r>
            <a:r>
              <a:rPr sz="799" i="1" spc="3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and</a:t>
            </a:r>
            <a:r>
              <a:rPr sz="799" i="1" spc="-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assessing</a:t>
            </a:r>
            <a:r>
              <a:rPr sz="799" i="1" spc="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climate</a:t>
            </a:r>
            <a:r>
              <a:rPr sz="799" i="1" spc="4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365D9E"/>
                </a:solidFill>
                <a:latin typeface="Arial"/>
                <a:cs typeface="Arial"/>
              </a:rPr>
              <a:t>risk 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Enterpnse</a:t>
            </a:r>
            <a:r>
              <a:rPr sz="799" i="1" spc="30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65D9E"/>
                </a:solidFill>
                <a:latin typeface="Arial"/>
                <a:cs typeface="Arial"/>
              </a:rPr>
              <a:t>Risk</a:t>
            </a:r>
            <a:r>
              <a:rPr sz="799" i="1" spc="65" dirty="0">
                <a:solidFill>
                  <a:srgbClr val="365D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65D9E"/>
                </a:solidFill>
                <a:latin typeface="Arial"/>
                <a:cs typeface="Arial"/>
              </a:rPr>
              <a:t>Management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70929" y="5077512"/>
            <a:ext cx="2860313" cy="127864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Tata</a:t>
            </a:r>
            <a:r>
              <a:rPr sz="799" spc="32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Steel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uses</a:t>
            </a:r>
            <a:r>
              <a:rPr sz="799" spc="3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2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Enterprise</a:t>
            </a:r>
            <a:r>
              <a:rPr sz="799" spc="36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38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Management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(ERM)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process</a:t>
            </a:r>
            <a:r>
              <a:rPr sz="799" spc="433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managing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climate</a:t>
            </a:r>
            <a:r>
              <a:rPr sz="799" spc="39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</a:t>
            </a:r>
            <a:r>
              <a:rPr sz="799" spc="40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4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across</a:t>
            </a:r>
            <a:r>
              <a:rPr sz="799" spc="47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company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subsidiaries,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TSN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 TSUK,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integrated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uniform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manner.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process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identifies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assesses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using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two-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pronged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approach,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Le</a:t>
            </a:r>
            <a:r>
              <a:rPr sz="799" spc="-20" dirty="0">
                <a:solidFill>
                  <a:srgbClr val="B5B5B6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777579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bottom-up</a:t>
            </a:r>
            <a:r>
              <a:rPr sz="799" spc="3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3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top-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down,</a:t>
            </a:r>
            <a:r>
              <a:rPr sz="799" spc="458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30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ensure</a:t>
            </a:r>
            <a:r>
              <a:rPr sz="799" spc="38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comprehensive</a:t>
            </a:r>
            <a:r>
              <a:rPr sz="799" spc="439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risk </a:t>
            </a:r>
            <a:r>
              <a:rPr sz="799" dirty="0">
                <a:solidFill>
                  <a:srgbClr val="565656"/>
                </a:solidFill>
                <a:latin typeface="Arial"/>
                <a:cs typeface="Arial"/>
              </a:rPr>
              <a:t>identification</a:t>
            </a:r>
            <a:r>
              <a:rPr sz="799" spc="-5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minimise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'blind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spots'.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65143" y="6406473"/>
            <a:ext cx="2857143" cy="1988653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46700"/>
              </a:lnSpc>
              <a:spcBef>
                <a:spcPts val="85"/>
              </a:spcBef>
            </a:pP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Climate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change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related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2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assigned</a:t>
            </a:r>
            <a:r>
              <a:rPr sz="799" spc="2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likelihood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 impact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values</a:t>
            </a:r>
            <a:r>
              <a:rPr sz="799" spc="8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arnve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al</a:t>
            </a:r>
            <a:r>
              <a:rPr sz="799" spc="1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score.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Likelihood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&amp;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impact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scores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 assigned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from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5-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point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scales, as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tabulated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below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which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aides management</a:t>
            </a:r>
            <a:r>
              <a:rPr sz="799" spc="1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prioritise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risks</a:t>
            </a:r>
            <a:r>
              <a:rPr sz="799" spc="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opportunities</a:t>
            </a:r>
            <a:r>
              <a:rPr sz="799" spc="-10" dirty="0">
                <a:solidFill>
                  <a:srgbClr val="B5B5B6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Scores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these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parameters</a:t>
            </a:r>
            <a:r>
              <a:rPr sz="799" spc="2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are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assigned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after</a:t>
            </a:r>
            <a:r>
              <a:rPr sz="799" spc="16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rigorous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due-diligence</a:t>
            </a:r>
            <a:r>
              <a:rPr sz="799" spc="2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process</a:t>
            </a:r>
            <a:r>
              <a:rPr sz="799" spc="2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including</a:t>
            </a:r>
            <a:r>
              <a:rPr sz="799" spc="2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scenario-analysis</a:t>
            </a:r>
            <a:r>
              <a:rPr sz="799" spc="1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to</a:t>
            </a:r>
            <a:r>
              <a:rPr sz="799" spc="2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stress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test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assumptions</a:t>
            </a:r>
            <a:r>
              <a:rPr sz="799" spc="10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assess</a:t>
            </a:r>
            <a:r>
              <a:rPr sz="799" spc="1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various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pathways</a:t>
            </a:r>
            <a:r>
              <a:rPr sz="799" spc="1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 risk</a:t>
            </a:r>
            <a:r>
              <a:rPr sz="799" spc="-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may</a:t>
            </a:r>
            <a:r>
              <a:rPr sz="799" spc="-5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play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out.</a:t>
            </a:r>
            <a:r>
              <a:rPr sz="799" spc="-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impact assessment</a:t>
            </a:r>
            <a:r>
              <a:rPr sz="799" spc="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based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five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metrices</a:t>
            </a:r>
            <a:r>
              <a:rPr sz="799" spc="2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77579"/>
                </a:solidFill>
                <a:latin typeface="Arial"/>
                <a:cs typeface="Arial"/>
              </a:rPr>
              <a:t>-</a:t>
            </a:r>
            <a:r>
              <a:rPr sz="799" spc="458" dirty="0">
                <a:solidFill>
                  <a:srgbClr val="77757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financial</a:t>
            </a:r>
            <a:r>
              <a:rPr sz="799" dirty="0">
                <a:solidFill>
                  <a:srgbClr val="908E93"/>
                </a:solidFill>
                <a:latin typeface="Arial"/>
                <a:cs typeface="Arial"/>
              </a:rPr>
              <a:t>,</a:t>
            </a:r>
            <a:r>
              <a:rPr sz="799" spc="110" dirty="0">
                <a:solidFill>
                  <a:srgbClr val="908E9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market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/customer,</a:t>
            </a:r>
            <a:r>
              <a:rPr sz="799" spc="25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brand</a:t>
            </a:r>
            <a:r>
              <a:rPr sz="799" spc="20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/</a:t>
            </a:r>
            <a:r>
              <a:rPr sz="799" spc="19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reputation</a:t>
            </a:r>
            <a:r>
              <a:rPr sz="799" spc="-10" dirty="0">
                <a:solidFill>
                  <a:srgbClr val="B5B5B6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environment</a:t>
            </a:r>
            <a:r>
              <a:rPr sz="799" spc="1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business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continuity</a:t>
            </a:r>
            <a:r>
              <a:rPr sz="799" spc="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worst-case</a:t>
            </a:r>
            <a:r>
              <a:rPr sz="799" spc="7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risk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scenario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considered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assigning</a:t>
            </a:r>
            <a:r>
              <a:rPr sz="799" spc="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-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4242"/>
                </a:solidFill>
                <a:latin typeface="Arial"/>
                <a:cs typeface="Arial"/>
              </a:rPr>
              <a:t>impact.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81365"/>
            <a:ext cx="7010048" cy="0"/>
          </a:xfrm>
          <a:custGeom>
            <a:avLst/>
            <a:gdLst/>
            <a:ahLst/>
            <a:cxnLst/>
            <a:rect l="l" t="t" r="r" b="b"/>
            <a:pathLst>
              <a:path w="7021830">
                <a:moveTo>
                  <a:pt x="0" y="0"/>
                </a:moveTo>
                <a:lnTo>
                  <a:pt x="702133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40483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64956" y="1261347"/>
          <a:ext cx="2877429" cy="112523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5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931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043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05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7244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94618">
                <a:tc gridSpan="3"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600" b="1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Llkellhood</a:t>
                      </a:r>
                      <a:r>
                        <a:rPr sz="600" b="1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Score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359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600" b="1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Score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042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Score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Category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255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Score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Category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Almost</a:t>
                      </a:r>
                      <a:r>
                        <a:rPr sz="6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Certa</a:t>
                      </a:r>
                      <a:r>
                        <a:rPr sz="600" spc="-1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2509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81-</a:t>
                      </a: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99%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9050">
                      <a:solidFill>
                        <a:srgbClr val="000000"/>
                      </a:solidFill>
                      <a:prstDash val="solid"/>
                    </a:lnL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Critical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b="1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Likely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L w="1905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12192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61-</a:t>
                      </a: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80%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L w="1905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6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Major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7259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Possible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7259" marB="0">
                    <a:lnL w="1905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12446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41-</a:t>
                      </a: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60%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L w="1905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Moderate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8384" marB="0"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Un</a:t>
                      </a:r>
                      <a:r>
                        <a:rPr sz="600" spc="-10" dirty="0">
                          <a:solidFill>
                            <a:srgbClr val="626262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ikely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L w="1905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126364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21-</a:t>
                      </a: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40%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L w="19050">
                      <a:solidFill>
                        <a:srgbClr val="000000"/>
                      </a:solidFill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6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Minor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7993"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5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18384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600" b="1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Rare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063" marB="0">
                    <a:lnL w="19050">
                      <a:solidFill>
                        <a:srgbClr val="000000"/>
                      </a:solidFill>
                      <a:prstDash val="solid"/>
                    </a:lnL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1-</a:t>
                      </a: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20%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L w="19050">
                      <a:solidFill>
                        <a:srgbClr val="000000"/>
                      </a:solidFill>
                      <a:prstDash val="solid"/>
                    </a:lnL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191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Low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4723" marB="0">
                    <a:lnR w="19050">
                      <a:solidFill>
                        <a:srgbClr val="000000"/>
                      </a:solidFill>
                      <a:prstDash val="solid"/>
                    </a:lnR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27723"/>
          </a:xfrm>
          <a:prstGeom prst="rect">
            <a:avLst/>
          </a:prstGeom>
        </p:spPr>
        <p:txBody>
          <a:bodyPr vert="horz" wrap="square" lIns="0" tIns="73933" rIns="0" bIns="0" rtlCol="0">
            <a:spAutoFit/>
          </a:bodyPr>
          <a:lstStyle/>
          <a:p>
            <a:pPr marL="119177">
              <a:spcBef>
                <a:spcPts val="25"/>
              </a:spcBef>
            </a:pPr>
            <a:r>
              <a:rPr dirty="0">
                <a:solidFill>
                  <a:srgbClr val="494949"/>
                </a:solidFill>
              </a:rPr>
              <a:t>Tata</a:t>
            </a:r>
            <a:r>
              <a:rPr spc="15" dirty="0">
                <a:solidFill>
                  <a:srgbClr val="494949"/>
                </a:solidFill>
              </a:rPr>
              <a:t> </a:t>
            </a:r>
            <a:r>
              <a:rPr dirty="0">
                <a:solidFill>
                  <a:srgbClr val="494949"/>
                </a:solidFill>
              </a:rPr>
              <a:t>Steel</a:t>
            </a:r>
            <a:r>
              <a:rPr spc="-45" dirty="0">
                <a:solidFill>
                  <a:srgbClr val="494949"/>
                </a:solidFill>
              </a:rPr>
              <a:t> </a:t>
            </a:r>
            <a:r>
              <a:rPr dirty="0">
                <a:solidFill>
                  <a:srgbClr val="494949"/>
                </a:solidFill>
              </a:rPr>
              <a:t>Europe</a:t>
            </a:r>
            <a:r>
              <a:rPr spc="30" dirty="0">
                <a:solidFill>
                  <a:srgbClr val="494949"/>
                </a:solidFill>
              </a:rPr>
              <a:t> </a:t>
            </a:r>
            <a:r>
              <a:rPr spc="-10" dirty="0">
                <a:solidFill>
                  <a:srgbClr val="494949"/>
                </a:solidFill>
              </a:rPr>
              <a:t>Limited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207206"/>
          </a:xfrm>
          <a:prstGeom prst="rect">
            <a:avLst/>
          </a:prstGeom>
        </p:spPr>
        <p:txBody>
          <a:bodyPr vert="horz" wrap="square" lIns="0" tIns="76006" rIns="0" bIns="0" rtlCol="0">
            <a:spAutoFit/>
          </a:bodyPr>
          <a:lstStyle/>
          <a:p>
            <a:pPr marL="112204">
              <a:spcBef>
                <a:spcPts val="20"/>
              </a:spcBef>
            </a:pPr>
            <a:r>
              <a:rPr sz="849" spc="-20" dirty="0">
                <a:solidFill>
                  <a:srgbClr val="494949"/>
                </a:solidFill>
              </a:rPr>
              <a:t>Report </a:t>
            </a:r>
            <a:r>
              <a:rPr sz="849" dirty="0">
                <a:solidFill>
                  <a:srgbClr val="494949"/>
                </a:solidFill>
              </a:rPr>
              <a:t>&amp;</a:t>
            </a:r>
            <a:r>
              <a:rPr sz="849" spc="-5" dirty="0">
                <a:solidFill>
                  <a:srgbClr val="494949"/>
                </a:solidFill>
              </a:rPr>
              <a:t> </a:t>
            </a:r>
            <a:r>
              <a:rPr sz="849" spc="-20" dirty="0">
                <a:solidFill>
                  <a:srgbClr val="494949"/>
                </a:solidFill>
              </a:rPr>
              <a:t>Accounts 2024</a:t>
            </a:r>
            <a:endParaRPr sz="849"/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418349"/>
          </a:xfrm>
          <a:prstGeom prst="rect">
            <a:avLst/>
          </a:prstGeom>
        </p:spPr>
        <p:txBody>
          <a:bodyPr vert="horz" wrap="square" lIns="0" tIns="79585" rIns="0" bIns="0" rtlCol="0">
            <a:spAutoFit/>
          </a:bodyPr>
          <a:lstStyle/>
          <a:p>
            <a:pPr marL="113471">
              <a:spcBef>
                <a:spcPts val="240"/>
              </a:spcBef>
            </a:pPr>
            <a:r>
              <a:rPr dirty="0">
                <a:solidFill>
                  <a:srgbClr val="494949"/>
                </a:solidFill>
              </a:rPr>
              <a:t>Page</a:t>
            </a:r>
            <a:r>
              <a:rPr spc="10" dirty="0">
                <a:solidFill>
                  <a:srgbClr val="494949"/>
                </a:solidFill>
              </a:rPr>
              <a:t> </a:t>
            </a:r>
            <a:r>
              <a:rPr spc="-25" dirty="0">
                <a:solidFill>
                  <a:srgbClr val="494949"/>
                </a:solidFill>
              </a:rPr>
              <a:t>29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7182" y="629409"/>
            <a:ext cx="415734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9A1"/>
                </a:solidFill>
                <a:latin typeface="Times New Roman"/>
                <a:cs typeface="Times New Roman"/>
              </a:rPr>
              <a:t>AS.</a:t>
            </a:r>
            <a:r>
              <a:rPr sz="1198" b="1" spc="175" dirty="0">
                <a:solidFill>
                  <a:srgbClr val="2859A1"/>
                </a:solidFill>
                <a:latin typeface="Times New Roman"/>
                <a:cs typeface="Times New Roman"/>
              </a:rPr>
              <a:t> </a:t>
            </a:r>
            <a:r>
              <a:rPr sz="1198" b="1" dirty="0">
                <a:solidFill>
                  <a:srgbClr val="2859A1"/>
                </a:solidFill>
                <a:latin typeface="Arial"/>
                <a:cs typeface="Arial"/>
              </a:rPr>
              <a:t>Non-Financial</a:t>
            </a:r>
            <a:r>
              <a:rPr sz="1198" b="1" spc="26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9A1"/>
                </a:solidFill>
                <a:latin typeface="Arial"/>
                <a:cs typeface="Arial"/>
              </a:rPr>
              <a:t>Sustainability</a:t>
            </a:r>
            <a:r>
              <a:rPr sz="1198" b="1" spc="114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9A1"/>
                </a:solidFill>
                <a:latin typeface="Arial"/>
                <a:cs typeface="Arial"/>
              </a:rPr>
              <a:t>Information</a:t>
            </a:r>
            <a:r>
              <a:rPr sz="1198" b="1" spc="229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9A1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2361" y="2577682"/>
            <a:ext cx="106120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Materiality</a:t>
            </a:r>
            <a:r>
              <a:rPr sz="799" i="1" spc="20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9A1"/>
                </a:solidFill>
                <a:latin typeface="Arial"/>
                <a:cs typeface="Arial"/>
              </a:rPr>
              <a:t>assessment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1115" y="2779255"/>
            <a:ext cx="2833054" cy="1269771"/>
          </a:xfrm>
          <a:prstGeom prst="rect">
            <a:avLst/>
          </a:prstGeom>
        </p:spPr>
        <p:txBody>
          <a:bodyPr vert="horz" wrap="square" lIns="0" tIns="5705" rIns="0" bIns="0" rtlCol="0">
            <a:spAutoFit/>
          </a:bodyPr>
          <a:lstStyle/>
          <a:p>
            <a:pPr marL="13946" marR="5071" indent="-1902" algn="just">
              <a:lnSpc>
                <a:spcPct val="145600"/>
              </a:lnSpc>
              <a:spcBef>
                <a:spcPts val="4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19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undertook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detailed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systematic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assessment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Physical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Transition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333333"/>
                </a:solidFill>
                <a:latin typeface="Arial"/>
                <a:cs typeface="Arial"/>
              </a:rPr>
              <a:t>Risk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assessment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focusing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making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India,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Netherlands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assessment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conducted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independent</a:t>
            </a:r>
            <a:r>
              <a:rPr sz="799" spc="2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third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party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advisor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15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review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analysis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conducted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evaluate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low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range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6499" y="4096843"/>
            <a:ext cx="2827348" cy="109670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assessment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exercise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complemented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pre-existing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ERM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operated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risks identified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incorporated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mto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ERM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could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managed</a:t>
            </a:r>
            <a:r>
              <a:rPr sz="799" spc="4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subject</a:t>
            </a:r>
            <a:r>
              <a:rPr sz="79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oversight</a:t>
            </a:r>
            <a:r>
              <a:rPr sz="799" spc="4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accordance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existing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sk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processes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place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across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1375" y="5234691"/>
            <a:ext cx="2830518" cy="3584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5071" indent="-2536">
              <a:lnSpc>
                <a:spcPct val="1504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impact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scenarios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group is set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4</a:t>
            </a:r>
            <a:r>
              <a:rPr sz="799" spc="-25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73712" y="5728878"/>
            <a:ext cx="124694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2</a:t>
            </a:r>
            <a:r>
              <a:rPr sz="799" i="1" spc="-1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2</a:t>
            </a:r>
            <a:r>
              <a:rPr sz="799" i="1" spc="1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9A1"/>
                </a:solidFill>
                <a:latin typeface="Arial"/>
                <a:cs typeface="Arial"/>
              </a:rPr>
              <a:t>Managing</a:t>
            </a:r>
            <a:r>
              <a:rPr sz="799" i="1" spc="4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climate</a:t>
            </a:r>
            <a:r>
              <a:rPr sz="799" i="1" spc="20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2859A1"/>
                </a:solidFill>
                <a:latin typeface="Arial"/>
                <a:cs typeface="Arial"/>
              </a:rPr>
              <a:t>nsks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75752" y="5918011"/>
            <a:ext cx="2817839" cy="537321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634" algn="just">
              <a:lnSpc>
                <a:spcPct val="149100"/>
              </a:lnSpc>
              <a:spcBef>
                <a:spcPts val="85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Appropriate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early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warning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indicators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tigation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strategies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identified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Committees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 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TSUK.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73001" y="6528116"/>
            <a:ext cx="2835589" cy="163935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72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quarterly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comprises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TSN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</a:t>
            </a:r>
            <a:r>
              <a:rPr sz="799" spc="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purpose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 most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significant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emerging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aligned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delivery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its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objectives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18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spc="204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sub-committees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installed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Unit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Downstream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Europe and Business Un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 IJmuIden, composed of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cross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funct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onal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leaders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who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emerging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quarterly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77368" y="8215057"/>
            <a:ext cx="2833688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4579" marR="5071" indent="-2536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quarterly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comprises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TSUK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Chairman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Chair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team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composed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cross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05965" y="1269004"/>
            <a:ext cx="2848902" cy="145361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2536" algn="just">
              <a:lnSpc>
                <a:spcPct val="1468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functional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leaders.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representation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ultimate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parent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company,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TSL.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principal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purpose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identify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TSUK's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most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significant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emerging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aligned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TSUK's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delivery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objectives.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addition,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monthly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sub-committees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TSUK's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Chief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Officer,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Chief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Financial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Chief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Commercial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Officer.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9725" y="2943743"/>
            <a:ext cx="2842563" cy="92237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5214" marR="5071" indent="-3170" algn="just">
              <a:lnSpc>
                <a:spcPct val="149100"/>
              </a:lnSpc>
              <a:spcBef>
                <a:spcPts val="85"/>
              </a:spcBef>
            </a:pP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2</a:t>
            </a:r>
            <a:r>
              <a:rPr sz="799" i="1" spc="10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3</a:t>
            </a:r>
            <a:r>
              <a:rPr sz="799" i="1" spc="394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Integra</a:t>
            </a:r>
            <a:r>
              <a:rPr sz="799" i="1" dirty="0">
                <a:solidFill>
                  <a:srgbClr val="4F70A0"/>
                </a:solidFill>
                <a:latin typeface="Arial"/>
                <a:cs typeface="Arial"/>
              </a:rPr>
              <a:t>ti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on</a:t>
            </a:r>
            <a:r>
              <a:rPr sz="799" i="1" spc="384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processes</a:t>
            </a:r>
            <a:r>
              <a:rPr sz="799" i="1" spc="419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for</a:t>
            </a:r>
            <a:r>
              <a:rPr sz="799" i="1" spc="364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identifying</a:t>
            </a:r>
            <a:r>
              <a:rPr sz="799" i="1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i="1" spc="389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assessing</a:t>
            </a:r>
            <a:r>
              <a:rPr sz="799" i="1" spc="433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2859A1"/>
                </a:solidFill>
                <a:latin typeface="Arial"/>
                <a:cs typeface="Arial"/>
              </a:rPr>
              <a:t>and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 managing</a:t>
            </a:r>
            <a:r>
              <a:rPr sz="799" i="1" spc="254" dirty="0">
                <a:solidFill>
                  <a:srgbClr val="2859A1"/>
                </a:solidFill>
                <a:latin typeface="Arial"/>
                <a:cs typeface="Arial"/>
              </a:rPr>
              <a:t> 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climate-related</a:t>
            </a:r>
            <a:r>
              <a:rPr sz="799" i="1" spc="204" dirty="0">
                <a:solidFill>
                  <a:srgbClr val="2859A1"/>
                </a:solidFill>
                <a:latin typeface="Arial"/>
                <a:cs typeface="Arial"/>
              </a:rPr>
              <a:t> 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nsks</a:t>
            </a:r>
            <a:r>
              <a:rPr sz="799" i="1" spc="225" dirty="0">
                <a:solidFill>
                  <a:srgbClr val="2859A1"/>
                </a:solidFill>
                <a:latin typeface="Arial"/>
                <a:cs typeface="Arial"/>
              </a:rPr>
              <a:t> 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mto</a:t>
            </a:r>
            <a:r>
              <a:rPr sz="799" i="1" spc="225" dirty="0">
                <a:solidFill>
                  <a:srgbClr val="2859A1"/>
                </a:solidFill>
                <a:latin typeface="Arial"/>
                <a:cs typeface="Arial"/>
              </a:rPr>
              <a:t> 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the</a:t>
            </a:r>
            <a:r>
              <a:rPr sz="799" i="1" spc="225" dirty="0">
                <a:solidFill>
                  <a:srgbClr val="2859A1"/>
                </a:solidFill>
                <a:latin typeface="Arial"/>
                <a:cs typeface="Arial"/>
              </a:rPr>
              <a:t> 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overall</a:t>
            </a:r>
            <a:r>
              <a:rPr sz="799" i="1" spc="235" dirty="0">
                <a:solidFill>
                  <a:srgbClr val="2859A1"/>
                </a:solidFill>
                <a:latin typeface="Arial"/>
                <a:cs typeface="Arial"/>
              </a:rPr>
              <a:t>  </a:t>
            </a:r>
            <a:r>
              <a:rPr sz="799" i="1" spc="-20" dirty="0">
                <a:solidFill>
                  <a:srgbClr val="2859A1"/>
                </a:solidFill>
                <a:latin typeface="Arial"/>
                <a:cs typeface="Arial"/>
              </a:rPr>
              <a:t>risk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management</a:t>
            </a:r>
            <a:r>
              <a:rPr sz="799" i="1" spc="4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9A1"/>
                </a:solidFill>
                <a:latin typeface="Arial"/>
                <a:cs typeface="Arial"/>
              </a:rPr>
              <a:t>proce</a:t>
            </a:r>
            <a:r>
              <a:rPr sz="799" i="1" spc="-10" dirty="0">
                <a:solidFill>
                  <a:srgbClr val="4F70A0"/>
                </a:solidFill>
                <a:latin typeface="Arial"/>
                <a:cs typeface="Arial"/>
              </a:rPr>
              <a:t>ss</a:t>
            </a:r>
            <a:endParaRPr sz="799">
              <a:latin typeface="Arial"/>
              <a:cs typeface="Arial"/>
            </a:endParaRPr>
          </a:p>
          <a:p>
            <a:pPr marL="17750" marR="5071" indent="1268" algn="just">
              <a:lnSpc>
                <a:spcPct val="145400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integration</a:t>
            </a:r>
            <a:r>
              <a:rPr sz="799" spc="180" dirty="0">
                <a:solidFill>
                  <a:srgbClr val="44444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mto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overall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risk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enabled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through: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98412" y="3843651"/>
            <a:ext cx="2756981" cy="5256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97149" marR="5071" indent="-185105" algn="just">
              <a:lnSpc>
                <a:spcPct val="1454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Times New Roman"/>
                <a:cs typeface="Times New Roman"/>
              </a:rPr>
              <a:t>1)</a:t>
            </a:r>
            <a:r>
              <a:rPr sz="799" spc="235" dirty="0">
                <a:solidFill>
                  <a:srgbClr val="333333"/>
                </a:solidFill>
                <a:latin typeface="Times New Roman"/>
                <a:cs typeface="Times New Roman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Raising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awareness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amongst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owners</a:t>
            </a:r>
            <a:r>
              <a:rPr sz="79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operators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ERM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climate-related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risks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opportunities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through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 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internal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006539" y="4383595"/>
            <a:ext cx="2759517" cy="1627310"/>
          </a:xfrm>
          <a:prstGeom prst="rect">
            <a:avLst/>
          </a:prstGeom>
        </p:spPr>
        <p:txBody>
          <a:bodyPr vert="horz" wrap="square" lIns="0" tIns="64660" rIns="0" bIns="0" rtlCol="0">
            <a:spAutoFit/>
          </a:bodyPr>
          <a:lstStyle/>
          <a:p>
            <a:pPr marL="188908">
              <a:spcBef>
                <a:spcPts val="508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communications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86373" marR="10143" indent="-174328">
              <a:lnSpc>
                <a:spcPts val="1418"/>
              </a:lnSpc>
              <a:spcBef>
                <a:spcPts val="75"/>
              </a:spcBef>
              <a:buAutoNum type="romanLcParenR" startAt="2"/>
              <a:tabLst>
                <a:tab pos="186373" algn="l"/>
                <a:tab pos="189542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Integrating</a:t>
            </a:r>
            <a:r>
              <a:rPr sz="79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into</a:t>
            </a:r>
            <a:r>
              <a:rPr sz="799" spc="3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nsk</a:t>
            </a:r>
            <a:r>
              <a:rPr sz="79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appetite</a:t>
            </a:r>
            <a:r>
              <a:rPr sz="79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reporting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(Principal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uncertainties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I</a:t>
            </a:r>
            <a:r>
              <a:rPr sz="799" i="1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significant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endParaRPr sz="799">
              <a:latin typeface="Arial"/>
              <a:cs typeface="Arial"/>
            </a:endParaRPr>
          </a:p>
          <a:p>
            <a:pPr marL="192078">
              <a:spcBef>
                <a:spcPts val="359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register).</a:t>
            </a:r>
            <a:endParaRPr sz="799">
              <a:latin typeface="Arial"/>
              <a:cs typeface="Arial"/>
            </a:endParaRPr>
          </a:p>
          <a:p>
            <a:pPr marL="188274" marR="5071" indent="-173060">
              <a:lnSpc>
                <a:spcPts val="1418"/>
              </a:lnSpc>
              <a:spcBef>
                <a:spcPts val="100"/>
              </a:spcBef>
              <a:buClr>
                <a:srgbClr val="444444"/>
              </a:buClr>
              <a:buAutoNum type="romanLcParenR" startAt="3"/>
              <a:tabLst>
                <a:tab pos="192078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Embedding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climate-related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19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Boards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	key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Committees.</a:t>
            </a:r>
            <a:endParaRPr sz="799">
              <a:latin typeface="Arial"/>
              <a:cs typeface="Arial"/>
            </a:endParaRPr>
          </a:p>
          <a:p>
            <a:pPr marL="192078" indent="-176864">
              <a:spcBef>
                <a:spcPts val="309"/>
              </a:spcBef>
              <a:buClr>
                <a:srgbClr val="444444"/>
              </a:buClr>
              <a:buAutoNum type="romanLcParenR" startAt="3"/>
              <a:tabLst>
                <a:tab pos="192078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Integrating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analysis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I</a:t>
            </a:r>
            <a:r>
              <a:rPr sz="799" i="1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appraisals</a:t>
            </a:r>
            <a:endParaRPr sz="799">
              <a:latin typeface="Arial"/>
              <a:cs typeface="Arial"/>
            </a:endParaRPr>
          </a:p>
          <a:p>
            <a:pPr marL="195248" marR="5071" indent="-2536">
              <a:lnSpc>
                <a:spcPts val="1418"/>
              </a:lnSpc>
              <a:spcBef>
                <a:spcPts val="75"/>
              </a:spcBef>
              <a:tabLst>
                <a:tab pos="999059" algn="l"/>
                <a:tab pos="1502392" algn="l"/>
                <a:tab pos="2349943" algn="l"/>
                <a:tab pos="2642181" algn="l"/>
              </a:tabLst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(incorporating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considerations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assessments).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23845" y="6067904"/>
            <a:ext cx="2846366" cy="2703731"/>
          </a:xfrm>
          <a:prstGeom prst="rect">
            <a:avLst/>
          </a:prstGeom>
        </p:spPr>
        <p:txBody>
          <a:bodyPr vert="horz" wrap="square" lIns="0" tIns="64027" rIns="0" bIns="0" rtlCol="0">
            <a:spAutoFit/>
          </a:bodyPr>
          <a:lstStyle/>
          <a:p>
            <a:pPr marL="12678" algn="just">
              <a:spcBef>
                <a:spcPts val="504"/>
              </a:spcBef>
            </a:pP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Section</a:t>
            </a:r>
            <a:r>
              <a:rPr sz="799" i="1" spc="14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65" dirty="0">
                <a:solidFill>
                  <a:srgbClr val="2859A1"/>
                </a:solidFill>
                <a:latin typeface="Arial"/>
                <a:cs typeface="Arial"/>
              </a:rPr>
              <a:t>3</a:t>
            </a:r>
            <a:r>
              <a:rPr sz="799" i="1" spc="65" dirty="0">
                <a:solidFill>
                  <a:srgbClr val="AAAAAA"/>
                </a:solidFill>
                <a:latin typeface="Arial"/>
                <a:cs typeface="Arial"/>
              </a:rPr>
              <a:t>·</a:t>
            </a:r>
            <a:r>
              <a:rPr sz="799" i="1" spc="-1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9A1"/>
                </a:solidFill>
                <a:latin typeface="Arial"/>
                <a:cs typeface="Arial"/>
              </a:rPr>
              <a:t>Strategy</a:t>
            </a:r>
            <a:endParaRPr sz="799">
              <a:latin typeface="Arial"/>
              <a:cs typeface="Arial"/>
            </a:endParaRPr>
          </a:p>
          <a:p>
            <a:pPr marL="12678" indent="1268" algn="just">
              <a:spcBef>
                <a:spcPts val="433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addresses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CFO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requirements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849" b="1" dirty="0">
                <a:solidFill>
                  <a:srgbClr val="626262"/>
                </a:solidFill>
                <a:latin typeface="Arial"/>
                <a:cs typeface="Arial"/>
              </a:rPr>
              <a:t>,</a:t>
            </a:r>
            <a:r>
              <a:rPr sz="849" b="1" spc="95" dirty="0">
                <a:solidFill>
                  <a:srgbClr val="626262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849" b="1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12678" marR="10143" indent="-634" algn="just">
              <a:lnSpc>
                <a:spcPct val="145100"/>
              </a:lnSpc>
              <a:spcBef>
                <a:spcPts val="1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explores</a:t>
            </a:r>
            <a:r>
              <a:rPr sz="799" spc="4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related</a:t>
            </a:r>
            <a:r>
              <a:rPr sz="799" spc="4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48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(actual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potential)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opportunities,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impacts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Group's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ness,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financial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planning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24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describes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methods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used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understand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measure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climate-related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33333"/>
                </a:solidFill>
                <a:latin typeface="Arial"/>
                <a:cs typeface="Arial"/>
              </a:rPr>
              <a:t>risks,</a:t>
            </a:r>
            <a:r>
              <a:rPr sz="849" b="1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TSE's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resilience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different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climate-related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scenarios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3946" algn="just">
              <a:spcBef>
                <a:spcPts val="433"/>
              </a:spcBef>
            </a:pP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3</a:t>
            </a:r>
            <a:r>
              <a:rPr sz="799" i="1" spc="80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1</a:t>
            </a:r>
            <a:r>
              <a:rPr sz="799" i="1" spc="50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9A1"/>
                </a:solidFill>
                <a:latin typeface="Arial"/>
                <a:cs typeface="Arial"/>
              </a:rPr>
              <a:t>Climate-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related</a:t>
            </a:r>
            <a:r>
              <a:rPr sz="799" i="1" spc="10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risks</a:t>
            </a:r>
            <a:r>
              <a:rPr sz="799" i="1" spc="1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9A1"/>
                </a:solidFill>
                <a:latin typeface="Arial"/>
                <a:cs typeface="Arial"/>
              </a:rPr>
              <a:t>and</a:t>
            </a:r>
            <a:r>
              <a:rPr sz="799" i="1" spc="25" dirty="0">
                <a:solidFill>
                  <a:srgbClr val="28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9A1"/>
                </a:solidFill>
                <a:latin typeface="Arial"/>
                <a:cs typeface="Arial"/>
              </a:rPr>
              <a:t>opportunities</a:t>
            </a:r>
            <a:endParaRPr sz="799">
              <a:latin typeface="Arial"/>
              <a:cs typeface="Arial"/>
            </a:endParaRPr>
          </a:p>
          <a:p>
            <a:pPr marL="22187" marR="7607" indent="-5071" algn="just">
              <a:lnSpc>
                <a:spcPts val="1418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table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below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outlines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</a:t>
            </a:r>
            <a:r>
              <a:rPr sz="799" spc="-10" dirty="0">
                <a:solidFill>
                  <a:srgbClr val="727272"/>
                </a:solidFill>
                <a:latin typeface="Arial"/>
                <a:cs typeface="Arial"/>
              </a:rPr>
              <a:t>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ncIpa</a:t>
            </a:r>
            <a:r>
              <a:rPr sz="799" spc="-10" dirty="0">
                <a:solidFill>
                  <a:srgbClr val="626262"/>
                </a:solidFill>
                <a:latin typeface="Arial"/>
                <a:cs typeface="Arial"/>
              </a:rPr>
              <a:t>l</a:t>
            </a:r>
            <a:r>
              <a:rPr sz="799" spc="-50" dirty="0">
                <a:solidFill>
                  <a:srgbClr val="62626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chmate-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related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risks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opportunities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connection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operations,</a:t>
            </a:r>
            <a:endParaRPr sz="799">
              <a:latin typeface="Arial"/>
              <a:cs typeface="Arial"/>
            </a:endParaRPr>
          </a:p>
          <a:p>
            <a:pPr marL="22187" algn="just">
              <a:spcBef>
                <a:spcPts val="33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alongside: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(1)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affected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areas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;</a:t>
            </a:r>
            <a:r>
              <a:rPr sz="799" spc="-35" dirty="0">
                <a:solidFill>
                  <a:srgbClr val="62626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(2)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horizons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and;</a:t>
            </a:r>
            <a:endParaRPr sz="799">
              <a:latin typeface="Arial"/>
              <a:cs typeface="Arial"/>
            </a:endParaRPr>
          </a:p>
          <a:p>
            <a:pPr marL="19018" algn="just">
              <a:spcBef>
                <a:spcPts val="433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(3)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current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mitigating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actions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204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short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(S)</a:t>
            </a:r>
            <a:endParaRPr sz="799">
              <a:latin typeface="Arial"/>
              <a:cs typeface="Arial"/>
            </a:endParaRPr>
          </a:p>
          <a:p>
            <a:pPr marL="24089" marR="10143" indent="-5705" algn="just">
              <a:lnSpc>
                <a:spcPct val="145400"/>
              </a:lnSpc>
              <a:spcBef>
                <a:spcPts val="2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horizon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considered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0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r>
              <a:rPr sz="799" dirty="0">
                <a:solidFill>
                  <a:srgbClr val="838383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83838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Medium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33333"/>
                </a:solidFill>
                <a:latin typeface="Arial"/>
                <a:cs typeface="Arial"/>
              </a:rPr>
              <a:t>(M)</a:t>
            </a:r>
            <a:r>
              <a:rPr sz="799" b="1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(L)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greater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than 20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7684" y="628335"/>
            <a:ext cx="4157977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A6.</a:t>
            </a:r>
            <a:r>
              <a:rPr sz="1198" b="1" spc="9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Non-Financial</a:t>
            </a:r>
            <a:r>
              <a:rPr sz="1198" b="1" spc="229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Sustainability</a:t>
            </a:r>
            <a:r>
              <a:rPr sz="1198" b="1" spc="9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Information</a:t>
            </a:r>
            <a:r>
              <a:rPr sz="1198" b="1" spc="229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499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27723"/>
          </a:xfrm>
          <a:prstGeom prst="rect">
            <a:avLst/>
          </a:prstGeom>
        </p:spPr>
        <p:txBody>
          <a:bodyPr vert="horz" wrap="square" lIns="0" tIns="73933" rIns="0" bIns="0" rtlCol="0">
            <a:spAutoFit/>
          </a:bodyPr>
          <a:lstStyle/>
          <a:p>
            <a:pPr marL="119177">
              <a:spcBef>
                <a:spcPts val="25"/>
              </a:spcBef>
            </a:pPr>
            <a:r>
              <a:rPr dirty="0">
                <a:solidFill>
                  <a:srgbClr val="494949"/>
                </a:solidFill>
              </a:rPr>
              <a:t>Tata</a:t>
            </a:r>
            <a:r>
              <a:rPr spc="15" dirty="0">
                <a:solidFill>
                  <a:srgbClr val="494949"/>
                </a:solidFill>
              </a:rPr>
              <a:t> </a:t>
            </a:r>
            <a:r>
              <a:rPr dirty="0">
                <a:solidFill>
                  <a:srgbClr val="494949"/>
                </a:solidFill>
              </a:rPr>
              <a:t>Steel</a:t>
            </a:r>
            <a:r>
              <a:rPr spc="-45" dirty="0">
                <a:solidFill>
                  <a:srgbClr val="494949"/>
                </a:solidFill>
              </a:rPr>
              <a:t> </a:t>
            </a:r>
            <a:r>
              <a:rPr dirty="0">
                <a:solidFill>
                  <a:srgbClr val="494949"/>
                </a:solidFill>
              </a:rPr>
              <a:t>Europe</a:t>
            </a:r>
            <a:r>
              <a:rPr spc="30" dirty="0">
                <a:solidFill>
                  <a:srgbClr val="494949"/>
                </a:solidFill>
              </a:rPr>
              <a:t> </a:t>
            </a:r>
            <a:r>
              <a:rPr spc="-10" dirty="0">
                <a:solidFill>
                  <a:srgbClr val="494949"/>
                </a:solidFill>
              </a:rPr>
              <a:t>Limited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207206"/>
          </a:xfrm>
          <a:prstGeom prst="rect">
            <a:avLst/>
          </a:prstGeom>
        </p:spPr>
        <p:txBody>
          <a:bodyPr vert="horz" wrap="square" lIns="0" tIns="76006" rIns="0" bIns="0" rtlCol="0">
            <a:spAutoFit/>
          </a:bodyPr>
          <a:lstStyle/>
          <a:p>
            <a:pPr marL="112204">
              <a:spcBef>
                <a:spcPts val="20"/>
              </a:spcBef>
            </a:pPr>
            <a:r>
              <a:rPr sz="849" spc="-20" dirty="0">
                <a:solidFill>
                  <a:srgbClr val="494949"/>
                </a:solidFill>
              </a:rPr>
              <a:t>Report </a:t>
            </a:r>
            <a:r>
              <a:rPr sz="849" dirty="0">
                <a:solidFill>
                  <a:srgbClr val="494949"/>
                </a:solidFill>
              </a:rPr>
              <a:t>&amp;</a:t>
            </a:r>
            <a:r>
              <a:rPr sz="849" spc="-5" dirty="0">
                <a:solidFill>
                  <a:srgbClr val="494949"/>
                </a:solidFill>
              </a:rPr>
              <a:t> </a:t>
            </a:r>
            <a:r>
              <a:rPr sz="849" spc="-20" dirty="0">
                <a:solidFill>
                  <a:srgbClr val="494949"/>
                </a:solidFill>
              </a:rPr>
              <a:t>Accounts 2024</a:t>
            </a:r>
            <a:endParaRPr sz="849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418349"/>
          </a:xfrm>
          <a:prstGeom prst="rect">
            <a:avLst/>
          </a:prstGeom>
        </p:spPr>
        <p:txBody>
          <a:bodyPr vert="horz" wrap="square" lIns="0" tIns="79585" rIns="0" bIns="0" rtlCol="0">
            <a:spAutoFit/>
          </a:bodyPr>
          <a:lstStyle/>
          <a:p>
            <a:pPr marL="113471">
              <a:spcBef>
                <a:spcPts val="240"/>
              </a:spcBef>
            </a:pPr>
            <a:r>
              <a:rPr dirty="0">
                <a:solidFill>
                  <a:srgbClr val="494949"/>
                </a:solidFill>
              </a:rPr>
              <a:t>Page</a:t>
            </a:r>
            <a:r>
              <a:rPr spc="10" dirty="0">
                <a:solidFill>
                  <a:srgbClr val="494949"/>
                </a:solidFill>
              </a:rPr>
              <a:t> </a:t>
            </a:r>
            <a:r>
              <a:rPr spc="-25" dirty="0">
                <a:solidFill>
                  <a:srgbClr val="494949"/>
                </a:solidFill>
              </a:rPr>
              <a:t>30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96476" y="1252174"/>
            <a:ext cx="27639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spc="-10" dirty="0">
                <a:solidFill>
                  <a:srgbClr val="3B62A3"/>
                </a:solidFill>
                <a:latin typeface="Arial"/>
                <a:cs typeface="Arial"/>
              </a:rPr>
              <a:t>Risks</a:t>
            </a:r>
            <a:endParaRPr sz="79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96882" y="1474686"/>
            <a:ext cx="89701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3B62A3"/>
                </a:solidFill>
                <a:latin typeface="Arial"/>
                <a:cs typeface="Arial"/>
              </a:rPr>
              <a:t>a)</a:t>
            </a:r>
            <a:r>
              <a:rPr sz="799" i="1" spc="394" dirty="0">
                <a:solidFill>
                  <a:srgbClr val="3B62A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3"/>
                </a:solidFill>
                <a:latin typeface="Arial"/>
                <a:cs typeface="Arial"/>
              </a:rPr>
              <a:t>Transition</a:t>
            </a:r>
            <a:r>
              <a:rPr sz="799" i="1" spc="10" dirty="0">
                <a:solidFill>
                  <a:srgbClr val="3B62A3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B62A3"/>
                </a:solidFill>
                <a:latin typeface="Arial"/>
                <a:cs typeface="Arial"/>
              </a:rPr>
              <a:t>risks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4401822" y="1459952"/>
            <a:ext cx="247234" cy="4069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>
              <a:spcBef>
                <a:spcPts val="105"/>
              </a:spcBef>
            </a:pPr>
            <a:r>
              <a:rPr sz="649" spc="10" dirty="0">
                <a:solidFill>
                  <a:srgbClr val="494949"/>
                </a:solidFill>
              </a:rPr>
              <a:t>Like•</a:t>
            </a:r>
            <a:r>
              <a:rPr sz="649" spc="-100" dirty="0">
                <a:solidFill>
                  <a:srgbClr val="494949"/>
                </a:solidFill>
              </a:rPr>
              <a:t> </a:t>
            </a:r>
            <a:r>
              <a:rPr sz="2496" spc="-654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endParaRPr sz="2496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927958" y="2008098"/>
            <a:ext cx="4627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5B5B5B"/>
                </a:solidFill>
                <a:latin typeface="Times New Roman"/>
                <a:cs typeface="Times New Roman"/>
              </a:rPr>
              <a:t>I</a:t>
            </a:r>
            <a:endParaRPr sz="799">
              <a:latin typeface="Times New Roman"/>
              <a:cs typeface="Times New Roman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722082" y="1688028"/>
          <a:ext cx="6407811" cy="44210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12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30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94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03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4185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867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2600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88849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47396">
                <a:tc>
                  <a:txBody>
                    <a:bodyPr/>
                    <a:lstStyle/>
                    <a:p>
                      <a:pPr marL="71755">
                        <a:lnSpc>
                          <a:spcPts val="815"/>
                        </a:lnSpc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Climate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factor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600" b="1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Risk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70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600" b="1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Area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815"/>
                        </a:lnSpc>
                      </a:pP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Term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ts val="835"/>
                        </a:lnSpc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Impact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L="74295" marR="52069" indent="-4445">
                        <a:lnSpc>
                          <a:spcPct val="117100"/>
                        </a:lnSpc>
                      </a:pPr>
                      <a:r>
                        <a:rPr sz="600" b="1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llhood</a:t>
                      </a:r>
                      <a:r>
                        <a:rPr sz="600" b="1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score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66040" indent="-3810">
                        <a:lnSpc>
                          <a:spcPct val="104800"/>
                        </a:lnSpc>
                        <a:spcBef>
                          <a:spcPts val="80"/>
                        </a:spcBef>
                      </a:pPr>
                      <a:r>
                        <a:rPr sz="600" b="1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600" b="1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score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010"/>
                        </a:lnSpc>
                      </a:pPr>
                      <a:r>
                        <a:rPr sz="120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35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Mitigating</a:t>
                      </a:r>
                      <a:r>
                        <a:rPr sz="600" b="1" spc="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actions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77341">
                <a:tc>
                  <a:txBody>
                    <a:bodyPr/>
                    <a:lstStyle/>
                    <a:p>
                      <a:pPr marL="69215">
                        <a:lnSpc>
                          <a:spcPts val="790"/>
                        </a:lnSpc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Policy</a:t>
                      </a:r>
                      <a:r>
                        <a:rPr sz="700" spc="2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04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legal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algn="just">
                        <a:lnSpc>
                          <a:spcPts val="790"/>
                        </a:lnSpc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2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pricing</a:t>
                      </a:r>
                      <a:r>
                        <a:rPr sz="700" spc="2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2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Border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3025" algn="just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Adjustment</a:t>
                      </a:r>
                      <a:r>
                        <a:rPr sz="700" spc="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Mechanism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(CBAM).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67310" marR="52705" indent="3810" algn="just">
                        <a:lnSpc>
                          <a:spcPct val="106600"/>
                        </a:lnSpc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TSN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700" spc="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wide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range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government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policy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85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incentivise</a:t>
                      </a:r>
                      <a:r>
                        <a:rPr sz="700" spc="2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8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reduction</a:t>
                      </a:r>
                      <a:r>
                        <a:rPr sz="700" spc="2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greenhouse</a:t>
                      </a:r>
                      <a:r>
                        <a:rPr sz="70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gas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emissions.</a:t>
                      </a:r>
                      <a:r>
                        <a:rPr sz="700" spc="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most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important</a:t>
                      </a:r>
                      <a:r>
                        <a:rPr sz="700" spc="2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2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European</a:t>
                      </a:r>
                      <a:r>
                        <a:rPr sz="700" spc="27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Union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spc="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Trading</a:t>
                      </a:r>
                      <a:r>
                        <a:rPr sz="700" spc="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System</a:t>
                      </a:r>
                      <a:r>
                        <a:rPr sz="700" spc="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(EU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ETS)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-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ETS,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700" spc="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respective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ETS,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industrial</a:t>
                      </a:r>
                      <a:r>
                        <a:rPr sz="700" spc="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installations</a:t>
                      </a:r>
                      <a:r>
                        <a:rPr sz="700" spc="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considered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significant</a:t>
                      </a:r>
                      <a:r>
                        <a:rPr sz="700" spc="7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risk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9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leakage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allocated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free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allowances</a:t>
                      </a:r>
                      <a:r>
                        <a:rPr sz="700" spc="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based on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benchmark</a:t>
                      </a:r>
                      <a:r>
                        <a:rPr sz="700" spc="8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levels</a:t>
                      </a:r>
                      <a:r>
                        <a:rPr sz="700" spc="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performance</a:t>
                      </a:r>
                      <a:r>
                        <a:rPr sz="700" spc="1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safeguard</a:t>
                      </a:r>
                      <a:r>
                        <a:rPr sz="700" spc="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competitiveness.</a:t>
                      </a:r>
                      <a:r>
                        <a:rPr sz="700" spc="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700" spc="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free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allowances</a:t>
                      </a:r>
                      <a:r>
                        <a:rPr sz="700" spc="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decrease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every</a:t>
                      </a:r>
                      <a:r>
                        <a:rPr sz="700" spc="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year,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hence</a:t>
                      </a:r>
                      <a:r>
                        <a:rPr sz="700" spc="19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700" spc="17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04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ETS</a:t>
                      </a:r>
                      <a:r>
                        <a:rPr sz="700" spc="2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310" algn="just">
                        <a:lnSpc>
                          <a:spcPts val="890"/>
                        </a:lnSpc>
                        <a:tabLst>
                          <a:tab pos="1512570" algn="l"/>
                        </a:tabLst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increases.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2900" spc="-817" baseline="-2849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I</a:t>
                      </a:r>
                      <a:endParaRPr sz="2900" baseline="-2849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160" algn="ctr">
                        <a:lnSpc>
                          <a:spcPts val="790"/>
                        </a:lnSpc>
                      </a:pP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NLUK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2390">
                        <a:lnSpc>
                          <a:spcPts val="855"/>
                        </a:lnSpc>
                      </a:pPr>
                      <a:r>
                        <a:rPr sz="9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815"/>
                        </a:lnSpc>
                      </a:pP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Opex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ts val="835"/>
                        </a:lnSpc>
                      </a:pP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69215">
                        <a:lnSpc>
                          <a:spcPct val="100000"/>
                        </a:lnSpc>
                      </a:pPr>
                      <a:r>
                        <a:rPr sz="6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6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L="7302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6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algn="just">
                        <a:lnSpc>
                          <a:spcPts val="835"/>
                        </a:lnSpc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Structural</a:t>
                      </a:r>
                      <a:r>
                        <a:rPr sz="700" spc="1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transformation</a:t>
                      </a:r>
                      <a:r>
                        <a:rPr sz="700" spc="4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steelmaking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0485" marR="50800" indent="-635" algn="just">
                        <a:lnSpc>
                          <a:spcPct val="105900"/>
                        </a:lnSpc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700" spc="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spc="8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NL</a:t>
                      </a:r>
                      <a:r>
                        <a:rPr sz="700" spc="10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0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1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signticantly</a:t>
                      </a:r>
                      <a:r>
                        <a:rPr sz="700" spc="1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1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emissions.</a:t>
                      </a:r>
                      <a:r>
                        <a:rPr sz="700" spc="17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(See</a:t>
                      </a:r>
                      <a:r>
                        <a:rPr sz="700" spc="1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r>
                        <a:rPr sz="700" spc="2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section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below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-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further</a:t>
                      </a:r>
                      <a:r>
                        <a:rPr sz="700" spc="-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detail).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67310" marR="48895" indent="4445" algn="just">
                        <a:lnSpc>
                          <a:spcPct val="105600"/>
                        </a:lnSpc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Systematic</a:t>
                      </a:r>
                      <a:r>
                        <a:rPr sz="700" spc="409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targeting</a:t>
                      </a:r>
                      <a:r>
                        <a:rPr sz="700" spc="4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700" spc="38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incremental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imprnvements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carbon</a:t>
                      </a:r>
                      <a:r>
                        <a:rPr sz="700" spc="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spc="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efficiency</a:t>
                      </a:r>
                      <a:r>
                        <a:rPr sz="700" spc="1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downstream</a:t>
                      </a:r>
                      <a:r>
                        <a:rPr sz="700" spc="10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processing</a:t>
                      </a:r>
                      <a:r>
                        <a:rPr sz="700" spc="1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acrnss</a:t>
                      </a:r>
                      <a:r>
                        <a:rPr sz="700" spc="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NL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operational</a:t>
                      </a:r>
                      <a:r>
                        <a:rPr sz="700" spc="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portfolios.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700" spc="1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700" spc="9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indude</a:t>
                      </a:r>
                      <a:r>
                        <a:rPr sz="700" spc="1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electrification</a:t>
                      </a:r>
                      <a:r>
                        <a:rPr sz="700" spc="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0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re-heating),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evaluation</a:t>
                      </a:r>
                      <a:r>
                        <a:rPr sz="700" spc="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options</a:t>
                      </a:r>
                      <a:r>
                        <a:rPr sz="700" spc="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7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fuel</a:t>
                      </a:r>
                      <a:r>
                        <a:rPr sz="700" spc="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switch,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use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renewables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(either</a:t>
                      </a:r>
                      <a:r>
                        <a:rPr sz="700" spc="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through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construction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on-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s�e</a:t>
                      </a:r>
                      <a:r>
                        <a:rPr sz="700" spc="1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renewable</a:t>
                      </a:r>
                      <a:r>
                        <a:rPr sz="700" spc="18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projects.</a:t>
                      </a:r>
                      <a:r>
                        <a:rPr sz="700" spc="1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private</a:t>
                      </a:r>
                      <a:r>
                        <a:rPr sz="700" spc="1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wire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arrangements</a:t>
                      </a:r>
                      <a:r>
                        <a:rPr sz="700" spc="1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8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3'"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party</a:t>
                      </a:r>
                      <a:r>
                        <a:rPr sz="700" spc="18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developments</a:t>
                      </a:r>
                      <a:r>
                        <a:rPr sz="700" spc="1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procurement</a:t>
                      </a:r>
                      <a:r>
                        <a:rPr sz="700" spc="37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3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certificates</a:t>
                      </a:r>
                      <a:r>
                        <a:rPr sz="700" spc="3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3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renewable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origin).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2238">
                <a:tc>
                  <a:txBody>
                    <a:bodyPr/>
                    <a:lstStyle/>
                    <a:p>
                      <a:pPr marL="66040">
                        <a:lnSpc>
                          <a:spcPts val="835"/>
                        </a:lnSpc>
                      </a:pPr>
                      <a:r>
                        <a:rPr sz="700" spc="-1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Markets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4135" marR="52069" indent="1905">
                        <a:lnSpc>
                          <a:spcPts val="869"/>
                        </a:lnSpc>
                        <a:spcBef>
                          <a:spcPts val="25"/>
                        </a:spcBef>
                      </a:pP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Procurement</a:t>
                      </a:r>
                      <a:r>
                        <a:rPr sz="700" spc="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low-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700" spc="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ability to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pass</a:t>
                      </a:r>
                      <a:r>
                        <a:rPr sz="700" spc="-7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higher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31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customers.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 marR="165735">
                        <a:lnSpc>
                          <a:spcPts val="869"/>
                        </a:lnSpc>
                        <a:spcBef>
                          <a:spcPts val="25"/>
                        </a:spcBef>
                      </a:pP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NL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600" i="1" spc="-25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SIM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835"/>
                        </a:lnSpc>
                      </a:pP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Opex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6858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6604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310" marR="51435" indent="1270" algn="just">
                        <a:lnSpc>
                          <a:spcPct val="104900"/>
                        </a:lnSpc>
                        <a:spcBef>
                          <a:spcPts val="5"/>
                        </a:spcBef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Systematic</a:t>
                      </a:r>
                      <a:r>
                        <a:rPr sz="700" spc="4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targeting</a:t>
                      </a:r>
                      <a:r>
                        <a:rPr sz="700" spc="4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38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incremental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imprnvements</a:t>
                      </a:r>
                      <a:r>
                        <a:rPr sz="700" spc="2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energy</a:t>
                      </a:r>
                      <a:r>
                        <a:rPr sz="700" spc="2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efficiency</a:t>
                      </a:r>
                      <a:r>
                        <a:rPr sz="700" spc="229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4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downstream</a:t>
                      </a:r>
                      <a:r>
                        <a:rPr sz="700" spc="2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processing</a:t>
                      </a:r>
                      <a:r>
                        <a:rPr sz="700" spc="2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700" spc="17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acrnss</a:t>
                      </a:r>
                      <a:r>
                        <a:rPr sz="700" spc="19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TSN</a:t>
                      </a:r>
                      <a:r>
                        <a:rPr sz="700" spc="1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7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17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operational</a:t>
                      </a:r>
                      <a:r>
                        <a:rPr sz="700" spc="2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portfolios</a:t>
                      </a:r>
                      <a:r>
                        <a:rPr sz="700" spc="1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(see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b="1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above).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46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 marR="50800" indent="2540" algn="just">
                        <a:lnSpc>
                          <a:spcPct val="106800"/>
                        </a:lnSpc>
                        <a:spcBef>
                          <a:spcPts val="210"/>
                        </a:spcBef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Prnviding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innovative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commercial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offerings</a:t>
                      </a:r>
                      <a:r>
                        <a:rPr sz="700" spc="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13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8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700" spc="1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9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willingness</a:t>
                      </a:r>
                      <a:r>
                        <a:rPr sz="700" spc="1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customers lo pay a price</a:t>
                      </a:r>
                      <a:r>
                        <a:rPr sz="700" spc="-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premium for</a:t>
                      </a:r>
                      <a:r>
                        <a:rPr sz="700" spc="-3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lower-</a:t>
                      </a:r>
                      <a:r>
                        <a:rPr sz="700" spc="-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products.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40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2865">
                        <a:lnSpc>
                          <a:spcPts val="815"/>
                        </a:lnSpc>
                      </a:pPr>
                      <a:r>
                        <a:rPr sz="700" spc="-25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NL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286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25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2865">
                        <a:lnSpc>
                          <a:spcPts val="885"/>
                        </a:lnSpc>
                      </a:pPr>
                      <a:r>
                        <a:rPr sz="900" spc="-5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310" marR="59690" indent="-4445">
                        <a:lnSpc>
                          <a:spcPts val="700"/>
                        </a:lnSpc>
                        <a:spcBef>
                          <a:spcPts val="305"/>
                        </a:spcBef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700" spc="27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/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413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00355" algn="r">
                        <a:lnSpc>
                          <a:spcPts val="819"/>
                        </a:lnSpc>
                        <a:spcBef>
                          <a:spcPts val="165"/>
                        </a:spcBef>
                      </a:pPr>
                      <a:r>
                        <a:rPr sz="700" spc="-40" dirty="0">
                          <a:solidFill>
                            <a:srgbClr val="5B5B5B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268605" algn="r">
                        <a:lnSpc>
                          <a:spcPts val="700"/>
                        </a:lnSpc>
                      </a:pPr>
                      <a:r>
                        <a:rPr sz="600" b="1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ts val="835"/>
                        </a:lnSpc>
                      </a:pP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6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ts val="835"/>
                        </a:lnSpc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Decarbonising</a:t>
                      </a:r>
                      <a:r>
                        <a:rPr sz="700" spc="2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production</a:t>
                      </a:r>
                      <a:r>
                        <a:rPr sz="700" spc="28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r>
                        <a:rPr sz="700" spc="2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254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4135" marR="57785" indent="2540">
                        <a:lnSpc>
                          <a:spcPct val="105900"/>
                        </a:lnSpc>
                      </a:pP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particular</a:t>
                      </a:r>
                      <a:r>
                        <a:rPr sz="700" spc="37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focus</a:t>
                      </a:r>
                      <a:r>
                        <a:rPr sz="700" spc="3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27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transformation</a:t>
                      </a:r>
                      <a:r>
                        <a:rPr sz="700" spc="2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stealmaking</a:t>
                      </a:r>
                      <a:r>
                        <a:rPr sz="700" spc="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activities.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17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5405" marR="67945" indent="635">
                        <a:lnSpc>
                          <a:spcPct val="111600"/>
                        </a:lnSpc>
                        <a:spcBef>
                          <a:spcPts val="165"/>
                        </a:spcBef>
                      </a:pP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Prnviding</a:t>
                      </a:r>
                      <a:r>
                        <a:rPr sz="700" spc="1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innovative</a:t>
                      </a:r>
                      <a:r>
                        <a:rPr sz="700" spc="8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commercial</a:t>
                      </a:r>
                      <a:r>
                        <a:rPr sz="700" spc="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offerings</a:t>
                      </a:r>
                      <a:r>
                        <a:rPr sz="700" spc="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-5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ahead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transformation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244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4135" marR="65405" indent="1905">
                        <a:lnSpc>
                          <a:spcPct val="105900"/>
                        </a:lnSpc>
                        <a:spcBef>
                          <a:spcPts val="190"/>
                        </a:spcBef>
                      </a:pP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Prnviding</a:t>
                      </a:r>
                      <a:r>
                        <a:rPr sz="700" spc="6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Excellent</a:t>
                      </a:r>
                      <a:r>
                        <a:rPr sz="700" spc="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Information</a:t>
                      </a:r>
                      <a:r>
                        <a:rPr sz="700" spc="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r>
                        <a:rPr sz="700" spc="5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4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Environmental</a:t>
                      </a:r>
                      <a:r>
                        <a:rPr sz="700" spc="6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Footprint</a:t>
                      </a:r>
                      <a:r>
                        <a:rPr sz="700" spc="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90516"/>
            <a:ext cx="7192621" cy="0"/>
          </a:xfrm>
          <a:custGeom>
            <a:avLst/>
            <a:gdLst/>
            <a:ahLst/>
            <a:cxnLst/>
            <a:rect l="l" t="t" r="r" b="b"/>
            <a:pathLst>
              <a:path w="7204709">
                <a:moveTo>
                  <a:pt x="0" y="0"/>
                </a:moveTo>
                <a:lnTo>
                  <a:pt x="720450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49634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86289" y="6663834"/>
          <a:ext cx="6369774" cy="174458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49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8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45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849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90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6103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1459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68154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b="1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Climate</a:t>
                      </a:r>
                      <a:r>
                        <a:rPr sz="700" b="1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factor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Opportunity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5565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Area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ts val="894"/>
                        </a:lnSpc>
                      </a:pPr>
                      <a:r>
                        <a:rPr sz="700" b="1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Term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6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Impact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 marR="56515" indent="1270">
                        <a:lnSpc>
                          <a:spcPts val="869"/>
                        </a:lnSpc>
                        <a:spcBef>
                          <a:spcPts val="70"/>
                        </a:spcBef>
                      </a:pPr>
                      <a:r>
                        <a:rPr sz="700" b="1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Ukellhood</a:t>
                      </a: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score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 marR="66675" indent="-4445">
                        <a:lnSpc>
                          <a:spcPts val="890"/>
                        </a:lnSpc>
                        <a:spcBef>
                          <a:spcPts val="30"/>
                        </a:spcBef>
                      </a:pPr>
                      <a:r>
                        <a:rPr sz="700" b="1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score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8546">
                <a:tc>
                  <a:txBody>
                    <a:bodyPr/>
                    <a:lstStyle/>
                    <a:p>
                      <a:pPr marL="71120">
                        <a:lnSpc>
                          <a:spcPts val="790"/>
                        </a:lnSpc>
                        <a:spcBef>
                          <a:spcPts val="45"/>
                        </a:spcBef>
                        <a:tabLst>
                          <a:tab pos="660400" algn="l"/>
                        </a:tabLst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600" i="1" spc="-5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I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815"/>
                        </a:lnSpc>
                        <a:spcBef>
                          <a:spcPts val="20"/>
                        </a:spcBef>
                      </a:pP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Transilion</a:t>
                      </a:r>
                      <a:r>
                        <a:rPr sz="7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lower</a:t>
                      </a:r>
                      <a:r>
                        <a:rPr sz="7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(e.g</a:t>
                      </a:r>
                      <a:r>
                        <a:rPr sz="600" b="1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Electric</a:t>
                      </a:r>
                      <a:r>
                        <a:rPr sz="6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i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Ate</a:t>
                      </a:r>
                      <a:r>
                        <a:rPr sz="700" i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Furnace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(EAF)}</a:t>
                      </a:r>
                      <a:r>
                        <a:rPr sz="700" spc="-4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-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making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47320" algn="ctr">
                        <a:lnSpc>
                          <a:spcPts val="790"/>
                        </a:lnSpc>
                        <a:spcBef>
                          <a:spcPts val="45"/>
                        </a:spcBef>
                      </a:pPr>
                      <a:r>
                        <a:rPr sz="700" spc="-2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ts val="815"/>
                        </a:lnSpc>
                        <a:spcBef>
                          <a:spcPts val="20"/>
                        </a:spcBef>
                      </a:pPr>
                      <a:r>
                        <a:rPr sz="700" i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SIM</a:t>
                      </a:r>
                      <a:r>
                        <a:rPr sz="700" i="1" spc="3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565656"/>
                          </a:solidFill>
                          <a:latin typeface="Times New Roman"/>
                          <a:cs typeface="Times New Roman"/>
                        </a:rPr>
                        <a:t>IL</a:t>
                      </a: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ts val="790"/>
                        </a:lnSpc>
                        <a:spcBef>
                          <a:spcPts val="45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Revenue/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740"/>
                        </a:lnSpc>
                        <a:spcBef>
                          <a:spcPts val="95"/>
                        </a:spcBef>
                      </a:pPr>
                      <a:r>
                        <a:rPr sz="6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790"/>
                        </a:lnSpc>
                        <a:spcBef>
                          <a:spcPts val="45"/>
                        </a:spcBef>
                      </a:pPr>
                      <a:r>
                        <a:rPr sz="7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2840">
                <a:tc>
                  <a:txBody>
                    <a:bodyPr/>
                    <a:lstStyle/>
                    <a:p>
                      <a:pPr marL="66040">
                        <a:lnSpc>
                          <a:spcPts val="79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Resource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ts val="79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process</a:t>
                      </a:r>
                      <a:r>
                        <a:rPr sz="7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significanUy</a:t>
                      </a:r>
                      <a:r>
                        <a:rPr sz="700" spc="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7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dirty="0">
                          <a:solidFill>
                            <a:srgbClr val="909090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40" dirty="0">
                          <a:solidFill>
                            <a:srgbClr val="90909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Steelmaking</a:t>
                      </a:r>
                      <a:r>
                        <a:rPr sz="7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EAF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uses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79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108">
                <a:tc>
                  <a:txBody>
                    <a:bodyPr/>
                    <a:lstStyle/>
                    <a:p>
                      <a:pPr marL="66675">
                        <a:lnSpc>
                          <a:spcPts val="80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etrociency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ts val="80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main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7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material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instead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iron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ore</a:t>
                      </a:r>
                      <a:r>
                        <a:rPr sz="700" spc="20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-1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C\.lrrenUy</a:t>
                      </a:r>
                      <a:r>
                        <a:rPr sz="700" spc="1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780"/>
                        </a:lnSpc>
                        <a:spcBef>
                          <a:spcPts val="25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costs/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09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780"/>
                        </a:lnSpc>
                      </a:pP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exporter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iron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so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there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readily</a:t>
                      </a:r>
                      <a:r>
                        <a:rPr sz="7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available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source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ts val="78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Capex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09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780"/>
                        </a:lnSpc>
                      </a:pP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EAF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significanUy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TSUK's</a:t>
                      </a:r>
                      <a:r>
                        <a:rPr sz="7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input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base,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967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ts val="770"/>
                        </a:lnSpc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carbon compliance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7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700" spc="-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effects</a:t>
                      </a:r>
                      <a:r>
                        <a:rPr sz="7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(when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328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860"/>
                        </a:lnSpc>
                      </a:pPr>
                      <a:r>
                        <a:rPr sz="7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b="1" spc="-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bigger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proportion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material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comes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domestic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sources}.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7278">
                <a:tc>
                  <a:txBody>
                    <a:bodyPr/>
                    <a:lstStyle/>
                    <a:p>
                      <a:pPr marL="71120">
                        <a:lnSpc>
                          <a:spcPts val="825"/>
                        </a:lnSpc>
                        <a:tabLst>
                          <a:tab pos="670560" algn="l"/>
                        </a:tabLst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600" i="1" spc="-50" dirty="0">
                          <a:solidFill>
                            <a:srgbClr val="565656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ts val="780"/>
                        </a:lnSpc>
                        <a:spcBef>
                          <a:spcPts val="40"/>
                        </a:spcBef>
                      </a:pPr>
                      <a:r>
                        <a:rPr sz="1000" spc="-3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1000" spc="89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1000" spc="-44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15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lower-</a:t>
                      </a:r>
                      <a:r>
                        <a:rPr sz="100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</a:t>
                      </a:r>
                      <a:r>
                        <a:rPr sz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5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 </a:t>
                      </a:r>
                      <a:r>
                        <a:rPr sz="1000" spc="-15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making</a:t>
                      </a:r>
                      <a:r>
                        <a:rPr sz="1000" spc="15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44" baseline="7407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e.g.</a:t>
                      </a:r>
                      <a:r>
                        <a:rPr sz="1100" b="1" spc="30" baseline="7407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EAF</a:t>
                      </a:r>
                      <a:r>
                        <a:rPr sz="1000" spc="75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15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r>
                        <a:rPr sz="1000" spc="44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1000" spc="-3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15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conjunction</a:t>
                      </a:r>
                      <a:r>
                        <a:rPr sz="1000" spc="82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30" baseline="7936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endParaRPr sz="1000" baseline="7936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56845" algn="ctr">
                        <a:lnSpc>
                          <a:spcPts val="805"/>
                        </a:lnSpc>
                        <a:spcBef>
                          <a:spcPts val="20"/>
                        </a:spcBef>
                      </a:pPr>
                      <a:r>
                        <a:rPr sz="700" spc="-2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NL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ts val="805"/>
                        </a:lnSpc>
                        <a:spcBef>
                          <a:spcPts val="20"/>
                        </a:spcBef>
                      </a:pPr>
                      <a:r>
                        <a:rPr sz="700" i="1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Mf</a:t>
                      </a:r>
                      <a:r>
                        <a:rPr sz="700" i="1" spc="14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ts val="805"/>
                        </a:lnSpc>
                        <a:spcBef>
                          <a:spcPts val="20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Revenue/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805"/>
                        </a:lnSpc>
                        <a:spcBef>
                          <a:spcPts val="20"/>
                        </a:spcBef>
                      </a:pPr>
                      <a:r>
                        <a:rPr sz="7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780"/>
                        </a:lnSpc>
                        <a:spcBef>
                          <a:spcPts val="45"/>
                        </a:spcBef>
                      </a:pPr>
                      <a:r>
                        <a:rPr sz="6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09037">
                <a:tc>
                  <a:txBody>
                    <a:bodyPr/>
                    <a:lstStyle/>
                    <a:p>
                      <a:pPr marL="71755">
                        <a:lnSpc>
                          <a:spcPts val="765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Resource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ts val="765"/>
                        </a:lnSpc>
                      </a:pP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hydrogen-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direct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reduction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iron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(ORI)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7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TSN's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r>
                        <a:rPr sz="700" spc="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to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765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15376">
                <a:tc>
                  <a:txBody>
                    <a:bodyPr/>
                    <a:lstStyle/>
                    <a:p>
                      <a:pPr marL="69850">
                        <a:lnSpc>
                          <a:spcPts val="815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effiaency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815"/>
                        </a:lnSpc>
                      </a:pP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compliance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800"/>
                        </a:lnSpc>
                        <a:spcBef>
                          <a:spcPts val="10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costs/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2441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ts val="83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Capex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757181" y="638561"/>
            <a:ext cx="4166218" cy="7740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4A0"/>
                </a:solidFill>
                <a:latin typeface="Times New Roman"/>
                <a:cs typeface="Times New Roman"/>
              </a:rPr>
              <a:t>AS.</a:t>
            </a:r>
            <a:r>
              <a:rPr sz="1198" b="1" spc="170" dirty="0">
                <a:solidFill>
                  <a:srgbClr val="2654A0"/>
                </a:solidFill>
                <a:latin typeface="Times New Roman"/>
                <a:cs typeface="Times New Roman"/>
              </a:rPr>
              <a:t> </a:t>
            </a:r>
            <a:r>
              <a:rPr sz="1198" b="1" dirty="0">
                <a:solidFill>
                  <a:srgbClr val="2654A0"/>
                </a:solidFill>
                <a:latin typeface="Arial"/>
                <a:cs typeface="Arial"/>
              </a:rPr>
              <a:t>Non-Financial</a:t>
            </a:r>
            <a:r>
              <a:rPr sz="1198" b="1" spc="290" dirty="0">
                <a:solidFill>
                  <a:srgbClr val="2654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4A0"/>
                </a:solidFill>
                <a:latin typeface="Arial"/>
                <a:cs typeface="Arial"/>
              </a:rPr>
              <a:t>Sustainability</a:t>
            </a:r>
            <a:r>
              <a:rPr sz="1198" b="1" spc="135" dirty="0">
                <a:solidFill>
                  <a:srgbClr val="2654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4A0"/>
                </a:solidFill>
                <a:latin typeface="Arial"/>
                <a:cs typeface="Arial"/>
              </a:rPr>
              <a:t>Information</a:t>
            </a:r>
            <a:r>
              <a:rPr sz="1198" b="1" spc="265" dirty="0">
                <a:solidFill>
                  <a:srgbClr val="2654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4A0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734"/>
              </a:spcBef>
            </a:pPr>
            <a:endParaRPr sz="1198">
              <a:latin typeface="Arial"/>
              <a:cs typeface="Arial"/>
            </a:endParaRPr>
          </a:p>
          <a:p>
            <a:pPr marL="706821">
              <a:spcBef>
                <a:spcPts val="5"/>
              </a:spcBef>
            </a:pPr>
            <a:r>
              <a:rPr sz="699" spc="-35" dirty="0">
                <a:solidFill>
                  <a:srgbClr val="424242"/>
                </a:solidFill>
                <a:latin typeface="Arial"/>
                <a:cs typeface="Arial"/>
              </a:rPr>
              <a:t>Cost</a:t>
            </a:r>
            <a:r>
              <a:rPr sz="6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24242"/>
                </a:solidFill>
                <a:latin typeface="Arial"/>
                <a:cs typeface="Arial"/>
              </a:rPr>
              <a:t>of</a:t>
            </a:r>
            <a:r>
              <a:rPr sz="699" spc="-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99" spc="-25" dirty="0">
                <a:solidFill>
                  <a:srgbClr val="424242"/>
                </a:solidFill>
                <a:latin typeface="Arial"/>
                <a:cs typeface="Arial"/>
              </a:rPr>
              <a:t>transitioning</a:t>
            </a:r>
            <a:r>
              <a:rPr sz="699" spc="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24242"/>
                </a:solidFill>
                <a:latin typeface="Arial"/>
                <a:cs typeface="Arial"/>
              </a:rPr>
              <a:t>tolow</a:t>
            </a:r>
            <a:r>
              <a:rPr sz="699" spc="-1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99" spc="-20" dirty="0">
                <a:solidFill>
                  <a:srgbClr val="424242"/>
                </a:solidFill>
                <a:latin typeface="Arial"/>
                <a:cs typeface="Arial"/>
              </a:rPr>
              <a:t>carbon</a:t>
            </a:r>
            <a:r>
              <a:rPr sz="6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24242"/>
                </a:solidFill>
                <a:latin typeface="Arial"/>
                <a:cs typeface="Arial"/>
              </a:rPr>
              <a:t>stee</a:t>
            </a:r>
            <a:r>
              <a:rPr sz="1947" spc="-10" dirty="0">
                <a:solidFill>
                  <a:srgbClr val="424242"/>
                </a:solidFill>
                <a:latin typeface="Arial"/>
                <a:cs typeface="Arial"/>
              </a:rPr>
              <a:t>I</a:t>
            </a:r>
            <a:r>
              <a:rPr sz="699" spc="-10" dirty="0">
                <a:solidFill>
                  <a:srgbClr val="424242"/>
                </a:solidFill>
                <a:latin typeface="Arial"/>
                <a:cs typeface="Arial"/>
              </a:rPr>
              <a:t>l</a:t>
            </a:r>
            <a:endParaRPr sz="6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379467" y="5606855"/>
            <a:ext cx="4627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424242"/>
                </a:solidFill>
                <a:latin typeface="Times New Roman"/>
                <a:cs typeface="Times New Roman"/>
              </a:rPr>
              <a:t>I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6386894" y="5964285"/>
            <a:ext cx="15848" cy="121715"/>
          </a:xfrm>
          <a:custGeom>
            <a:avLst/>
            <a:gdLst/>
            <a:ahLst/>
            <a:cxnLst/>
            <a:rect l="l" t="t" r="r" b="b"/>
            <a:pathLst>
              <a:path w="15875" h="121920">
                <a:moveTo>
                  <a:pt x="15263" y="121587"/>
                </a:moveTo>
                <a:lnTo>
                  <a:pt x="0" y="121587"/>
                </a:lnTo>
                <a:lnTo>
                  <a:pt x="0" y="0"/>
                </a:lnTo>
                <a:lnTo>
                  <a:pt x="15263" y="0"/>
                </a:lnTo>
                <a:lnTo>
                  <a:pt x="15263" y="121587"/>
                </a:lnTo>
                <a:close/>
              </a:path>
            </a:pathLst>
          </a:custGeom>
          <a:solidFill>
            <a:srgbClr val="D4D4D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774098" y="1255245"/>
          <a:ext cx="6400203" cy="50492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66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84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3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207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6324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09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4565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8796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24736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1884687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1907508">
                <a:tc gridSpan="2">
                  <a:txBody>
                    <a:bodyPr/>
                    <a:lstStyle/>
                    <a:p>
                      <a:pPr marL="55880">
                        <a:lnSpc>
                          <a:spcPts val="815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57785" marR="53340" algn="just">
                        <a:lnSpc>
                          <a:spcPct val="105700"/>
                        </a:lnSpc>
                        <a:tabLst>
                          <a:tab pos="904875" algn="l"/>
                        </a:tabLst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making</a:t>
                      </a:r>
                      <a:r>
                        <a:rPr sz="700" spc="1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technologies.</a:t>
                      </a:r>
                      <a:r>
                        <a:rPr sz="700" spc="1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ability</a:t>
                      </a:r>
                      <a:r>
                        <a:rPr sz="7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realise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transfonnational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decarbomsation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of</a:t>
                      </a:r>
                      <a:r>
                        <a:rPr sz="7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steelmaking</a:t>
                      </a:r>
                      <a:r>
                        <a:rPr sz="7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iscritically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dependent</a:t>
                      </a:r>
                      <a:r>
                        <a:rPr sz="7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adequate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timely</a:t>
                      </a:r>
                      <a:r>
                        <a:rPr sz="700" spc="1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1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governments</a:t>
                      </a:r>
                      <a:r>
                        <a:rPr sz="700" spc="1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tenns</a:t>
                      </a:r>
                      <a:r>
                        <a:rPr sz="700" spc="3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3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(i}</a:t>
                      </a:r>
                      <a:r>
                        <a:rPr sz="700" spc="2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3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support,</a:t>
                      </a:r>
                      <a:r>
                        <a:rPr sz="700" spc="3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(ii)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granting</a:t>
                      </a:r>
                      <a:r>
                        <a:rPr sz="700" spc="1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pennils,</a:t>
                      </a:r>
                      <a:r>
                        <a:rPr sz="700" spc="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(iii)</a:t>
                      </a:r>
                      <a:r>
                        <a:rPr sz="700" spc="1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r>
                        <a:rPr sz="700" spc="11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enabling</a:t>
                      </a:r>
                      <a:r>
                        <a:rPr sz="7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lnfrasltuciure</a:t>
                      </a:r>
                      <a:r>
                        <a:rPr sz="7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(e.g.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abundant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affordable</a:t>
                      </a:r>
                      <a:r>
                        <a:rPr sz="700" spc="1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green</a:t>
                      </a:r>
                      <a:r>
                        <a:rPr sz="700" spc="1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hydrogen</a:t>
                      </a:r>
                      <a:r>
                        <a:rPr sz="700" spc="1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green</a:t>
                      </a:r>
                      <a:r>
                        <a:rPr sz="700" spc="1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electricity),</a:t>
                      </a:r>
                      <a:r>
                        <a:rPr sz="700" spc="1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(Iv)</a:t>
                      </a:r>
                      <a:r>
                        <a:rPr sz="700" spc="1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maintallling</a:t>
                      </a:r>
                      <a:r>
                        <a:rPr sz="700" spc="1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level</a:t>
                      </a:r>
                      <a:r>
                        <a:rPr sz="700" spc="2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playing</a:t>
                      </a:r>
                      <a:r>
                        <a:rPr sz="700" spc="25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field</a:t>
                      </a:r>
                      <a:r>
                        <a:rPr sz="700" spc="20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ror</a:t>
                      </a:r>
                      <a:r>
                        <a:rPr sz="700" spc="2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EU</a:t>
                      </a:r>
                      <a:r>
                        <a:rPr sz="700" spc="2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steelmakers,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(v)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creating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markets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-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'green'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0" marR="174625" indent="-635">
                        <a:lnSpc>
                          <a:spcPts val="869"/>
                        </a:lnSpc>
                      </a:pP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0325">
                        <a:lnSpc>
                          <a:spcPts val="890"/>
                        </a:lnSpc>
                      </a:pPr>
                      <a:r>
                        <a:rPr sz="9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</a:t>
                      </a:r>
                      <a:endParaRPr sz="900">
                        <a:latin typeface="Arial"/>
                        <a:cs typeface="Arial"/>
                      </a:endParaRPr>
                    </a:p>
                    <a:p>
                      <a:pPr marL="5778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6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59055">
                        <a:lnSpc>
                          <a:spcPts val="1070"/>
                        </a:lnSpc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700" spc="4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000" spc="-5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</a:t>
                      </a:r>
                      <a:endParaRPr sz="2000">
                        <a:latin typeface="Arial"/>
                        <a:cs typeface="Arial"/>
                      </a:endParaRPr>
                    </a:p>
                    <a:p>
                      <a:pPr marL="62865">
                        <a:lnSpc>
                          <a:spcPts val="635"/>
                        </a:lnSpc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700" spc="2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600" i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5905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Capex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4135">
                        <a:lnSpc>
                          <a:spcPts val="795"/>
                        </a:lnSpc>
                        <a:spcBef>
                          <a:spcPts val="165"/>
                        </a:spcBef>
                      </a:pP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3500">
                        <a:lnSpc>
                          <a:spcPts val="735"/>
                        </a:lnSpc>
                      </a:pPr>
                      <a:r>
                        <a:rPr sz="6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2865">
                        <a:lnSpc>
                          <a:spcPts val="840"/>
                        </a:lnSpc>
                      </a:pP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286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58419" algn="just">
                        <a:lnSpc>
                          <a:spcPts val="850"/>
                        </a:lnSpc>
                      </a:pPr>
                      <a:r>
                        <a:rPr sz="700" spc="-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GHG</a:t>
                      </a:r>
                      <a:r>
                        <a:rPr sz="7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reduction</a:t>
                      </a:r>
                      <a:r>
                        <a:rPr sz="700" b="1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commitments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0960" marR="53975" indent="635" algn="just">
                        <a:lnSpc>
                          <a:spcPct val="106000"/>
                        </a:lnSpc>
                        <a:spcBef>
                          <a:spcPts val="350"/>
                        </a:spcBef>
                      </a:pP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NL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business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Dutch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have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signed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Expression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Principles</a:t>
                      </a:r>
                      <a:r>
                        <a:rPr sz="7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low-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 making,</a:t>
                      </a:r>
                      <a:r>
                        <a:rPr sz="7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ambition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reduce</a:t>
                      </a:r>
                      <a:r>
                        <a:rPr sz="7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emission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tonnes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2030.</a:t>
                      </a:r>
                      <a:r>
                        <a:rPr sz="7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Discussion</a:t>
                      </a:r>
                      <a:r>
                        <a:rPr sz="7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currentiy</a:t>
                      </a:r>
                      <a:r>
                        <a:rPr sz="7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ongoing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600" b="1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Dutch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Tata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Limited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about</a:t>
                      </a:r>
                      <a:r>
                        <a:rPr sz="700" spc="2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700" spc="3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support</a:t>
                      </a:r>
                      <a:r>
                        <a:rPr sz="700" spc="2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help</a:t>
                      </a:r>
                      <a:r>
                        <a:rPr sz="700" spc="2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fund</a:t>
                      </a:r>
                      <a:r>
                        <a:rPr sz="7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this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transition.</a:t>
                      </a:r>
                      <a:r>
                        <a:rPr sz="700" spc="1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NL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committed</a:t>
                      </a:r>
                      <a:r>
                        <a:rPr sz="7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2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out</a:t>
                      </a:r>
                      <a:r>
                        <a:rPr sz="700" spc="2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btut</a:t>
                      </a:r>
                      <a:r>
                        <a:rPr sz="700" spc="2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furnace</a:t>
                      </a:r>
                      <a:r>
                        <a:rPr sz="700" spc="3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(dosing</a:t>
                      </a:r>
                      <a:r>
                        <a:rPr sz="7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both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blast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furnaces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coke ovens)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 making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using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DRI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technology</a:t>
                      </a:r>
                      <a:r>
                        <a:rPr sz="7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electric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smernng</a:t>
                      </a:r>
                      <a:r>
                        <a:rPr sz="700" spc="4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700" spc="4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spc="1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viable</a:t>
                      </a:r>
                      <a:r>
                        <a:rPr sz="700" spc="48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4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scalable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technology,</a:t>
                      </a:r>
                      <a:r>
                        <a:rPr sz="700" spc="2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1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eventual</a:t>
                      </a:r>
                      <a:r>
                        <a:rPr sz="700" spc="229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transition</a:t>
                      </a:r>
                      <a:r>
                        <a:rPr sz="7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Green Hydrogen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depending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on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availability</a:t>
                      </a:r>
                      <a:r>
                        <a:rPr sz="7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economics.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65669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 marR="50800" indent="1905" algn="just">
                        <a:lnSpc>
                          <a:spcPct val="106000"/>
                        </a:lnSpc>
                        <a:spcBef>
                          <a:spcPts val="370"/>
                        </a:spcBef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15th</a:t>
                      </a:r>
                      <a:r>
                        <a:rPr sz="700" spc="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Seplember</a:t>
                      </a:r>
                      <a:r>
                        <a:rPr sz="700" spc="1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2023,</a:t>
                      </a:r>
                      <a:r>
                        <a:rPr sz="700" spc="1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announced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had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reached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agreement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principle</a:t>
                      </a:r>
                      <a:r>
                        <a:rPr sz="700" spc="25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25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54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2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3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proposals</a:t>
                      </a:r>
                      <a:r>
                        <a:rPr sz="700" spc="3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3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would</a:t>
                      </a:r>
                      <a:r>
                        <a:rPr sz="700" spc="3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see</a:t>
                      </a:r>
                      <a:r>
                        <a:rPr sz="700" spc="3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two</a:t>
                      </a:r>
                      <a:r>
                        <a:rPr sz="700" spc="3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blast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furnaces</a:t>
                      </a:r>
                      <a:r>
                        <a:rPr sz="700" spc="2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spc="2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Port</a:t>
                      </a:r>
                      <a:r>
                        <a:rPr sz="700" spc="229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Talbot</a:t>
                      </a:r>
                      <a:r>
                        <a:rPr sz="700" spc="2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replaced</a:t>
                      </a:r>
                      <a:r>
                        <a:rPr sz="700" spc="2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electric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arc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furnace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(EAF)</a:t>
                      </a:r>
                      <a:r>
                        <a:rPr sz="700" spc="-20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30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proposed</a:t>
                      </a:r>
                      <a:r>
                        <a:rPr sz="7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EAF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associated</a:t>
                      </a:r>
                      <a:r>
                        <a:rPr sz="7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expected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700" spc="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£1.25</a:t>
                      </a:r>
                      <a:r>
                        <a:rPr sz="700" spc="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billion</a:t>
                      </a:r>
                      <a:r>
                        <a:rPr sz="700" spc="1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700" spc="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agreement</a:t>
                      </a:r>
                      <a:r>
                        <a:rPr sz="700" spc="1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Government</a:t>
                      </a:r>
                      <a:r>
                        <a:rPr sz="700" spc="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would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contribute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£500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Tata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would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fund</a:t>
                      </a:r>
                      <a:r>
                        <a:rPr sz="700" spc="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£750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million.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700" spc="1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700" spc="1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bolster</a:t>
                      </a:r>
                      <a:r>
                        <a:rPr sz="700" spc="1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UK's</a:t>
                      </a:r>
                      <a:r>
                        <a:rPr sz="700" spc="1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1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700" spc="1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would</a:t>
                      </a:r>
                      <a:r>
                        <a:rPr sz="700" spc="3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4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3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first</a:t>
                      </a:r>
                      <a:r>
                        <a:rPr sz="700" spc="3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major</a:t>
                      </a:r>
                      <a:r>
                        <a:rPr sz="700" spc="4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step</a:t>
                      </a:r>
                      <a:r>
                        <a:rPr sz="700" spc="4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towards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decarbonisation</a:t>
                      </a:r>
                      <a:r>
                        <a:rPr sz="7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700" spc="2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2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229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industry,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potentially</a:t>
                      </a:r>
                      <a:r>
                        <a:rPr sz="700" spc="1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reducing</a:t>
                      </a:r>
                      <a:r>
                        <a:rPr sz="700" spc="1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direct</a:t>
                      </a:r>
                      <a:r>
                        <a:rPr sz="7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spc="1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1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50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tonnes</a:t>
                      </a:r>
                      <a:r>
                        <a:rPr sz="700" spc="-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over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years.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6911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0752">
                <a:tc>
                  <a:txBody>
                    <a:bodyPr/>
                    <a:lstStyle/>
                    <a:p>
                      <a:pPr marL="72390" marR="73660" indent="635">
                        <a:lnSpc>
                          <a:spcPts val="770"/>
                        </a:lnSpc>
                        <a:spcBef>
                          <a:spcPts val="105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Acute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chronic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2065" algn="ctr">
                        <a:lnSpc>
                          <a:spcPts val="1110"/>
                        </a:lnSpc>
                      </a:pPr>
                      <a:r>
                        <a:rPr sz="600" spc="-3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1900" spc="-3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</a:t>
                      </a:r>
                      <a:endParaRPr sz="1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 gridSpan="2">
                  <a:txBody>
                    <a:bodyPr/>
                    <a:lstStyle/>
                    <a:p>
                      <a:pPr marL="69215" marR="46355" indent="26670" algn="just">
                        <a:lnSpc>
                          <a:spcPct val="91700"/>
                        </a:lnSpc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Water</a:t>
                      </a:r>
                      <a:r>
                        <a:rPr sz="700" spc="2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stress</a:t>
                      </a:r>
                      <a:r>
                        <a:rPr sz="700" spc="3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drought.</a:t>
                      </a:r>
                      <a:r>
                        <a:rPr sz="700" spc="2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TSN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operations are not currentiy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waler-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constrained</a:t>
                      </a:r>
                      <a:r>
                        <a:rPr sz="700" spc="3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2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material</a:t>
                      </a:r>
                      <a:r>
                        <a:rPr sz="700" spc="3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tenns</a:t>
                      </a:r>
                      <a:r>
                        <a:rPr sz="700" spc="3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but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p,essures</a:t>
                      </a:r>
                      <a:r>
                        <a:rPr sz="700" spc="23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18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fresh-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water</a:t>
                      </a:r>
                      <a:r>
                        <a:rPr sz="700" spc="2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3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projecled</a:t>
                      </a:r>
                      <a:r>
                        <a:rPr sz="700" spc="3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3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700" spc="3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37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changmg_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dimate.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ts val="890"/>
                        </a:lnSpc>
                      </a:pPr>
                      <a:r>
                        <a:rPr sz="8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1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815"/>
                        </a:lnSpc>
                      </a:pPr>
                      <a:r>
                        <a:rPr sz="700" spc="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</a:t>
                      </a:r>
                      <a:r>
                        <a:rPr sz="700" spc="95" dirty="0">
                          <a:solidFill>
                            <a:srgbClr val="909090"/>
                          </a:solidFill>
                          <a:latin typeface="Arial"/>
                          <a:cs typeface="Arial"/>
                        </a:rPr>
                        <a:t>f</a:t>
                      </a:r>
                      <a:r>
                        <a:rPr sz="700" spc="9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755" marR="116205">
                        <a:lnSpc>
                          <a:spcPts val="89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Opex/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Capex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900"/>
                        </a:lnSpc>
                      </a:pPr>
                      <a:r>
                        <a:rPr sz="9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900" spc="1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6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840"/>
                        </a:lnSpc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Implement</a:t>
                      </a:r>
                      <a:r>
                        <a:rPr sz="700" spc="1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water</a:t>
                      </a:r>
                      <a:r>
                        <a:rPr sz="700" spc="1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conservabon</a:t>
                      </a:r>
                      <a:r>
                        <a:rPr sz="700" spc="2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measures</a:t>
                      </a:r>
                      <a:r>
                        <a:rPr sz="700" spc="1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25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3025">
                        <a:lnSpc>
                          <a:spcPts val="835"/>
                        </a:lnSpc>
                        <a:spcBef>
                          <a:spcPts val="50"/>
                        </a:spcBef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accordance</a:t>
                      </a:r>
                      <a:r>
                        <a:rPr sz="700" spc="39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4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recogn</a:t>
                      </a:r>
                      <a:r>
                        <a:rPr sz="700" spc="-4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sed</a:t>
                      </a:r>
                      <a:r>
                        <a:rPr sz="700" spc="4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global</a:t>
                      </a:r>
                      <a:r>
                        <a:rPr sz="700" spc="4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best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32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</a:pP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practice</a:t>
                      </a:r>
                      <a:r>
                        <a:rPr sz="600" spc="-10" dirty="0">
                          <a:solidFill>
                            <a:srgbClr val="BDBDBD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27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6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Acute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7239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chronic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9050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600" spc="-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&amp;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302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Storms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700" spc="-3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winds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900"/>
                        </a:lnSpc>
                      </a:pPr>
                      <a:r>
                        <a:rPr sz="9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900" spc="15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840"/>
                        </a:lnSpc>
                      </a:pP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MIL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ts val="880"/>
                        </a:lnSpc>
                      </a:pP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Opex</a:t>
                      </a:r>
                      <a:r>
                        <a:rPr sz="700" spc="40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50" dirty="0">
                          <a:solidFill>
                            <a:srgbClr val="909090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Capex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50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ts val="840"/>
                        </a:lnSpc>
                      </a:pPr>
                      <a:r>
                        <a:rPr sz="700" dirty="0">
                          <a:solidFill>
                            <a:srgbClr val="909090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mplementation</a:t>
                      </a:r>
                      <a:r>
                        <a:rPr sz="700" spc="2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3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robust</a:t>
                      </a:r>
                      <a:r>
                        <a:rPr sz="700" spc="3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asset</a:t>
                      </a:r>
                      <a:r>
                        <a:rPr sz="700" spc="3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condrtion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302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management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process</a:t>
                      </a:r>
                      <a:r>
                        <a:rPr sz="700" spc="-5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across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site$.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937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52705" indent="4445">
                        <a:lnSpc>
                          <a:spcPct val="106000"/>
                        </a:lnSpc>
                        <a:spcBef>
                          <a:spcPts val="380"/>
                        </a:spcBef>
                      </a:pP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Consideration</a:t>
                      </a:r>
                      <a:r>
                        <a:rPr sz="700" spc="7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4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changing</a:t>
                      </a:r>
                      <a:r>
                        <a:rPr sz="700" spc="1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700" dirty="0">
                          <a:solidFill>
                            <a:srgbClr val="BDBDB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mate</a:t>
                      </a:r>
                      <a:r>
                        <a:rPr sz="700" spc="8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taken</a:t>
                      </a:r>
                      <a:r>
                        <a:rPr sz="700" spc="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into</a:t>
                      </a:r>
                      <a:r>
                        <a:rPr sz="700" spc="5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account</a:t>
                      </a:r>
                      <a:r>
                        <a:rPr sz="700" spc="-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6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700" spc="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new</a:t>
                      </a:r>
                      <a:r>
                        <a:rPr sz="700" spc="-1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construction</a:t>
                      </a:r>
                      <a:r>
                        <a:rPr sz="700" spc="2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design</a:t>
                      </a:r>
                      <a:r>
                        <a:rPr sz="700" spc="-1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817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27723"/>
          </a:xfrm>
          <a:prstGeom prst="rect">
            <a:avLst/>
          </a:prstGeom>
        </p:spPr>
        <p:txBody>
          <a:bodyPr vert="horz" wrap="square" lIns="0" tIns="73933" rIns="0" bIns="0" rtlCol="0">
            <a:spAutoFit/>
          </a:bodyPr>
          <a:lstStyle/>
          <a:p>
            <a:pPr marL="119177">
              <a:spcBef>
                <a:spcPts val="25"/>
              </a:spcBef>
            </a:pPr>
            <a:r>
              <a:rPr dirty="0">
                <a:solidFill>
                  <a:srgbClr val="494949"/>
                </a:solidFill>
              </a:rPr>
              <a:t>Tata</a:t>
            </a:r>
            <a:r>
              <a:rPr spc="15" dirty="0">
                <a:solidFill>
                  <a:srgbClr val="494949"/>
                </a:solidFill>
              </a:rPr>
              <a:t> </a:t>
            </a:r>
            <a:r>
              <a:rPr dirty="0">
                <a:solidFill>
                  <a:srgbClr val="494949"/>
                </a:solidFill>
              </a:rPr>
              <a:t>Steel</a:t>
            </a:r>
            <a:r>
              <a:rPr spc="-45" dirty="0">
                <a:solidFill>
                  <a:srgbClr val="494949"/>
                </a:solidFill>
              </a:rPr>
              <a:t> </a:t>
            </a:r>
            <a:r>
              <a:rPr dirty="0">
                <a:solidFill>
                  <a:srgbClr val="494949"/>
                </a:solidFill>
              </a:rPr>
              <a:t>Europe</a:t>
            </a:r>
            <a:r>
              <a:rPr spc="30" dirty="0">
                <a:solidFill>
                  <a:srgbClr val="494949"/>
                </a:solidFill>
              </a:rPr>
              <a:t> </a:t>
            </a:r>
            <a:r>
              <a:rPr spc="-10" dirty="0">
                <a:solidFill>
                  <a:srgbClr val="494949"/>
                </a:solidFill>
              </a:rPr>
              <a:t>Limited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207206"/>
          </a:xfrm>
          <a:prstGeom prst="rect">
            <a:avLst/>
          </a:prstGeom>
        </p:spPr>
        <p:txBody>
          <a:bodyPr vert="horz" wrap="square" lIns="0" tIns="76006" rIns="0" bIns="0" rtlCol="0">
            <a:spAutoFit/>
          </a:bodyPr>
          <a:lstStyle/>
          <a:p>
            <a:pPr marL="112204">
              <a:spcBef>
                <a:spcPts val="20"/>
              </a:spcBef>
            </a:pPr>
            <a:r>
              <a:rPr sz="849" spc="-20" dirty="0">
                <a:solidFill>
                  <a:srgbClr val="494949"/>
                </a:solidFill>
              </a:rPr>
              <a:t>Report </a:t>
            </a:r>
            <a:r>
              <a:rPr sz="849" dirty="0">
                <a:solidFill>
                  <a:srgbClr val="494949"/>
                </a:solidFill>
              </a:rPr>
              <a:t>&amp;</a:t>
            </a:r>
            <a:r>
              <a:rPr sz="849" spc="-5" dirty="0">
                <a:solidFill>
                  <a:srgbClr val="494949"/>
                </a:solidFill>
              </a:rPr>
              <a:t> </a:t>
            </a:r>
            <a:r>
              <a:rPr sz="849" spc="-20" dirty="0">
                <a:solidFill>
                  <a:srgbClr val="494949"/>
                </a:solidFill>
              </a:rPr>
              <a:t>Accounts 2024</a:t>
            </a:r>
            <a:endParaRPr sz="849"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418349"/>
          </a:xfrm>
          <a:prstGeom prst="rect">
            <a:avLst/>
          </a:prstGeom>
        </p:spPr>
        <p:txBody>
          <a:bodyPr vert="horz" wrap="square" lIns="0" tIns="79585" rIns="0" bIns="0" rtlCol="0">
            <a:spAutoFit/>
          </a:bodyPr>
          <a:lstStyle/>
          <a:p>
            <a:pPr marL="113471">
              <a:spcBef>
                <a:spcPts val="240"/>
              </a:spcBef>
            </a:pPr>
            <a:r>
              <a:rPr dirty="0">
                <a:solidFill>
                  <a:srgbClr val="494949"/>
                </a:solidFill>
              </a:rPr>
              <a:t>Page</a:t>
            </a:r>
            <a:r>
              <a:rPr spc="10" dirty="0">
                <a:solidFill>
                  <a:srgbClr val="494949"/>
                </a:solidFill>
              </a:rPr>
              <a:t> </a:t>
            </a:r>
            <a:r>
              <a:rPr spc="-25" dirty="0">
                <a:solidFill>
                  <a:srgbClr val="494949"/>
                </a:solidFill>
              </a:rPr>
              <a:t>31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2798" y="6472951"/>
            <a:ext cx="80002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dirty="0">
                <a:solidFill>
                  <a:srgbClr val="2654A0"/>
                </a:solidFill>
                <a:latin typeface="Arial"/>
                <a:cs typeface="Arial"/>
              </a:rPr>
              <a:t>b)</a:t>
            </a:r>
            <a:r>
              <a:rPr sz="849" i="1" spc="329" dirty="0">
                <a:solidFill>
                  <a:srgbClr val="2654A0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2654A0"/>
                </a:solidFill>
                <a:latin typeface="Arial"/>
                <a:cs typeface="Arial"/>
              </a:rPr>
              <a:t>Opportunities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38403" y="8349601"/>
            <a:ext cx="0" cy="731560"/>
          </a:xfrm>
          <a:custGeom>
            <a:avLst/>
            <a:gdLst/>
            <a:ahLst/>
            <a:cxnLst/>
            <a:rect l="l" t="t" r="r" b="b"/>
            <a:pathLst>
              <a:path h="732790">
                <a:moveTo>
                  <a:pt x="0" y="732767"/>
                </a:moveTo>
                <a:lnTo>
                  <a:pt x="0" y="0"/>
                </a:lnTo>
              </a:path>
            </a:pathLst>
          </a:custGeom>
          <a:ln w="12207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2" y="1089081"/>
            <a:ext cx="7202765" cy="0"/>
          </a:xfrm>
          <a:custGeom>
            <a:avLst/>
            <a:gdLst/>
            <a:ahLst/>
            <a:cxnLst/>
            <a:rect l="l" t="t" r="r" b="b"/>
            <a:pathLst>
              <a:path w="7214870">
                <a:moveTo>
                  <a:pt x="0" y="0"/>
                </a:moveTo>
                <a:lnTo>
                  <a:pt x="721465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9683" y="9565783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718545" y="637480"/>
            <a:ext cx="4163681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45299"/>
                </a:solidFill>
                <a:latin typeface="Arial"/>
                <a:cs typeface="Arial"/>
              </a:rPr>
              <a:t>A6.</a:t>
            </a:r>
            <a:r>
              <a:rPr sz="1198" b="1" spc="160" dirty="0">
                <a:solidFill>
                  <a:srgbClr val="2452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99"/>
                </a:solidFill>
                <a:latin typeface="Arial"/>
                <a:cs typeface="Arial"/>
              </a:rPr>
              <a:t>Non-Financial</a:t>
            </a:r>
            <a:r>
              <a:rPr sz="1198" b="1" spc="235" dirty="0">
                <a:solidFill>
                  <a:srgbClr val="2452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99"/>
                </a:solidFill>
                <a:latin typeface="Arial"/>
                <a:cs typeface="Arial"/>
              </a:rPr>
              <a:t>Sustainability</a:t>
            </a:r>
            <a:r>
              <a:rPr sz="1198" b="1" spc="95" dirty="0">
                <a:solidFill>
                  <a:srgbClr val="2452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99"/>
                </a:solidFill>
                <a:latin typeface="Arial"/>
                <a:cs typeface="Arial"/>
              </a:rPr>
              <a:t>Information</a:t>
            </a:r>
            <a:r>
              <a:rPr sz="1198" b="1" spc="210" dirty="0">
                <a:solidFill>
                  <a:srgbClr val="2452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5299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140649" y="1819643"/>
            <a:ext cx="6339" cy="121715"/>
          </a:xfrm>
          <a:custGeom>
            <a:avLst/>
            <a:gdLst/>
            <a:ahLst/>
            <a:cxnLst/>
            <a:rect l="l" t="t" r="r" b="b"/>
            <a:pathLst>
              <a:path w="6350" h="121919">
                <a:moveTo>
                  <a:pt x="6103" y="121489"/>
                </a:moveTo>
                <a:lnTo>
                  <a:pt x="0" y="121489"/>
                </a:lnTo>
                <a:lnTo>
                  <a:pt x="0" y="0"/>
                </a:lnTo>
                <a:lnTo>
                  <a:pt x="6103" y="0"/>
                </a:lnTo>
                <a:lnTo>
                  <a:pt x="6103" y="121489"/>
                </a:lnTo>
                <a:close/>
              </a:path>
            </a:pathLst>
          </a:custGeom>
          <a:solidFill>
            <a:srgbClr val="C8C8C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712943" y="1247582"/>
          <a:ext cx="6398302" cy="339091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210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08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443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68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4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843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1158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66737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202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1368031">
                <a:tc>
                  <a:txBody>
                    <a:bodyPr/>
                    <a:lstStyle/>
                    <a:p>
                      <a:pPr marL="70485" marR="107314" indent="-1270">
                        <a:lnSpc>
                          <a:spcPts val="890"/>
                        </a:lnSpc>
                        <a:spcBef>
                          <a:spcPts val="10"/>
                        </a:spcBef>
                      </a:pP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services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&amp;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 marR="50800" indent="2540" algn="just">
                        <a:lnSpc>
                          <a:spcPts val="890"/>
                        </a:lnSpc>
                        <a:spcBef>
                          <a:spcPts val="1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Enhanced</a:t>
                      </a:r>
                      <a:r>
                        <a:rPr sz="700" spc="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700" spc="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ow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r>
                        <a:rPr sz="700" spc="1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enabling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uplift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'Green-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steel'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premiums.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9850" marR="48260" indent="1270" algn="just">
                        <a:lnSpc>
                          <a:spcPct val="103000"/>
                        </a:lnSpc>
                        <a:spcBef>
                          <a:spcPts val="1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Failure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respond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increased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low-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C0:2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steel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products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(A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growing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number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across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sedors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supplied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-7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310" marR="46990" algn="just">
                        <a:lnSpc>
                          <a:spcPct val="105900"/>
                        </a:lnSpc>
                        <a:spcBef>
                          <a:spcPts val="2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making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procurement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decisions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upon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comparative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wider-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ESG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credentials</a:t>
                      </a:r>
                      <a:r>
                        <a:rPr sz="700" spc="114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prospective</a:t>
                      </a:r>
                      <a:r>
                        <a:rPr sz="700" spc="1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suppliers.</a:t>
                      </a:r>
                      <a:r>
                        <a:rPr sz="700" spc="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Inter</a:t>
                      </a:r>
                      <a:r>
                        <a:rPr sz="700" spc="-20" dirty="0">
                          <a:solidFill>
                            <a:srgbClr val="898A8A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material</a:t>
                      </a:r>
                      <a:r>
                        <a:rPr sz="700" spc="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competit</a:t>
                      </a:r>
                      <a:r>
                        <a:rPr sz="700" dirty="0">
                          <a:solidFill>
                            <a:srgbClr val="ACACAA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also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increasing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some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sub-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sectors.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These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developments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both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opportunity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TSE.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They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downside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898A8A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sk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cannot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decarbonise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pace </a:t>
                      </a:r>
                      <a:r>
                        <a:rPr sz="700" spc="-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key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competitors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but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they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opportun</a:t>
                      </a:r>
                      <a:r>
                        <a:rPr sz="700" spc="-3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ty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decarbonise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quicker</a:t>
                      </a:r>
                      <a:r>
                        <a:rPr sz="700" spc="6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competitors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if</a:t>
                      </a:r>
                      <a:r>
                        <a:rPr sz="600" spc="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demonstrate</a:t>
                      </a:r>
                      <a:r>
                        <a:rPr sz="700" spc="10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market</a:t>
                      </a:r>
                      <a:r>
                        <a:rPr sz="700" spc="1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114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1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commercial</a:t>
                      </a:r>
                      <a:r>
                        <a:rPr sz="700" spc="1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proposiUon</a:t>
                      </a:r>
                      <a:r>
                        <a:rPr sz="700" spc="1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700" spc="10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attracbve</a:t>
                      </a:r>
                      <a:r>
                        <a:rPr sz="700" spc="1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700" spc="1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1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1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its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competitors.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78105" marR="213995" indent="-635">
                        <a:lnSpc>
                          <a:spcPts val="890"/>
                        </a:lnSpc>
                        <a:spcBef>
                          <a:spcPts val="10"/>
                        </a:spcBef>
                      </a:pP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NL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SIM</a:t>
                      </a:r>
                      <a:r>
                        <a:rPr sz="700" spc="3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/L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302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b="1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MIL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25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b="1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9174">
                <a:tc>
                  <a:txBody>
                    <a:bodyPr/>
                    <a:lstStyle/>
                    <a:p>
                      <a:pPr marL="69215">
                        <a:lnSpc>
                          <a:spcPts val="835"/>
                        </a:lnSpc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04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services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ts val="835"/>
                        </a:lnSpc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&amp;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ts val="815"/>
                        </a:lnSpc>
                      </a:pP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Increased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high</a:t>
                      </a:r>
                      <a:r>
                        <a:rPr sz="700" spc="-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strength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steels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(which</a:t>
                      </a:r>
                      <a:r>
                        <a:rPr sz="700" spc="-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700" spc="-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-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used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ghtweight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end-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71755" marR="53975" indent="-4445">
                        <a:lnSpc>
                          <a:spcPct val="103000"/>
                        </a:lnSpc>
                        <a:spcBef>
                          <a:spcPts val="45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user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such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cars.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thereby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making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them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efficient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operational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life).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71755">
                        <a:lnSpc>
                          <a:spcPts val="940"/>
                        </a:lnSpc>
                        <a:tabLst>
                          <a:tab pos="330835" algn="l"/>
                        </a:tabLst>
                      </a:pPr>
                      <a:r>
                        <a:rPr sz="1000" spc="-37" baseline="3968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1000" baseline="3968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1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2390">
                        <a:lnSpc>
                          <a:spcPts val="790"/>
                        </a:lnSpc>
                      </a:pP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NL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835"/>
                        </a:lnSpc>
                      </a:pPr>
                      <a:r>
                        <a:rPr sz="700" i="1" spc="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700" i="1" spc="95" dirty="0">
                          <a:solidFill>
                            <a:srgbClr val="898A8A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i="1" spc="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04" algn="ctr">
                        <a:lnSpc>
                          <a:spcPts val="835"/>
                        </a:lnSpc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835"/>
                        </a:lnSpc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ts val="835"/>
                        </a:lnSpc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52655">
                <a:tc>
                  <a:txBody>
                    <a:bodyPr/>
                    <a:lstStyle/>
                    <a:p>
                      <a:pPr marL="70485" marR="107314" indent="-1270">
                        <a:lnSpc>
                          <a:spcPct val="103000"/>
                        </a:lnSpc>
                        <a:spcBef>
                          <a:spcPts val="20"/>
                        </a:spcBef>
                      </a:pP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Products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services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&amp;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310" marR="47625" indent="3810" algn="just">
                        <a:lnSpc>
                          <a:spcPts val="890"/>
                        </a:lnSpc>
                        <a:spcBef>
                          <a:spcPts val="10"/>
                        </a:spcBef>
                      </a:pP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TSE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has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launched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commercial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propositions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allow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take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stake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Its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decarbonisation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journey,</a:t>
                      </a:r>
                      <a:r>
                        <a:rPr sz="700" spc="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whilst</a:t>
                      </a:r>
                      <a:r>
                        <a:rPr sz="700" spc="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demonstrating</a:t>
                      </a:r>
                      <a:r>
                        <a:rPr sz="700" spc="1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contribution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societal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CO;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emission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reductions.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Under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brand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names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Zeremis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Camon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Lite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Optemis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Carbon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Lite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TSN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TSUK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respectively,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propositions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310" marR="47625" algn="just">
                        <a:lnSpc>
                          <a:spcPts val="890"/>
                        </a:lnSpc>
                      </a:pP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approach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described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carbon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'insetting,'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which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actual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emissions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reductions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third-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party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verified,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banked and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then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offered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600" spc="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way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off-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setting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700" spc="-20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awn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Scope </a:t>
                      </a:r>
                      <a:r>
                        <a:rPr sz="6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600" spc="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emissions.</a:t>
                      </a:r>
                      <a:r>
                        <a:rPr sz="700" spc="6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savings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real,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part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600" spc="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custome(s</a:t>
                      </a:r>
                      <a:r>
                        <a:rPr sz="700" spc="1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chain,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700" spc="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verification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leading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assurance organisation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DNV.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Revenues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sale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certificates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used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fund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projects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generating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further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savings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verified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by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DNV,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speeding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up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decarbonisation.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NL&amp;UK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1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700" spc="120" dirty="0">
                          <a:solidFill>
                            <a:srgbClr val="898A8A"/>
                          </a:solidFill>
                          <a:latin typeface="Arial"/>
                          <a:cs typeface="Arial"/>
                        </a:rPr>
                        <a:t>f</a:t>
                      </a:r>
                      <a:r>
                        <a:rPr sz="700" spc="1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M/L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04" algn="ct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6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1057">
                <a:tc gridSpan="2"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Markets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215" marR="47625" indent="-4445" algn="just">
                        <a:lnSpc>
                          <a:spcPts val="890"/>
                        </a:lnSpc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Increased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access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capltal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markets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700" spc="1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Banks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willing</a:t>
                      </a:r>
                      <a:r>
                        <a:rPr sz="700" spc="6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600" spc="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lend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'Greene(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meet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sustainability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targets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enhance</a:t>
                      </a:r>
                      <a:r>
                        <a:rPr sz="700" spc="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their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green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credentials.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Funding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also</a:t>
                      </a:r>
                      <a:r>
                        <a:rPr sz="700" spc="-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600" spc="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provided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700" spc="-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favourable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terms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2390" marR="63500" indent="-635">
                        <a:lnSpc>
                          <a:spcPts val="890"/>
                        </a:lnSpc>
                        <a:spcBef>
                          <a:spcPts val="30"/>
                        </a:spcBef>
                      </a:pP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NL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L w="12700">
                      <a:solidFill>
                        <a:srgbClr val="000000"/>
                      </a:solidFill>
                      <a:prstDash val="solid"/>
                    </a:lnL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 algn="ctr">
                        <a:lnSpc>
                          <a:spcPts val="869"/>
                        </a:lnSpc>
                      </a:pPr>
                      <a:r>
                        <a:rPr sz="700" i="1" spc="-5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I</a:t>
                      </a: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9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700" spc="90" dirty="0">
                          <a:solidFill>
                            <a:srgbClr val="898A8A"/>
                          </a:solidFill>
                          <a:latin typeface="Arial"/>
                          <a:cs typeface="Arial"/>
                        </a:rPr>
                        <a:t>f</a:t>
                      </a:r>
                      <a:r>
                        <a:rPr sz="700" spc="9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271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Cash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flow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6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9" name="object 2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368961"/>
          </a:xfrm>
          <a:prstGeom prst="rect">
            <a:avLst/>
          </a:prstGeom>
        </p:spPr>
        <p:txBody>
          <a:bodyPr vert="horz" wrap="square" lIns="0" tIns="91533" rIns="0" bIns="0" rtlCol="0">
            <a:spAutoFit/>
          </a:bodyPr>
          <a:lstStyle/>
          <a:p>
            <a:pPr marL="110936">
              <a:spcBef>
                <a:spcPts val="25"/>
              </a:spcBef>
            </a:pPr>
            <a:r>
              <a:rPr sz="699" spc="55" dirty="0">
                <a:solidFill>
                  <a:srgbClr val="4D4D4D"/>
                </a:solidFill>
              </a:rPr>
              <a:t>Report</a:t>
            </a:r>
            <a:r>
              <a:rPr sz="699" spc="-5" dirty="0">
                <a:solidFill>
                  <a:srgbClr val="4D4D4D"/>
                </a:solidFill>
              </a:rPr>
              <a:t> </a:t>
            </a:r>
            <a:r>
              <a:rPr dirty="0">
                <a:solidFill>
                  <a:srgbClr val="4D4D4D"/>
                </a:solidFill>
              </a:rPr>
              <a:t>&amp;</a:t>
            </a:r>
            <a:r>
              <a:rPr spc="20" dirty="0">
                <a:solidFill>
                  <a:srgbClr val="4D4D4D"/>
                </a:solidFill>
              </a:rPr>
              <a:t> </a:t>
            </a:r>
            <a:r>
              <a:rPr sz="699" spc="60" dirty="0">
                <a:solidFill>
                  <a:srgbClr val="4D4D4D"/>
                </a:solidFill>
              </a:rPr>
              <a:t>Accounts</a:t>
            </a:r>
            <a:r>
              <a:rPr sz="699" spc="80" dirty="0">
                <a:solidFill>
                  <a:srgbClr val="4D4D4D"/>
                </a:solidFill>
              </a:rPr>
              <a:t> </a:t>
            </a:r>
            <a:r>
              <a:rPr spc="-20" dirty="0">
                <a:solidFill>
                  <a:srgbClr val="4D4D4D"/>
                </a:solidFill>
              </a:rPr>
              <a:t>2024</a:t>
            </a:r>
            <a:endParaRPr sz="699"/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52881"/>
          </a:xfrm>
          <a:prstGeom prst="rect">
            <a:avLst/>
          </a:prstGeom>
        </p:spPr>
        <p:txBody>
          <a:bodyPr vert="horz" wrap="square" lIns="0" tIns="83076" rIns="0" bIns="0" rtlCol="0">
            <a:spAutoFit/>
          </a:bodyPr>
          <a:lstStyle/>
          <a:p>
            <a:pPr marL="105231">
              <a:spcBef>
                <a:spcPts val="25"/>
              </a:spcBef>
            </a:pPr>
            <a:r>
              <a:rPr sz="699" spc="85" dirty="0">
                <a:solidFill>
                  <a:srgbClr val="4D4D4D"/>
                </a:solidFill>
              </a:rPr>
              <a:t>Page</a:t>
            </a:r>
            <a:r>
              <a:rPr sz="699" spc="15" dirty="0">
                <a:solidFill>
                  <a:srgbClr val="4D4D4D"/>
                </a:solidFill>
              </a:rPr>
              <a:t> </a:t>
            </a:r>
            <a:r>
              <a:rPr spc="-25" dirty="0">
                <a:solidFill>
                  <a:srgbClr val="4D4D4D"/>
                </a:solidFill>
              </a:rPr>
              <a:t>32</a:t>
            </a:r>
            <a:endParaRPr sz="699"/>
          </a:p>
        </p:txBody>
      </p:sp>
      <p:sp>
        <p:nvSpPr>
          <p:cNvPr id="31" name="object 31"/>
          <p:cNvSpPr txBox="1"/>
          <p:nvPr/>
        </p:nvSpPr>
        <p:spPr>
          <a:xfrm>
            <a:off x="887120" y="9945077"/>
            <a:ext cx="1221592" cy="111894"/>
          </a:xfrm>
          <a:prstGeom prst="rect">
            <a:avLst/>
          </a:prstGeom>
        </p:spPr>
        <p:txBody>
          <a:bodyPr vert="horz" wrap="square" lIns="0" tIns="4438" rIns="0" bIns="0" rtlCol="0">
            <a:spAutoFit/>
          </a:bodyPr>
          <a:lstStyle/>
          <a:p>
            <a:pPr marL="12678">
              <a:spcBef>
                <a:spcPts val="35"/>
              </a:spcBef>
            </a:pP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Tata</a:t>
            </a:r>
            <a:r>
              <a:rPr sz="699" spc="3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Steel</a:t>
            </a:r>
            <a:r>
              <a:rPr sz="699" spc="-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Europe</a:t>
            </a:r>
            <a:r>
              <a:rPr sz="699" spc="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D4D4D"/>
                </a:solidFill>
                <a:latin typeface="Arial"/>
                <a:cs typeface="Arial"/>
              </a:rPr>
              <a:t>L1m1ted</a:t>
            </a:r>
            <a:endParaRPr sz="6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3578" y="4763559"/>
            <a:ext cx="5636946" cy="739168"/>
          </a:xfrm>
          <a:prstGeom prst="rect">
            <a:avLst/>
          </a:prstGeom>
        </p:spPr>
        <p:txBody>
          <a:bodyPr vert="horz" wrap="square" lIns="0" tIns="70367" rIns="0" bIns="0" rtlCol="0">
            <a:spAutoFit/>
          </a:bodyPr>
          <a:lstStyle/>
          <a:p>
            <a:pPr marL="12678">
              <a:spcBef>
                <a:spcPts val="554"/>
              </a:spcBef>
            </a:pP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3</a:t>
            </a:r>
            <a:r>
              <a:rPr sz="799" i="1" dirty="0">
                <a:solidFill>
                  <a:srgbClr val="ACACAA"/>
                </a:solidFill>
                <a:latin typeface="Arial"/>
                <a:cs typeface="Arial"/>
              </a:rPr>
              <a:t>.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2</a:t>
            </a:r>
            <a:r>
              <a:rPr sz="799" i="1" spc="20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Resilience</a:t>
            </a:r>
            <a:r>
              <a:rPr sz="799" i="1" spc="2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of</a:t>
            </a:r>
            <a:r>
              <a:rPr sz="799" i="1" spc="-5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the</a:t>
            </a:r>
            <a:r>
              <a:rPr sz="799" i="1" spc="-1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business model</a:t>
            </a:r>
            <a:r>
              <a:rPr sz="799" i="1" spc="2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and</a:t>
            </a:r>
            <a:r>
              <a:rPr sz="799" i="1" spc="55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strategy</a:t>
            </a:r>
            <a:r>
              <a:rPr sz="799" i="1" spc="235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considering</a:t>
            </a:r>
            <a:r>
              <a:rPr sz="799" i="1" spc="25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difference</a:t>
            </a:r>
            <a:r>
              <a:rPr sz="799" i="1" spc="-15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B62A1"/>
                </a:solidFill>
                <a:latin typeface="Arial"/>
                <a:cs typeface="Arial"/>
              </a:rPr>
              <a:t>ct,mate-related</a:t>
            </a:r>
            <a:r>
              <a:rPr sz="799" i="1" spc="-20" dirty="0">
                <a:solidFill>
                  <a:srgbClr val="3B62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B62A1"/>
                </a:solidFill>
                <a:latin typeface="Arial"/>
                <a:cs typeface="Arial"/>
              </a:rPr>
              <a:t>scenarios</a:t>
            </a:r>
            <a:endParaRPr sz="799">
              <a:latin typeface="Arial"/>
              <a:cs typeface="Arial"/>
            </a:endParaRPr>
          </a:p>
          <a:p>
            <a:pPr marL="15848" marR="5071" indent="-2536">
              <a:lnSpc>
                <a:spcPts val="1388"/>
              </a:lnSpc>
              <a:spcBef>
                <a:spcPts val="150"/>
              </a:spcBef>
            </a:pP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Scenario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30" dirty="0">
                <a:solidFill>
                  <a:srgbClr val="4D4D4D"/>
                </a:solidFill>
                <a:latin typeface="Arial"/>
                <a:cs typeface="Arial"/>
              </a:rPr>
              <a:t>analysis</a:t>
            </a:r>
            <a:r>
              <a:rPr sz="699" spc="9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has</a:t>
            </a:r>
            <a:r>
              <a:rPr sz="699" spc="4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been</a:t>
            </a:r>
            <a:r>
              <a:rPr sz="699" spc="2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carried</a:t>
            </a:r>
            <a:r>
              <a:rPr sz="699" spc="4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out</a:t>
            </a:r>
            <a:r>
              <a:rPr sz="699" spc="1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30" dirty="0">
                <a:solidFill>
                  <a:srgbClr val="4D4D4D"/>
                </a:solidFill>
                <a:latin typeface="Arial"/>
                <a:cs typeface="Arial"/>
              </a:rPr>
              <a:t>for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80" dirty="0">
                <a:solidFill>
                  <a:srgbClr val="4D4D4D"/>
                </a:solidFill>
                <a:latin typeface="Arial"/>
                <a:cs typeface="Arial"/>
              </a:rPr>
              <a:t>NL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5" dirty="0">
                <a:solidFill>
                  <a:srgbClr val="4D4D4D"/>
                </a:solidFill>
                <a:latin typeface="Arial"/>
                <a:cs typeface="Arial"/>
              </a:rPr>
              <a:t>and</a:t>
            </a:r>
            <a:r>
              <a:rPr sz="699" spc="1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D4D4D"/>
                </a:solidFill>
                <a:latin typeface="Arial"/>
                <a:cs typeface="Arial"/>
              </a:rPr>
              <a:t>UK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businesses</a:t>
            </a:r>
            <a:r>
              <a:rPr sz="699" spc="8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as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part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of</a:t>
            </a:r>
            <a:r>
              <a:rPr sz="699" spc="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80" dirty="0">
                <a:solidFill>
                  <a:srgbClr val="4D4D4D"/>
                </a:solidFill>
                <a:latin typeface="Arial"/>
                <a:cs typeface="Arial"/>
              </a:rPr>
              <a:t>a</a:t>
            </a:r>
            <a:r>
              <a:rPr sz="699" spc="1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85" dirty="0">
                <a:solidFill>
                  <a:srgbClr val="4D4D4D"/>
                </a:solidFill>
                <a:latin typeface="Arial"/>
                <a:cs typeface="Arial"/>
              </a:rPr>
              <a:t>TSL</a:t>
            </a:r>
            <a:r>
              <a:rPr sz="699" spc="2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Group</a:t>
            </a:r>
            <a:r>
              <a:rPr sz="699" spc="1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wide</a:t>
            </a:r>
            <a:r>
              <a:rPr sz="699" spc="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30" dirty="0">
                <a:solidFill>
                  <a:srgbClr val="4D4D4D"/>
                </a:solidFill>
                <a:latin typeface="Arial"/>
                <a:cs typeface="Arial"/>
              </a:rPr>
              <a:t>materiality</a:t>
            </a:r>
            <a:r>
              <a:rPr sz="699" spc="11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D4D4D"/>
                </a:solidFill>
                <a:latin typeface="Arial"/>
                <a:cs typeface="Arial"/>
              </a:rPr>
              <a:t>assessment.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 The</a:t>
            </a:r>
            <a:r>
              <a:rPr sz="699" spc="14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objectives</a:t>
            </a:r>
            <a:r>
              <a:rPr sz="699" spc="11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of</a:t>
            </a:r>
            <a:r>
              <a:rPr sz="699" spc="1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r>
              <a:rPr sz="699" spc="10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analysis</a:t>
            </a:r>
            <a:r>
              <a:rPr sz="699" spc="1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75" dirty="0">
                <a:solidFill>
                  <a:srgbClr val="4D4D4D"/>
                </a:solidFill>
                <a:latin typeface="Arial"/>
                <a:cs typeface="Arial"/>
              </a:rPr>
              <a:t>were</a:t>
            </a:r>
            <a:r>
              <a:rPr sz="699" spc="12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to</a:t>
            </a:r>
            <a:r>
              <a:rPr sz="699" spc="65" dirty="0">
                <a:solidFill>
                  <a:srgbClr val="4D4D4D"/>
                </a:solidFill>
                <a:latin typeface="Arial"/>
                <a:cs typeface="Arial"/>
              </a:rPr>
              <a:t> assess</a:t>
            </a:r>
            <a:r>
              <a:rPr sz="699" spc="1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materiahty,</a:t>
            </a:r>
            <a:r>
              <a:rPr sz="699" spc="2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prioritise</a:t>
            </a:r>
            <a:r>
              <a:rPr sz="699" spc="1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key</a:t>
            </a:r>
            <a:r>
              <a:rPr sz="699" spc="1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risks</a:t>
            </a:r>
            <a:r>
              <a:rPr sz="699" spc="10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70" dirty="0">
                <a:solidFill>
                  <a:srgbClr val="4D4D4D"/>
                </a:solidFill>
                <a:latin typeface="Arial"/>
                <a:cs typeface="Arial"/>
              </a:rPr>
              <a:t>and</a:t>
            </a:r>
            <a:r>
              <a:rPr sz="699" spc="1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45" dirty="0">
                <a:solidFill>
                  <a:srgbClr val="4D4D4D"/>
                </a:solidFill>
                <a:latin typeface="Arial"/>
                <a:cs typeface="Arial"/>
              </a:rPr>
              <a:t>opportunities</a:t>
            </a:r>
            <a:r>
              <a:rPr sz="699" spc="19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and</a:t>
            </a:r>
            <a:r>
              <a:rPr sz="699" spc="1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provide</a:t>
            </a:r>
            <a:r>
              <a:rPr sz="699" spc="12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insight</a:t>
            </a:r>
            <a:r>
              <a:rPr sz="699" spc="14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to</a:t>
            </a:r>
            <a:r>
              <a:rPr sz="699" spc="17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-25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endParaRPr sz="699">
              <a:latin typeface="Arial"/>
              <a:cs typeface="Arial"/>
            </a:endParaRPr>
          </a:p>
          <a:p>
            <a:pPr marL="15214">
              <a:spcBef>
                <a:spcPts val="444"/>
              </a:spcBef>
            </a:pP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resilience</a:t>
            </a:r>
            <a:r>
              <a:rPr sz="699" spc="13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of</a:t>
            </a:r>
            <a:r>
              <a:rPr sz="699" spc="10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r>
              <a:rPr sz="699" spc="8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business</a:t>
            </a:r>
            <a:r>
              <a:rPr sz="699" spc="10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models</a:t>
            </a:r>
            <a:r>
              <a:rPr sz="699" spc="12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and</a:t>
            </a:r>
            <a:r>
              <a:rPr sz="699" spc="10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strategy</a:t>
            </a:r>
            <a:r>
              <a:rPr sz="699" spc="15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under</a:t>
            </a:r>
            <a:r>
              <a:rPr sz="699" spc="8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different</a:t>
            </a:r>
            <a:r>
              <a:rPr sz="699" spc="15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climate</a:t>
            </a:r>
            <a:r>
              <a:rPr sz="699" spc="1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40" dirty="0">
                <a:solidFill>
                  <a:srgbClr val="4D4D4D"/>
                </a:solidFill>
                <a:latin typeface="Arial"/>
                <a:cs typeface="Arial"/>
              </a:rPr>
              <a:t>scenarios</a:t>
            </a:r>
            <a:r>
              <a:rPr sz="699" spc="40" dirty="0">
                <a:solidFill>
                  <a:srgbClr val="C3C3BA"/>
                </a:solidFill>
                <a:latin typeface="Arial"/>
                <a:cs typeface="Arial"/>
              </a:rPr>
              <a:t>.</a:t>
            </a:r>
            <a:endParaRPr sz="6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7121" y="5696780"/>
            <a:ext cx="3261593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65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r>
              <a:rPr sz="699" spc="7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assessment</a:t>
            </a:r>
            <a:r>
              <a:rPr sz="699" spc="14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was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 performed</a:t>
            </a:r>
            <a:r>
              <a:rPr sz="699" spc="9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using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5" dirty="0">
                <a:solidFill>
                  <a:srgbClr val="4D4D4D"/>
                </a:solidFill>
                <a:latin typeface="Arial"/>
                <a:cs typeface="Arial"/>
              </a:rPr>
              <a:t>a</a:t>
            </a:r>
            <a:r>
              <a:rPr sz="699" spc="1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4D4D4D"/>
                </a:solidFill>
                <a:latin typeface="Arial"/>
                <a:cs typeface="Arial"/>
              </a:rPr>
              <a:t>four-stage</a:t>
            </a:r>
            <a:r>
              <a:rPr sz="699" spc="10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5" dirty="0">
                <a:solidFill>
                  <a:srgbClr val="4D4D4D"/>
                </a:solidFill>
                <a:latin typeface="Arial"/>
                <a:cs typeface="Arial"/>
              </a:rPr>
              <a:t>process</a:t>
            </a:r>
            <a:r>
              <a:rPr sz="699" spc="11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as</a:t>
            </a:r>
            <a:r>
              <a:rPr sz="699" spc="9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D4D4D"/>
                </a:solidFill>
                <a:latin typeface="Arial"/>
                <a:cs typeface="Arial"/>
              </a:rPr>
              <a:t>follows:</a:t>
            </a:r>
            <a:endParaRPr sz="6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8891" y="5743008"/>
            <a:ext cx="378459" cy="1122698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>
              <a:spcBef>
                <a:spcPts val="110"/>
              </a:spcBef>
            </a:pPr>
            <a:r>
              <a:rPr sz="7188" spc="329" dirty="0">
                <a:solidFill>
                  <a:srgbClr val="262D5D"/>
                </a:solidFill>
                <a:latin typeface="Arial"/>
                <a:cs typeface="Arial"/>
              </a:rPr>
              <a:t>-</a:t>
            </a:r>
            <a:endParaRPr sz="7188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889655" y="6014774"/>
          <a:ext cx="5593839" cy="17699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71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00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800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737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7981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R="264795" algn="ctr">
                        <a:lnSpc>
                          <a:spcPts val="635"/>
                        </a:lnSpc>
                      </a:pPr>
                      <a:r>
                        <a:rPr sz="6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1.</a:t>
                      </a:r>
                      <a:r>
                        <a:rPr sz="6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CUmau,,Re-</a:t>
                      </a:r>
                      <a:r>
                        <a:rPr sz="600" spc="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600" b="1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&amp;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264160" algn="ctr">
                        <a:lnSpc>
                          <a:spcPts val="670"/>
                        </a:lnSpc>
                      </a:pP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Opportunity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(CRRO)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292100" algn="ctr">
                        <a:lnSpc>
                          <a:spcPts val="700"/>
                        </a:lnSpc>
                      </a:pPr>
                      <a:r>
                        <a:rPr sz="600" b="1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Assessment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76225">
                        <a:lnSpc>
                          <a:spcPts val="4320"/>
                        </a:lnSpc>
                      </a:pPr>
                      <a:r>
                        <a:rPr sz="4200" b="1" spc="-350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Cl</a:t>
                      </a:r>
                      <a:endParaRPr sz="4200">
                        <a:latin typeface="Arial"/>
                        <a:cs typeface="Arial"/>
                      </a:endParaRPr>
                    </a:p>
                    <a:p>
                      <a:pPr marL="123189">
                        <a:lnSpc>
                          <a:spcPts val="385"/>
                        </a:lnSpc>
                      </a:pPr>
                      <a:r>
                        <a:rPr sz="500" b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2.</a:t>
                      </a:r>
                      <a:r>
                        <a:rPr sz="500" b="1" spc="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Tra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nsit</a:t>
                      </a:r>
                      <a:r>
                        <a:rPr sz="500" b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500" b="1" spc="35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sce</a:t>
                      </a:r>
                      <a:r>
                        <a:rPr sz="500" b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500" b="1" dirty="0">
                          <a:solidFill>
                            <a:srgbClr val="5D5D5E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og </a:t>
                      </a:r>
                      <a:r>
                        <a:rPr sz="500" spc="-50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&amp;</a:t>
                      </a:r>
                      <a:endParaRPr sz="500">
                        <a:latin typeface="Arial"/>
                        <a:cs typeface="Arial"/>
                      </a:endParaRPr>
                    </a:p>
                    <a:p>
                      <a:pPr marL="141605">
                        <a:lnSpc>
                          <a:spcPts val="645"/>
                        </a:lnSpc>
                      </a:pPr>
                      <a:r>
                        <a:rPr sz="500" b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Indic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500" b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rs</a:t>
                      </a:r>
                      <a:r>
                        <a:rPr sz="500" b="1" spc="45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500" b="1" spc="15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500" b="1" spc="-10" dirty="0">
                          <a:solidFill>
                            <a:srgbClr val="666B9E"/>
                          </a:solidFill>
                          <a:latin typeface="Arial"/>
                          <a:cs typeface="Arial"/>
                        </a:rPr>
                        <a:t>ldenhflEPd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4370"/>
                        </a:lnSpc>
                      </a:pPr>
                      <a:r>
                        <a:rPr sz="4400" b="1" spc="-50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4400">
                        <a:latin typeface="Arial"/>
                        <a:cs typeface="Arial"/>
                      </a:endParaRPr>
                    </a:p>
                    <a:p>
                      <a:pPr marL="85090">
                        <a:lnSpc>
                          <a:spcPts val="365"/>
                        </a:lnSpc>
                      </a:pPr>
                      <a:r>
                        <a:rPr sz="600" b="1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3.</a:t>
                      </a:r>
                      <a:r>
                        <a:rPr sz="600" b="1" spc="-45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25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600" b="1" spc="45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137160">
                        <a:lnSpc>
                          <a:spcPts val="745"/>
                        </a:lnSpc>
                      </a:pPr>
                      <a:r>
                        <a:rPr sz="700" spc="-25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ratings</a:t>
                      </a:r>
                      <a:r>
                        <a:rPr sz="700" spc="-35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55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700" b="1" spc="-20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2874BA"/>
                          </a:solidFill>
                          <a:latin typeface="Arial"/>
                          <a:cs typeface="Arial"/>
                        </a:rPr>
                        <a:t>applled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2870">
                        <a:lnSpc>
                          <a:spcPts val="4840"/>
                        </a:lnSpc>
                      </a:pPr>
                      <a:r>
                        <a:rPr sz="4800" b="1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4800">
                        <a:latin typeface="Arial"/>
                        <a:cs typeface="Arial"/>
                      </a:endParaRPr>
                    </a:p>
                    <a:p>
                      <a:pPr marL="141605">
                        <a:lnSpc>
                          <a:spcPts val="515"/>
                        </a:lnSpc>
                      </a:pPr>
                      <a:r>
                        <a:rPr sz="700" b="1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700" b="1" spc="229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Su</a:t>
                      </a:r>
                      <a:r>
                        <a:rPr sz="700" spc="-20" dirty="0">
                          <a:solidFill>
                            <a:srgbClr val="B5A189"/>
                          </a:solidFill>
                          <a:latin typeface="Arial"/>
                          <a:cs typeface="Arial"/>
                        </a:rPr>
                        <a:t>mm</a:t>
                      </a:r>
                      <a:r>
                        <a:rPr sz="700" spc="-20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-20" dirty="0">
                          <a:solidFill>
                            <a:srgbClr val="B5A189"/>
                          </a:solidFill>
                          <a:latin typeface="Arial"/>
                          <a:cs typeface="Arial"/>
                        </a:rPr>
                        <a:t>ry</a:t>
                      </a:r>
                      <a:r>
                        <a:rPr sz="700" spc="20" dirty="0">
                          <a:solidFill>
                            <a:srgbClr val="B5A18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Heal</a:t>
                      </a:r>
                      <a:r>
                        <a:rPr sz="600" spc="-25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C1791F"/>
                          </a:solidFill>
                          <a:latin typeface="Arial"/>
                          <a:cs typeface="Arial"/>
                        </a:rPr>
                        <a:t>Map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1822">
                <a:tc>
                  <a:txBody>
                    <a:bodyPr/>
                    <a:lstStyle/>
                    <a:p>
                      <a:pPr marL="67945" algn="just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Generate</a:t>
                      </a:r>
                      <a:r>
                        <a:rPr sz="700" spc="2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2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list</a:t>
                      </a:r>
                      <a:r>
                        <a:rPr sz="700" spc="2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700" spc="2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254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4135" marR="47625" indent="2540" algn="just">
                        <a:lnSpc>
                          <a:spcPct val="110200"/>
                        </a:lnSpc>
                        <a:spcBef>
                          <a:spcPts val="10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r>
                        <a:rPr sz="700" spc="254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relevant</a:t>
                      </a:r>
                      <a:r>
                        <a:rPr sz="700" spc="2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TSN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TSUK,</a:t>
                      </a:r>
                      <a:r>
                        <a:rPr sz="700" spc="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assessed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based</a:t>
                      </a:r>
                      <a:r>
                        <a:rPr sz="800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700" spc="4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likelihood</a:t>
                      </a:r>
                      <a:r>
                        <a:rPr sz="700" spc="40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5D5D5E"/>
                          </a:solidFill>
                          <a:latin typeface="Arial"/>
                          <a:cs typeface="Arial"/>
                        </a:rPr>
                        <a:t>limeframe.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 algn="just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Select</a:t>
                      </a:r>
                      <a:r>
                        <a:rPr sz="700" spc="2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climate</a:t>
                      </a:r>
                      <a:r>
                        <a:rPr sz="700" spc="2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scenarios</a:t>
                      </a:r>
                      <a:r>
                        <a:rPr sz="700" spc="2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7310" marR="50165" indent="1270" algn="just">
                        <a:lnSpc>
                          <a:spcPts val="960"/>
                        </a:lnSpc>
                        <a:spcBef>
                          <a:spcPts val="30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time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horizons.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Assign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dimate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scenario indicator for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climate-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700" spc="1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risks</a:t>
                      </a:r>
                      <a:r>
                        <a:rPr sz="700" spc="1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040" marR="58419" indent="635" algn="just">
                        <a:lnSpc>
                          <a:spcPct val="105200"/>
                        </a:lnSpc>
                        <a:spcBef>
                          <a:spcPts val="30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(CRRO)</a:t>
                      </a:r>
                      <a:r>
                        <a:rPr sz="700" spc="2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2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act</a:t>
                      </a:r>
                      <a:r>
                        <a:rPr sz="700" spc="1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spc="13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700" spc="1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proxy</a:t>
                      </a:r>
                      <a:r>
                        <a:rPr sz="700" spc="229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explore</a:t>
                      </a:r>
                      <a:r>
                        <a:rPr sz="700" spc="254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how</a:t>
                      </a:r>
                      <a:r>
                        <a:rPr sz="700" spc="2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4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CRRO</a:t>
                      </a:r>
                      <a:r>
                        <a:rPr sz="700" spc="27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4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800" i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700" spc="1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with each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scenario.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 algn="just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Combine</a:t>
                      </a:r>
                      <a:r>
                        <a:rPr sz="700" spc="46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scenario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exposure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6675" marR="56515" indent="3175" algn="just">
                        <a:lnSpc>
                          <a:spcPct val="101600"/>
                        </a:lnSpc>
                        <a:spcBef>
                          <a:spcPts val="85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ratings</a:t>
                      </a:r>
                      <a:r>
                        <a:rPr sz="700" spc="16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700" spc="10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scenario</a:t>
                      </a:r>
                      <a:r>
                        <a:rPr sz="700" spc="1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indicator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deltas</a:t>
                      </a:r>
                      <a:r>
                        <a:rPr sz="700" spc="2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700" spc="3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calculate</a:t>
                      </a:r>
                      <a:r>
                        <a:rPr sz="700" spc="2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2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spc="23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i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opportunity</a:t>
                      </a:r>
                      <a:r>
                        <a:rPr sz="700" spc="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score.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sz="700" spc="21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overall</a:t>
                      </a:r>
                      <a:r>
                        <a:rPr sz="700" spc="1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700" spc="18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i="1" spc="-5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J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62230" marR="43180" indent="1270">
                        <a:lnSpc>
                          <a:spcPts val="990"/>
                        </a:lnSpc>
                        <a:spcBef>
                          <a:spcPts val="5"/>
                        </a:spcBef>
                      </a:pP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opportunity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scores</a:t>
                      </a:r>
                      <a:r>
                        <a:rPr sz="700" spc="45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39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each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CRRO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883225" y="7930513"/>
            <a:ext cx="365146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20" dirty="0">
                <a:solidFill>
                  <a:srgbClr val="4D4D4D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low</a:t>
            </a:r>
            <a:r>
              <a:rPr sz="699" spc="20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0" dirty="0">
                <a:solidFill>
                  <a:srgbClr val="4D4D4D"/>
                </a:solidFill>
                <a:latin typeface="Arial"/>
                <a:cs typeface="Arial"/>
              </a:rPr>
              <a:t>carbon</a:t>
            </a:r>
            <a:r>
              <a:rPr sz="699" spc="7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5" dirty="0">
                <a:solidFill>
                  <a:srgbClr val="4D4D4D"/>
                </a:solidFill>
                <a:latin typeface="Arial"/>
                <a:cs typeface="Arial"/>
              </a:rPr>
              <a:t>and</a:t>
            </a:r>
            <a:r>
              <a:rPr sz="699" spc="4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65" dirty="0">
                <a:solidFill>
                  <a:srgbClr val="4D4D4D"/>
                </a:solidFill>
                <a:latin typeface="Arial"/>
                <a:cs typeface="Arial"/>
              </a:rPr>
              <a:t>high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carbon</a:t>
            </a:r>
            <a:r>
              <a:rPr sz="699" spc="10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50" dirty="0">
                <a:solidFill>
                  <a:srgbClr val="4D4D4D"/>
                </a:solidFill>
                <a:latin typeface="Arial"/>
                <a:cs typeface="Arial"/>
              </a:rPr>
              <a:t>scenario</a:t>
            </a:r>
            <a:r>
              <a:rPr sz="699" spc="7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b="1" spc="20" dirty="0">
                <a:solidFill>
                  <a:srgbClr val="4D4D4D"/>
                </a:solidFill>
                <a:latin typeface="Arial"/>
                <a:cs typeface="Arial"/>
              </a:rPr>
              <a:t>were</a:t>
            </a:r>
            <a:r>
              <a:rPr sz="699" b="1" spc="114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selected</a:t>
            </a:r>
            <a:r>
              <a:rPr sz="699" spc="7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for</a:t>
            </a:r>
            <a:r>
              <a:rPr sz="699" spc="16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the</a:t>
            </a:r>
            <a:r>
              <a:rPr sz="699" spc="11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4D4D4D"/>
                </a:solidFill>
                <a:latin typeface="Arial"/>
                <a:cs typeface="Arial"/>
              </a:rPr>
              <a:t>scenario</a:t>
            </a:r>
            <a:r>
              <a:rPr sz="699" spc="15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4D4D4D"/>
                </a:solidFill>
                <a:latin typeface="Arial"/>
                <a:cs typeface="Arial"/>
              </a:rPr>
              <a:t>analysis.</a:t>
            </a:r>
            <a:endParaRPr sz="6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82600" y="8345558"/>
            <a:ext cx="2772196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339147" algn="l"/>
                <a:tab pos="2694162" algn="l"/>
              </a:tabLst>
            </a:pPr>
            <a:r>
              <a:rPr sz="699" spc="55" dirty="0">
                <a:solidFill>
                  <a:srgbClr val="C3C3BA"/>
                </a:solidFill>
                <a:latin typeface="Arial"/>
                <a:cs typeface="Arial"/>
              </a:rPr>
              <a:t>·</a:t>
            </a:r>
            <a:r>
              <a:rPr sz="699" spc="55" dirty="0">
                <a:solidFill>
                  <a:srgbClr val="B5B58C"/>
                </a:solidFill>
                <a:latin typeface="Arial"/>
                <a:cs typeface="Arial"/>
              </a:rPr>
              <a:t>.•</a:t>
            </a:r>
            <a:r>
              <a:rPr sz="699" spc="55" dirty="0">
                <a:solidFill>
                  <a:srgbClr val="C3C3BA"/>
                </a:solidFill>
                <a:latin typeface="Arial"/>
                <a:cs typeface="Arial"/>
              </a:rPr>
              <a:t>-</a:t>
            </a:r>
            <a:r>
              <a:rPr sz="699" dirty="0">
                <a:solidFill>
                  <a:srgbClr val="C3C3BA"/>
                </a:solidFill>
                <a:latin typeface="Arial"/>
                <a:cs typeface="Arial"/>
              </a:rPr>
              <a:t>	</a:t>
            </a:r>
            <a:r>
              <a:rPr sz="699" spc="70" dirty="0">
                <a:solidFill>
                  <a:srgbClr val="AE9C2A"/>
                </a:solidFill>
                <a:latin typeface="Arial"/>
                <a:cs typeface="Arial"/>
              </a:rPr>
              <a:t>ow</a:t>
            </a:r>
            <a:r>
              <a:rPr sz="699" spc="70" dirty="0">
                <a:solidFill>
                  <a:srgbClr val="B5B58C"/>
                </a:solidFill>
                <a:latin typeface="Arial"/>
                <a:cs typeface="Arial"/>
              </a:rPr>
              <a:t>c</a:t>
            </a:r>
            <a:r>
              <a:rPr sz="699" spc="70" dirty="0">
                <a:solidFill>
                  <a:srgbClr val="AFA86D"/>
                </a:solidFill>
                <a:latin typeface="Arial"/>
                <a:cs typeface="Arial"/>
              </a:rPr>
              <a:t>,</a:t>
            </a:r>
            <a:r>
              <a:rPr sz="699" spc="70" dirty="0">
                <a:solidFill>
                  <a:srgbClr val="AE9C2A"/>
                </a:solidFill>
                <a:latin typeface="Arial"/>
                <a:cs typeface="Arial"/>
              </a:rPr>
              <a:t>rt&gt;on-</a:t>
            </a:r>
            <a:r>
              <a:rPr sz="699" spc="125" dirty="0">
                <a:solidFill>
                  <a:srgbClr val="AE9C2A"/>
                </a:solidFill>
                <a:latin typeface="Arial"/>
                <a:cs typeface="Arial"/>
              </a:rPr>
              <a:t>lEA</a:t>
            </a:r>
            <a:r>
              <a:rPr sz="699" spc="-10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AE9C2A"/>
                </a:solidFill>
                <a:latin typeface="Arial"/>
                <a:cs typeface="Arial"/>
              </a:rPr>
              <a:t>NetZe</a:t>
            </a:r>
            <a:r>
              <a:rPr sz="699" spc="20" dirty="0">
                <a:solidFill>
                  <a:srgbClr val="B5B58C"/>
                </a:solidFill>
                <a:latin typeface="Arial"/>
                <a:cs typeface="Arial"/>
              </a:rPr>
              <a:t>r</a:t>
            </a:r>
            <a:r>
              <a:rPr sz="699" spc="20" dirty="0">
                <a:solidFill>
                  <a:srgbClr val="AE9C2A"/>
                </a:solidFill>
                <a:latin typeface="Arial"/>
                <a:cs typeface="Arial"/>
              </a:rPr>
              <a:t>o</a:t>
            </a:r>
            <a:r>
              <a:rPr sz="699" spc="90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AFA86D"/>
                </a:solidFill>
                <a:latin typeface="Arial"/>
                <a:cs typeface="Arial"/>
              </a:rPr>
              <a:t>l:</a:t>
            </a:r>
            <a:r>
              <a:rPr sz="699" spc="20" dirty="0">
                <a:solidFill>
                  <a:srgbClr val="AE9C2A"/>
                </a:solidFill>
                <a:latin typeface="Arial"/>
                <a:cs typeface="Arial"/>
              </a:rPr>
              <a:t>miss</a:t>
            </a:r>
            <a:r>
              <a:rPr sz="699" spc="20" dirty="0">
                <a:solidFill>
                  <a:srgbClr val="B5B58C"/>
                </a:solidFill>
                <a:latin typeface="Arial"/>
                <a:cs typeface="Arial"/>
              </a:rPr>
              <a:t>,</a:t>
            </a:r>
            <a:r>
              <a:rPr sz="699" spc="20" dirty="0">
                <a:solidFill>
                  <a:srgbClr val="AE9C2A"/>
                </a:solidFill>
                <a:latin typeface="Arial"/>
                <a:cs typeface="Arial"/>
              </a:rPr>
              <a:t>ons</a:t>
            </a:r>
            <a:r>
              <a:rPr sz="699" spc="25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AE9C2A"/>
                </a:solidFill>
                <a:latin typeface="Arial"/>
                <a:cs typeface="Arial"/>
              </a:rPr>
              <a:t>by</a:t>
            </a:r>
            <a:r>
              <a:rPr sz="699" spc="95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699" spc="20" dirty="0">
                <a:solidFill>
                  <a:srgbClr val="AE9C2A"/>
                </a:solidFill>
                <a:latin typeface="Arial"/>
                <a:cs typeface="Arial"/>
              </a:rPr>
              <a:t>2050</a:t>
            </a:r>
            <a:r>
              <a:rPr sz="699" spc="190" dirty="0">
                <a:solidFill>
                  <a:srgbClr val="AE9C2A"/>
                </a:solidFill>
                <a:latin typeface="Arial"/>
                <a:cs typeface="Arial"/>
              </a:rPr>
              <a:t>  </a:t>
            </a:r>
            <a:r>
              <a:rPr sz="699" spc="-50" dirty="0">
                <a:solidFill>
                  <a:srgbClr val="879A79"/>
                </a:solidFill>
                <a:latin typeface="Arial"/>
                <a:cs typeface="Arial"/>
              </a:rPr>
              <a:t>�</a:t>
            </a:r>
            <a:r>
              <a:rPr sz="699" dirty="0">
                <a:solidFill>
                  <a:srgbClr val="879A79"/>
                </a:solidFill>
                <a:latin typeface="Arial"/>
                <a:cs typeface="Arial"/>
              </a:rPr>
              <a:t>	</a:t>
            </a:r>
            <a:r>
              <a:rPr sz="699" spc="-135" dirty="0">
                <a:solidFill>
                  <a:srgbClr val="B83A48"/>
                </a:solidFill>
                <a:latin typeface="Arial"/>
                <a:cs typeface="Arial"/>
              </a:rPr>
              <a:t>�</a:t>
            </a:r>
            <a:endParaRPr sz="6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75666" y="8198489"/>
            <a:ext cx="2944626" cy="612381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>
              <a:spcBef>
                <a:spcPts val="105"/>
              </a:spcBef>
              <a:tabLst>
                <a:tab pos="2665002" algn="l"/>
              </a:tabLst>
            </a:pPr>
            <a:r>
              <a:rPr sz="3843" spc="-549" dirty="0">
                <a:solidFill>
                  <a:srgbClr val="D6D4CC"/>
                </a:solidFill>
                <a:latin typeface="Arial"/>
                <a:cs typeface="Arial"/>
              </a:rPr>
              <a:t>·</a:t>
            </a:r>
            <a:r>
              <a:rPr sz="3843" spc="-549" dirty="0">
                <a:solidFill>
                  <a:srgbClr val="AE9C2A"/>
                </a:solidFill>
                <a:latin typeface="Arial"/>
                <a:cs typeface="Arial"/>
              </a:rPr>
              <a:t>•</a:t>
            </a:r>
            <a:r>
              <a:rPr sz="3843" spc="-549" dirty="0">
                <a:solidFill>
                  <a:srgbClr val="ACACAA"/>
                </a:solidFill>
                <a:latin typeface="Arial"/>
                <a:cs typeface="Arial"/>
              </a:rPr>
              <a:t>-</a:t>
            </a:r>
            <a:r>
              <a:rPr sz="3843" dirty="0">
                <a:solidFill>
                  <a:srgbClr val="ACACAA"/>
                </a:solidFill>
                <a:latin typeface="Arial"/>
                <a:cs typeface="Arial"/>
              </a:rPr>
              <a:t>	</a:t>
            </a:r>
            <a:r>
              <a:rPr sz="3843" spc="-50" dirty="0">
                <a:solidFill>
                  <a:srgbClr val="B31A44"/>
                </a:solidFill>
                <a:latin typeface="Arial"/>
                <a:cs typeface="Arial"/>
              </a:rPr>
              <a:t>£</a:t>
            </a:r>
            <a:endParaRPr sz="3843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35062" y="8580768"/>
            <a:ext cx="970554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45008" indent="-39303">
              <a:spcBef>
                <a:spcPts val="100"/>
              </a:spcBef>
              <a:buChar char="•"/>
              <a:tabLst>
                <a:tab pos="45008" algn="l"/>
                <a:tab pos="540734" algn="l"/>
              </a:tabLst>
            </a:pPr>
            <a:r>
              <a:rPr sz="599" dirty="0">
                <a:solidFill>
                  <a:srgbClr val="B5B58C"/>
                </a:solidFill>
                <a:latin typeface="Arial"/>
                <a:cs typeface="Arial"/>
              </a:rPr>
              <a:t>•</a:t>
            </a:r>
            <a:r>
              <a:rPr sz="599" spc="145" dirty="0">
                <a:solidFill>
                  <a:srgbClr val="B5B58C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AE9C2A"/>
                </a:solidFill>
                <a:latin typeface="Arial"/>
                <a:cs typeface="Arial"/>
              </a:rPr>
              <a:t>•</a:t>
            </a:r>
            <a:r>
              <a:rPr sz="599" spc="290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AE9C2A"/>
                </a:solidFill>
                <a:latin typeface="Arial"/>
                <a:cs typeface="Arial"/>
              </a:rPr>
              <a:t>•</a:t>
            </a:r>
            <a:r>
              <a:rPr sz="599" spc="210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599" spc="-50" dirty="0">
                <a:solidFill>
                  <a:srgbClr val="AE9C2A"/>
                </a:solidFill>
                <a:latin typeface="Arial"/>
                <a:cs typeface="Arial"/>
              </a:rPr>
              <a:t>•</a:t>
            </a:r>
            <a:r>
              <a:rPr sz="599" dirty="0">
                <a:solidFill>
                  <a:srgbClr val="AE9C2A"/>
                </a:solidFill>
                <a:latin typeface="Arial"/>
                <a:cs typeface="Arial"/>
              </a:rPr>
              <a:t>	</a:t>
            </a:r>
            <a:r>
              <a:rPr sz="599" spc="-35" dirty="0">
                <a:solidFill>
                  <a:srgbClr val="C1853D"/>
                </a:solidFill>
                <a:latin typeface="Arial"/>
                <a:cs typeface="Arial"/>
              </a:rPr>
              <a:t>Tempera1ure</a:t>
            </a:r>
            <a:endParaRPr sz="5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580721" y="8580768"/>
            <a:ext cx="86849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b="1" dirty="0">
                <a:solidFill>
                  <a:srgbClr val="4D4D4D"/>
                </a:solidFill>
                <a:latin typeface="Arial"/>
                <a:cs typeface="Arial"/>
              </a:rPr>
              <a:t>Surge</a:t>
            </a:r>
            <a:r>
              <a:rPr sz="549" b="1" spc="-7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599" spc="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4D4D4D"/>
                </a:solidFill>
                <a:latin typeface="Arial"/>
                <a:cs typeface="Arial"/>
              </a:rPr>
              <a:t>clean</a:t>
            </a:r>
            <a:r>
              <a:rPr sz="599" spc="235" dirty="0">
                <a:solidFill>
                  <a:srgbClr val="4D4D4D"/>
                </a:solidFill>
                <a:latin typeface="Arial"/>
                <a:cs typeface="Arial"/>
              </a:rPr>
              <a:t>  </a:t>
            </a:r>
            <a:r>
              <a:rPr sz="599" spc="-10" dirty="0">
                <a:solidFill>
                  <a:srgbClr val="3B7B6B"/>
                </a:solidFill>
                <a:latin typeface="Arial"/>
                <a:cs typeface="Arial"/>
              </a:rPr>
              <a:t>,.</a:t>
            </a:r>
            <a:r>
              <a:rPr sz="549" b="1" spc="-10" dirty="0">
                <a:solidFill>
                  <a:srgbClr val="898A8A"/>
                </a:solidFill>
                <a:latin typeface="Arial"/>
                <a:cs typeface="Arial"/>
              </a:rPr>
              <a:t>c</a:t>
            </a:r>
            <a:r>
              <a:rPr sz="549" b="1" spc="-10" dirty="0">
                <a:solidFill>
                  <a:srgbClr val="3B7B6B"/>
                </a:solidFill>
                <a:latin typeface="Arial"/>
                <a:cs typeface="Arial"/>
              </a:rPr>
              <a:t>lean</a:t>
            </a:r>
            <a:endParaRPr sz="5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071112" y="8526157"/>
            <a:ext cx="884973" cy="29224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561020" algn="l"/>
              </a:tabLst>
            </a:pPr>
            <a:r>
              <a:rPr sz="1747" b="1" i="1" spc="-10" dirty="0">
                <a:solidFill>
                  <a:srgbClr val="AE9C2A"/>
                </a:solidFill>
                <a:latin typeface="Arial"/>
                <a:cs typeface="Arial"/>
              </a:rPr>
              <a:t>.=::i.</a:t>
            </a:r>
            <a:r>
              <a:rPr sz="1747" b="1" i="1" dirty="0">
                <a:solidFill>
                  <a:srgbClr val="AE9C2A"/>
                </a:solidFill>
                <a:latin typeface="Arial"/>
                <a:cs typeface="Arial"/>
              </a:rPr>
              <a:t>	</a:t>
            </a:r>
            <a:r>
              <a:rPr sz="599" spc="-10" dirty="0">
                <a:solidFill>
                  <a:srgbClr val="B5A189"/>
                </a:solidFill>
                <a:latin typeface="Arial"/>
                <a:cs typeface="Arial"/>
              </a:rPr>
              <a:t>'l</a:t>
            </a:r>
            <a:r>
              <a:rPr sz="599" spc="-10" dirty="0">
                <a:solidFill>
                  <a:srgbClr val="C1853D"/>
                </a:solidFill>
                <a:latin typeface="Arial"/>
                <a:cs typeface="Arial"/>
              </a:rPr>
              <a:t>utcome</a:t>
            </a:r>
            <a:endParaRPr sz="5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46638" y="8751462"/>
            <a:ext cx="82411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i="1" spc="-100" dirty="0">
                <a:solidFill>
                  <a:srgbClr val="AE9C2A"/>
                </a:solidFill>
                <a:latin typeface="Arial"/>
                <a:cs typeface="Arial"/>
              </a:rPr>
              <a:t>�</a:t>
            </a:r>
            <a:endParaRPr sz="5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661823" y="8751462"/>
            <a:ext cx="238993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b="1" spc="-10" dirty="0">
                <a:solidFill>
                  <a:srgbClr val="AE9C2A"/>
                </a:solidFill>
                <a:latin typeface="Arial"/>
                <a:cs typeface="Arial"/>
              </a:rPr>
              <a:t>-</a:t>
            </a:r>
            <a:r>
              <a:rPr sz="599" b="1" dirty="0">
                <a:solidFill>
                  <a:srgbClr val="AE9C2A"/>
                </a:solidFill>
                <a:latin typeface="Arial"/>
                <a:cs typeface="Arial"/>
              </a:rPr>
              <a:t>1</a:t>
            </a:r>
            <a:r>
              <a:rPr sz="599" b="1" spc="85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599" b="1" spc="-25" dirty="0">
                <a:solidFill>
                  <a:srgbClr val="C1853D"/>
                </a:solidFill>
                <a:latin typeface="Arial"/>
                <a:cs typeface="Arial"/>
              </a:rPr>
              <a:t>5•</a:t>
            </a:r>
            <a:r>
              <a:rPr sz="599" b="1" spc="-25" dirty="0">
                <a:solidFill>
                  <a:srgbClr val="B5A189"/>
                </a:solidFill>
                <a:latin typeface="Arial"/>
                <a:cs typeface="Arial"/>
              </a:rPr>
              <a:t>c</a:t>
            </a:r>
            <a:endParaRPr sz="5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113125" y="8580768"/>
            <a:ext cx="398745" cy="28653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9509" algn="just">
              <a:lnSpc>
                <a:spcPct val="96900"/>
              </a:lnSpc>
              <a:spcBef>
                <a:spcPts val="120"/>
              </a:spcBef>
            </a:pPr>
            <a:r>
              <a:rPr sz="599" spc="-10" dirty="0">
                <a:solidFill>
                  <a:srgbClr val="AE9C2A"/>
                </a:solidFill>
                <a:latin typeface="Arial"/>
                <a:cs typeface="Arial"/>
              </a:rPr>
              <a:t>Rapid</a:t>
            </a:r>
            <a:r>
              <a:rPr sz="599" spc="-30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AE9C2A"/>
                </a:solidFill>
                <a:latin typeface="Arial"/>
                <a:cs typeface="Arial"/>
              </a:rPr>
              <a:t>shift</a:t>
            </a:r>
            <a:r>
              <a:rPr sz="599" spc="499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AE9C2A"/>
                </a:solidFill>
                <a:latin typeface="Arial"/>
                <a:cs typeface="Arial"/>
              </a:rPr>
              <a:t>awayfrl&gt;ITI</a:t>
            </a:r>
            <a:r>
              <a:rPr sz="599" spc="499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549" b="1" spc="-25" dirty="0">
                <a:solidFill>
                  <a:srgbClr val="AE9C2A"/>
                </a:solidFill>
                <a:latin typeface="Arial"/>
                <a:cs typeface="Arial"/>
              </a:rPr>
              <a:t>foasH</a:t>
            </a:r>
            <a:r>
              <a:rPr sz="549" b="1" spc="5" dirty="0">
                <a:solidFill>
                  <a:srgbClr val="AE9C2A"/>
                </a:solidFill>
                <a:latin typeface="Arial"/>
                <a:cs typeface="Arial"/>
              </a:rPr>
              <a:t> </a:t>
            </a:r>
            <a:r>
              <a:rPr sz="549" b="1" spc="-10" dirty="0">
                <a:solidFill>
                  <a:srgbClr val="AE9C2A"/>
                </a:solidFill>
                <a:latin typeface="Arial"/>
                <a:cs typeface="Arial"/>
              </a:rPr>
              <a:t>f</a:t>
            </a:r>
            <a:r>
              <a:rPr sz="549" b="1" spc="-10" dirty="0">
                <a:solidFill>
                  <a:srgbClr val="B5B58C"/>
                </a:solidFill>
                <a:latin typeface="Arial"/>
                <a:cs typeface="Arial"/>
              </a:rPr>
              <a:t>u</a:t>
            </a:r>
            <a:r>
              <a:rPr sz="549" b="1" spc="-10" dirty="0">
                <a:solidFill>
                  <a:srgbClr val="AE9C2A"/>
                </a:solidFill>
                <a:latin typeface="Arial"/>
                <a:cs typeface="Arial"/>
              </a:rPr>
              <a:t>els</a:t>
            </a:r>
            <a:endParaRPr sz="5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629932" y="8672211"/>
            <a:ext cx="399379" cy="1792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5071" algn="ctr">
              <a:lnSpc>
                <a:spcPts val="699"/>
              </a:lnSpc>
              <a:spcBef>
                <a:spcPts val="100"/>
              </a:spcBef>
            </a:pPr>
            <a:r>
              <a:rPr sz="599" b="1" spc="-10" dirty="0">
                <a:solidFill>
                  <a:srgbClr val="4D4D4D"/>
                </a:solidFill>
                <a:latin typeface="Arial"/>
                <a:cs typeface="Arial"/>
              </a:rPr>
              <a:t>energy</a:t>
            </a:r>
            <a:endParaRPr sz="599">
              <a:latin typeface="Arial"/>
              <a:cs typeface="Arial"/>
            </a:endParaRPr>
          </a:p>
          <a:p>
            <a:pPr algn="ctr">
              <a:lnSpc>
                <a:spcPts val="639"/>
              </a:lnSpc>
            </a:pPr>
            <a:r>
              <a:rPr sz="549" b="1" spc="-10" dirty="0">
                <a:solidFill>
                  <a:srgbClr val="4D4D4D"/>
                </a:solidFill>
                <a:latin typeface="Arial"/>
                <a:cs typeface="Arial"/>
              </a:rPr>
              <a:t>lnvestrnl'nt</a:t>
            </a:r>
            <a:endParaRPr sz="5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180940" y="8672211"/>
            <a:ext cx="257377" cy="1792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624"/>
              </a:lnSpc>
              <a:spcBef>
                <a:spcPts val="100"/>
              </a:spcBef>
            </a:pPr>
            <a:r>
              <a:rPr sz="599" b="1" spc="-10" dirty="0">
                <a:solidFill>
                  <a:srgbClr val="3B7B6B"/>
                </a:solidFill>
                <a:latin typeface="Arial"/>
                <a:cs typeface="Arial"/>
              </a:rPr>
              <a:t>•nergy</a:t>
            </a:r>
            <a:endParaRPr sz="599">
              <a:latin typeface="Arial"/>
              <a:cs typeface="Arial"/>
            </a:endParaRPr>
          </a:p>
          <a:p>
            <a:pPr marL="32964">
              <a:lnSpc>
                <a:spcPts val="744"/>
              </a:lnSpc>
            </a:pPr>
            <a:r>
              <a:rPr sz="699" b="1" spc="-30" dirty="0">
                <a:solidFill>
                  <a:srgbClr val="3B7B6B"/>
                </a:solidFill>
                <a:latin typeface="Arial"/>
                <a:cs typeface="Arial"/>
              </a:rPr>
              <a:t>workl</a:t>
            </a:r>
            <a:endParaRPr sz="6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330902" y="8312029"/>
            <a:ext cx="1471996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10" dirty="0">
                <a:solidFill>
                  <a:srgbClr val="B83A48"/>
                </a:solidFill>
                <a:latin typeface="Arial"/>
                <a:cs typeface="Arial"/>
              </a:rPr>
              <a:t>High</a:t>
            </a:r>
            <a:r>
              <a:rPr sz="699" spc="5" dirty="0">
                <a:solidFill>
                  <a:srgbClr val="B83A48"/>
                </a:solidFill>
                <a:latin typeface="Arial"/>
                <a:cs typeface="Arial"/>
              </a:rPr>
              <a:t> </a:t>
            </a:r>
            <a:r>
              <a:rPr sz="699" spc="10" dirty="0">
                <a:solidFill>
                  <a:srgbClr val="B83A48"/>
                </a:solidFill>
                <a:latin typeface="Arial"/>
                <a:cs typeface="Arial"/>
              </a:rPr>
              <a:t>Carbon</a:t>
            </a:r>
            <a:r>
              <a:rPr sz="699" spc="5" dirty="0">
                <a:solidFill>
                  <a:srgbClr val="B83A48"/>
                </a:solidFill>
                <a:latin typeface="Arial"/>
                <a:cs typeface="Arial"/>
              </a:rPr>
              <a:t> </a:t>
            </a:r>
            <a:r>
              <a:rPr sz="699" spc="10" dirty="0">
                <a:solidFill>
                  <a:srgbClr val="B83A48"/>
                </a:solidFill>
                <a:latin typeface="Arial"/>
                <a:cs typeface="Arial"/>
              </a:rPr>
              <a:t>-</a:t>
            </a:r>
            <a:r>
              <a:rPr sz="699" spc="275" dirty="0">
                <a:solidFill>
                  <a:srgbClr val="B83A48"/>
                </a:solidFill>
                <a:latin typeface="Arial"/>
                <a:cs typeface="Arial"/>
              </a:rPr>
              <a:t> </a:t>
            </a:r>
            <a:r>
              <a:rPr sz="699" spc="10" dirty="0">
                <a:solidFill>
                  <a:srgbClr val="B83A48"/>
                </a:solidFill>
                <a:latin typeface="Arial"/>
                <a:cs typeface="Arial"/>
              </a:rPr>
              <a:t>IEA</a:t>
            </a:r>
            <a:r>
              <a:rPr sz="699" spc="45" dirty="0">
                <a:solidFill>
                  <a:srgbClr val="B83A48"/>
                </a:solidFill>
                <a:latin typeface="Arial"/>
                <a:cs typeface="Arial"/>
              </a:rPr>
              <a:t> </a:t>
            </a:r>
            <a:r>
              <a:rPr sz="699" spc="10" dirty="0">
                <a:solidFill>
                  <a:srgbClr val="B83A48"/>
                </a:solidFill>
                <a:latin typeface="Arial"/>
                <a:cs typeface="Arial"/>
              </a:rPr>
              <a:t>Stated</a:t>
            </a:r>
            <a:r>
              <a:rPr sz="699" dirty="0">
                <a:solidFill>
                  <a:srgbClr val="B83A48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B83A48"/>
                </a:solidFill>
                <a:latin typeface="Arial"/>
                <a:cs typeface="Arial"/>
              </a:rPr>
              <a:t>Policies</a:t>
            </a:r>
            <a:endParaRPr sz="6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243963" y="8574418"/>
            <a:ext cx="1506862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  <a:tabLst>
                <a:tab pos="1145494" algn="l"/>
              </a:tabLst>
            </a:pPr>
            <a:r>
              <a:rPr sz="898" baseline="-23148" dirty="0">
                <a:solidFill>
                  <a:srgbClr val="B31A44"/>
                </a:solidFill>
                <a:latin typeface="Arial"/>
                <a:cs typeface="Arial"/>
              </a:rPr>
              <a:t>Tem</a:t>
            </a:r>
            <a:r>
              <a:rPr sz="898" baseline="-23148" dirty="0">
                <a:solidFill>
                  <a:srgbClr val="B83A48"/>
                </a:solidFill>
                <a:latin typeface="Arial"/>
                <a:cs typeface="Arial"/>
              </a:rPr>
              <a:t>peratur</a:t>
            </a:r>
            <a:r>
              <a:rPr sz="973" baseline="-21367" dirty="0">
                <a:solidFill>
                  <a:srgbClr val="B83A48"/>
                </a:solidFill>
                <a:latin typeface="Arial"/>
                <a:cs typeface="Arial"/>
              </a:rPr>
              <a:t>■</a:t>
            </a:r>
            <a:r>
              <a:rPr sz="973" spc="629" baseline="-21367" dirty="0">
                <a:solidFill>
                  <a:srgbClr val="B83A48"/>
                </a:solidFill>
                <a:latin typeface="Arial"/>
                <a:cs typeface="Arial"/>
              </a:rPr>
              <a:t> </a:t>
            </a:r>
            <a:r>
              <a:rPr sz="898" b="1" spc="-82" baseline="4629" dirty="0">
                <a:solidFill>
                  <a:srgbClr val="EFBA72"/>
                </a:solidFill>
                <a:latin typeface="Arial"/>
                <a:cs typeface="Arial"/>
              </a:rPr>
              <a:t>A.ecounu,</a:t>
            </a:r>
            <a:r>
              <a:rPr sz="898" b="1" spc="22" baseline="4629" dirty="0">
                <a:solidFill>
                  <a:srgbClr val="EFBA72"/>
                </a:solidFill>
                <a:latin typeface="Arial"/>
                <a:cs typeface="Arial"/>
              </a:rPr>
              <a:t> </a:t>
            </a:r>
            <a:r>
              <a:rPr sz="973" b="1" spc="-37" baseline="4273" dirty="0">
                <a:solidFill>
                  <a:srgbClr val="EFBA72"/>
                </a:solidFill>
                <a:latin typeface="Arial"/>
                <a:cs typeface="Arial"/>
              </a:rPr>
              <a:t>ro,</a:t>
            </a:r>
            <a:r>
              <a:rPr sz="973" b="1" baseline="4273" dirty="0">
                <a:solidFill>
                  <a:srgbClr val="EFBA72"/>
                </a:solidFill>
                <a:latin typeface="Arial"/>
                <a:cs typeface="Arial"/>
              </a:rPr>
              <a:t>	</a:t>
            </a:r>
            <a:r>
              <a:rPr sz="599" spc="-10" dirty="0">
                <a:solidFill>
                  <a:srgbClr val="B83A48"/>
                </a:solidFill>
                <a:latin typeface="Arial"/>
                <a:cs typeface="Arial"/>
              </a:rPr>
              <a:t>Nofutur</a:t>
            </a:r>
            <a:r>
              <a:rPr sz="649" spc="-10" dirty="0">
                <a:solidFill>
                  <a:srgbClr val="B83A48"/>
                </a:solidFill>
                <a:latin typeface="Arial"/>
                <a:cs typeface="Arial"/>
              </a:rPr>
              <a:t>■</a:t>
            </a:r>
            <a:endParaRPr sz="64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331399" y="8705739"/>
            <a:ext cx="334717" cy="1792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algn="ctr">
              <a:lnSpc>
                <a:spcPts val="609"/>
              </a:lnSpc>
              <a:spcBef>
                <a:spcPts val="100"/>
              </a:spcBef>
            </a:pPr>
            <a:r>
              <a:rPr sz="599" spc="-10" dirty="0">
                <a:solidFill>
                  <a:srgbClr val="B83A48"/>
                </a:solidFill>
                <a:latin typeface="Arial"/>
                <a:cs typeface="Arial"/>
              </a:rPr>
              <a:t>Outcome</a:t>
            </a:r>
            <a:endParaRPr sz="599">
              <a:latin typeface="Arial"/>
              <a:cs typeface="Arial"/>
            </a:endParaRPr>
          </a:p>
          <a:p>
            <a:pPr algn="ctr">
              <a:lnSpc>
                <a:spcPts val="729"/>
              </a:lnSpc>
            </a:pPr>
            <a:r>
              <a:rPr sz="699" spc="-10" dirty="0">
                <a:solidFill>
                  <a:srgbClr val="B83A48"/>
                </a:solidFill>
                <a:latin typeface="Arial"/>
                <a:cs typeface="Arial"/>
              </a:rPr>
              <a:t>2.s•c</a:t>
            </a:r>
            <a:endParaRPr sz="6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871818" y="8653414"/>
            <a:ext cx="945196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26628" algn="l"/>
              </a:tabLst>
            </a:pPr>
            <a:r>
              <a:rPr sz="549" b="1" spc="-10" dirty="0">
                <a:solidFill>
                  <a:srgbClr val="EFBA72"/>
                </a:solidFill>
                <a:latin typeface="Arial"/>
                <a:cs typeface="Arial"/>
              </a:rPr>
              <a:t>a.z.lstiog</a:t>
            </a:r>
            <a:r>
              <a:rPr sz="549" b="1" dirty="0">
                <a:solidFill>
                  <a:srgbClr val="EFBA72"/>
                </a:solidFill>
                <a:latin typeface="Arial"/>
                <a:cs typeface="Arial"/>
              </a:rPr>
              <a:t>	</a:t>
            </a:r>
            <a:r>
              <a:rPr sz="499" spc="-20" dirty="0">
                <a:solidFill>
                  <a:srgbClr val="B83A48"/>
                </a:solidFill>
                <a:latin typeface="Arial"/>
                <a:cs typeface="Arial"/>
              </a:rPr>
              <a:t>atr</a:t>
            </a:r>
            <a:r>
              <a:rPr sz="649" spc="-20" dirty="0">
                <a:solidFill>
                  <a:srgbClr val="B83A48"/>
                </a:solidFill>
                <a:latin typeface="Arial"/>
                <a:cs typeface="Arial"/>
              </a:rPr>
              <a:t>■</a:t>
            </a:r>
            <a:r>
              <a:rPr sz="699" spc="-20" dirty="0">
                <a:solidFill>
                  <a:srgbClr val="B83A48"/>
                </a:solidFill>
                <a:latin typeface="Arial"/>
                <a:cs typeface="Arial"/>
              </a:rPr>
              <a:t>ngthenlng,</a:t>
            </a:r>
            <a:endParaRPr sz="6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871513" y="8735713"/>
            <a:ext cx="925544" cy="20484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18"/>
              </a:lnSpc>
              <a:spcBef>
                <a:spcPts val="100"/>
              </a:spcBef>
              <a:tabLst>
                <a:tab pos="438673" algn="l"/>
              </a:tabLst>
            </a:pPr>
            <a:r>
              <a:rPr sz="699" spc="-10" dirty="0">
                <a:solidFill>
                  <a:srgbClr val="EFBA72"/>
                </a:solidFill>
                <a:latin typeface="Arial"/>
                <a:cs typeface="Arial"/>
              </a:rPr>
              <a:t>pollclH</a:t>
            </a:r>
            <a:r>
              <a:rPr sz="699" dirty="0">
                <a:solidFill>
                  <a:srgbClr val="EFBA72"/>
                </a:solidFill>
                <a:latin typeface="Arial"/>
                <a:cs typeface="Arial"/>
              </a:rPr>
              <a:t>	</a:t>
            </a:r>
            <a:r>
              <a:rPr sz="699" spc="-35" dirty="0">
                <a:solidFill>
                  <a:srgbClr val="B83A48"/>
                </a:solidFill>
                <a:latin typeface="Arial"/>
                <a:cs typeface="Arial"/>
              </a:rPr>
              <a:t>or</a:t>
            </a:r>
            <a:r>
              <a:rPr sz="699" spc="-15" dirty="0">
                <a:solidFill>
                  <a:srgbClr val="B83A48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B83A48"/>
                </a:solidFill>
                <a:latin typeface="Arial"/>
                <a:cs typeface="Arial"/>
              </a:rPr>
              <a:t>wukenlng,</a:t>
            </a:r>
            <a:endParaRPr sz="699">
              <a:latin typeface="Arial"/>
              <a:cs typeface="Arial"/>
            </a:endParaRPr>
          </a:p>
          <a:p>
            <a:pPr marL="530591">
              <a:lnSpc>
                <a:spcPts val="699"/>
              </a:lnSpc>
            </a:pPr>
            <a:r>
              <a:rPr sz="599" spc="-80" dirty="0">
                <a:solidFill>
                  <a:srgbClr val="B83A48"/>
                </a:solidFill>
                <a:latin typeface="Times New Roman"/>
                <a:cs typeface="Times New Roman"/>
              </a:rPr>
              <a:t>Of</a:t>
            </a:r>
            <a:r>
              <a:rPr sz="599" spc="25" dirty="0">
                <a:solidFill>
                  <a:srgbClr val="B83A48"/>
                </a:solidFill>
                <a:latin typeface="Times New Roman"/>
                <a:cs typeface="Times New Roman"/>
              </a:rPr>
              <a:t> </a:t>
            </a:r>
            <a:r>
              <a:rPr sz="549" spc="-10" dirty="0">
                <a:solidFill>
                  <a:srgbClr val="B83A48"/>
                </a:solidFill>
                <a:latin typeface="Arial"/>
                <a:cs typeface="Arial"/>
              </a:rPr>
              <a:t>poll,:y</a:t>
            </a:r>
            <a:endParaRPr sz="54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900050" y="8674752"/>
            <a:ext cx="320137" cy="20484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18"/>
              </a:lnSpc>
              <a:spcBef>
                <a:spcPts val="100"/>
              </a:spcBef>
            </a:pPr>
            <a:r>
              <a:rPr sz="699" spc="-175" dirty="0">
                <a:solidFill>
                  <a:srgbClr val="B83A48"/>
                </a:solidFill>
                <a:latin typeface="Arial"/>
                <a:cs typeface="Arial"/>
              </a:rPr>
              <a:t>Se</a:t>
            </a:r>
            <a:r>
              <a:rPr sz="549" spc="-175" dirty="0">
                <a:solidFill>
                  <a:srgbClr val="B83A48"/>
                </a:solidFill>
                <a:latin typeface="Arial"/>
                <a:cs typeface="Arial"/>
              </a:rPr>
              <a:t>M</a:t>
            </a:r>
            <a:r>
              <a:rPr sz="699" spc="-175" dirty="0">
                <a:solidFill>
                  <a:srgbClr val="B83A48"/>
                </a:solidFill>
                <a:latin typeface="Arial"/>
                <a:cs typeface="Arial"/>
              </a:rPr>
              <a:t>e1o</a:t>
            </a:r>
            <a:r>
              <a:rPr sz="549" spc="-175" dirty="0">
                <a:solidFill>
                  <a:srgbClr val="B83A48"/>
                </a:solidFill>
                <a:latin typeface="Arial"/>
                <a:cs typeface="Arial"/>
              </a:rPr>
              <a:t>e</a:t>
            </a:r>
            <a:r>
              <a:rPr sz="699" spc="-175" dirty="0">
                <a:solidFill>
                  <a:srgbClr val="B83A48"/>
                </a:solidFill>
                <a:latin typeface="Arial"/>
                <a:cs typeface="Arial"/>
              </a:rPr>
              <a:t>r.</a:t>
            </a:r>
            <a:r>
              <a:rPr sz="549" spc="-175" dirty="0">
                <a:solidFill>
                  <a:srgbClr val="B83A48"/>
                </a:solidFill>
                <a:latin typeface="Arial"/>
                <a:cs typeface="Arial"/>
              </a:rPr>
              <a:t>l</a:t>
            </a:r>
            <a:r>
              <a:rPr sz="699" spc="-175" dirty="0">
                <a:solidFill>
                  <a:srgbClr val="B83A48"/>
                </a:solidFill>
                <a:latin typeface="Arial"/>
                <a:cs typeface="Arial"/>
              </a:rPr>
              <a:t>i.</a:t>
            </a:r>
            <a:r>
              <a:rPr sz="549" spc="-175" dirty="0">
                <a:solidFill>
                  <a:srgbClr val="B83A48"/>
                </a:solidFill>
                <a:latin typeface="Arial"/>
                <a:cs typeface="Arial"/>
              </a:rPr>
              <a:t>o</a:t>
            </a:r>
            <a:r>
              <a:rPr sz="699" spc="-175" dirty="0">
                <a:solidFill>
                  <a:srgbClr val="B3626B"/>
                </a:solidFill>
                <a:latin typeface="Arial"/>
                <a:cs typeface="Arial"/>
              </a:rPr>
              <a:t>l</a:t>
            </a:r>
            <a:r>
              <a:rPr sz="699" spc="-20" dirty="0">
                <a:solidFill>
                  <a:srgbClr val="B3626B"/>
                </a:solidFill>
                <a:latin typeface="Arial"/>
                <a:cs typeface="Arial"/>
              </a:rPr>
              <a:t> </a:t>
            </a:r>
            <a:r>
              <a:rPr sz="549" spc="-50" dirty="0">
                <a:solidFill>
                  <a:srgbClr val="B83A48"/>
                </a:solidFill>
                <a:latin typeface="Arial"/>
                <a:cs typeface="Arial"/>
              </a:rPr>
              <a:t>,</a:t>
            </a:r>
            <a:endParaRPr sz="549">
              <a:latin typeface="Arial"/>
              <a:cs typeface="Arial"/>
            </a:endParaRPr>
          </a:p>
          <a:p>
            <a:pPr marL="53249">
              <a:lnSpc>
                <a:spcPts val="699"/>
              </a:lnSpc>
            </a:pPr>
            <a:r>
              <a:rPr sz="599" spc="-10" dirty="0">
                <a:solidFill>
                  <a:srgbClr val="B83A48"/>
                </a:solidFill>
                <a:latin typeface="Arial"/>
                <a:cs typeface="Arial"/>
              </a:rPr>
              <a:t>outlook</a:t>
            </a:r>
            <a:endParaRPr sz="5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94671" y="1477932"/>
            <a:ext cx="5571071" cy="51248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803821" y="7408160"/>
            <a:ext cx="219429" cy="439276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134096" y="1084416"/>
            <a:ext cx="7180577" cy="0"/>
          </a:xfrm>
          <a:custGeom>
            <a:avLst/>
            <a:gdLst/>
            <a:ahLst/>
            <a:cxnLst/>
            <a:rect l="l" t="t" r="r" b="b"/>
            <a:pathLst>
              <a:path w="7192645">
                <a:moveTo>
                  <a:pt x="0" y="0"/>
                </a:moveTo>
                <a:lnTo>
                  <a:pt x="719229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82670" y="1633511"/>
            <a:ext cx="512219" cy="0"/>
          </a:xfrm>
          <a:custGeom>
            <a:avLst/>
            <a:gdLst/>
            <a:ahLst/>
            <a:cxnLst/>
            <a:rect l="l" t="t" r="r" b="b"/>
            <a:pathLst>
              <a:path w="513080">
                <a:moveTo>
                  <a:pt x="0" y="0"/>
                </a:moveTo>
                <a:lnTo>
                  <a:pt x="512862" y="0"/>
                </a:lnTo>
              </a:path>
            </a:pathLst>
          </a:custGeom>
          <a:ln w="45834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82670" y="1847048"/>
            <a:ext cx="512219" cy="0"/>
          </a:xfrm>
          <a:custGeom>
            <a:avLst/>
            <a:gdLst/>
            <a:ahLst/>
            <a:cxnLst/>
            <a:rect l="l" t="t" r="r" b="b"/>
            <a:pathLst>
              <a:path w="513080">
                <a:moveTo>
                  <a:pt x="0" y="0"/>
                </a:moveTo>
                <a:lnTo>
                  <a:pt x="512862" y="0"/>
                </a:lnTo>
              </a:path>
            </a:pathLst>
          </a:custGeom>
          <a:ln w="4277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70667" y="9546584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46181" y="635510"/>
            <a:ext cx="415924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54A3"/>
                </a:solidFill>
                <a:latin typeface="Arial"/>
                <a:cs typeface="Arial"/>
              </a:rPr>
              <a:t>A6.</a:t>
            </a:r>
            <a:r>
              <a:rPr sz="1198" b="1" spc="85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4A3"/>
                </a:solidFill>
                <a:latin typeface="Arial"/>
                <a:cs typeface="Arial"/>
              </a:rPr>
              <a:t>Non-Financial</a:t>
            </a:r>
            <a:r>
              <a:rPr sz="1198" b="1" spc="270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4A3"/>
                </a:solidFill>
                <a:latin typeface="Arial"/>
                <a:cs typeface="Arial"/>
              </a:rPr>
              <a:t>Sustainability</a:t>
            </a:r>
            <a:r>
              <a:rPr sz="1198" b="1" spc="130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4A3"/>
                </a:solidFill>
                <a:latin typeface="Arial"/>
                <a:cs typeface="Arial"/>
              </a:rPr>
              <a:t>Information</a:t>
            </a:r>
            <a:r>
              <a:rPr sz="1198" b="1" spc="245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4A3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40" name="object 4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402793"/>
          </a:xfrm>
          <a:prstGeom prst="rect">
            <a:avLst/>
          </a:prstGeom>
        </p:spPr>
        <p:txBody>
          <a:bodyPr vert="horz" wrap="square" lIns="0" tIns="64180" rIns="0" bIns="0" rtlCol="0">
            <a:spAutoFit/>
          </a:bodyPr>
          <a:lstStyle/>
          <a:p>
            <a:pPr marL="173060">
              <a:spcBef>
                <a:spcPts val="25"/>
              </a:spcBef>
            </a:pPr>
            <a:r>
              <a:rPr dirty="0">
                <a:solidFill>
                  <a:srgbClr val="333333"/>
                </a:solidFill>
              </a:rPr>
              <a:t>Page</a:t>
            </a:r>
            <a:r>
              <a:rPr spc="85" dirty="0">
                <a:solidFill>
                  <a:srgbClr val="333333"/>
                </a:solidFill>
              </a:rPr>
              <a:t> </a:t>
            </a:r>
            <a:r>
              <a:rPr spc="-25" dirty="0">
                <a:solidFill>
                  <a:srgbClr val="333333"/>
                </a:solidFill>
              </a:rPr>
              <a:t>33</a:t>
            </a:r>
          </a:p>
        </p:txBody>
      </p:sp>
      <p:sp>
        <p:nvSpPr>
          <p:cNvPr id="41" name="object 4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20954"/>
          </a:xfrm>
          <a:prstGeom prst="rect">
            <a:avLst/>
          </a:prstGeom>
        </p:spPr>
        <p:txBody>
          <a:bodyPr vert="horz" wrap="square" lIns="0" tIns="67230" rIns="0" bIns="0" rtlCol="0">
            <a:spAutoFit/>
          </a:bodyPr>
          <a:lstStyle/>
          <a:p>
            <a:pPr marL="189542">
              <a:spcBef>
                <a:spcPts val="25"/>
              </a:spcBef>
            </a:pPr>
            <a:r>
              <a:rPr dirty="0">
                <a:solidFill>
                  <a:srgbClr val="333333"/>
                </a:solidFill>
              </a:rPr>
              <a:t>Tata Steel</a:t>
            </a:r>
            <a:r>
              <a:rPr spc="-35" dirty="0">
                <a:solidFill>
                  <a:srgbClr val="333333"/>
                </a:solidFill>
              </a:rPr>
              <a:t> </a:t>
            </a:r>
            <a:r>
              <a:rPr dirty="0">
                <a:solidFill>
                  <a:srgbClr val="333333"/>
                </a:solidFill>
              </a:rPr>
              <a:t>Europe</a:t>
            </a:r>
            <a:r>
              <a:rPr spc="-10" dirty="0">
                <a:solidFill>
                  <a:srgbClr val="333333"/>
                </a:solidFill>
              </a:rPr>
              <a:t> Limited</a:t>
            </a:r>
          </a:p>
        </p:txBody>
      </p:sp>
      <p:sp>
        <p:nvSpPr>
          <p:cNvPr id="42" name="object 4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29494"/>
          </a:xfrm>
          <a:prstGeom prst="rect">
            <a:avLst/>
          </a:prstGeom>
        </p:spPr>
        <p:txBody>
          <a:bodyPr vert="horz" wrap="square" lIns="0" tIns="75687" rIns="0" bIns="0" rtlCol="0">
            <a:spAutoFit/>
          </a:bodyPr>
          <a:lstStyle/>
          <a:p>
            <a:pPr marL="174962">
              <a:spcBef>
                <a:spcPts val="25"/>
              </a:spcBef>
            </a:pPr>
            <a:r>
              <a:rPr dirty="0">
                <a:solidFill>
                  <a:srgbClr val="333333"/>
                </a:solidFill>
              </a:rPr>
              <a:t>Report</a:t>
            </a:r>
            <a:r>
              <a:rPr spc="50" dirty="0">
                <a:solidFill>
                  <a:srgbClr val="333333"/>
                </a:solidFill>
              </a:rPr>
              <a:t> </a:t>
            </a:r>
            <a:r>
              <a:rPr dirty="0">
                <a:solidFill>
                  <a:srgbClr val="333333"/>
                </a:solidFill>
              </a:rPr>
              <a:t>&amp;</a:t>
            </a:r>
            <a:r>
              <a:rPr spc="30" dirty="0">
                <a:solidFill>
                  <a:srgbClr val="333333"/>
                </a:solidFill>
              </a:rPr>
              <a:t> </a:t>
            </a:r>
            <a:r>
              <a:rPr dirty="0">
                <a:solidFill>
                  <a:srgbClr val="333333"/>
                </a:solidFill>
              </a:rPr>
              <a:t>Accounts</a:t>
            </a:r>
            <a:r>
              <a:rPr spc="35" dirty="0">
                <a:solidFill>
                  <a:srgbClr val="333333"/>
                </a:solidFill>
              </a:rPr>
              <a:t> </a:t>
            </a:r>
            <a:r>
              <a:rPr spc="-20" dirty="0">
                <a:solidFill>
                  <a:srgbClr val="333333"/>
                </a:solidFill>
              </a:rPr>
              <a:t>2024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8511" y="1241548"/>
            <a:ext cx="475070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Time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periods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selected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analysis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decarbonisation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targets.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32330" y="1669132"/>
            <a:ext cx="6246157" cy="204126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00319">
              <a:spcBef>
                <a:spcPts val="100"/>
              </a:spcBef>
            </a:pPr>
            <a:r>
              <a:rPr sz="699" b="1" spc="-10" dirty="0">
                <a:solidFill>
                  <a:srgbClr val="333333"/>
                </a:solidFill>
                <a:latin typeface="Arial"/>
                <a:cs typeface="Arial"/>
              </a:rPr>
              <a:t>Today</a:t>
            </a:r>
            <a:endParaRPr sz="6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699">
              <a:latin typeface="Arial"/>
              <a:cs typeface="Arial"/>
            </a:endParaRPr>
          </a:p>
          <a:p>
            <a:pPr>
              <a:spcBef>
                <a:spcPts val="70"/>
              </a:spcBef>
            </a:pPr>
            <a:endParaRPr sz="699">
              <a:latin typeface="Arial"/>
              <a:cs typeface="Arial"/>
            </a:endParaRPr>
          </a:p>
          <a:p>
            <a:pPr marL="43107" marR="42473" indent="-634">
              <a:lnSpc>
                <a:spcPct val="147900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evaluate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NL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low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range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10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Accordingly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,</a:t>
            </a:r>
            <a:r>
              <a:rPr sz="799" spc="95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forward-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looking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c</a:t>
            </a:r>
            <a:r>
              <a:rPr sz="799" spc="-20" dirty="0">
                <a:solidFill>
                  <a:srgbClr val="5D5D5E"/>
                </a:solidFill>
                <a:latin typeface="Arial"/>
                <a:cs typeface="Arial"/>
              </a:rPr>
              <a:t>h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mate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this</a:t>
            </a:r>
            <a:r>
              <a:rPr sz="799" spc="-20" dirty="0">
                <a:solidFill>
                  <a:srgbClr val="A8A8A8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40"/>
              </a:spcBef>
            </a:pPr>
            <a:endParaRPr sz="799">
              <a:latin typeface="Arial"/>
              <a:cs typeface="Arial"/>
            </a:endParaRPr>
          </a:p>
          <a:p>
            <a:pPr marL="216167" marR="64026" indent="-171792" algn="just">
              <a:lnSpc>
                <a:spcPct val="144100"/>
              </a:lnSpc>
              <a:spcBef>
                <a:spcPts val="5"/>
              </a:spcBef>
              <a:buFont typeface="Arial"/>
              <a:buChar char="•"/>
              <a:tabLst>
                <a:tab pos="216167" algn="l"/>
              </a:tabLst>
            </a:pPr>
            <a:r>
              <a:rPr sz="849" b="1" spc="-10" dirty="0">
                <a:solidFill>
                  <a:srgbClr val="333333"/>
                </a:solidFill>
                <a:latin typeface="Arial"/>
                <a:cs typeface="Arial"/>
              </a:rPr>
              <a:t>Stated</a:t>
            </a:r>
            <a:r>
              <a:rPr sz="849" b="1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33333"/>
                </a:solidFill>
                <a:latin typeface="Arial"/>
                <a:cs typeface="Arial"/>
              </a:rPr>
              <a:t>Policies</a:t>
            </a:r>
            <a:r>
              <a:rPr sz="849" b="1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-</a:t>
            </a:r>
            <a:r>
              <a:rPr sz="84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most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aligned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announced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policies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(including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aligned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Nationally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Determined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Contributions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(NDCs))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expected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temperature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outcome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~2.5°C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2100.</a:t>
            </a:r>
            <a:endParaRPr sz="799">
              <a:latin typeface="Arial"/>
              <a:cs typeface="Arial"/>
            </a:endParaRPr>
          </a:p>
          <a:p>
            <a:pPr marL="216801" marR="43107" indent="-166721" algn="just">
              <a:lnSpc>
                <a:spcPct val="125000"/>
              </a:lnSpc>
              <a:spcBef>
                <a:spcPts val="579"/>
              </a:spcBef>
              <a:buFont typeface="Arial"/>
              <a:buChar char="•"/>
              <a:tabLst>
                <a:tab pos="216801" algn="l"/>
              </a:tabLst>
            </a:pPr>
            <a:r>
              <a:rPr sz="849" b="1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849" b="1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40" dirty="0">
                <a:solidFill>
                  <a:srgbClr val="333333"/>
                </a:solidFill>
                <a:latin typeface="Arial"/>
                <a:cs typeface="Arial"/>
              </a:rPr>
              <a:t>Zero</a:t>
            </a:r>
            <a:r>
              <a:rPr sz="849" b="1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25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849" b="1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b="1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30" dirty="0">
                <a:solidFill>
                  <a:srgbClr val="333333"/>
                </a:solidFill>
                <a:latin typeface="Arial"/>
                <a:cs typeface="Arial"/>
              </a:rPr>
              <a:t>2050</a:t>
            </a:r>
            <a:r>
              <a:rPr sz="849" b="1" spc="-10" dirty="0">
                <a:solidFill>
                  <a:srgbClr val="333333"/>
                </a:solidFill>
                <a:latin typeface="Arial"/>
                <a:cs typeface="Arial"/>
              </a:rPr>
              <a:t> (NZE)</a:t>
            </a:r>
            <a:r>
              <a:rPr sz="849" b="1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7C7C7C"/>
                </a:solidFill>
                <a:latin typeface="Arial"/>
                <a:cs typeface="Arial"/>
              </a:rPr>
              <a:t>-</a:t>
            </a:r>
            <a:r>
              <a:rPr sz="849" spc="195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ambitious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global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warming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around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1.5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1148" dirty="0">
                <a:solidFill>
                  <a:srgbClr val="7C7C7C"/>
                </a:solidFill>
                <a:latin typeface="Arial"/>
                <a:cs typeface="Arial"/>
              </a:rPr>
              <a:t>•</a:t>
            </a:r>
            <a:r>
              <a:rPr sz="1148" dirty="0">
                <a:solidFill>
                  <a:srgbClr val="333333"/>
                </a:solidFill>
                <a:latin typeface="Arial"/>
                <a:cs typeface="Arial"/>
              </a:rPr>
              <a:t>c</a:t>
            </a:r>
            <a:r>
              <a:rPr sz="1148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through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stringent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innovation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8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reaching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Zero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</a:t>
            </a:r>
            <a:r>
              <a:rPr sz="749" baseline="-11111" dirty="0">
                <a:solidFill>
                  <a:srgbClr val="333333"/>
                </a:solidFill>
                <a:latin typeface="Arial"/>
                <a:cs typeface="Arial"/>
              </a:rPr>
              <a:t>2</a:t>
            </a:r>
            <a:r>
              <a:rPr sz="749" spc="277" baseline="-11111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around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2050.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assumes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ambitious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climate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policies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ntroduced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immediately</a:t>
            </a:r>
            <a:r>
              <a:rPr sz="799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BDBDB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global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temperature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peaks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below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1.6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1098" dirty="0">
                <a:solidFill>
                  <a:srgbClr val="333333"/>
                </a:solidFill>
                <a:latin typeface="Arial"/>
                <a:cs typeface="Arial"/>
              </a:rPr>
              <a:t>•c</a:t>
            </a:r>
            <a:r>
              <a:rPr sz="1098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around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2040,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before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dropping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~1.4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1098" dirty="0">
                <a:solidFill>
                  <a:srgbClr val="939393"/>
                </a:solidFill>
                <a:latin typeface="Arial"/>
                <a:cs typeface="Arial"/>
              </a:rPr>
              <a:t>•</a:t>
            </a:r>
            <a:r>
              <a:rPr sz="1098" dirty="0">
                <a:solidFill>
                  <a:srgbClr val="333333"/>
                </a:solidFill>
                <a:latin typeface="Arial"/>
                <a:cs typeface="Arial"/>
              </a:rPr>
              <a:t>c</a:t>
            </a:r>
            <a:r>
              <a:rPr sz="1098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2100.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72530" y="3959570"/>
            <a:ext cx="3021966" cy="1813053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1902" algn="just">
              <a:lnSpc>
                <a:spcPct val="146000"/>
              </a:lnSpc>
              <a:spcBef>
                <a:spcPts val="9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deltas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multiplied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exposure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ratings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give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risk/opportunity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score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graph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below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shows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indicative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data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indicator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policies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(SP)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Zero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2050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(NZE)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scenarios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difference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two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scenarios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time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nt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used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represent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inherent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posed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 given climate-related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6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opportunity</a:t>
            </a:r>
            <a:r>
              <a:rPr sz="799" spc="-10" dirty="0">
                <a:solidFill>
                  <a:srgbClr val="A8A8A8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55" dirty="0">
                <a:solidFill>
                  <a:srgbClr val="939393"/>
                </a:solidFill>
                <a:latin typeface="Arial"/>
                <a:cs typeface="Arial"/>
              </a:rPr>
              <a:t>i</a:t>
            </a:r>
            <a:r>
              <a:rPr sz="849" b="1" spc="-55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849" b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b="1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greater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difference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higher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lower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,</a:t>
            </a:r>
            <a:r>
              <a:rPr sz="799" spc="70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assumed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1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higher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inherent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risk</a:t>
            </a:r>
            <a:r>
              <a:rPr sz="799" spc="11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opportunity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8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opportunities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identified</a:t>
            </a:r>
            <a:r>
              <a:rPr sz="799" spc="1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assessment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3</a:t>
            </a:r>
            <a:r>
              <a:rPr sz="799" spc="-20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799" spc="-2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97625" y="5759382"/>
            <a:ext cx="199689" cy="40254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98" spc="-200" dirty="0">
                <a:solidFill>
                  <a:srgbClr val="333333"/>
                </a:solidFill>
                <a:latin typeface="Arial"/>
                <a:cs typeface="Arial"/>
              </a:rPr>
              <a:t>"°°°</a:t>
            </a:r>
            <a:endParaRPr sz="1398">
              <a:latin typeface="Arial"/>
              <a:cs typeface="Arial"/>
            </a:endParaRPr>
          </a:p>
          <a:p>
            <a:pPr marL="24089">
              <a:spcBef>
                <a:spcPts val="689"/>
              </a:spcBef>
            </a:pPr>
            <a:r>
              <a:rPr sz="499" spc="-20" dirty="0">
                <a:solidFill>
                  <a:srgbClr val="333333"/>
                </a:solidFill>
                <a:latin typeface="Arial"/>
                <a:cs typeface="Arial"/>
              </a:rPr>
              <a:t>3500</a:t>
            </a:r>
            <a:endParaRPr sz="4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07718" y="3945525"/>
            <a:ext cx="2940822" cy="939490"/>
          </a:xfrm>
          <a:prstGeom prst="rect">
            <a:avLst/>
          </a:prstGeom>
        </p:spPr>
        <p:txBody>
          <a:bodyPr vert="horz" wrap="square" lIns="0" tIns="74804" rIns="0" bIns="0" rtlCol="0">
            <a:spAutoFit/>
          </a:bodyPr>
          <a:lstStyle/>
          <a:p>
            <a:pPr marL="12678">
              <a:spcBef>
                <a:spcPts val="589"/>
              </a:spcBef>
            </a:pPr>
            <a:r>
              <a:rPr sz="898" i="1" spc="-20" dirty="0">
                <a:solidFill>
                  <a:srgbClr val="2354A3"/>
                </a:solidFill>
                <a:latin typeface="Arial"/>
                <a:cs typeface="Arial"/>
              </a:rPr>
              <a:t>Section</a:t>
            </a:r>
            <a:r>
              <a:rPr sz="898" i="1" spc="-45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354A3"/>
                </a:solidFill>
                <a:latin typeface="Arial"/>
                <a:cs typeface="Arial"/>
              </a:rPr>
              <a:t>4</a:t>
            </a:r>
            <a:r>
              <a:rPr sz="898" i="1" dirty="0">
                <a:solidFill>
                  <a:srgbClr val="496E9E"/>
                </a:solidFill>
                <a:latin typeface="Arial"/>
                <a:cs typeface="Arial"/>
              </a:rPr>
              <a:t>:</a:t>
            </a:r>
            <a:r>
              <a:rPr sz="898" i="1" spc="-60" dirty="0">
                <a:solidFill>
                  <a:srgbClr val="496E9E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354A3"/>
                </a:solidFill>
                <a:latin typeface="Arial"/>
                <a:cs typeface="Arial"/>
              </a:rPr>
              <a:t>Targets</a:t>
            </a:r>
            <a:r>
              <a:rPr sz="898" i="1" spc="-5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354A3"/>
                </a:solidFill>
                <a:latin typeface="Arial"/>
                <a:cs typeface="Arial"/>
              </a:rPr>
              <a:t>and</a:t>
            </a:r>
            <a:r>
              <a:rPr sz="898" i="1" spc="5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354A3"/>
                </a:solidFill>
                <a:latin typeface="Arial"/>
                <a:cs typeface="Arial"/>
              </a:rPr>
              <a:t>Metrics</a:t>
            </a:r>
            <a:endParaRPr sz="898">
              <a:latin typeface="Arial"/>
              <a:cs typeface="Arial"/>
            </a:endParaRPr>
          </a:p>
          <a:p>
            <a:pPr marL="15214" marR="7607">
              <a:lnSpc>
                <a:spcPct val="145400"/>
              </a:lnSpc>
              <a:spcBef>
                <a:spcPts val="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addresses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CFD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requirements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how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TSE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climate-related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targets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KPI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measures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17116" marR="5071" indent="-3804">
              <a:lnSpc>
                <a:spcPct val="147900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progress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managing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climate-related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nsks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opportunities</a:t>
            </a:r>
            <a:r>
              <a:rPr sz="799" spc="-10" dirty="0">
                <a:solidFill>
                  <a:srgbClr val="BDBDBD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611506" y="5826240"/>
            <a:ext cx="478621" cy="42980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>
              <a:spcBef>
                <a:spcPts val="105"/>
              </a:spcBef>
            </a:pPr>
            <a:r>
              <a:rPr sz="1597" spc="-220" dirty="0">
                <a:solidFill>
                  <a:srgbClr val="BA3B48"/>
                </a:solidFill>
                <a:latin typeface="Arial"/>
                <a:cs typeface="Arial"/>
              </a:rPr>
              <a:t>...</a:t>
            </a:r>
            <a:r>
              <a:rPr sz="1597" spc="-90" dirty="0">
                <a:solidFill>
                  <a:srgbClr val="BA3B48"/>
                </a:solidFill>
                <a:latin typeface="Arial"/>
                <a:cs typeface="Arial"/>
              </a:rPr>
              <a:t> </a:t>
            </a:r>
            <a:r>
              <a:rPr sz="2396" spc="-175" dirty="0">
                <a:solidFill>
                  <a:srgbClr val="BA3B48"/>
                </a:solidFill>
                <a:latin typeface="Arial"/>
                <a:cs typeface="Arial"/>
              </a:rPr>
              <a:t>-</a:t>
            </a:r>
            <a:r>
              <a:rPr sz="2396" spc="-384" dirty="0">
                <a:solidFill>
                  <a:srgbClr val="BA3B48"/>
                </a:solidFill>
                <a:latin typeface="Arial"/>
                <a:cs typeface="Arial"/>
              </a:rPr>
              <a:t> </a:t>
            </a:r>
            <a:r>
              <a:rPr sz="3968" spc="-142" baseline="2096" dirty="0">
                <a:solidFill>
                  <a:srgbClr val="BA3B48"/>
                </a:solidFill>
                <a:latin typeface="Arial"/>
                <a:cs typeface="Arial"/>
              </a:rPr>
              <a:t>-</a:t>
            </a:r>
            <a:r>
              <a:rPr sz="3968" spc="-75" baseline="2096" dirty="0">
                <a:solidFill>
                  <a:srgbClr val="BA3B48"/>
                </a:solidFill>
                <a:latin typeface="Arial"/>
                <a:cs typeface="Arial"/>
              </a:rPr>
              <a:t>-</a:t>
            </a:r>
            <a:endParaRPr sz="3968" baseline="2096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326385" y="5862845"/>
            <a:ext cx="108403" cy="235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448" spc="-165" dirty="0">
                <a:solidFill>
                  <a:srgbClr val="BA3B48"/>
                </a:solidFill>
                <a:latin typeface="Arial"/>
                <a:cs typeface="Arial"/>
              </a:rPr>
              <a:t>...</a:t>
            </a:r>
            <a:endParaRPr sz="1448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410743" y="5905298"/>
            <a:ext cx="490665" cy="24286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1448" spc="-160" dirty="0">
                <a:solidFill>
                  <a:srgbClr val="BA3B48"/>
                </a:solidFill>
                <a:latin typeface="Arial"/>
                <a:cs typeface="Arial"/>
              </a:rPr>
              <a:t>...</a:t>
            </a:r>
            <a:r>
              <a:rPr sz="2171" spc="-240" baseline="-15325" dirty="0">
                <a:solidFill>
                  <a:srgbClr val="BA3B48"/>
                </a:solidFill>
                <a:latin typeface="Arial"/>
                <a:cs typeface="Arial"/>
              </a:rPr>
              <a:t>...</a:t>
            </a:r>
            <a:r>
              <a:rPr sz="2171" spc="-179" baseline="-15325" dirty="0">
                <a:solidFill>
                  <a:srgbClr val="BA3B48"/>
                </a:solidFill>
                <a:latin typeface="Arial"/>
                <a:cs typeface="Arial"/>
              </a:rPr>
              <a:t> </a:t>
            </a:r>
            <a:r>
              <a:rPr sz="2096" spc="-165" baseline="-31746" dirty="0">
                <a:solidFill>
                  <a:srgbClr val="BA3B48"/>
                </a:solidFill>
                <a:latin typeface="Arial"/>
                <a:cs typeface="Arial"/>
              </a:rPr>
              <a:t>...</a:t>
            </a:r>
            <a:r>
              <a:rPr sz="2246" spc="-165" baseline="-46296" dirty="0">
                <a:solidFill>
                  <a:srgbClr val="BA3B48"/>
                </a:solidFill>
                <a:latin typeface="Arial"/>
                <a:cs typeface="Arial"/>
              </a:rPr>
              <a:t>...</a:t>
            </a:r>
            <a:endParaRPr sz="2246" baseline="-46296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173458" y="6196371"/>
            <a:ext cx="50081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-50" dirty="0">
                <a:solidFill>
                  <a:srgbClr val="E6DF9C"/>
                </a:solidFill>
                <a:latin typeface="Times New Roman"/>
                <a:cs typeface="Times New Roman"/>
              </a:rPr>
              <a:t>I</a:t>
            </a:r>
            <a:endParaRPr sz="649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53148" y="6281276"/>
            <a:ext cx="158484" cy="32330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035">
              <a:spcBef>
                <a:spcPts val="105"/>
              </a:spcBef>
            </a:pPr>
            <a:r>
              <a:rPr sz="1947" spc="-334" dirty="0">
                <a:solidFill>
                  <a:srgbClr val="333333"/>
                </a:solidFill>
                <a:latin typeface="Arial"/>
                <a:cs typeface="Arial"/>
              </a:rPr>
              <a:t>.</a:t>
            </a:r>
            <a:r>
              <a:rPr sz="2621" spc="-501" baseline="11111" dirty="0">
                <a:solidFill>
                  <a:srgbClr val="424242"/>
                </a:solidFill>
                <a:latin typeface="Times New Roman"/>
                <a:cs typeface="Times New Roman"/>
              </a:rPr>
              <a:t>i</a:t>
            </a:r>
            <a:r>
              <a:rPr sz="1947" spc="-334" dirty="0">
                <a:solidFill>
                  <a:srgbClr val="333333"/>
                </a:solidFill>
                <a:latin typeface="Arial"/>
                <a:cs typeface="Arial"/>
              </a:rPr>
              <a:t>,</a:t>
            </a:r>
            <a:endParaRPr sz="1947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09243" y="6297545"/>
            <a:ext cx="187011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b="1" spc="-20" dirty="0">
                <a:solidFill>
                  <a:srgbClr val="333333"/>
                </a:solidFill>
                <a:latin typeface="Arial"/>
                <a:cs typeface="Arial"/>
              </a:rPr>
              <a:t>3000</a:t>
            </a:r>
            <a:endParaRPr sz="5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52830" y="6628782"/>
            <a:ext cx="10459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25" dirty="0">
                <a:solidFill>
                  <a:srgbClr val="333333"/>
                </a:solidFill>
                <a:latin typeface="Arial"/>
                <a:cs typeface="Arial"/>
              </a:rPr>
              <a:t>�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109918" y="6550740"/>
            <a:ext cx="187011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20" dirty="0">
                <a:solidFill>
                  <a:srgbClr val="333333"/>
                </a:solidFill>
                <a:latin typeface="Arial"/>
                <a:cs typeface="Arial"/>
              </a:rPr>
              <a:t>2500</a:t>
            </a:r>
            <a:endParaRPr sz="5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82246" y="6705047"/>
            <a:ext cx="10459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25" dirty="0">
                <a:solidFill>
                  <a:srgbClr val="333333"/>
                </a:solidFill>
                <a:latin typeface="Arial"/>
                <a:cs typeface="Arial"/>
              </a:rPr>
              <a:t>�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2404" y="6730213"/>
            <a:ext cx="84947" cy="39937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>
              <a:spcBef>
                <a:spcPts val="105"/>
              </a:spcBef>
            </a:pPr>
            <a:r>
              <a:rPr sz="2446" spc="-399" dirty="0">
                <a:solidFill>
                  <a:srgbClr val="333333"/>
                </a:solidFill>
                <a:latin typeface="Times New Roman"/>
                <a:cs typeface="Times New Roman"/>
              </a:rPr>
              <a:t>I</a:t>
            </a:r>
            <a:endParaRPr sz="2446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650651" y="6893670"/>
            <a:ext cx="64027" cy="24280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497" spc="-50" dirty="0">
                <a:solidFill>
                  <a:srgbClr val="A3A860"/>
                </a:solidFill>
                <a:latin typeface="Arial"/>
                <a:cs typeface="Arial"/>
              </a:rPr>
              <a:t>'</a:t>
            </a:r>
            <a:endParaRPr sz="1497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69114" y="7010354"/>
            <a:ext cx="143903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898" spc="-60" baseline="-27777" dirty="0">
                <a:solidFill>
                  <a:srgbClr val="333333"/>
                </a:solidFill>
                <a:latin typeface="Times New Roman"/>
                <a:cs typeface="Times New Roman"/>
              </a:rPr>
              <a:t>w</a:t>
            </a:r>
            <a:r>
              <a:rPr sz="749" spc="-40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endParaRPr sz="74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113498" y="7035775"/>
            <a:ext cx="180037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20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549" spc="-20" dirty="0">
                <a:solidFill>
                  <a:srgbClr val="5D5D5E"/>
                </a:solidFill>
                <a:latin typeface="Arial"/>
                <a:cs typeface="Arial"/>
              </a:rPr>
              <a:t>500</a:t>
            </a:r>
            <a:endParaRPr sz="54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757589" y="6969425"/>
            <a:ext cx="190180" cy="25886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035">
              <a:spcBef>
                <a:spcPts val="105"/>
              </a:spcBef>
            </a:pPr>
            <a:r>
              <a:rPr sz="1497" spc="-10" dirty="0">
                <a:solidFill>
                  <a:srgbClr val="A3A860"/>
                </a:solidFill>
                <a:latin typeface="Arial"/>
                <a:cs typeface="Arial"/>
              </a:rPr>
              <a:t>'</a:t>
            </a:r>
            <a:r>
              <a:rPr sz="1497" spc="-105" dirty="0">
                <a:solidFill>
                  <a:srgbClr val="A3A860"/>
                </a:solidFill>
                <a:latin typeface="Arial"/>
                <a:cs typeface="Arial"/>
              </a:rPr>
              <a:t> </a:t>
            </a:r>
            <a:r>
              <a:rPr sz="2396" spc="-75" baseline="-26041" dirty="0">
                <a:solidFill>
                  <a:srgbClr val="A3A860"/>
                </a:solidFill>
                <a:latin typeface="Arial"/>
                <a:cs typeface="Arial"/>
              </a:rPr>
              <a:t>'</a:t>
            </a:r>
            <a:endParaRPr sz="2396" baseline="-26041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853867" y="7143304"/>
            <a:ext cx="324574" cy="25886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38035">
              <a:spcBef>
                <a:spcPts val="105"/>
              </a:spcBef>
            </a:pPr>
            <a:r>
              <a:rPr sz="1497" dirty="0">
                <a:solidFill>
                  <a:srgbClr val="A3A860"/>
                </a:solidFill>
                <a:latin typeface="Arial"/>
                <a:cs typeface="Arial"/>
              </a:rPr>
              <a:t>'</a:t>
            </a:r>
            <a:r>
              <a:rPr sz="1497" spc="354" dirty="0">
                <a:solidFill>
                  <a:srgbClr val="A3A860"/>
                </a:solidFill>
                <a:latin typeface="Arial"/>
                <a:cs typeface="Arial"/>
              </a:rPr>
              <a:t> </a:t>
            </a:r>
            <a:r>
              <a:rPr sz="2246" baseline="-24074" dirty="0">
                <a:solidFill>
                  <a:srgbClr val="A3A860"/>
                </a:solidFill>
                <a:latin typeface="Arial"/>
                <a:cs typeface="Arial"/>
              </a:rPr>
              <a:t>'</a:t>
            </a:r>
            <a:r>
              <a:rPr sz="2246" spc="-209" baseline="-24074" dirty="0">
                <a:solidFill>
                  <a:srgbClr val="A3A860"/>
                </a:solidFill>
                <a:latin typeface="Arial"/>
                <a:cs typeface="Arial"/>
              </a:rPr>
              <a:t> </a:t>
            </a:r>
            <a:r>
              <a:rPr sz="2396" spc="-75" baseline="-48611" dirty="0">
                <a:solidFill>
                  <a:srgbClr val="A3A860"/>
                </a:solidFill>
                <a:latin typeface="Arial"/>
                <a:cs typeface="Arial"/>
              </a:rPr>
              <a:t>'</a:t>
            </a:r>
            <a:endParaRPr sz="2396" baseline="-48611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13498" y="7282866"/>
            <a:ext cx="187011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20" dirty="0">
                <a:solidFill>
                  <a:srgbClr val="333333"/>
                </a:solidFill>
                <a:latin typeface="Arial"/>
                <a:cs typeface="Arial"/>
              </a:rPr>
              <a:t>1000</a:t>
            </a:r>
            <a:endParaRPr sz="54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154945" y="7536315"/>
            <a:ext cx="135662" cy="8949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499" spc="-25" dirty="0">
                <a:solidFill>
                  <a:srgbClr val="333333"/>
                </a:solidFill>
                <a:latin typeface="Arial"/>
                <a:cs typeface="Arial"/>
              </a:rPr>
              <a:t>500</a:t>
            </a:r>
            <a:endParaRPr sz="4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543942" y="7559194"/>
            <a:ext cx="255475" cy="22750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998" spc="-145" dirty="0">
                <a:solidFill>
                  <a:srgbClr val="A3A860"/>
                </a:solidFill>
                <a:latin typeface="Arial"/>
                <a:cs typeface="Arial"/>
              </a:rPr>
              <a:t>....</a:t>
            </a:r>
            <a:r>
              <a:rPr sz="998" spc="5" dirty="0">
                <a:solidFill>
                  <a:srgbClr val="A3A860"/>
                </a:solidFill>
                <a:latin typeface="Arial"/>
                <a:cs typeface="Arial"/>
              </a:rPr>
              <a:t> </a:t>
            </a:r>
            <a:r>
              <a:rPr sz="2096" spc="-157" baseline="-15873" dirty="0">
                <a:solidFill>
                  <a:srgbClr val="A3A860"/>
                </a:solidFill>
                <a:latin typeface="Arial"/>
                <a:cs typeface="Arial"/>
              </a:rPr>
              <a:t>...</a:t>
            </a:r>
            <a:endParaRPr sz="2096" baseline="-15873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230869" y="7774001"/>
            <a:ext cx="45643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90" dirty="0">
                <a:solidFill>
                  <a:srgbClr val="424242"/>
                </a:solidFill>
                <a:latin typeface="Arial"/>
                <a:cs typeface="Arial"/>
              </a:rPr>
              <a:t>0</a:t>
            </a:r>
            <a:endParaRPr sz="54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558407" y="7495897"/>
            <a:ext cx="216172" cy="67387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>
              <a:spcBef>
                <a:spcPts val="110"/>
              </a:spcBef>
            </a:pPr>
            <a:r>
              <a:rPr sz="4243" spc="30" dirty="0">
                <a:solidFill>
                  <a:srgbClr val="424242"/>
                </a:solidFill>
                <a:latin typeface="Arial"/>
                <a:cs typeface="Arial"/>
              </a:rPr>
              <a:t>-</a:t>
            </a:r>
            <a:endParaRPr sz="4243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2163910" y="7455221"/>
            <a:ext cx="426004" cy="71127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3837">
              <a:lnSpc>
                <a:spcPts val="1017"/>
              </a:lnSpc>
              <a:spcBef>
                <a:spcPts val="100"/>
              </a:spcBef>
            </a:pPr>
            <a:r>
              <a:rPr sz="1448" spc="-90" dirty="0">
                <a:solidFill>
                  <a:srgbClr val="A3A860"/>
                </a:solidFill>
                <a:latin typeface="Arial"/>
                <a:cs typeface="Arial"/>
              </a:rPr>
              <a:t>...</a:t>
            </a:r>
            <a:r>
              <a:rPr sz="2171" spc="-135" baseline="-17241" dirty="0">
                <a:solidFill>
                  <a:srgbClr val="A3A860"/>
                </a:solidFill>
                <a:latin typeface="Arial"/>
                <a:cs typeface="Arial"/>
              </a:rPr>
              <a:t>...</a:t>
            </a:r>
            <a:endParaRPr sz="2171" baseline="-17241">
              <a:latin typeface="Arial"/>
              <a:cs typeface="Arial"/>
            </a:endParaRPr>
          </a:p>
          <a:p>
            <a:pPr marL="38035">
              <a:lnSpc>
                <a:spcPts val="4373"/>
              </a:lnSpc>
            </a:pPr>
            <a:r>
              <a:rPr sz="4243" spc="30" dirty="0">
                <a:solidFill>
                  <a:srgbClr val="424242"/>
                </a:solidFill>
                <a:latin typeface="Arial"/>
                <a:cs typeface="Arial"/>
              </a:rPr>
              <a:t>-</a:t>
            </a:r>
            <a:endParaRPr sz="4243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2819536" y="7482931"/>
            <a:ext cx="215538" cy="696694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>
              <a:spcBef>
                <a:spcPts val="110"/>
              </a:spcBef>
            </a:pPr>
            <a:r>
              <a:rPr sz="4393" spc="-50" dirty="0">
                <a:solidFill>
                  <a:srgbClr val="424242"/>
                </a:solidFill>
                <a:latin typeface="Arial"/>
                <a:cs typeface="Arial"/>
              </a:rPr>
              <a:t>-</a:t>
            </a:r>
            <a:endParaRPr sz="4393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1128272" y="8014992"/>
            <a:ext cx="172430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20" dirty="0">
                <a:solidFill>
                  <a:srgbClr val="424242"/>
                </a:solidFill>
                <a:latin typeface="Times New Roman"/>
                <a:cs typeface="Times New Roman"/>
              </a:rPr>
              <a:t>.500</a:t>
            </a:r>
            <a:endParaRPr sz="549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509296" y="8121762"/>
            <a:ext cx="708105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384790" algn="l"/>
              </a:tabLst>
            </a:pPr>
            <a:r>
              <a:rPr sz="499" spc="-10" dirty="0">
                <a:solidFill>
                  <a:srgbClr val="424242"/>
                </a:solidFill>
                <a:latin typeface="Arial"/>
                <a:cs typeface="Arial"/>
              </a:rPr>
              <a:t>Delta</a:t>
            </a:r>
            <a:r>
              <a:rPr sz="499" dirty="0">
                <a:solidFill>
                  <a:srgbClr val="424242"/>
                </a:solidFill>
                <a:latin typeface="Arial"/>
                <a:cs typeface="Arial"/>
              </a:rPr>
              <a:t>	</a:t>
            </a:r>
            <a:r>
              <a:rPr sz="549" b="1" spc="250" dirty="0">
                <a:solidFill>
                  <a:srgbClr val="AC647C"/>
                </a:solidFill>
                <a:latin typeface="Arial"/>
                <a:cs typeface="Arial"/>
              </a:rPr>
              <a:t>--</a:t>
            </a:r>
            <a:r>
              <a:rPr sz="549" b="1" spc="275" dirty="0">
                <a:solidFill>
                  <a:srgbClr val="7C7C7C"/>
                </a:solidFill>
                <a:latin typeface="Arial"/>
                <a:cs typeface="Arial"/>
              </a:rPr>
              <a:t>SI'</a:t>
            </a:r>
            <a:endParaRPr sz="54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2416969" y="8118457"/>
            <a:ext cx="394941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280" dirty="0">
                <a:solidFill>
                  <a:srgbClr val="A3A860"/>
                </a:solidFill>
                <a:latin typeface="Arial"/>
                <a:cs typeface="Arial"/>
              </a:rPr>
              <a:t>-</a:t>
            </a:r>
            <a:r>
              <a:rPr sz="599" spc="314" dirty="0">
                <a:solidFill>
                  <a:srgbClr val="A3A860"/>
                </a:solidFill>
                <a:latin typeface="Arial"/>
                <a:cs typeface="Arial"/>
              </a:rPr>
              <a:t> </a:t>
            </a:r>
            <a:r>
              <a:rPr sz="599" b="1" spc="90" dirty="0">
                <a:solidFill>
                  <a:srgbClr val="A3A860"/>
                </a:solidFill>
                <a:latin typeface="Arial"/>
                <a:cs typeface="Arial"/>
              </a:rPr>
              <a:t>-</a:t>
            </a:r>
            <a:r>
              <a:rPr sz="599" b="1" spc="105" dirty="0">
                <a:solidFill>
                  <a:srgbClr val="5D5D5E"/>
                </a:solidFill>
                <a:latin typeface="Arial"/>
                <a:cs typeface="Arial"/>
              </a:rPr>
              <a:t>H</a:t>
            </a:r>
            <a:r>
              <a:rPr sz="599" b="1" spc="105" dirty="0">
                <a:solidFill>
                  <a:srgbClr val="7C7C7C"/>
                </a:solidFill>
                <a:latin typeface="Arial"/>
                <a:cs typeface="Arial"/>
              </a:rPr>
              <a:t>z:t</a:t>
            </a:r>
            <a:endParaRPr sz="5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911960" y="5039458"/>
            <a:ext cx="2943992" cy="2346826"/>
          </a:xfrm>
          <a:prstGeom prst="rect">
            <a:avLst/>
          </a:prstGeom>
        </p:spPr>
        <p:txBody>
          <a:bodyPr vert="horz" wrap="square" lIns="0" tIns="67831" rIns="0" bIns="0" rtlCol="0">
            <a:spAutoFit/>
          </a:bodyPr>
          <a:lstStyle/>
          <a:p>
            <a:pPr marL="15214" algn="just">
              <a:spcBef>
                <a:spcPts val="534"/>
              </a:spcBef>
            </a:pPr>
            <a:r>
              <a:rPr sz="799" dirty="0">
                <a:solidFill>
                  <a:srgbClr val="2354A3"/>
                </a:solidFill>
                <a:latin typeface="Arial"/>
                <a:cs typeface="Arial"/>
              </a:rPr>
              <a:t>4</a:t>
            </a:r>
            <a:r>
              <a:rPr sz="799" spc="10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354A3"/>
                </a:solidFill>
                <a:latin typeface="Arial"/>
                <a:cs typeface="Arial"/>
              </a:rPr>
              <a:t>1</a:t>
            </a:r>
            <a:r>
              <a:rPr sz="799" spc="15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354A3"/>
                </a:solidFill>
                <a:latin typeface="Arial"/>
                <a:cs typeface="Arial"/>
              </a:rPr>
              <a:t>GHG</a:t>
            </a:r>
            <a:r>
              <a:rPr sz="799" spc="20" dirty="0">
                <a:solidFill>
                  <a:srgbClr val="2354A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354A3"/>
                </a:solidFill>
                <a:latin typeface="Arial"/>
                <a:cs typeface="Arial"/>
              </a:rPr>
              <a:t>emissions</a:t>
            </a:r>
            <a:endParaRPr sz="799">
              <a:latin typeface="Arial"/>
              <a:cs typeface="Arial"/>
            </a:endParaRPr>
          </a:p>
          <a:p>
            <a:pPr marL="14579" marR="11411" indent="-1268" algn="just">
              <a:lnSpc>
                <a:spcPct val="145400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TSE.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along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wider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target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become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Net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Zero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Organisation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2045.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NL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business,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endParaRPr sz="799">
              <a:latin typeface="Arial"/>
              <a:cs typeface="Arial"/>
            </a:endParaRPr>
          </a:p>
          <a:p>
            <a:pPr marL="12678" marR="5071" indent="3170" algn="just">
              <a:lnSpc>
                <a:spcPct val="147000"/>
              </a:lnSpc>
              <a:spcBef>
                <a:spcPts val="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long-term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strategy,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built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upon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Group-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wide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target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through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public</a:t>
            </a:r>
            <a:r>
              <a:rPr sz="799" spc="3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commitment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reduce</a:t>
            </a:r>
            <a:r>
              <a:rPr sz="799" spc="4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emissions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million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tonnes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2030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fully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climate-neutral by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2045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via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accelerated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transition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process.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established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2020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target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its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direct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30%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2030,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compared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2018,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since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announced</a:t>
            </a:r>
            <a:r>
              <a:rPr sz="799" spc="4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its</a:t>
            </a:r>
            <a:r>
              <a:rPr sz="799" spc="37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plans</a:t>
            </a:r>
            <a:r>
              <a:rPr sz="79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transition</a:t>
            </a:r>
            <a:r>
              <a:rPr sz="799" spc="4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electric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arc</a:t>
            </a:r>
            <a:r>
              <a:rPr sz="79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furnace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steelmaking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Port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Talbot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-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will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achieve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reduction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annual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site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over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million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tonnes.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2159" y="5777025"/>
            <a:ext cx="5910723" cy="17069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92159" y="6910909"/>
            <a:ext cx="5898535" cy="463307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01299" y="7232481"/>
          <a:ext cx="5947574" cy="5407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88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90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75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2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125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2125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3963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12206">
                <a:tc gridSpan="3">
                  <a:txBody>
                    <a:bodyPr/>
                    <a:lstStyle/>
                    <a:p>
                      <a:pPr marR="78105" algn="r">
                        <a:lnSpc>
                          <a:spcPts val="740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740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ts val="740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 gridSpan="2">
                  <a:txBody>
                    <a:bodyPr/>
                    <a:lstStyle/>
                    <a:p>
                      <a:pPr marL="417195">
                        <a:lnSpc>
                          <a:spcPts val="740"/>
                        </a:lnSpc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242"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Scope3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Mlliontonnes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8445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83838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Scope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+2</a:t>
                      </a:r>
                      <a:r>
                        <a:rPr sz="7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+</a:t>
                      </a:r>
                      <a:r>
                        <a:rPr sz="7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tonnes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</a:t>
                      </a:r>
                      <a:r>
                        <a:rPr sz="700" spc="-25" dirty="0">
                          <a:solidFill>
                            <a:srgbClr val="83838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890"/>
                        </a:lnSpc>
                        <a:spcBef>
                          <a:spcPts val="80"/>
                        </a:spcBef>
                      </a:pPr>
                      <a:r>
                        <a:rPr sz="700" b="1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6.8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700" spc="-25" dirty="0">
                          <a:solidFill>
                            <a:srgbClr val="83838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2635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emiss</a:t>
                      </a:r>
                      <a:r>
                        <a:rPr sz="70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ons</a:t>
                      </a:r>
                      <a:r>
                        <a:rPr sz="700" spc="10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intensity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tCO2/tcs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2.00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93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700" spc="-20" dirty="0">
                          <a:solidFill>
                            <a:srgbClr val="A5A5A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02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799777" y="5941621"/>
          <a:ext cx="5953279" cy="7081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907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83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37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062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37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3013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3013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38198"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Scope</a:t>
                      </a:r>
                      <a:r>
                        <a:rPr sz="700" spc="10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tonnes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</a:t>
                      </a:r>
                      <a:r>
                        <a:rPr sz="700" spc="-20" dirty="0">
                          <a:solidFill>
                            <a:srgbClr val="A5A5A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302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10.9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8.6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9466"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Scope2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tonnes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302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(0</a:t>
                      </a:r>
                      <a:r>
                        <a:rPr sz="700" spc="-10" dirty="0">
                          <a:solidFill>
                            <a:srgbClr val="83838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(0</a:t>
                      </a:r>
                      <a:r>
                        <a:rPr sz="700" spc="-10" dirty="0">
                          <a:solidFill>
                            <a:srgbClr val="A5A5A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1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1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556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700" dirty="0">
                          <a:solidFill>
                            <a:srgbClr val="838385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70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7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3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3)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609"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Scope3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tonnes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0.2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696969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800" spc="-25" dirty="0">
                          <a:solidFill>
                            <a:srgbClr val="A5A5A5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800" spc="-25" dirty="0">
                          <a:solidFill>
                            <a:srgbClr val="696969"/>
                          </a:solidFill>
                          <a:latin typeface="Times New Roman"/>
                          <a:cs typeface="Times New Roman"/>
                        </a:rPr>
                        <a:t>3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7607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700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Scope</a:t>
                      </a:r>
                      <a:r>
                        <a:rPr sz="7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 +2 +</a:t>
                      </a:r>
                      <a:r>
                        <a:rPr sz="7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Million</a:t>
                      </a:r>
                      <a:r>
                        <a:rPr sz="7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tonnes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700" b="1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85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2635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CO2</a:t>
                      </a:r>
                      <a:r>
                        <a:rPr sz="7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700" spc="1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intensity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ICO2/tcs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176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1.78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93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spc="-20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74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b="1" spc="-25" dirty="0">
                          <a:solidFill>
                            <a:srgbClr val="696969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109683" y="1247581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09683" y="9553592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55649" y="719270"/>
            <a:ext cx="4168754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dirty="0">
                <a:solidFill>
                  <a:srgbClr val="2D569A"/>
                </a:solidFill>
                <a:latin typeface="Arial"/>
                <a:cs typeface="Arial"/>
              </a:rPr>
              <a:t>A6.</a:t>
            </a:r>
            <a:r>
              <a:rPr sz="1298" b="1" spc="-60" dirty="0">
                <a:solidFill>
                  <a:srgbClr val="2D569A"/>
                </a:solidFill>
                <a:latin typeface="Arial"/>
                <a:cs typeface="Arial"/>
              </a:rPr>
              <a:t> </a:t>
            </a:r>
            <a:r>
              <a:rPr sz="1298" b="1" spc="-55" dirty="0">
                <a:solidFill>
                  <a:srgbClr val="2D569A"/>
                </a:solidFill>
                <a:latin typeface="Arial"/>
                <a:cs typeface="Arial"/>
              </a:rPr>
              <a:t>Non-</a:t>
            </a:r>
            <a:r>
              <a:rPr sz="1298" b="1" spc="-30" dirty="0">
                <a:solidFill>
                  <a:srgbClr val="2D569A"/>
                </a:solidFill>
                <a:latin typeface="Arial"/>
                <a:cs typeface="Arial"/>
              </a:rPr>
              <a:t>Financial</a:t>
            </a:r>
            <a:r>
              <a:rPr sz="1298" b="1" spc="25" dirty="0">
                <a:solidFill>
                  <a:srgbClr val="2D569A"/>
                </a:solidFill>
                <a:latin typeface="Arial"/>
                <a:cs typeface="Arial"/>
              </a:rPr>
              <a:t> </a:t>
            </a:r>
            <a:r>
              <a:rPr sz="1298" b="1" spc="-35" dirty="0">
                <a:solidFill>
                  <a:srgbClr val="2D569A"/>
                </a:solidFill>
                <a:latin typeface="Arial"/>
                <a:cs typeface="Arial"/>
              </a:rPr>
              <a:t>Sustainability</a:t>
            </a:r>
            <a:r>
              <a:rPr sz="1298" b="1" spc="-60" dirty="0">
                <a:solidFill>
                  <a:srgbClr val="2D569A"/>
                </a:solidFill>
                <a:latin typeface="Arial"/>
                <a:cs typeface="Arial"/>
              </a:rPr>
              <a:t> </a:t>
            </a:r>
            <a:r>
              <a:rPr sz="1298" b="1" spc="-35" dirty="0">
                <a:solidFill>
                  <a:srgbClr val="2D569A"/>
                </a:solidFill>
                <a:latin typeface="Arial"/>
                <a:cs typeface="Arial"/>
              </a:rPr>
              <a:t>Information</a:t>
            </a:r>
            <a:r>
              <a:rPr sz="1298" b="1" spc="45" dirty="0">
                <a:solidFill>
                  <a:srgbClr val="2D569A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D569A"/>
                </a:solidFill>
                <a:latin typeface="Arial"/>
                <a:cs typeface="Arial"/>
              </a:rPr>
              <a:t>Statement</a:t>
            </a:r>
            <a:endParaRPr sz="1298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/>
              <a:t>Tata</a:t>
            </a:r>
            <a:r>
              <a:rPr sz="849" spc="-20" dirty="0"/>
              <a:t> Steel</a:t>
            </a:r>
            <a:r>
              <a:rPr sz="849" spc="-55" dirty="0"/>
              <a:t> </a:t>
            </a:r>
            <a:r>
              <a:rPr sz="849" spc="-25" dirty="0"/>
              <a:t>Europe</a:t>
            </a:r>
            <a:r>
              <a:rPr sz="849" spc="-10" dirty="0"/>
              <a:t> Limited</a:t>
            </a:r>
            <a:endParaRPr sz="849"/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204128"/>
          </a:xfrm>
          <a:prstGeom prst="rect">
            <a:avLst/>
          </a:prstGeom>
        </p:spPr>
        <p:txBody>
          <a:bodyPr vert="horz" wrap="square" lIns="0" tIns="72958" rIns="0" bIns="0" rtlCol="0">
            <a:spAutoFit/>
          </a:bodyPr>
          <a:lstStyle/>
          <a:p>
            <a:pPr marL="20919">
              <a:spcBef>
                <a:spcPts val="20"/>
              </a:spcBef>
            </a:pPr>
            <a:r>
              <a:rPr sz="849" spc="-20" dirty="0"/>
              <a:t>Report</a:t>
            </a:r>
            <a:r>
              <a:rPr sz="849" spc="-30" dirty="0"/>
              <a:t> </a:t>
            </a:r>
            <a:r>
              <a:rPr sz="849" dirty="0"/>
              <a:t>&amp;</a:t>
            </a:r>
            <a:r>
              <a:rPr sz="849" spc="-25" dirty="0"/>
              <a:t> </a:t>
            </a:r>
            <a:r>
              <a:rPr sz="849" spc="-20" dirty="0"/>
              <a:t>Accounts</a:t>
            </a:r>
            <a:r>
              <a:rPr sz="849" spc="55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/>
              <a:t>Page</a:t>
            </a:r>
            <a:r>
              <a:rPr sz="849" spc="-35" dirty="0"/>
              <a:t> </a:t>
            </a:r>
            <a:r>
              <a:rPr sz="849" spc="-25" dirty="0"/>
              <a:t>34</a:t>
            </a:r>
            <a:endParaRPr sz="849"/>
          </a:p>
        </p:txBody>
      </p:sp>
      <p:sp>
        <p:nvSpPr>
          <p:cNvPr id="9" name="object 9"/>
          <p:cNvSpPr txBox="1"/>
          <p:nvPr/>
        </p:nvSpPr>
        <p:spPr>
          <a:xfrm>
            <a:off x="792285" y="1465286"/>
            <a:ext cx="61238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5" dirty="0">
                <a:solidFill>
                  <a:srgbClr val="2D569A"/>
                </a:solidFill>
                <a:latin typeface="Arial"/>
                <a:cs typeface="Arial"/>
              </a:rPr>
              <a:t>Methodology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4544" y="1667984"/>
            <a:ext cx="2850170" cy="1458049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4437" algn="just">
              <a:lnSpc>
                <a:spcPct val="138700"/>
              </a:lnSpc>
              <a:spcBef>
                <a:spcPts val="8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calculates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reports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intensity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based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guidelines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World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Association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(worldsteel).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were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originally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derived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GHG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Protocol methodology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designed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specifically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widely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adopted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 sector.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founder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participant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worldsteel's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Climate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Action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has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accredited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Climate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Action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member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ever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since.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8321" y="3176782"/>
            <a:ext cx="2846366" cy="163174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634" algn="just">
              <a:lnSpc>
                <a:spcPct val="138200"/>
              </a:lnSpc>
              <a:spcBef>
                <a:spcPts val="85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GHG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Protocol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sector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agnostic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enables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investors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allocation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decision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making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across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sectors.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has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8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World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Resources</a:t>
            </a:r>
            <a:r>
              <a:rPr sz="84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Institute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World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Council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Sustainable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Development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world's</a:t>
            </a:r>
            <a:r>
              <a:rPr sz="84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most</a:t>
            </a:r>
            <a:r>
              <a:rPr sz="8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widely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84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greenhouse</a:t>
            </a:r>
            <a:r>
              <a:rPr sz="84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gas</a:t>
            </a:r>
            <a:r>
              <a:rPr sz="8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accounting standards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companies.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GHG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Protocol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also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recommended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use by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draft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issued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Sustainability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Boards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(ISSB)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IFRS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Foundation,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Science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Target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66683" y="1411946"/>
            <a:ext cx="2847634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initiative</a:t>
            </a:r>
            <a:r>
              <a:rPr sz="84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(SBTi)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CDP</a:t>
            </a:r>
            <a:r>
              <a:rPr sz="8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(formerly</a:t>
            </a:r>
            <a:r>
              <a:rPr sz="8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84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Disclosure Protocol).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66417" y="1841722"/>
            <a:ext cx="2860313" cy="110494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guidelines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provide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site-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wise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common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definitions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agreed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boundaries.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data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collection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programme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enables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individual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plants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compare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themselves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against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best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sector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identify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scope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improvement.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64907" y="2990848"/>
            <a:ext cx="2864750" cy="18212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38800"/>
              </a:lnSpc>
              <a:spcBef>
                <a:spcPts val="10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time,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landscape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evolved</a:t>
            </a:r>
            <a:r>
              <a:rPr sz="849" spc="-5" dirty="0">
                <a:solidFill>
                  <a:srgbClr val="A5A5A5"/>
                </a:solidFill>
                <a:latin typeface="Arial"/>
                <a:cs typeface="Arial"/>
              </a:rPr>
              <a:t>,</a:t>
            </a:r>
            <a:r>
              <a:rPr sz="849" spc="-114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investors</a:t>
            </a:r>
            <a:r>
              <a:rPr sz="849" spc="6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5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849" spc="5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6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849" spc="6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849" spc="5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coalescing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behind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84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orig</a:t>
            </a:r>
            <a:r>
              <a:rPr sz="849" spc="-15" dirty="0">
                <a:solidFill>
                  <a:srgbClr val="696969"/>
                </a:solidFill>
                <a:latin typeface="Arial"/>
                <a:cs typeface="Arial"/>
              </a:rPr>
              <a:t>i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nal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Greenhouse</a:t>
            </a:r>
            <a:r>
              <a:rPr sz="84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Gas</a:t>
            </a:r>
            <a:r>
              <a:rPr sz="8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Protocol</a:t>
            </a:r>
            <a:r>
              <a:rPr sz="84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(GHG</a:t>
            </a:r>
            <a:r>
              <a:rPr sz="84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Protocol)</a:t>
            </a:r>
            <a:r>
              <a:rPr sz="84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methodology</a:t>
            </a:r>
            <a:r>
              <a:rPr sz="84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r>
              <a:rPr sz="849" spc="-5" dirty="0">
                <a:solidFill>
                  <a:srgbClr val="A5A5A5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Recognising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likely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methodologies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future,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-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beginning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make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transition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towards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per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GHG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Protocol</a:t>
            </a:r>
            <a:r>
              <a:rPr sz="8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However</a:t>
            </a:r>
            <a:r>
              <a:rPr sz="849" spc="-10" dirty="0">
                <a:solidFill>
                  <a:srgbClr val="838385"/>
                </a:solidFill>
                <a:latin typeface="Arial"/>
                <a:cs typeface="Arial"/>
              </a:rPr>
              <a:t>,</a:t>
            </a:r>
            <a:r>
              <a:rPr sz="849" spc="-45" dirty="0">
                <a:solidFill>
                  <a:srgbClr val="838385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ensure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comparability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against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peer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sites</a:t>
            </a:r>
            <a:r>
              <a:rPr sz="849" spc="-10" dirty="0">
                <a:solidFill>
                  <a:srgbClr val="838385"/>
                </a:solidFill>
                <a:latin typeface="Arial"/>
                <a:cs typeface="Arial"/>
              </a:rPr>
              <a:t>.</a:t>
            </a:r>
            <a:r>
              <a:rPr sz="849" spc="65" dirty="0">
                <a:solidFill>
                  <a:srgbClr val="838385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will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intensity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per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worldsteel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methodology.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89184" y="5042206"/>
            <a:ext cx="5932360" cy="552791"/>
          </a:xfrm>
          <a:prstGeom prst="rect">
            <a:avLst/>
          </a:prstGeom>
        </p:spPr>
        <p:txBody>
          <a:bodyPr vert="horz" wrap="square" lIns="0" tIns="57054" rIns="0" bIns="0" rtlCol="0">
            <a:spAutoFit/>
          </a:bodyPr>
          <a:lstStyle/>
          <a:p>
            <a:pPr marL="16482">
              <a:spcBef>
                <a:spcPts val="449"/>
              </a:spcBef>
            </a:pPr>
            <a:r>
              <a:rPr sz="849" i="1" spc="-65" dirty="0">
                <a:solidFill>
                  <a:srgbClr val="2D569A"/>
                </a:solidFill>
                <a:latin typeface="Arial"/>
                <a:cs typeface="Arial"/>
              </a:rPr>
              <a:t>H</a:t>
            </a:r>
            <a:r>
              <a:rPr sz="849" i="1" spc="-65" dirty="0">
                <a:solidFill>
                  <a:srgbClr val="696969"/>
                </a:solidFill>
                <a:latin typeface="Arial"/>
                <a:cs typeface="Arial"/>
              </a:rPr>
              <a:t>1</a:t>
            </a:r>
            <a:r>
              <a:rPr sz="849" i="1" spc="-65" dirty="0">
                <a:solidFill>
                  <a:srgbClr val="2D569A"/>
                </a:solidFill>
                <a:latin typeface="Arial"/>
                <a:cs typeface="Arial"/>
              </a:rPr>
              <a:t>storrc</a:t>
            </a:r>
            <a:r>
              <a:rPr sz="849" i="1" spc="15" dirty="0">
                <a:solidFill>
                  <a:srgbClr val="2D56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2D569A"/>
                </a:solidFill>
                <a:latin typeface="Arial"/>
                <a:cs typeface="Arial"/>
              </a:rPr>
              <a:t>trends</a:t>
            </a:r>
            <a:endParaRPr sz="849">
              <a:latin typeface="Arial"/>
              <a:cs typeface="Arial"/>
            </a:endParaRPr>
          </a:p>
          <a:p>
            <a:pPr marL="17116" marR="5071" indent="-5071">
              <a:lnSpc>
                <a:spcPts val="1418"/>
              </a:lnSpc>
              <a:spcBef>
                <a:spcPts val="5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table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below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shows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CO2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emissions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NL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(Tata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Nederland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BV)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business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(Tata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Limited)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past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five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forms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baseline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against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measured</a:t>
            </a:r>
            <a:r>
              <a:rPr sz="84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108819"/>
            <a:ext cx="7281371" cy="0"/>
          </a:xfrm>
          <a:custGeom>
            <a:avLst/>
            <a:gdLst/>
            <a:ahLst/>
            <a:cxnLst/>
            <a:rect l="l" t="t" r="r" b="b"/>
            <a:pathLst>
              <a:path w="7293609">
                <a:moveTo>
                  <a:pt x="0" y="0"/>
                </a:moveTo>
                <a:lnTo>
                  <a:pt x="729303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0668" y="9531332"/>
            <a:ext cx="7275032" cy="0"/>
          </a:xfrm>
          <a:custGeom>
            <a:avLst/>
            <a:gdLst/>
            <a:ahLst/>
            <a:cxnLst/>
            <a:rect l="l" t="t" r="r" b="b"/>
            <a:pathLst>
              <a:path w="7287259">
                <a:moveTo>
                  <a:pt x="0" y="0"/>
                </a:moveTo>
                <a:lnTo>
                  <a:pt x="7286925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4658" y="730077"/>
            <a:ext cx="282417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6A3"/>
                </a:solidFill>
                <a:latin typeface="Arial"/>
                <a:cs typeface="Arial"/>
              </a:rPr>
              <a:t>A7.</a:t>
            </a:r>
            <a:r>
              <a:rPr sz="1198" b="1" spc="4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3"/>
                </a:solidFill>
                <a:latin typeface="Arial"/>
                <a:cs typeface="Arial"/>
              </a:rPr>
              <a:t>Section</a:t>
            </a:r>
            <a:r>
              <a:rPr sz="1198" b="1" spc="15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3"/>
                </a:solidFill>
                <a:latin typeface="Arial"/>
                <a:cs typeface="Arial"/>
              </a:rPr>
              <a:t>172,</a:t>
            </a:r>
            <a:r>
              <a:rPr sz="1198" b="1" spc="9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3"/>
                </a:solidFill>
                <a:latin typeface="Arial"/>
                <a:cs typeface="Arial"/>
              </a:rPr>
              <a:t>Companies</a:t>
            </a:r>
            <a:r>
              <a:rPr sz="1198" b="1" spc="21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A3"/>
                </a:solidFill>
                <a:latin typeface="Arial"/>
                <a:cs typeface="Arial"/>
              </a:rPr>
              <a:t>Act</a:t>
            </a:r>
            <a:r>
              <a:rPr sz="1198" b="1" spc="12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1198" b="1" spc="-20" dirty="0">
                <a:solidFill>
                  <a:srgbClr val="2856A3"/>
                </a:solidFill>
                <a:latin typeface="Arial"/>
                <a:cs typeface="Arial"/>
              </a:rPr>
              <a:t>2006</a:t>
            </a:r>
            <a:endParaRPr sz="1198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/>
              <a:t>Tata</a:t>
            </a:r>
            <a:r>
              <a:rPr sz="849" spc="-20" dirty="0"/>
              <a:t> Steel</a:t>
            </a:r>
            <a:r>
              <a:rPr sz="849" spc="-55" dirty="0"/>
              <a:t> </a:t>
            </a:r>
            <a:r>
              <a:rPr sz="849" spc="-25" dirty="0"/>
              <a:t>Europe</a:t>
            </a:r>
            <a:r>
              <a:rPr sz="849" spc="-10" dirty="0"/>
              <a:t> Limited</a:t>
            </a:r>
            <a:endParaRPr sz="849"/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204128"/>
          </a:xfrm>
          <a:prstGeom prst="rect">
            <a:avLst/>
          </a:prstGeom>
        </p:spPr>
        <p:txBody>
          <a:bodyPr vert="horz" wrap="square" lIns="0" tIns="72958" rIns="0" bIns="0" rtlCol="0">
            <a:spAutoFit/>
          </a:bodyPr>
          <a:lstStyle/>
          <a:p>
            <a:pPr marL="20919">
              <a:spcBef>
                <a:spcPts val="20"/>
              </a:spcBef>
            </a:pPr>
            <a:r>
              <a:rPr sz="849" spc="-20" dirty="0"/>
              <a:t>Report</a:t>
            </a:r>
            <a:r>
              <a:rPr sz="849" spc="-30" dirty="0"/>
              <a:t> </a:t>
            </a:r>
            <a:r>
              <a:rPr sz="849" dirty="0"/>
              <a:t>&amp;</a:t>
            </a:r>
            <a:r>
              <a:rPr sz="849" spc="-25" dirty="0"/>
              <a:t> </a:t>
            </a:r>
            <a:r>
              <a:rPr sz="849" spc="-20" dirty="0"/>
              <a:t>Accounts</a:t>
            </a:r>
            <a:r>
              <a:rPr sz="849" spc="55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10" dirty="0"/>
              <a:t>Page</a:t>
            </a:r>
            <a:r>
              <a:rPr sz="849" spc="-35" dirty="0"/>
              <a:t> </a:t>
            </a:r>
            <a:r>
              <a:rPr sz="849" spc="-25" dirty="0"/>
              <a:t>35</a:t>
            </a:r>
            <a:endParaRPr sz="849"/>
          </a:p>
        </p:txBody>
      </p:sp>
      <p:sp>
        <p:nvSpPr>
          <p:cNvPr id="5" name="object 5"/>
          <p:cNvSpPr txBox="1"/>
          <p:nvPr/>
        </p:nvSpPr>
        <p:spPr>
          <a:xfrm>
            <a:off x="839642" y="1214095"/>
            <a:ext cx="158356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856A3"/>
                </a:solidFill>
                <a:latin typeface="Arial"/>
                <a:cs typeface="Arial"/>
              </a:rPr>
              <a:t>Section</a:t>
            </a:r>
            <a:r>
              <a:rPr sz="799" i="1" spc="4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856A3"/>
                </a:solidFill>
                <a:latin typeface="Arial"/>
                <a:cs typeface="Arial"/>
              </a:rPr>
              <a:t>172</a:t>
            </a:r>
            <a:r>
              <a:rPr sz="799" i="1" spc="-10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i="1" spc="-4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6A3"/>
                </a:solidFill>
                <a:latin typeface="Arial"/>
                <a:cs typeface="Arial"/>
              </a:rPr>
              <a:t>Companies</a:t>
            </a:r>
            <a:r>
              <a:rPr sz="799" i="1" spc="5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856A3"/>
                </a:solidFill>
                <a:latin typeface="Arial"/>
                <a:cs typeface="Arial"/>
              </a:rPr>
              <a:t>Act</a:t>
            </a:r>
            <a:r>
              <a:rPr sz="799" i="1" spc="-1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2856A3"/>
                </a:solidFill>
                <a:latin typeface="Arial"/>
                <a:cs typeface="Arial"/>
              </a:rPr>
              <a:t>2006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3961" y="1406277"/>
            <a:ext cx="2840027" cy="1276110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indent="3804" algn="just">
              <a:lnSpc>
                <a:spcPct val="145100"/>
              </a:lnSpc>
              <a:spcBef>
                <a:spcPts val="125"/>
              </a:spcBef>
            </a:pP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out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how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have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had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regard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out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172(1)(a)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(f)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when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performin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 duties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172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Companies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Act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2006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requires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directors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act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way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consider</a:t>
            </a:r>
            <a:r>
              <a:rPr sz="799" spc="10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-13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good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faith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most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likely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promote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 success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Company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benefit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members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50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b="1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b="1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whol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-8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do</a:t>
            </a:r>
            <a:r>
              <a:rPr sz="799" spc="5" dirty="0">
                <a:solidFill>
                  <a:srgbClr val="A3A3A3"/>
                </a:solidFill>
                <a:latin typeface="Arial"/>
                <a:cs typeface="Arial"/>
              </a:rPr>
              <a:t>i</a:t>
            </a:r>
            <a:r>
              <a:rPr sz="799" spc="5" dirty="0">
                <a:solidFill>
                  <a:srgbClr val="444444"/>
                </a:solidFill>
                <a:latin typeface="Arial"/>
                <a:cs typeface="Arial"/>
              </a:rPr>
              <a:t>ng</a:t>
            </a:r>
            <a:r>
              <a:rPr sz="799" spc="-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so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regard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(amongst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matters)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to: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0049" y="2815622"/>
            <a:ext cx="2826714" cy="70620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a)</a:t>
            </a:r>
            <a:r>
              <a:rPr sz="799" spc="4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likely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consequences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decision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term</a:t>
            </a:r>
            <a:r>
              <a:rPr sz="799" spc="-20" dirty="0">
                <a:solidFill>
                  <a:srgbClr val="6B6B6B"/>
                </a:solidFill>
                <a:latin typeface="Arial"/>
                <a:cs typeface="Arial"/>
              </a:rPr>
              <a:t>;</a:t>
            </a:r>
            <a:endParaRPr sz="799">
              <a:latin typeface="Arial"/>
              <a:cs typeface="Arial"/>
            </a:endParaRPr>
          </a:p>
          <a:p>
            <a:pPr marL="15214">
              <a:spcBef>
                <a:spcPts val="67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}</a:t>
            </a:r>
            <a:r>
              <a:rPr sz="799" spc="439" dirty="0">
                <a:solidFill>
                  <a:srgbClr val="6B6B6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interests</a:t>
            </a:r>
            <a:r>
              <a:rPr sz="799" spc="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Company's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employees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;</a:t>
            </a:r>
            <a:endParaRPr sz="799">
              <a:latin typeface="Arial"/>
              <a:cs typeface="Arial"/>
            </a:endParaRPr>
          </a:p>
          <a:p>
            <a:pPr marL="189542" marR="5071" indent="-171792">
              <a:lnSpc>
                <a:spcPct val="115300"/>
              </a:lnSpc>
              <a:spcBef>
                <a:spcPts val="55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c)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need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foster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Company's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relationships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suppliers,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customers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others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;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6042" y="3566053"/>
            <a:ext cx="2840027" cy="352467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1935" marR="22187" indent="-169257">
              <a:lnSpc>
                <a:spcPct val="112799"/>
              </a:lnSpc>
              <a:spcBef>
                <a:spcPts val="100"/>
              </a:spcBef>
              <a:buAutoNum type="alphaLcParenR" startAt="4"/>
              <a:tabLst>
                <a:tab pos="186373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impact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Company's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community 	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environment;</a:t>
            </a:r>
            <a:endParaRPr sz="799">
              <a:latin typeface="Arial"/>
              <a:cs typeface="Arial"/>
            </a:endParaRPr>
          </a:p>
          <a:p>
            <a:pPr marL="187640" marR="87481" indent="-175596">
              <a:lnSpc>
                <a:spcPct val="110300"/>
              </a:lnSpc>
              <a:spcBef>
                <a:spcPts val="599"/>
              </a:spcBef>
              <a:buAutoNum type="alphaLcParenR" startAt="4"/>
              <a:tabLst>
                <a:tab pos="188908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desirability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maintaming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reputation 	for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high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standards of</a:t>
            </a:r>
            <a:r>
              <a:rPr sz="799" spc="-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conduct;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184471" marR="12044" indent="-169891" algn="just">
              <a:lnSpc>
                <a:spcPct val="115300"/>
              </a:lnSpc>
              <a:spcBef>
                <a:spcPts val="549"/>
              </a:spcBef>
              <a:buAutoNum type="alphaLcParenR" startAt="4"/>
              <a:tabLst>
                <a:tab pos="184471" algn="l"/>
                <a:tab pos="187640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the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need</a:t>
            </a:r>
            <a:r>
              <a:rPr sz="799" spc="38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fairly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members</a:t>
            </a:r>
            <a:r>
              <a:rPr sz="799" spc="4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Company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214" marR="5071" indent="-634" algn="just">
              <a:lnSpc>
                <a:spcPct val="146900"/>
              </a:lnSpc>
              <a:spcBef>
                <a:spcPts val="20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Since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799" spc="3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October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2021,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decision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making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devolved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separate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teams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MLE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Businesses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effect</a:t>
            </a:r>
            <a:r>
              <a:rPr sz="799" spc="38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,</a:t>
            </a:r>
            <a:r>
              <a:rPr sz="799" spc="379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concentrated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oversight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assurance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consolidated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l</a:t>
            </a:r>
            <a:r>
              <a:rPr sz="799" spc="-60" dirty="0">
                <a:solidFill>
                  <a:srgbClr val="6B6B6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result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 Group.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Responsibility for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direction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control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,</a:t>
            </a:r>
            <a:r>
              <a:rPr sz="799" spc="185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including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primary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responsibility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setting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strategic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priorities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6B6B6B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supporting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stakeholder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engagement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8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communication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Company's</a:t>
            </a:r>
            <a:r>
              <a:rPr sz="79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ultimate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parent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India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28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assumed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respective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teams</a:t>
            </a:r>
            <a:r>
              <a:rPr sz="799" spc="4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continues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maintain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processes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controls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place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assure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itse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performance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results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companies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5287" y="7135170"/>
            <a:ext cx="2836857" cy="12824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475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Governance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responsibilities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relation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delegated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supports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carrying out its duties. This committee comprises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executive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appropriate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external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perspective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challenge.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provides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governance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oversight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4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4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assurance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matters.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4023" y="8462150"/>
            <a:ext cx="2830518" cy="91666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promote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high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standards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corporate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governance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throughout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organisation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hold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scheduled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meetings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consider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relevant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Five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meetings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ended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additional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meetings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02621" y="1150033"/>
            <a:ext cx="2847634" cy="1639355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algn="just">
              <a:lnSpc>
                <a:spcPct val="146100"/>
              </a:lnSpc>
              <a:spcBef>
                <a:spcPts val="11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required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2023/24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Committee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continued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electronically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via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Microsoft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Teams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further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decisions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circulation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appropriate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inducted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into</a:t>
            </a:r>
            <a:r>
              <a:rPr sz="799" spc="-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aware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rectors'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duties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27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172(1)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Companies</a:t>
            </a:r>
            <a:r>
              <a:rPr sz="79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349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2006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374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Induction</a:t>
            </a:r>
            <a:r>
              <a:rPr sz="79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materials</a:t>
            </a:r>
            <a:r>
              <a:rPr sz="799" spc="4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regularly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refreshed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available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TSE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via a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33333"/>
                </a:solidFill>
                <a:latin typeface="Arial"/>
                <a:cs typeface="Arial"/>
              </a:rPr>
              <a:t>Board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Portal.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appointed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financial year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08607" y="2830874"/>
            <a:ext cx="2852072" cy="2883768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634" algn="just">
              <a:lnSpc>
                <a:spcPct val="146700"/>
              </a:lnSpc>
              <a:spcBef>
                <a:spcPts val="11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framework</a:t>
            </a:r>
            <a:r>
              <a:rPr sz="799" spc="4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policies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separately</a:t>
            </a:r>
            <a:r>
              <a:rPr sz="799" spc="38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deployed</a:t>
            </a:r>
            <a:r>
              <a:rPr sz="79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constituent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nesses of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spc="4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delegated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authority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levels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applicable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roles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across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organisation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spc="379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egated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authority</a:t>
            </a:r>
            <a:r>
              <a:rPr sz="799" spc="4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levels</a:t>
            </a:r>
            <a:r>
              <a:rPr sz="79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identified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certain financial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commercial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decisions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reserved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Boards.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typically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advance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reserved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constituent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attention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4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conscious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impact</a:t>
            </a:r>
            <a:r>
              <a:rPr sz="799" spc="11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decisions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stakeholders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well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wider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impact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society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20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recognises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given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complexity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decisions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taken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stakeholder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44444"/>
                </a:solidFill>
                <a:latin typeface="Arial"/>
                <a:cs typeface="Arial"/>
              </a:rPr>
              <a:t>interests.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Accordingly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19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2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role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assuring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management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constituent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businesses,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supported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decis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1believes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best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objectives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-10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15617" y="5844796"/>
            <a:ext cx="285143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82095" algn="l"/>
              </a:tabLst>
            </a:pPr>
            <a:r>
              <a:rPr sz="799" spc="-25" dirty="0">
                <a:solidFill>
                  <a:srgbClr val="798AA1"/>
                </a:solidFill>
                <a:latin typeface="Arial"/>
                <a:cs typeface="Arial"/>
              </a:rPr>
              <a:t>(</a:t>
            </a:r>
            <a:r>
              <a:rPr sz="799" spc="-25" dirty="0">
                <a:solidFill>
                  <a:srgbClr val="5675A8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7C97BD"/>
                </a:solidFill>
                <a:latin typeface="Arial"/>
                <a:cs typeface="Arial"/>
              </a:rPr>
              <a:t>)</a:t>
            </a:r>
            <a:r>
              <a:rPr sz="799" dirty="0">
                <a:solidFill>
                  <a:srgbClr val="7C97BD"/>
                </a:solid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likely</a:t>
            </a:r>
            <a:r>
              <a:rPr sz="799" spc="1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consequences</a:t>
            </a:r>
            <a:r>
              <a:rPr sz="799" spc="9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any</a:t>
            </a:r>
            <a:r>
              <a:rPr sz="799" spc="-3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decision</a:t>
            </a:r>
            <a:r>
              <a:rPr sz="799" spc="2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6A3"/>
                </a:solidFill>
                <a:latin typeface="Arial"/>
                <a:cs typeface="Arial"/>
              </a:rPr>
              <a:t>long</a:t>
            </a:r>
            <a:r>
              <a:rPr sz="799" spc="-45" dirty="0">
                <a:solidFill>
                  <a:srgbClr val="2856A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2856A3"/>
                </a:solidFill>
                <a:latin typeface="Arial"/>
                <a:cs typeface="Arial"/>
              </a:rPr>
              <a:t>term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18157" y="6040031"/>
            <a:ext cx="2853339" cy="198738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approved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2023/24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Annual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monitored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 implementation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throughout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through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took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external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factors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,</a:t>
            </a:r>
            <a:r>
              <a:rPr sz="799" spc="25" dirty="0">
                <a:solidFill>
                  <a:srgbClr val="6B6B6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18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industry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outlook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global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economic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conditions.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mindful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decarbonisation</a:t>
            </a:r>
            <a:r>
              <a:rPr sz="799" spc="4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objectives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provides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guidance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direction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constituent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businesses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relevant.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Board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considered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progress</a:t>
            </a:r>
            <a:r>
              <a:rPr sz="799" spc="4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major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decarbonisation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initiatives</a:t>
            </a:r>
            <a:r>
              <a:rPr sz="799" spc="254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expenditure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projects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essential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long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22830" y="8074735"/>
            <a:ext cx="2847634" cy="1096707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946" marR="5071" indent="-1902" algn="just">
              <a:lnSpc>
                <a:spcPct val="146400"/>
              </a:lnSpc>
              <a:spcBef>
                <a:spcPts val="11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Consistent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role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holding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separate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businesses,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members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so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monitor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progress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development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operational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sustainability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issues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ti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tuent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guidance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relation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factors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necessary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support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long-term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stability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sustainable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growth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57" y="1095177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5303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0023" y="710633"/>
            <a:ext cx="283558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45EA0"/>
                </a:solidFill>
                <a:latin typeface="Arial"/>
                <a:cs typeface="Arial"/>
              </a:rPr>
              <a:t>A7.</a:t>
            </a:r>
            <a:r>
              <a:rPr sz="1198" b="1" spc="14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EA0"/>
                </a:solidFill>
                <a:latin typeface="Arial"/>
                <a:cs typeface="Arial"/>
              </a:rPr>
              <a:t>Section</a:t>
            </a:r>
            <a:r>
              <a:rPr sz="1198" b="1" spc="9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EA0"/>
                </a:solidFill>
                <a:latin typeface="Arial"/>
                <a:cs typeface="Arial"/>
              </a:rPr>
              <a:t>172,</a:t>
            </a:r>
            <a:r>
              <a:rPr sz="1198" b="1" spc="13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EA0"/>
                </a:solidFill>
                <a:latin typeface="Arial"/>
                <a:cs typeface="Arial"/>
              </a:rPr>
              <a:t>Companies</a:t>
            </a:r>
            <a:r>
              <a:rPr sz="1198" b="1" spc="229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EA0"/>
                </a:solidFill>
                <a:latin typeface="Arial"/>
                <a:cs typeface="Arial"/>
              </a:rPr>
              <a:t>Act</a:t>
            </a:r>
            <a:r>
              <a:rPr sz="1198" b="1" spc="11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1198" b="1" spc="-20" dirty="0">
                <a:solidFill>
                  <a:srgbClr val="345EA0"/>
                </a:solidFill>
                <a:latin typeface="Arial"/>
                <a:cs typeface="Arial"/>
              </a:rPr>
              <a:t>2006</a:t>
            </a:r>
            <a:endParaRPr sz="1198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98471" y="9900050"/>
            <a:ext cx="1236172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14717"/>
          </a:xfrm>
          <a:prstGeom prst="rect">
            <a:avLst/>
          </a:prstGeom>
        </p:spPr>
        <p:txBody>
          <a:bodyPr vert="horz" wrap="square" lIns="0" tIns="61052" rIns="0" bIns="0" rtlCol="0">
            <a:spAutoFit/>
          </a:bodyPr>
          <a:lstStyle/>
          <a:p>
            <a:pPr marL="30428">
              <a:spcBef>
                <a:spcPts val="25"/>
              </a:spcBef>
            </a:pPr>
            <a:r>
              <a:rPr dirty="0"/>
              <a:t>Report &amp;</a:t>
            </a:r>
            <a:r>
              <a:rPr spc="-15" dirty="0"/>
              <a:t> </a:t>
            </a:r>
            <a:r>
              <a:rPr dirty="0"/>
              <a:t>Accounts</a:t>
            </a:r>
            <a:r>
              <a:rPr spc="80" dirty="0"/>
              <a:t> </a:t>
            </a:r>
            <a:r>
              <a:rPr spc="-20" dirty="0"/>
              <a:t>2024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25181"/>
          </a:xfrm>
          <a:prstGeom prst="rect">
            <a:avLst/>
          </a:prstGeom>
        </p:spPr>
        <p:txBody>
          <a:bodyPr vert="horz" wrap="square" lIns="0" tIns="55644" rIns="0" bIns="0" rtlCol="0">
            <a:spAutoFit/>
          </a:bodyPr>
          <a:lstStyle/>
          <a:p>
            <a:pPr marL="27893">
              <a:spcBef>
                <a:spcPts val="2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36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7070" y="1136349"/>
            <a:ext cx="2849536" cy="748043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algn="just">
              <a:lnSpc>
                <a:spcPct val="148600"/>
              </a:lnSpc>
              <a:spcBef>
                <a:spcPts val="9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optimise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maintain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available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Group,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Board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approved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recapitalisation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support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subsidiaries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04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2023/24.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2589" y="2011145"/>
            <a:ext cx="22156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73220" algn="l"/>
              </a:tabLst>
            </a:pPr>
            <a:r>
              <a:rPr sz="799" spc="25" dirty="0">
                <a:solidFill>
                  <a:srgbClr val="8587A5"/>
                </a:solidFill>
                <a:latin typeface="Arial"/>
                <a:cs typeface="Arial"/>
              </a:rPr>
              <a:t>l</a:t>
            </a:r>
            <a:r>
              <a:rPr sz="799" spc="25" dirty="0">
                <a:solidFill>
                  <a:srgbClr val="62749C"/>
                </a:solidFill>
                <a:latin typeface="Arial"/>
                <a:cs typeface="Arial"/>
              </a:rPr>
              <a:t>b</a:t>
            </a:r>
            <a:r>
              <a:rPr sz="799" spc="25" dirty="0">
                <a:solidFill>
                  <a:srgbClr val="8587A5"/>
                </a:solidFill>
                <a:latin typeface="Arial"/>
                <a:cs typeface="Arial"/>
              </a:rPr>
              <a:t>)</a:t>
            </a:r>
            <a:r>
              <a:rPr sz="799" dirty="0">
                <a:solidFill>
                  <a:srgbClr val="8587A5"/>
                </a:solid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interests</a:t>
            </a:r>
            <a:r>
              <a:rPr sz="799" spc="5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s</a:t>
            </a:r>
            <a:r>
              <a:rPr sz="799" spc="-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employees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3244" y="2206224"/>
            <a:ext cx="2846366" cy="1994992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4437" algn="just">
              <a:lnSpc>
                <a:spcPct val="147300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Disclosures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Strategic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Corporate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Governance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page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41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Report.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Primary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responsibility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considering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rests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constituent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operating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geographies.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nevertheless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regard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interests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supported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engagement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employee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representatives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appropriate.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recognises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importance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attracting,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retaining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motivating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employees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deliver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Chain's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strategic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objectives.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1925" y="4245386"/>
            <a:ext cx="2845732" cy="109860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5071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prioritise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health,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safety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wellbeing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workforces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reviewed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key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metrics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relating 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safety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operations 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well-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employees.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escalation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important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Safety,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Health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Environment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2839" y="5397561"/>
            <a:ext cx="2841929" cy="127230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particular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regard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impact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employees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communities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considering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relating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reorganisat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on,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divestment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closure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restructuring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proposals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</a:t>
            </a:r>
            <a:r>
              <a:rPr sz="799" dirty="0">
                <a:solidFill>
                  <a:srgbClr val="AFAEAF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ness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were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 have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impact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large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proportion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spc="-10" dirty="0">
                <a:solidFill>
                  <a:srgbClr val="AFAE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03752" y="6738716"/>
            <a:ext cx="2837491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71318" marR="5071" indent="-259273">
              <a:lnSpc>
                <a:spcPct val="147800"/>
              </a:lnSpc>
              <a:spcBef>
                <a:spcPts val="100"/>
              </a:spcBef>
              <a:tabLst>
                <a:tab pos="272586" algn="l"/>
              </a:tabLst>
            </a:pPr>
            <a:r>
              <a:rPr sz="799" spc="-25" dirty="0">
                <a:solidFill>
                  <a:srgbClr val="345EA0"/>
                </a:solidFill>
                <a:latin typeface="Arial"/>
                <a:cs typeface="Arial"/>
              </a:rPr>
              <a:t>(c)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		the</a:t>
            </a:r>
            <a:r>
              <a:rPr sz="799" spc="-1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need</a:t>
            </a:r>
            <a:r>
              <a:rPr sz="799" spc="1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foster</a:t>
            </a:r>
            <a:r>
              <a:rPr sz="799" spc="3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s</a:t>
            </a:r>
            <a:r>
              <a:rPr sz="799" spc="-3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business</a:t>
            </a:r>
            <a:r>
              <a:rPr sz="799" spc="3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relationsh</a:t>
            </a:r>
            <a:r>
              <a:rPr sz="799" spc="-4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5EA0"/>
                </a:solidFill>
                <a:latin typeface="Arial"/>
                <a:cs typeface="Arial"/>
              </a:rPr>
              <a:t>ps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 with</a:t>
            </a:r>
            <a:r>
              <a:rPr sz="799" spc="6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suppliers</a:t>
            </a:r>
            <a:r>
              <a:rPr sz="799" dirty="0">
                <a:solidFill>
                  <a:srgbClr val="AFAEAF"/>
                </a:solidFill>
                <a:latin typeface="Arial"/>
                <a:cs typeface="Arial"/>
              </a:rPr>
              <a:t>,</a:t>
            </a:r>
            <a:r>
              <a:rPr sz="799" spc="-70" dirty="0">
                <a:solidFill>
                  <a:srgbClr val="AFAE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customers</a:t>
            </a:r>
            <a:r>
              <a:rPr sz="799" spc="7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and 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others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5424" y="7171540"/>
            <a:ext cx="2841929" cy="2348094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12678" marR="5071" indent="2536" algn="just">
              <a:lnSpc>
                <a:spcPct val="146200"/>
              </a:lnSpc>
              <a:spcBef>
                <a:spcPts val="9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oversight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stakeholder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relallonships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regard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relationships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254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decision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making</a:t>
            </a:r>
            <a:r>
              <a:rPr sz="799" spc="43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reviewing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subsidiaries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Board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sought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understand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engage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matters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affecting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stakeholders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799" spc="1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whether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spend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suppliers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799" spc="17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hedging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70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849" b="1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strategic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supplier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sustainable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plants</a:t>
            </a:r>
            <a:r>
              <a:rPr sz="799" dirty="0">
                <a:solidFill>
                  <a:srgbClr val="AFAEAF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AFAE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taken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regular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updates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political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relevance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its</a:t>
            </a:r>
            <a:r>
              <a:rPr sz="799" spc="12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geographies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sought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forum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engagement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shareholder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senior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members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operational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management.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3523" y="1142444"/>
            <a:ext cx="2859045" cy="5359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information</a:t>
            </a:r>
            <a:r>
              <a:rPr sz="799" spc="8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found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Strategic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Corporate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Governance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Principle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page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43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87383" y="1776443"/>
            <a:ext cx="2857777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76389" marR="5071" indent="-264345">
              <a:lnSpc>
                <a:spcPct val="147800"/>
              </a:lnSpc>
              <a:spcBef>
                <a:spcPts val="100"/>
              </a:spcBef>
              <a:tabLst>
                <a:tab pos="278291" algn="l"/>
              </a:tabLst>
            </a:pPr>
            <a:r>
              <a:rPr sz="799" spc="-25" dirty="0">
                <a:solidFill>
                  <a:srgbClr val="8587A5"/>
                </a:solidFill>
                <a:latin typeface="Arial"/>
                <a:cs typeface="Arial"/>
              </a:rPr>
              <a:t>{</a:t>
            </a:r>
            <a:r>
              <a:rPr sz="799" spc="-25" dirty="0">
                <a:solidFill>
                  <a:srgbClr val="345EA0"/>
                </a:solidFill>
                <a:latin typeface="Arial"/>
                <a:cs typeface="Arial"/>
              </a:rPr>
              <a:t>d</a:t>
            </a:r>
            <a:r>
              <a:rPr sz="799" spc="-25" dirty="0">
                <a:solidFill>
                  <a:srgbClr val="8587A5"/>
                </a:solidFill>
                <a:latin typeface="Arial"/>
                <a:cs typeface="Arial"/>
              </a:rPr>
              <a:t>)</a:t>
            </a:r>
            <a:r>
              <a:rPr sz="799" dirty="0">
                <a:solidFill>
                  <a:srgbClr val="8587A5"/>
                </a:solidFill>
                <a:latin typeface="Arial"/>
                <a:cs typeface="Arial"/>
              </a:rPr>
              <a:t>		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469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587A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mpact</a:t>
            </a:r>
            <a:r>
              <a:rPr sz="799" spc="439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of</a:t>
            </a:r>
            <a:r>
              <a:rPr sz="799" spc="474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483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Company's</a:t>
            </a:r>
            <a:r>
              <a:rPr sz="799" spc="140" dirty="0">
                <a:solidFill>
                  <a:srgbClr val="345EA0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operations</a:t>
            </a:r>
            <a:r>
              <a:rPr sz="799" spc="175" dirty="0">
                <a:solidFill>
                  <a:srgbClr val="345EA0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on</a:t>
            </a:r>
            <a:r>
              <a:rPr sz="799" spc="489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 community</a:t>
            </a:r>
            <a:r>
              <a:rPr sz="799" spc="7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environment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83118" y="2197601"/>
            <a:ext cx="2859679" cy="146692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465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60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b="1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b="1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25" dirty="0">
                <a:solidFill>
                  <a:srgbClr val="3F3F3F"/>
                </a:solidFill>
                <a:latin typeface="Arial"/>
                <a:cs typeface="Arial"/>
              </a:rPr>
              <a:t>aware</a:t>
            </a:r>
            <a:r>
              <a:rPr sz="849" b="1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impact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environment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 communities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taken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performance.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broadly,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supported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efforts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decarbonise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intensive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businesses,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proposals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2023/24.</a:t>
            </a:r>
            <a:r>
              <a:rPr sz="79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acknowledged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impacts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measures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communities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Group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operates.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80781" y="3708926"/>
            <a:ext cx="2855241" cy="1104948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2678" marR="5071" indent="3170" algn="just">
              <a:lnSpc>
                <a:spcPct val="147300"/>
              </a:lnSpc>
              <a:spcBef>
                <a:spcPts val="1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key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ambition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should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 carbon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neutral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2045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continue 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explore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strategic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technological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solutions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achieve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objectives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respective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geographies.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details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decarbonisation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objective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found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Strategic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page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17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73976" y="4858050"/>
            <a:ext cx="2857777" cy="1994992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5071" indent="3804" algn="just">
              <a:lnSpc>
                <a:spcPct val="146100"/>
              </a:lnSpc>
              <a:spcBef>
                <a:spcPts val="11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major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employer,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cornerstone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customer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businesses.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ln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addition,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contains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supports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economic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regeneration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communities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affected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industry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UK.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number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popular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community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events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75" dirty="0">
                <a:solidFill>
                  <a:srgbClr val="3F3F3F"/>
                </a:solidFill>
                <a:latin typeface="Arial"/>
                <a:cs typeface="Arial"/>
              </a:rPr>
              <a:t>Kids</a:t>
            </a:r>
            <a:r>
              <a:rPr sz="849" b="1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AFAEAF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 one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world's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longest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running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triathlon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series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kids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Chess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Tournament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-10" dirty="0">
                <a:solidFill>
                  <a:srgbClr val="AFAEAF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344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divers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ty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training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interactions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events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Women's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Day</a:t>
            </a:r>
            <a:r>
              <a:rPr sz="799" spc="-2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74890" y="6915502"/>
            <a:ext cx="2850170" cy="3584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79559" marR="5071" indent="-267514">
              <a:lnSpc>
                <a:spcPct val="150300"/>
              </a:lnSpc>
              <a:spcBef>
                <a:spcPts val="100"/>
              </a:spcBef>
              <a:tabLst>
                <a:tab pos="278925" algn="l"/>
              </a:tabLst>
            </a:pPr>
            <a:r>
              <a:rPr sz="799" spc="-25" dirty="0">
                <a:solidFill>
                  <a:srgbClr val="345EA0"/>
                </a:solidFill>
                <a:latin typeface="Arial"/>
                <a:cs typeface="Arial"/>
              </a:rPr>
              <a:t>(e)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desirab</a:t>
            </a:r>
            <a:r>
              <a:rPr sz="799" dirty="0">
                <a:solidFill>
                  <a:srgbClr val="62749C"/>
                </a:solidFill>
                <a:latin typeface="Arial"/>
                <a:cs typeface="Arial"/>
              </a:rPr>
              <a:t>il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ity</a:t>
            </a:r>
            <a:r>
              <a:rPr sz="799" spc="-3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maintaining</a:t>
            </a:r>
            <a:r>
              <a:rPr sz="799" spc="3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reputation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high</a:t>
            </a:r>
            <a:r>
              <a:rPr sz="799" spc="3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standards</a:t>
            </a:r>
            <a:r>
              <a:rPr sz="799" spc="4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5EA0"/>
                </a:solidFill>
                <a:latin typeface="Arial"/>
                <a:cs typeface="Arial"/>
              </a:rPr>
              <a:t>of business</a:t>
            </a:r>
            <a:r>
              <a:rPr sz="799" spc="40" dirty="0">
                <a:solidFill>
                  <a:srgbClr val="345EA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5EA0"/>
                </a:solidFill>
                <a:latin typeface="Arial"/>
                <a:cs typeface="Arial"/>
              </a:rPr>
              <a:t>conduct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69914" y="7354427"/>
            <a:ext cx="2857143" cy="1272307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5705" algn="just">
              <a:lnSpc>
                <a:spcPct val="1465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maintaining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reputation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Company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conduct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business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dealings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11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five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20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Corporate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Governance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page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41</a:t>
            </a:r>
            <a:r>
              <a:rPr sz="799" dirty="0">
                <a:solidFill>
                  <a:srgbClr val="AFAEAF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FAE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Tata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Code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Conduct,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series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principles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supporting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ethical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conduct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Tata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branded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-10" dirty="0">
                <a:solidFill>
                  <a:srgbClr val="AFAE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70929" y="8677291"/>
            <a:ext cx="2845098" cy="74170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 expects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honesty,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integrity,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transparency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aspects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dealings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employees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contractors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partners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2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reviews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measures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frameworks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uphold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ethica</a:t>
            </a:r>
            <a:r>
              <a:rPr sz="799" dirty="0">
                <a:solidFill>
                  <a:srgbClr val="AFAEAF"/>
                </a:solidFill>
                <a:latin typeface="Arial"/>
                <a:cs typeface="Arial"/>
              </a:rPr>
              <a:t>l</a:t>
            </a:r>
            <a:r>
              <a:rPr sz="799" spc="-20" dirty="0">
                <a:solidFill>
                  <a:srgbClr val="AFAEA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principles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99668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25230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4658" y="717875"/>
            <a:ext cx="282988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9A5"/>
                </a:solidFill>
                <a:latin typeface="Arial"/>
                <a:cs typeface="Arial"/>
              </a:rPr>
              <a:t>A7.</a:t>
            </a:r>
            <a:r>
              <a:rPr sz="1198" b="1" spc="140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9A5"/>
                </a:solidFill>
                <a:latin typeface="Arial"/>
                <a:cs typeface="Arial"/>
              </a:rPr>
              <a:t>Section</a:t>
            </a:r>
            <a:r>
              <a:rPr sz="1198" b="1" spc="95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9A5"/>
                </a:solidFill>
                <a:latin typeface="Arial"/>
                <a:cs typeface="Arial"/>
              </a:rPr>
              <a:t>172,</a:t>
            </a:r>
            <a:r>
              <a:rPr sz="1198" b="1" spc="90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9A5"/>
                </a:solidFill>
                <a:latin typeface="Arial"/>
                <a:cs typeface="Arial"/>
              </a:rPr>
              <a:t>Companies</a:t>
            </a:r>
            <a:r>
              <a:rPr sz="1198" b="1" spc="215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9A5"/>
                </a:solidFill>
                <a:latin typeface="Arial"/>
                <a:cs typeface="Arial"/>
              </a:rPr>
              <a:t>Act</a:t>
            </a:r>
            <a:r>
              <a:rPr sz="1198" b="1" spc="120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1198" b="1" spc="-20" dirty="0">
                <a:solidFill>
                  <a:srgbClr val="2859A5"/>
                </a:solidFill>
                <a:latin typeface="Arial"/>
                <a:cs typeface="Arial"/>
              </a:rPr>
              <a:t>2006</a:t>
            </a:r>
            <a:endParaRPr sz="1198">
              <a:latin typeface="Arial"/>
              <a:cs typeface="Arial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95033"/>
          </a:xfrm>
          <a:prstGeom prst="rect">
            <a:avLst/>
          </a:prstGeom>
        </p:spPr>
        <p:txBody>
          <a:bodyPr vert="horz" wrap="square" lIns="0" tIns="41559" rIns="0" bIns="0" rtlCol="0">
            <a:spAutoFit/>
          </a:bodyPr>
          <a:lstStyle/>
          <a:p>
            <a:pPr marL="86213">
              <a:spcBef>
                <a:spcPts val="15"/>
              </a:spcBef>
            </a:pPr>
            <a:r>
              <a:rPr dirty="0">
                <a:solidFill>
                  <a:srgbClr val="343434"/>
                </a:solidFill>
              </a:rPr>
              <a:t>Report</a:t>
            </a:r>
            <a:r>
              <a:rPr spc="40" dirty="0">
                <a:solidFill>
                  <a:srgbClr val="343434"/>
                </a:solidFill>
              </a:rPr>
              <a:t> </a:t>
            </a:r>
            <a:r>
              <a:rPr sz="898" spc="-60" dirty="0">
                <a:solidFill>
                  <a:srgbClr val="343434"/>
                </a:solidFill>
              </a:rPr>
              <a:t>&amp;</a:t>
            </a:r>
            <a:r>
              <a:rPr sz="898" spc="-2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Accounts</a:t>
            </a:r>
            <a:r>
              <a:rPr spc="40" dirty="0">
                <a:solidFill>
                  <a:srgbClr val="343434"/>
                </a:solidFill>
              </a:rPr>
              <a:t> </a:t>
            </a:r>
            <a:r>
              <a:rPr spc="-20" dirty="0">
                <a:solidFill>
                  <a:srgbClr val="343434"/>
                </a:solidFill>
              </a:rPr>
              <a:t>2024</a:t>
            </a:r>
            <a:endParaRPr sz="898"/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96313"/>
          </a:xfrm>
          <a:prstGeom prst="rect">
            <a:avLst/>
          </a:prstGeom>
        </p:spPr>
        <p:txBody>
          <a:bodyPr vert="horz" wrap="square" lIns="0" tIns="42826" rIns="0" bIns="0" rtlCol="0">
            <a:spAutoFit/>
          </a:bodyPr>
          <a:lstStyle/>
          <a:p>
            <a:pPr marL="103962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Tata</a:t>
            </a:r>
            <a:r>
              <a:rPr spc="-4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Steel</a:t>
            </a:r>
            <a:r>
              <a:rPr spc="-5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Europe</a:t>
            </a:r>
            <a:r>
              <a:rPr spc="20" dirty="0">
                <a:solidFill>
                  <a:srgbClr val="343434"/>
                </a:solidFill>
              </a:rPr>
              <a:t> </a:t>
            </a:r>
            <a:r>
              <a:rPr spc="-10" dirty="0">
                <a:solidFill>
                  <a:srgbClr val="343434"/>
                </a:solidFill>
              </a:rPr>
              <a:t>Limited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15318"/>
          </a:xfrm>
          <a:prstGeom prst="rect">
            <a:avLst/>
          </a:prstGeom>
        </p:spPr>
        <p:txBody>
          <a:bodyPr vert="horz" wrap="square" lIns="0" tIns="45877" rIns="0" bIns="0" rtlCol="0">
            <a:spAutoFit/>
          </a:bodyPr>
          <a:lstStyle/>
          <a:p>
            <a:pPr marL="84311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Page</a:t>
            </a:r>
            <a:r>
              <a:rPr spc="60" dirty="0">
                <a:solidFill>
                  <a:srgbClr val="343434"/>
                </a:solidFill>
              </a:rPr>
              <a:t> </a:t>
            </a:r>
            <a:r>
              <a:rPr spc="-25" dirty="0">
                <a:solidFill>
                  <a:srgbClr val="343434"/>
                </a:solidFill>
              </a:rPr>
              <a:t>37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5579" y="1146984"/>
            <a:ext cx="2856509" cy="4878760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12044" indent="1268" algn="just">
              <a:lnSpc>
                <a:spcPct val="147000"/>
              </a:lnSpc>
              <a:spcBef>
                <a:spcPts val="8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high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standards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corporate</a:t>
            </a:r>
            <a:r>
              <a:rPr sz="799" spc="4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personal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conduct.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Companies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4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adopted</a:t>
            </a:r>
            <a:r>
              <a:rPr sz="799" spc="4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4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number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compliance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policies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Including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competition,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anti-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bribery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corruption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gifts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hospitality,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responsible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procurement.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anti-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slavery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human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trafficking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data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privacy.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requires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senior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management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relevant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employees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undertake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mandatory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compliance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training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assessments</a:t>
            </a:r>
            <a:r>
              <a:rPr sz="799" spc="-10" dirty="0">
                <a:solidFill>
                  <a:srgbClr val="666666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20285" marR="15848" indent="-1268" algn="just">
              <a:lnSpc>
                <a:spcPct val="146600"/>
              </a:lnSpc>
              <a:spcBef>
                <a:spcPts val="56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Businesses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considered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how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they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can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continue</a:t>
            </a:r>
            <a:r>
              <a:rPr sz="799" spc="4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4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customers</a:t>
            </a:r>
            <a:r>
              <a:rPr sz="799" spc="4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4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stakeholders,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incorporating</a:t>
            </a:r>
            <a:r>
              <a:rPr sz="799" spc="14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technologies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artificial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intelflgence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making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resources</a:t>
            </a:r>
            <a:r>
              <a:rPr sz="799" spc="3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available</a:t>
            </a:r>
            <a:r>
              <a:rPr sz="799" spc="3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customers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decarbonisation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transition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UK.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85"/>
              </a:spcBef>
            </a:pPr>
            <a:endParaRPr sz="799">
              <a:latin typeface="Arial"/>
              <a:cs typeface="Arial"/>
            </a:endParaRPr>
          </a:p>
          <a:p>
            <a:pPr marL="24089" indent="-4437" algn="just"/>
            <a:r>
              <a:rPr sz="799" dirty="0">
                <a:solidFill>
                  <a:srgbClr val="7B8EAC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f)</a:t>
            </a:r>
            <a:r>
              <a:rPr sz="799" spc="474" dirty="0">
                <a:solidFill>
                  <a:srgbClr val="2859A5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need</a:t>
            </a:r>
            <a:r>
              <a:rPr sz="799" spc="-40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859A5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act</a:t>
            </a:r>
            <a:r>
              <a:rPr sz="799" spc="-10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fairly</a:t>
            </a:r>
            <a:r>
              <a:rPr sz="799" spc="5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between</a:t>
            </a:r>
            <a:r>
              <a:rPr sz="799" spc="-50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members</a:t>
            </a:r>
            <a:r>
              <a:rPr sz="799" spc="15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859A5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2859A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859A5"/>
                </a:solidFill>
                <a:latin typeface="Arial"/>
                <a:cs typeface="Arial"/>
              </a:rPr>
              <a:t>Company</a:t>
            </a:r>
            <a:endParaRPr sz="799">
              <a:latin typeface="Arial"/>
              <a:cs typeface="Arial"/>
            </a:endParaRPr>
          </a:p>
          <a:p>
            <a:pPr marL="24723" marR="8875" indent="-634" algn="just">
              <a:lnSpc>
                <a:spcPct val="146900"/>
              </a:lnSpc>
              <a:spcBef>
                <a:spcPts val="55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acquisition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2007,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Corus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Pie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rereg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stered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private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2010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rebranded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Europe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26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indirectly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wholly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owned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dirty="0">
                <a:solidFill>
                  <a:srgbClr val="A0A0A0"/>
                </a:solidFill>
                <a:latin typeface="Arial"/>
                <a:cs typeface="Arial"/>
              </a:rPr>
              <a:t>.</a:t>
            </a:r>
            <a:r>
              <a:rPr sz="799" spc="45" dirty="0">
                <a:solidFill>
                  <a:srgbClr val="A0A0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listed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India.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Further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details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ownersh</a:t>
            </a:r>
            <a:r>
              <a:rPr sz="799" dirty="0">
                <a:solidFill>
                  <a:srgbClr val="A0A0A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set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pages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54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94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TSE's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Annual Report</a:t>
            </a:r>
            <a:r>
              <a:rPr sz="799" spc="-10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31696" marR="8875" indent="-4437" algn="just">
              <a:lnSpc>
                <a:spcPct val="145400"/>
              </a:lnSpc>
              <a:spcBef>
                <a:spcPts val="59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Further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details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companies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page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94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TSE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'</a:t>
            </a:r>
            <a:r>
              <a:rPr sz="799" spc="2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Report.</a:t>
            </a:r>
            <a:endParaRPr sz="799">
              <a:latin typeface="Arial"/>
              <a:cs typeface="Arial"/>
            </a:endParaRPr>
          </a:p>
          <a:p>
            <a:pPr marL="32329" marR="5071" indent="634" algn="just">
              <a:lnSpc>
                <a:spcPct val="147000"/>
              </a:lnSpc>
              <a:spcBef>
                <a:spcPts val="58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includes</a:t>
            </a:r>
            <a:r>
              <a:rPr sz="799" spc="7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senior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positions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who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therefore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able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communicate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views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shareholder</a:t>
            </a:r>
            <a:r>
              <a:rPr sz="799" dirty="0">
                <a:solidFill>
                  <a:srgbClr val="A0A0A0"/>
                </a:solidFill>
                <a:latin typeface="Arial"/>
                <a:cs typeface="Arial"/>
              </a:rPr>
              <a:t>.</a:t>
            </a:r>
            <a:r>
              <a:rPr sz="799" spc="110" dirty="0">
                <a:solidFill>
                  <a:srgbClr val="A0A0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mechanisms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place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reportmg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committees.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38734" y="1448754"/>
            <a:ext cx="6691179" cy="0"/>
          </a:xfrm>
          <a:custGeom>
            <a:avLst/>
            <a:gdLst/>
            <a:ahLst/>
            <a:cxnLst/>
            <a:rect l="l" t="t" r="r" b="b"/>
            <a:pathLst>
              <a:path w="6702425">
                <a:moveTo>
                  <a:pt x="0" y="0"/>
                </a:moveTo>
                <a:lnTo>
                  <a:pt x="670194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26547" y="9190870"/>
            <a:ext cx="6679134" cy="0"/>
          </a:xfrm>
          <a:custGeom>
            <a:avLst/>
            <a:gdLst/>
            <a:ahLst/>
            <a:cxnLst/>
            <a:rect l="l" t="t" r="r" b="b"/>
            <a:pathLst>
              <a:path w="6690359">
                <a:moveTo>
                  <a:pt x="0" y="0"/>
                </a:moveTo>
                <a:lnTo>
                  <a:pt x="6689734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120718" y="1098247"/>
            <a:ext cx="2275191" cy="18147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098" b="1" spc="-10" dirty="0">
                <a:solidFill>
                  <a:srgbClr val="285699"/>
                </a:solidFill>
                <a:latin typeface="Arial"/>
                <a:cs typeface="Arial"/>
              </a:rPr>
              <a:t>AS.</a:t>
            </a:r>
            <a:r>
              <a:rPr sz="1098" b="1" spc="30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285699"/>
                </a:solidFill>
                <a:latin typeface="Arial"/>
                <a:cs typeface="Arial"/>
              </a:rPr>
              <a:t>Approval</a:t>
            </a:r>
            <a:r>
              <a:rPr sz="1098" b="1" spc="140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285699"/>
                </a:solidFill>
                <a:latin typeface="Arial"/>
                <a:cs typeface="Arial"/>
              </a:rPr>
              <a:t>of</a:t>
            </a:r>
            <a:r>
              <a:rPr sz="1098" b="1" spc="80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098" b="1" dirty="0">
                <a:solidFill>
                  <a:srgbClr val="285699"/>
                </a:solidFill>
                <a:latin typeface="Arial"/>
                <a:cs typeface="Arial"/>
              </a:rPr>
              <a:t>Strategic</a:t>
            </a:r>
            <a:r>
              <a:rPr sz="1098" b="1" spc="95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098" b="1" spc="-10" dirty="0">
                <a:solidFill>
                  <a:srgbClr val="285699"/>
                </a:solidFill>
                <a:latin typeface="Arial"/>
                <a:cs typeface="Arial"/>
              </a:rPr>
              <a:t>Report</a:t>
            </a:r>
            <a:endParaRPr sz="1098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800084" y="2215389"/>
            <a:ext cx="18384" cy="129957"/>
          </a:xfrm>
          <a:custGeom>
            <a:avLst/>
            <a:gdLst/>
            <a:ahLst/>
            <a:cxnLst/>
            <a:rect l="l" t="t" r="r" b="b"/>
            <a:pathLst>
              <a:path w="18414" h="130175">
                <a:moveTo>
                  <a:pt x="18311" y="130167"/>
                </a:moveTo>
                <a:lnTo>
                  <a:pt x="0" y="130167"/>
                </a:lnTo>
                <a:lnTo>
                  <a:pt x="0" y="0"/>
                </a:lnTo>
                <a:lnTo>
                  <a:pt x="18311" y="0"/>
                </a:lnTo>
                <a:lnTo>
                  <a:pt x="18311" y="130167"/>
                </a:lnTo>
                <a:close/>
              </a:path>
            </a:pathLst>
          </a:custGeom>
          <a:solidFill>
            <a:srgbClr val="E2E2E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056497" y="1659348"/>
            <a:ext cx="5436623" cy="1181020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12678" marR="5071" indent="1902" algn="just">
              <a:lnSpc>
                <a:spcPct val="139000"/>
              </a:lnSpc>
              <a:spcBef>
                <a:spcPts val="17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Section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Annual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 comprises</a:t>
            </a:r>
            <a:r>
              <a:rPr sz="7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strategic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which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hes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been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prepared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accordance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with,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reliance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upon,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applicable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English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Welsh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company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law,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particular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Chapter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4A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Companies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Act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2006,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liabilities</a:t>
            </a:r>
            <a:r>
              <a:rPr sz="7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directors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connection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shall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be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subject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limitations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restrictions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provided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by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90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law.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should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be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noted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strategic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has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been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prepared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whole,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therefore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</a:t>
            </a:r>
            <a:r>
              <a:rPr sz="749" dirty="0">
                <a:solidFill>
                  <a:srgbClr val="A7A7A7"/>
                </a:solidFill>
                <a:latin typeface="Arial"/>
                <a:cs typeface="Arial"/>
              </a:rPr>
              <a:t>i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ves</a:t>
            </a:r>
            <a:r>
              <a:rPr sz="7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greater</a:t>
            </a:r>
            <a:r>
              <a:rPr sz="7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emphasis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those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matters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which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are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significant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Company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subsidiaries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when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viewed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as a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whole.</a:t>
            </a:r>
            <a:endParaRPr sz="749">
              <a:latin typeface="Arial"/>
              <a:cs typeface="Arial"/>
            </a:endParaRPr>
          </a:p>
          <a:p>
            <a:pPr>
              <a:spcBef>
                <a:spcPts val="854"/>
              </a:spcBef>
            </a:pPr>
            <a:endParaRPr sz="749">
              <a:latin typeface="Arial"/>
              <a:cs typeface="Arial"/>
            </a:endParaRPr>
          </a:p>
          <a:p>
            <a:pPr marL="12678" algn="just">
              <a:spcBef>
                <a:spcPts val="5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Approved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by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Board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Directors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signed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behalf of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Board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by:</a:t>
            </a:r>
            <a:endParaRPr sz="7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45404" y="9524790"/>
            <a:ext cx="1132207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Tata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Steel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Europe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Limited</a:t>
            </a:r>
            <a:endParaRPr sz="7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60078" y="9524790"/>
            <a:ext cx="1062474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&amp;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Accounts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482446" y="9524790"/>
            <a:ext cx="389236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b="1" spc="-25" dirty="0">
                <a:solidFill>
                  <a:srgbClr val="3B3B3B"/>
                </a:solidFill>
                <a:latin typeface="Arial"/>
                <a:cs typeface="Arial"/>
              </a:rPr>
              <a:t>38</a:t>
            </a:r>
            <a:endParaRPr sz="7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05226" y="3425708"/>
            <a:ext cx="656122" cy="45389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���</a:t>
            </a:r>
            <a:endParaRPr sz="749">
              <a:latin typeface="Arial"/>
              <a:cs typeface="Arial"/>
            </a:endParaRPr>
          </a:p>
          <a:p>
            <a:pPr marL="60856" marR="5071" indent="1268">
              <a:lnSpc>
                <a:spcPts val="868"/>
              </a:lnSpc>
              <a:spcBef>
                <a:spcPts val="764"/>
              </a:spcBef>
            </a:pP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Director 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22June</a:t>
            </a:r>
            <a:r>
              <a:rPr sz="749" spc="1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93567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0667" y="9516079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9629" y="714824"/>
            <a:ext cx="151256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9A1"/>
                </a:solidFill>
                <a:latin typeface="Arial"/>
                <a:cs typeface="Arial"/>
              </a:rPr>
              <a:t>B.</a:t>
            </a:r>
            <a:r>
              <a:rPr sz="1198" b="1" spc="6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9A1"/>
                </a:solidFill>
                <a:latin typeface="Arial"/>
                <a:cs typeface="Arial"/>
              </a:rPr>
              <a:t>Directors'</a:t>
            </a:r>
            <a:r>
              <a:rPr sz="1198" b="1" spc="19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9A1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6188" y="1220195"/>
            <a:ext cx="234365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Directors·</a:t>
            </a:r>
            <a:r>
              <a:rPr sz="799" i="1" spc="-5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report</a:t>
            </a:r>
            <a:r>
              <a:rPr sz="799" i="1" spc="5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for</a:t>
            </a:r>
            <a:r>
              <a:rPr sz="799" i="1" spc="1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the</a:t>
            </a:r>
            <a:r>
              <a:rPr sz="799" i="1" spc="-1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year</a:t>
            </a:r>
            <a:r>
              <a:rPr sz="799" i="1" spc="1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ended</a:t>
            </a:r>
            <a:r>
              <a:rPr sz="799" i="1" spc="3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31</a:t>
            </a:r>
            <a:r>
              <a:rPr sz="799" i="1" spc="-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March</a:t>
            </a:r>
            <a:r>
              <a:rPr sz="799" i="1" spc="3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2A59A1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2227" y="1409326"/>
            <a:ext cx="2836857" cy="537321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3946" marR="5071" indent="-1902" algn="just">
              <a:lnSpc>
                <a:spcPct val="149100"/>
              </a:lnSpc>
              <a:spcBef>
                <a:spcPts val="85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present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audited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consolidated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statements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2024</a:t>
            </a:r>
            <a:r>
              <a:rPr sz="799" spc="-20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0197" y="2080445"/>
            <a:ext cx="50017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The</a:t>
            </a:r>
            <a:r>
              <a:rPr sz="799" i="1" spc="-3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Board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8321" y="2269576"/>
            <a:ext cx="2831786" cy="5359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47900"/>
              </a:lnSpc>
              <a:spcBef>
                <a:spcPts val="100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served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throughout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year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April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(unless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otherwise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stated)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41573" y="2864430"/>
            <a:ext cx="2837491" cy="153539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1605721" indent="2536">
              <a:lnSpc>
                <a:spcPct val="1303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TV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Narendran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(Chairman) HAclam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190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0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Bhatt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(non-executive)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(resigned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9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June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2023)</a:t>
            </a:r>
            <a:endParaRPr sz="799">
              <a:latin typeface="Arial"/>
              <a:cs typeface="Arial"/>
            </a:endParaRPr>
          </a:p>
          <a:p>
            <a:pPr marL="13312" marR="1216493" indent="-634">
              <a:lnSpc>
                <a:spcPts val="1248"/>
              </a:lnSpc>
              <a:spcBef>
                <a:spcPts val="6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Kapoor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(appointed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July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2023)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Chatterjee</a:t>
            </a:r>
            <a:endParaRPr sz="799">
              <a:latin typeface="Arial"/>
              <a:cs typeface="Arial"/>
            </a:endParaRPr>
          </a:p>
          <a:p>
            <a:pPr marL="18384" marR="5071" indent="-634">
              <a:lnSpc>
                <a:spcPts val="1418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established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matters.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Health,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safety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environment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reported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  <a:p>
            <a:pPr marL="25357" marR="5071" indent="-6339">
              <a:lnSpc>
                <a:spcPts val="139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considered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established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Group.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403499" y="5777193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5" h="139064">
                <a:moveTo>
                  <a:pt x="18316" y="138956"/>
                </a:moveTo>
                <a:lnTo>
                  <a:pt x="0" y="138956"/>
                </a:lnTo>
                <a:lnTo>
                  <a:pt x="0" y="0"/>
                </a:lnTo>
                <a:lnTo>
                  <a:pt x="18316" y="0"/>
                </a:lnTo>
                <a:lnTo>
                  <a:pt x="18316" y="138956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520960" y="5777193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4">
                <a:moveTo>
                  <a:pt x="12211" y="138956"/>
                </a:moveTo>
                <a:lnTo>
                  <a:pt x="0" y="138956"/>
                </a:lnTo>
                <a:lnTo>
                  <a:pt x="0" y="0"/>
                </a:lnTo>
                <a:lnTo>
                  <a:pt x="12211" y="0"/>
                </a:lnTo>
                <a:lnTo>
                  <a:pt x="12211" y="138956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848378" y="4435452"/>
            <a:ext cx="2840027" cy="2017814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2678" algn="just">
              <a:spcBef>
                <a:spcPts val="654"/>
              </a:spcBef>
            </a:pP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Dtrectors'</a:t>
            </a:r>
            <a:r>
              <a:rPr sz="799" i="1" spc="7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indemnity</a:t>
            </a:r>
            <a:endParaRPr sz="799">
              <a:latin typeface="Arial"/>
              <a:cs typeface="Arial"/>
            </a:endParaRPr>
          </a:p>
          <a:p>
            <a:pPr marL="13312" marR="5071" indent="3804" algn="just">
              <a:lnSpc>
                <a:spcPct val="1468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articles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association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provide,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subject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provisions of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legIslallon,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indemnify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former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any </a:t>
            </a:r>
            <a:r>
              <a:rPr sz="799" dirty="0">
                <a:solidFill>
                  <a:srgbClr val="696969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osses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liabilities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may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incur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connection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proven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alleged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negligence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defaull,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breach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duty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breach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trust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relation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(including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funding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expend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ture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incurred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incurred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him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her)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5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addition,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officers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subsid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aries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covered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Officers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liability insurance.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57522" y="6485408"/>
            <a:ext cx="2829884" cy="770230"/>
          </a:xfrm>
          <a:prstGeom prst="rect">
            <a:avLst/>
          </a:prstGeom>
        </p:spPr>
        <p:txBody>
          <a:bodyPr vert="horz" wrap="square" lIns="0" tIns="83045" rIns="0" bIns="0" rtlCol="0">
            <a:spAutoFit/>
          </a:bodyPr>
          <a:lstStyle/>
          <a:p>
            <a:pPr marL="12678">
              <a:spcBef>
                <a:spcPts val="654"/>
              </a:spcBef>
            </a:pP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Dividends</a:t>
            </a:r>
            <a:endParaRPr sz="799">
              <a:latin typeface="Arial"/>
              <a:cs typeface="Arial"/>
            </a:endParaRPr>
          </a:p>
          <a:p>
            <a:pPr marL="13312" marR="5071" indent="3804">
              <a:lnSpc>
                <a:spcPct val="147900"/>
              </a:lnSpc>
              <a:spcBef>
                <a:spcPts val="9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directors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recommend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dividend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paid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,</a:t>
            </a:r>
            <a:r>
              <a:rPr sz="799" spc="-15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no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dividends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paid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proposed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(2022/23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nil)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62702" y="7354809"/>
            <a:ext cx="2822277" cy="48976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spcBef>
                <a:spcPts val="100"/>
              </a:spcBef>
            </a:pPr>
            <a:r>
              <a:rPr sz="799" i="1" spc="-30" dirty="0">
                <a:solidFill>
                  <a:srgbClr val="2A59A1"/>
                </a:solidFill>
                <a:latin typeface="Arial"/>
                <a:cs typeface="Arial"/>
              </a:rPr>
              <a:t>Po/ItIcal</a:t>
            </a:r>
            <a:r>
              <a:rPr sz="799" i="1" spc="3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donations</a:t>
            </a:r>
            <a:endParaRPr sz="799">
              <a:latin typeface="Arial"/>
              <a:cs typeface="Arial"/>
            </a:endParaRPr>
          </a:p>
          <a:p>
            <a:pPr marL="13946" marR="5071" indent="-1902">
              <a:lnSpc>
                <a:spcPct val="147900"/>
              </a:lnSpc>
              <a:spcBef>
                <a:spcPts val="120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does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make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donat)ons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political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parties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none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63617" y="7974065"/>
            <a:ext cx="2825446" cy="61253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spcBef>
                <a:spcPts val="100"/>
              </a:spcBef>
            </a:pP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Statement</a:t>
            </a:r>
            <a:r>
              <a:rPr sz="799" i="1" spc="16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as</a:t>
            </a:r>
            <a:r>
              <a:rPr sz="799" i="1" spc="7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to</a:t>
            </a:r>
            <a:r>
              <a:rPr sz="799" i="1" spc="1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disclosure</a:t>
            </a:r>
            <a:r>
              <a:rPr sz="799" i="1" spc="10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A59A1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information</a:t>
            </a:r>
            <a:r>
              <a:rPr sz="799" i="1" spc="18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A59A1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the</a:t>
            </a:r>
            <a:r>
              <a:rPr sz="799" i="1" spc="6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Company</a:t>
            </a:r>
            <a:r>
              <a:rPr sz="799" i="1" spc="-10" dirty="0">
                <a:solidFill>
                  <a:srgbClr val="B1B1B1"/>
                </a:solidFill>
                <a:latin typeface="Arial"/>
                <a:cs typeface="Arial"/>
              </a:rPr>
              <a:t>'</a:t>
            </a: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s auditors</a:t>
            </a:r>
            <a:endParaRPr sz="799">
              <a:latin typeface="Arial"/>
              <a:cs typeface="Arial"/>
            </a:endParaRPr>
          </a:p>
          <a:p>
            <a:pPr marL="12678" marR="6973" indent="1902">
              <a:lnSpc>
                <a:spcPct val="147900"/>
              </a:lnSpc>
              <a:spcBef>
                <a:spcPts val="12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'</a:t>
            </a:r>
            <a:r>
              <a:rPr sz="799" spc="26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report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confirms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that: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70526" y="8669586"/>
            <a:ext cx="2824178" cy="505315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73694" marR="5071" indent="-161650" algn="just">
              <a:lnSpc>
                <a:spcPct val="137800"/>
              </a:lnSpc>
              <a:spcBef>
                <a:spcPts val="12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a)</a:t>
            </a:r>
            <a:r>
              <a:rPr sz="79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far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aware,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evant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audit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information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Company's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auditors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unaware</a:t>
            </a:r>
            <a:r>
              <a:rPr sz="799" spc="-10" dirty="0">
                <a:solidFill>
                  <a:srgbClr val="696969"/>
                </a:solidFill>
                <a:latin typeface="Arial"/>
                <a:cs typeface="Arial"/>
              </a:rPr>
              <a:t>: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3021" y="1095124"/>
            <a:ext cx="2845732" cy="86151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89542" marR="5071" indent="-177498" algn="just">
              <a:lnSpc>
                <a:spcPct val="1372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b)</a:t>
            </a:r>
            <a:r>
              <a:rPr sz="799" spc="4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taken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relevant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steps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she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ought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taken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b="1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b="1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order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make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himself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herself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aware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relevant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information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establish that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Company's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auditors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aware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that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information.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10640" y="1998081"/>
            <a:ext cx="2836857" cy="527272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12678" marR="5071" indent="2536" algn="just">
              <a:lnSpc>
                <a:spcPct val="146600"/>
              </a:lnSpc>
              <a:spcBef>
                <a:spcPts val="6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confirmation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given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a�d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should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interpreted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accordance</a:t>
            </a:r>
            <a:r>
              <a:rPr sz="799" spc="4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4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418</a:t>
            </a:r>
            <a:r>
              <a:rPr sz="799" spc="4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3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Companies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2006.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09827" y="2589882"/>
            <a:ext cx="2845098" cy="1297664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12678" algn="just">
              <a:spcBef>
                <a:spcPts val="629"/>
              </a:spcBef>
            </a:pP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Independent</a:t>
            </a:r>
            <a:r>
              <a:rPr sz="799" i="1" spc="80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Auditors</a:t>
            </a:r>
            <a:endParaRPr sz="799">
              <a:latin typeface="Arial"/>
              <a:cs typeface="Arial"/>
            </a:endParaRPr>
          </a:p>
          <a:p>
            <a:pPr marL="13312" marR="5071" algn="just">
              <a:lnSpc>
                <a:spcPct val="1451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PricewaterhouseCoopers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LLP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indicated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willingness to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reappointed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auditors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another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appropriate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arrangements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them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deemed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reappointed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auditors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absence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333333"/>
                </a:solidFill>
                <a:latin typeface="Arial"/>
                <a:cs typeface="Arial"/>
              </a:rPr>
              <a:t>AGM.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Price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Waterhouse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Chartered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Accountants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LLP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India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auditors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ultimate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parent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company,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11960" y="3929065"/>
            <a:ext cx="2837491" cy="940759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12678" algn="just">
              <a:spcBef>
                <a:spcPts val="629"/>
              </a:spcBef>
            </a:pPr>
            <a:r>
              <a:rPr sz="799" i="1" dirty="0">
                <a:solidFill>
                  <a:srgbClr val="2A59A1"/>
                </a:solidFill>
                <a:latin typeface="Arial"/>
                <a:cs typeface="Arial"/>
              </a:rPr>
              <a:t>Going</a:t>
            </a:r>
            <a:r>
              <a:rPr sz="799" i="1" spc="55" dirty="0">
                <a:solidFill>
                  <a:srgbClr val="2A59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A59A1"/>
                </a:solidFill>
                <a:latin typeface="Arial"/>
                <a:cs typeface="Arial"/>
              </a:rPr>
              <a:t>concern</a:t>
            </a:r>
            <a:endParaRPr sz="799">
              <a:latin typeface="Arial"/>
              <a:cs typeface="Arial"/>
            </a:endParaRPr>
          </a:p>
          <a:p>
            <a:pPr marL="21553" marR="5071" indent="-5071" algn="just">
              <a:lnSpc>
                <a:spcPct val="147000"/>
              </a:lnSpc>
              <a:spcBef>
                <a:spcPts val="8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directors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funding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requirements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 compared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funding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requirements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level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facilities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assumed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available,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working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facilities.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6194473" y="5871759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4">
                <a:moveTo>
                  <a:pt x="12211" y="138956"/>
                </a:moveTo>
                <a:lnTo>
                  <a:pt x="0" y="138956"/>
                </a:lnTo>
                <a:lnTo>
                  <a:pt x="0" y="0"/>
                </a:lnTo>
                <a:lnTo>
                  <a:pt x="12211" y="0"/>
                </a:lnTo>
                <a:lnTo>
                  <a:pt x="12211" y="138956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3921103" y="4917438"/>
            <a:ext cx="2842563" cy="127357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made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up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centred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but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manufacturing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Sweden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 Norway as well as certa</a:t>
            </a:r>
            <a:r>
              <a:rPr sz="799" dirty="0">
                <a:solidFill>
                  <a:srgbClr val="696969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international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sales offices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(to-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gether 'the UK Business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) and the other centred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Neth</a:t>
            </a:r>
            <a:r>
              <a:rPr sz="799" spc="-20" dirty="0">
                <a:solidFill>
                  <a:srgbClr val="808080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erlands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but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manufacturing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elsewhere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mainland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Europe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('MLE')</a:t>
            </a:r>
            <a:r>
              <a:rPr sz="799" spc="14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</a:t>
            </a:r>
            <a:r>
              <a:rPr sz="799" dirty="0">
                <a:solidFill>
                  <a:srgbClr val="696969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ted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States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12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along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international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sales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offices (together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"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Business')</a:t>
            </a:r>
            <a:r>
              <a:rPr sz="799" spc="-10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/>
          <p:nvPr/>
        </p:nvSpPr>
        <p:spPr>
          <a:xfrm>
            <a:off x="6240267" y="7912563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5">
                <a:moveTo>
                  <a:pt x="18316" y="138956"/>
                </a:moveTo>
                <a:lnTo>
                  <a:pt x="0" y="138956"/>
                </a:lnTo>
                <a:lnTo>
                  <a:pt x="0" y="0"/>
                </a:lnTo>
                <a:lnTo>
                  <a:pt x="18316" y="0"/>
                </a:lnTo>
                <a:lnTo>
                  <a:pt x="18316" y="138956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3921305" y="6232215"/>
            <a:ext cx="2851438" cy="3070145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7607" indent="3804" algn="just">
              <a:lnSpc>
                <a:spcPct val="147000"/>
              </a:lnSpc>
              <a:spcBef>
                <a:spcPts val="130"/>
              </a:spcBef>
            </a:pP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hav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considere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number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possible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scenarios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position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both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, 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referenc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Annual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64646"/>
                </a:solidFill>
                <a:latin typeface="Arial"/>
                <a:cs typeface="Arial"/>
              </a:rPr>
              <a:t>("the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base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case</a:t>
            </a:r>
            <a:r>
              <a:rPr sz="799" spc="5" dirty="0">
                <a:solidFill>
                  <a:srgbClr val="696969"/>
                </a:solidFill>
                <a:latin typeface="Arial"/>
                <a:cs typeface="Arial"/>
              </a:rPr>
              <a:t>"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)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mitigating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actions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cou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take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adverse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consequences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hquIdIty</a:t>
            </a:r>
            <a:r>
              <a:rPr sz="799" spc="-15" dirty="0">
                <a:solidFill>
                  <a:srgbClr val="999999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999999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steel </a:t>
            </a:r>
            <a:r>
              <a:rPr sz="799" spc="25" dirty="0">
                <a:solidFill>
                  <a:srgbClr val="464646"/>
                </a:solidFill>
                <a:latin typeface="Arial"/>
                <a:cs typeface="Arial"/>
              </a:rPr>
              <a:t>in-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dustry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cyclical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conditions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12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months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2024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proving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challenging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Alongside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challenging trading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cond</a:t>
            </a:r>
            <a:r>
              <a:rPr sz="799" spc="5" dirty="0">
                <a:solidFill>
                  <a:srgbClr val="696969"/>
                </a:solidFill>
                <a:latin typeface="Arial"/>
                <a:cs typeface="Arial"/>
              </a:rPr>
              <a:t>i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tions,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relined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spc="12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blast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furnaces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durin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this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contributed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negative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EBITDA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operatin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flows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2023/24</a:t>
            </a:r>
            <a:r>
              <a:rPr sz="799" dirty="0">
                <a:solidFill>
                  <a:srgbClr val="B1B1B1"/>
                </a:solidFill>
                <a:latin typeface="Arial"/>
                <a:cs typeface="Arial"/>
              </a:rPr>
              <a:t>.</a:t>
            </a:r>
            <a:r>
              <a:rPr sz="799" spc="25" dirty="0">
                <a:solidFill>
                  <a:srgbClr val="B1B1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Neverthe-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less</a:t>
            </a:r>
            <a:r>
              <a:rPr sz="799" spc="10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ended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2024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quarter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positive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balance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unutilised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financing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fac1llties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20919" marR="5071" indent="-634" algn="just">
              <a:lnSpc>
                <a:spcPct val="146600"/>
              </a:lnSpc>
              <a:spcBef>
                <a:spcPts val="1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€130m.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Given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reline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blast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furnace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completed and specific actions to improve business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perfor-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mance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undertaken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-2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liquidity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pos</a:t>
            </a:r>
            <a:r>
              <a:rPr sz="799" dirty="0">
                <a:solidFill>
                  <a:srgbClr val="696969"/>
                </a:solidFill>
                <a:latin typeface="Arial"/>
                <a:cs typeface="Arial"/>
              </a:rPr>
              <a:t>iti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Business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expected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improve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2024/25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-20" dirty="0">
                <a:solidFill>
                  <a:srgbClr val="999999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ln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order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help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short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fluctuat</a:t>
            </a:r>
            <a:r>
              <a:rPr sz="799" dirty="0">
                <a:solidFill>
                  <a:srgbClr val="999999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liquidity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68798" y="9880646"/>
            <a:ext cx="121842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 Steel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Europe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054356" y="9864886"/>
            <a:ext cx="1158832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98" spc="-60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898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Accounts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690761" y="9874545"/>
            <a:ext cx="42346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Page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39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101273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41398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1949" y="719777"/>
            <a:ext cx="152334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15BA1"/>
                </a:solidFill>
                <a:latin typeface="Arial"/>
                <a:cs typeface="Arial"/>
              </a:rPr>
              <a:t>B.</a:t>
            </a:r>
            <a:r>
              <a:rPr sz="1198" b="1" spc="60" dirty="0">
                <a:solidFill>
                  <a:srgbClr val="315B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15BA1"/>
                </a:solidFill>
                <a:latin typeface="Arial"/>
                <a:cs typeface="Arial"/>
              </a:rPr>
              <a:t>Directors'</a:t>
            </a:r>
            <a:r>
              <a:rPr sz="1198" b="1" spc="250" dirty="0">
                <a:solidFill>
                  <a:srgbClr val="315B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15BA1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25" dirty="0"/>
              <a:t>Tata</a:t>
            </a:r>
            <a:r>
              <a:rPr sz="849" spc="-10" dirty="0"/>
              <a:t> </a:t>
            </a:r>
            <a:r>
              <a:rPr sz="849" spc="-20" dirty="0"/>
              <a:t>Steel</a:t>
            </a:r>
            <a:r>
              <a:rPr sz="849" spc="-45" dirty="0"/>
              <a:t> </a:t>
            </a:r>
            <a:r>
              <a:rPr sz="849" spc="-20" dirty="0"/>
              <a:t>Europe</a:t>
            </a:r>
            <a:r>
              <a:rPr sz="849" spc="-5" dirty="0"/>
              <a:t> </a:t>
            </a:r>
            <a:r>
              <a:rPr sz="849" spc="-10" dirty="0"/>
              <a:t>Limited</a:t>
            </a:r>
            <a:endParaRPr sz="849"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30" dirty="0"/>
              <a:t>Report</a:t>
            </a:r>
            <a:r>
              <a:rPr sz="849" spc="-40" dirty="0"/>
              <a:t> </a:t>
            </a:r>
            <a:r>
              <a:rPr sz="849" dirty="0"/>
              <a:t>&amp;</a:t>
            </a:r>
            <a:r>
              <a:rPr sz="849" spc="-55" dirty="0"/>
              <a:t> </a:t>
            </a:r>
            <a:r>
              <a:rPr sz="849" spc="-10" dirty="0"/>
              <a:t>Accounts</a:t>
            </a:r>
            <a:r>
              <a:rPr sz="849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95362"/>
          </a:xfrm>
          <a:prstGeom prst="rect">
            <a:avLst/>
          </a:prstGeom>
        </p:spPr>
        <p:txBody>
          <a:bodyPr vert="horz" wrap="square" lIns="0" tIns="64276" rIns="0" bIns="0" rtlCol="0">
            <a:spAutoFit/>
          </a:bodyPr>
          <a:lstStyle/>
          <a:p>
            <a:pPr marL="21553">
              <a:spcBef>
                <a:spcPts val="45"/>
              </a:spcBef>
            </a:pPr>
            <a:r>
              <a:rPr sz="849" spc="-10" dirty="0"/>
              <a:t>Page</a:t>
            </a:r>
            <a:r>
              <a:rPr sz="849" spc="-35" dirty="0"/>
              <a:t> </a:t>
            </a:r>
            <a:r>
              <a:rPr sz="849" b="1" spc="-25" dirty="0">
                <a:latin typeface="Arial"/>
                <a:cs typeface="Arial"/>
              </a:rPr>
              <a:t>40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3244" y="1096725"/>
            <a:ext cx="2843830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algn="just">
              <a:lnSpc>
                <a:spcPct val="146700"/>
              </a:lnSpc>
              <a:spcBef>
                <a:spcPts val="8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requirements,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22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increased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€200m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 total of €400m. Following the refinancing, under all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sce-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narios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considered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directors,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severe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plausible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downside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scenario,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access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adequate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12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months.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0501" y="2236704"/>
            <a:ext cx="2842563" cy="1821294"/>
          </a:xfrm>
          <a:prstGeom prst="rect">
            <a:avLst/>
          </a:prstGeom>
        </p:spPr>
        <p:txBody>
          <a:bodyPr vert="horz" wrap="square" lIns="0" tIns="16482" rIns="0" bIns="0" rtlCol="0">
            <a:spAutoFit/>
          </a:bodyPr>
          <a:lstStyle/>
          <a:p>
            <a:pPr marL="12678" marR="5071" indent="-634" algn="just">
              <a:lnSpc>
                <a:spcPct val="147200"/>
              </a:lnSpc>
              <a:spcBef>
                <a:spcPts val="13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previous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wider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group,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Group's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settle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historic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indebtedness and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working capital. This support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cluded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proceeds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£1,366m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2021/22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arranging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bank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either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indirect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via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companies.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additional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£100m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£100m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April 2024.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2378" y="4105176"/>
            <a:ext cx="2847000" cy="485086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3946" marR="5071" indent="7607" algn="just">
              <a:lnSpc>
                <a:spcPct val="146800"/>
              </a:lnSpc>
              <a:spcBef>
                <a:spcPts val="105"/>
              </a:spcBef>
            </a:pP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15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2023,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Limite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('TSUK')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forms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mai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announce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joint agreemen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invest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state-of-the-art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electric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ate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('EAF')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steelmakin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Talbo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£1.25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billio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inclusiv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a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gran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Governmen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up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to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£500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million,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subject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regulatory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approvals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consultation processes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finalisatio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detailed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condi-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tions.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join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agreement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agree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 proposal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proceeded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inject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least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£1,000m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£750m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cov-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ered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governmen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£250m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cover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certain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re-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structurin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interim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incur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heavy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formal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Funding Agreemen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('GFA')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TSUK,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TSL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Govern-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ment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whic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intends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captur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key points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contained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shee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currently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finalised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expecled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early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2024/25.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GFA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is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expected 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spc="-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conditional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upon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TSU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K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making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Final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Invest-ment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Decisio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EAF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project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whic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expecte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sum-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mer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2024.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Once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 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Final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Investment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Decisio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made,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£1,500m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fundin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endParaRPr sz="799">
              <a:latin typeface="Arial"/>
              <a:cs typeface="Arial"/>
            </a:endParaRPr>
          </a:p>
          <a:p>
            <a:pPr marL="12678" marR="14579" indent="3804" algn="just">
              <a:lnSpc>
                <a:spcPct val="146100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£1,000m from TSL (of which £200m has already been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pro-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vided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April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£500m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Government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 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transition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model.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71336" y="1096722"/>
            <a:ext cx="2861581" cy="253700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750" marR="5071" indent="1268" algn="just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mentioned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above,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continue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day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to day liquidity requirements. However £255m of these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facili-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ties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uncommitted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17750" marR="7607" algn="just">
              <a:lnSpc>
                <a:spcPts val="1418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£150m 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expire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months.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under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scenario,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minimum,</a:t>
            </a:r>
            <a:endParaRPr sz="799">
              <a:latin typeface="Arial"/>
              <a:cs typeface="Arial"/>
            </a:endParaRPr>
          </a:p>
          <a:p>
            <a:pPr marL="12678" marR="7607" indent="5705" algn="just">
              <a:lnSpc>
                <a:spcPts val="1388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 additional forms 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 support 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refinance or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facihties</a:t>
            </a:r>
            <a:r>
              <a:rPr sz="799" spc="-10" dirty="0">
                <a:solidFill>
                  <a:srgbClr val="A1A0A3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integral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  <a:p>
            <a:pPr marL="12678" marR="6339" indent="3804" algn="just">
              <a:lnSpc>
                <a:spcPts val="1388"/>
              </a:lnSpc>
              <a:spcBef>
                <a:spcPts val="6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binding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letter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provided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Pie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('TSGH'),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5848" marR="10777" indent="634" algn="just">
              <a:lnSpc>
                <a:spcPts val="141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confirms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TSGH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refinancing,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 the repayment</a:t>
            </a:r>
            <a:r>
              <a:rPr sz="799" dirty="0">
                <a:solidFill>
                  <a:srgbClr val="878789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falling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within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months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uncommitted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bank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facilities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68298" y="3678446"/>
            <a:ext cx="2859679" cy="199499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470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scenario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severe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plausible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downside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scenario</a:t>
            </a:r>
            <a:r>
              <a:rPr sz="799" dirty="0">
                <a:solidFill>
                  <a:srgbClr val="878789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directors of the Company and the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di-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rectors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believe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adequate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 given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undertakings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TSGH as described above and a reasonable prospect of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se-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 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enable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execution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decarbonisation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strategy.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However,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currently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binding nature of 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proposed EAF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invest-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ment means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projections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Business,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effect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Business,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difficult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predict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certainty.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61790" y="5720656"/>
            <a:ext cx="2858411" cy="3241307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4437" algn="just">
              <a:lnSpc>
                <a:spcPct val="146900"/>
              </a:lnSpc>
              <a:spcBef>
                <a:spcPts val="80"/>
              </a:spcBef>
            </a:pP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reasons,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while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reasonable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ex-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pectation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has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adequat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resources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foreseeabl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they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concluded that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exists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uncertainly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Busi-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ness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possibility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propose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EAF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invest-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ment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proceed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currently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non-binding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TSL,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non-binding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nature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letter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TSGH.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Whilst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indica-tion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EAF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investmen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associated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parental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proceed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fac-tors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indicate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existence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uncertainty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cast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doubt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Busi-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ness',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therefor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Group's,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ability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continu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as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concern.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However,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adop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concern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preparin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do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include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adjustments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re-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quired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5" dirty="0">
                <a:solidFill>
                  <a:srgbClr val="878789"/>
                </a:solidFill>
                <a:latin typeface="Arial"/>
                <a:cs typeface="Arial"/>
              </a:rPr>
              <a:t>,</a:t>
            </a:r>
            <a:r>
              <a:rPr sz="799" spc="-95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were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unable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concern..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5" y="1099668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25230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93535" y="723975"/>
            <a:ext cx="152080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56A1"/>
                </a:solidFill>
                <a:latin typeface="Arial"/>
                <a:cs typeface="Arial"/>
              </a:rPr>
              <a:t>B.</a:t>
            </a:r>
            <a:r>
              <a:rPr sz="1198" b="1" spc="60" dirty="0">
                <a:solidFill>
                  <a:srgbClr val="2356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6A1"/>
                </a:solidFill>
                <a:latin typeface="Arial"/>
                <a:cs typeface="Arial"/>
              </a:rPr>
              <a:t>Directors'</a:t>
            </a:r>
            <a:r>
              <a:rPr sz="1198" b="1" spc="225" dirty="0">
                <a:solidFill>
                  <a:srgbClr val="2356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6A1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4163" y="1070784"/>
            <a:ext cx="2841295" cy="779106"/>
          </a:xfrm>
          <a:prstGeom prst="rect">
            <a:avLst/>
          </a:prstGeom>
        </p:spPr>
        <p:txBody>
          <a:bodyPr vert="horz" wrap="square" lIns="0" tIns="85581" rIns="0" bIns="0" rtlCol="0">
            <a:spAutoFit/>
          </a:bodyPr>
          <a:lstStyle/>
          <a:p>
            <a:pPr marL="12678" algn="just">
              <a:spcBef>
                <a:spcPts val="674"/>
              </a:spcBef>
            </a:pPr>
            <a:r>
              <a:rPr sz="898" i="1" spc="-50" dirty="0">
                <a:solidFill>
                  <a:srgbClr val="2356A1"/>
                </a:solidFill>
                <a:latin typeface="Arial"/>
                <a:cs typeface="Arial"/>
              </a:rPr>
              <a:t>Corporate</a:t>
            </a:r>
            <a:r>
              <a:rPr sz="898" i="1" spc="-10" dirty="0">
                <a:solidFill>
                  <a:srgbClr val="2356A1"/>
                </a:solidFill>
                <a:latin typeface="Arial"/>
                <a:cs typeface="Arial"/>
              </a:rPr>
              <a:t> </a:t>
            </a:r>
            <a:r>
              <a:rPr sz="898" i="1" spc="-50" dirty="0">
                <a:solidFill>
                  <a:srgbClr val="2356A1"/>
                </a:solidFill>
                <a:latin typeface="Arial"/>
                <a:cs typeface="Arial"/>
              </a:rPr>
              <a:t>Governance</a:t>
            </a:r>
            <a:r>
              <a:rPr sz="898" i="1" spc="55" dirty="0">
                <a:solidFill>
                  <a:srgbClr val="2356A1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356A1"/>
                </a:solidFill>
                <a:latin typeface="Arial"/>
                <a:cs typeface="Arial"/>
              </a:rPr>
              <a:t>Statement</a:t>
            </a:r>
            <a:endParaRPr sz="898">
              <a:latin typeface="Arial"/>
              <a:cs typeface="Arial"/>
            </a:endParaRPr>
          </a:p>
          <a:p>
            <a:pPr marL="17750" marR="5071" indent="-3804" algn="just">
              <a:lnSpc>
                <a:spcPct val="146600"/>
              </a:lnSpc>
              <a:spcBef>
                <a:spcPts val="6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 ended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2024,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Company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applied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Wates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Corporate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Governance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Principles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Large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Private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Companies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(Wates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Principles)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appropriate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framework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3656" y="1827249"/>
            <a:ext cx="2840027" cy="91666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5848" marR="5071" indent="-3804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corporate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governance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arrangements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applied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taking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account 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fact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Company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longer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sets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strategic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directlon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its</a:t>
            </a:r>
            <a:r>
              <a:rPr sz="799" spc="10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subsidiaries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but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concentrates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oversight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assuranee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consol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dated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resuIt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Group.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8792" y="2763826"/>
            <a:ext cx="2844464" cy="2569971"/>
          </a:xfrm>
          <a:prstGeom prst="rect">
            <a:avLst/>
          </a:prstGeom>
        </p:spPr>
        <p:txBody>
          <a:bodyPr vert="horz" wrap="square" lIns="0" tIns="85581" rIns="0" bIns="0" rtlCol="0">
            <a:spAutoFit/>
          </a:bodyPr>
          <a:lstStyle/>
          <a:p>
            <a:pPr marL="12678" algn="just">
              <a:spcBef>
                <a:spcPts val="674"/>
              </a:spcBef>
            </a:pPr>
            <a:r>
              <a:rPr sz="898" i="1" spc="-45" dirty="0">
                <a:solidFill>
                  <a:srgbClr val="2356A1"/>
                </a:solidFill>
                <a:latin typeface="Arial"/>
                <a:cs typeface="Arial"/>
              </a:rPr>
              <a:t>Principle</a:t>
            </a:r>
            <a:r>
              <a:rPr sz="898" i="1" spc="15" dirty="0">
                <a:solidFill>
                  <a:srgbClr val="2356A1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356A1"/>
                </a:solidFill>
                <a:latin typeface="Arial"/>
                <a:cs typeface="Arial"/>
              </a:rPr>
              <a:t>1</a:t>
            </a:r>
            <a:r>
              <a:rPr sz="898" i="1" spc="195" dirty="0">
                <a:solidFill>
                  <a:srgbClr val="2356A1"/>
                </a:solidFill>
                <a:latin typeface="Arial"/>
                <a:cs typeface="Arial"/>
              </a:rPr>
              <a:t>  </a:t>
            </a:r>
            <a:r>
              <a:rPr sz="898" i="1" spc="-55" dirty="0">
                <a:solidFill>
                  <a:srgbClr val="2356A1"/>
                </a:solidFill>
                <a:latin typeface="Arial"/>
                <a:cs typeface="Arial"/>
              </a:rPr>
              <a:t>Purpose</a:t>
            </a:r>
            <a:r>
              <a:rPr sz="898" i="1" spc="-30" dirty="0">
                <a:solidFill>
                  <a:srgbClr val="2356A1"/>
                </a:solidFill>
                <a:latin typeface="Arial"/>
                <a:cs typeface="Arial"/>
              </a:rPr>
              <a:t> </a:t>
            </a:r>
            <a:r>
              <a:rPr sz="898" i="1" spc="-40" dirty="0">
                <a:solidFill>
                  <a:srgbClr val="2356A1"/>
                </a:solidFill>
                <a:latin typeface="Arial"/>
                <a:cs typeface="Arial"/>
              </a:rPr>
              <a:t>and</a:t>
            </a:r>
            <a:r>
              <a:rPr sz="898" i="1" spc="-30" dirty="0">
                <a:solidFill>
                  <a:srgbClr val="2356A1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356A1"/>
                </a:solidFill>
                <a:latin typeface="Arial"/>
                <a:cs typeface="Arial"/>
              </a:rPr>
              <a:t>Leadership</a:t>
            </a:r>
            <a:endParaRPr sz="898">
              <a:latin typeface="Arial"/>
              <a:cs typeface="Arial"/>
            </a:endParaRPr>
          </a:p>
          <a:p>
            <a:pPr marL="15848" marR="5071" indent="-634" algn="just">
              <a:lnSpc>
                <a:spcPct val="147000"/>
              </a:lnSpc>
              <a:spcBef>
                <a:spcPts val="6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Since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October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2021,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Company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operated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MLE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Businesses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two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separate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'Value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Chains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'</a:t>
            </a:r>
            <a:r>
              <a:rPr sz="799" spc="15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own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governance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structures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 allow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each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pursue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different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strategic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paths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give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them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greater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agility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management focus. Primary management and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decision-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making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responsibility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each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ins</a:t>
            </a:r>
            <a:r>
              <a:rPr sz="799" spc="-1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therefore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positioned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boards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management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teams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TSUK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TSN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respectively.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annual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reports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Limited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each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contain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further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details</a:t>
            </a:r>
            <a:r>
              <a:rPr sz="799" spc="38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30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</a:t>
            </a:r>
            <a:r>
              <a:rPr sz="799" spc="35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0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their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respective</a:t>
            </a:r>
            <a:r>
              <a:rPr sz="799" spc="4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governance</a:t>
            </a:r>
            <a:r>
              <a:rPr sz="799" spc="36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policies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90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role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TSE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Board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now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financial governance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oversight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providing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assurance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relation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consolidated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financial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statements.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767307" y="5798546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6" y="138956"/>
                </a:moveTo>
                <a:lnTo>
                  <a:pt x="0" y="138956"/>
                </a:lnTo>
                <a:lnTo>
                  <a:pt x="0" y="0"/>
                </a:lnTo>
                <a:lnTo>
                  <a:pt x="18316" y="0"/>
                </a:lnTo>
                <a:lnTo>
                  <a:pt x="18316" y="138956"/>
                </a:lnTo>
                <a:close/>
              </a:path>
            </a:pathLst>
          </a:custGeom>
          <a:solidFill>
            <a:srgbClr val="E4E4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654836" y="6695402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5">
                <a:moveTo>
                  <a:pt x="18316" y="138956"/>
                </a:moveTo>
                <a:lnTo>
                  <a:pt x="0" y="138956"/>
                </a:lnTo>
                <a:lnTo>
                  <a:pt x="0" y="0"/>
                </a:lnTo>
                <a:lnTo>
                  <a:pt x="18316" y="0"/>
                </a:lnTo>
                <a:lnTo>
                  <a:pt x="18316" y="138956"/>
                </a:lnTo>
                <a:close/>
              </a:path>
            </a:pathLst>
          </a:custGeom>
          <a:solidFill>
            <a:srgbClr val="E4E4E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52341" y="5375017"/>
            <a:ext cx="2835589" cy="1459317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634" algn="just">
              <a:lnSpc>
                <a:spcPct val="145800"/>
              </a:lnSpc>
              <a:spcBef>
                <a:spcPts val="12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TSL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vision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strive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global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industry</a:t>
            </a:r>
            <a:r>
              <a:rPr sz="799" spc="22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benchmark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creation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corporate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citizenship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ssion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build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leading European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2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sustainable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(i)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delivers</a:t>
            </a:r>
            <a:r>
              <a:rPr sz="799" spc="33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</a:t>
            </a:r>
            <a:r>
              <a:rPr sz="799" spc="30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shareholder.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partners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customers</a:t>
            </a:r>
            <a:r>
              <a:rPr sz="799" spc="2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suppl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ers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innovate</a:t>
            </a:r>
            <a:r>
              <a:rPr sz="799" spc="-10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produce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deliver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products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responsible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b="1" spc="-65" dirty="0">
                <a:solidFill>
                  <a:srgbClr val="313131"/>
                </a:solidFill>
                <a:latin typeface="Arial"/>
                <a:cs typeface="Arial"/>
              </a:rPr>
              <a:t>way</a:t>
            </a:r>
            <a:r>
              <a:rPr sz="849" b="1" spc="-65" dirty="0">
                <a:solidFill>
                  <a:srgbClr val="959595"/>
                </a:solidFill>
                <a:latin typeface="Arial"/>
                <a:cs typeface="Arial"/>
              </a:rPr>
              <a:t>;</a:t>
            </a:r>
            <a:r>
              <a:rPr sz="849" b="1" spc="1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30" dirty="0">
                <a:solidFill>
                  <a:srgbClr val="313131"/>
                </a:solidFill>
                <a:latin typeface="Times New Roman"/>
                <a:cs typeface="Times New Roman"/>
              </a:rPr>
              <a:t>(111)</a:t>
            </a:r>
            <a:r>
              <a:rPr sz="799" spc="125" dirty="0">
                <a:solidFill>
                  <a:srgbClr val="313131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empowers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people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engages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communit</a:t>
            </a:r>
            <a:r>
              <a:rPr sz="799" spc="-10" dirty="0">
                <a:solidFill>
                  <a:srgbClr val="A3A3A3"/>
                </a:solidFill>
                <a:latin typeface="Arial"/>
                <a:cs typeface="Arial"/>
              </a:rPr>
              <a:t>•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es</a:t>
            </a:r>
            <a:r>
              <a:rPr sz="799" spc="-10" dirty="0">
                <a:solidFill>
                  <a:srgbClr val="B6B6B6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25" dirty="0"/>
              <a:t>Tata</a:t>
            </a:r>
            <a:r>
              <a:rPr sz="849" spc="-10" dirty="0"/>
              <a:t> </a:t>
            </a:r>
            <a:r>
              <a:rPr sz="849" spc="-20" dirty="0"/>
              <a:t>Steel</a:t>
            </a:r>
            <a:r>
              <a:rPr sz="849" spc="-45" dirty="0"/>
              <a:t> </a:t>
            </a:r>
            <a:r>
              <a:rPr sz="849" spc="-20" dirty="0"/>
              <a:t>Europe</a:t>
            </a:r>
            <a:r>
              <a:rPr sz="849" spc="-5" dirty="0"/>
              <a:t> </a:t>
            </a:r>
            <a:r>
              <a:rPr sz="849" spc="-10" dirty="0"/>
              <a:t>Limited</a:t>
            </a:r>
            <a:endParaRPr sz="849"/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30" dirty="0"/>
              <a:t>Report</a:t>
            </a:r>
            <a:r>
              <a:rPr sz="849" spc="-40" dirty="0"/>
              <a:t> </a:t>
            </a:r>
            <a:r>
              <a:rPr sz="849" dirty="0"/>
              <a:t>&amp;</a:t>
            </a:r>
            <a:r>
              <a:rPr sz="849" spc="-55" dirty="0"/>
              <a:t> </a:t>
            </a:r>
            <a:r>
              <a:rPr sz="849" spc="-10" dirty="0"/>
              <a:t>Accounts</a:t>
            </a:r>
            <a:r>
              <a:rPr sz="849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95362"/>
          </a:xfrm>
          <a:prstGeom prst="rect">
            <a:avLst/>
          </a:prstGeom>
        </p:spPr>
        <p:txBody>
          <a:bodyPr vert="horz" wrap="square" lIns="0" tIns="64276" rIns="0" bIns="0" rtlCol="0">
            <a:spAutoFit/>
          </a:bodyPr>
          <a:lstStyle/>
          <a:p>
            <a:pPr marL="21553">
              <a:spcBef>
                <a:spcPts val="45"/>
              </a:spcBef>
            </a:pPr>
            <a:r>
              <a:rPr sz="849" spc="-10" dirty="0"/>
              <a:t>Page</a:t>
            </a:r>
            <a:r>
              <a:rPr sz="849" spc="-35" dirty="0"/>
              <a:t> </a:t>
            </a:r>
            <a:r>
              <a:rPr sz="849" b="1" spc="-25" dirty="0">
                <a:latin typeface="Arial"/>
                <a:cs typeface="Arial"/>
              </a:rPr>
              <a:t>41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61382" y="6878928"/>
            <a:ext cx="2824812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adopted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five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values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shared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Tata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companies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worldwide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inform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expected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behaviours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practices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throughout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Group: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079085" y="7498182"/>
            <a:ext cx="2614980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230112" marR="5071" indent="-218069" algn="just">
              <a:lnSpc>
                <a:spcPct val="146600"/>
              </a:lnSpc>
              <a:spcBef>
                <a:spcPts val="85"/>
              </a:spcBef>
              <a:buChar char="•"/>
              <a:tabLst>
                <a:tab pos="233917" algn="l"/>
              </a:tabLst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Pioneering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-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bold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agile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-2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courageously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tak</a:t>
            </a:r>
            <a:r>
              <a:rPr sz="799" spc="-10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ng 	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challenges,</a:t>
            </a:r>
            <a:r>
              <a:rPr sz="799" spc="41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using</a:t>
            </a:r>
            <a:r>
              <a:rPr sz="799" spc="3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deep</a:t>
            </a:r>
            <a:r>
              <a:rPr sz="799" spc="2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customer</a:t>
            </a:r>
            <a:r>
              <a:rPr sz="799" spc="3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insight</a:t>
            </a:r>
            <a:r>
              <a:rPr sz="799" spc="4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	develop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innovative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solutions.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79085" y="8108289"/>
            <a:ext cx="2614980" cy="92237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233282" marR="5071" indent="-221238" algn="just">
              <a:lnSpc>
                <a:spcPct val="147200"/>
              </a:lnSpc>
              <a:spcBef>
                <a:spcPts val="105"/>
              </a:spcBef>
              <a:buChar char="•"/>
              <a:tabLst>
                <a:tab pos="233282" algn="l"/>
              </a:tabLst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Responsibility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-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responsible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responsive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countries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communities</a:t>
            </a:r>
            <a:r>
              <a:rPr sz="799" spc="3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environments</a:t>
            </a:r>
            <a:r>
              <a:rPr sz="799" spc="3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64646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646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company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works,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always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ensuring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that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what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comes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people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goes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back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people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many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times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over.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123670" y="1098175"/>
            <a:ext cx="2623855" cy="71348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230747" marR="5071" indent="-218703" algn="just">
              <a:lnSpc>
                <a:spcPct val="147000"/>
              </a:lnSpc>
              <a:spcBef>
                <a:spcPts val="105"/>
              </a:spcBef>
              <a:buChar char="•"/>
              <a:tabLst>
                <a:tab pos="230747" algn="l"/>
                <a:tab pos="237086" algn="l"/>
              </a:tabLst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	Excellence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-</a:t>
            </a:r>
            <a:r>
              <a:rPr sz="799" spc="25" dirty="0">
                <a:solidFill>
                  <a:srgbClr val="6D6D6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constantly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strive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achieve 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highest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possible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standards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day-to-day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quality</a:t>
            </a:r>
            <a:r>
              <a:rPr sz="799" spc="3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goods</a:t>
            </a:r>
            <a:r>
              <a:rPr sz="799" spc="3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services</a:t>
            </a:r>
            <a:r>
              <a:rPr sz="799" spc="3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company provides</a:t>
            </a:r>
            <a:r>
              <a:rPr sz="799" spc="-10" dirty="0">
                <a:solidFill>
                  <a:srgbClr val="80808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129764" y="1897415"/>
            <a:ext cx="2623855" cy="706955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230747" marR="5071" indent="-218703" algn="just">
              <a:lnSpc>
                <a:spcPct val="146200"/>
              </a:lnSpc>
              <a:spcBef>
                <a:spcPts val="90"/>
              </a:spcBef>
              <a:buChar char="•"/>
              <a:tabLst>
                <a:tab pos="230747" algn="l"/>
              </a:tabLst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Unity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-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work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cohesively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colleagues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across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Group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customers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partners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around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world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474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building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strong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relationships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based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tolerance,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understanding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mutual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cooperation.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132813" y="2687499"/>
            <a:ext cx="2625123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228845" marR="5071" indent="-216801" algn="just">
              <a:lnSpc>
                <a:spcPct val="146600"/>
              </a:lnSpc>
              <a:spcBef>
                <a:spcPts val="110"/>
              </a:spcBef>
              <a:buChar char="•"/>
              <a:tabLst>
                <a:tab pos="233917" algn="l"/>
              </a:tabLst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Integrity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:</a:t>
            </a:r>
            <a:r>
              <a:rPr sz="799" spc="55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conduct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fairly,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honesty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	transparency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11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Everything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Company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does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must 	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stand 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test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pubfic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scrutiny</a:t>
            </a:r>
            <a:r>
              <a:rPr sz="799" spc="-10" dirty="0">
                <a:solidFill>
                  <a:srgbClr val="80808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10740" y="3294556"/>
            <a:ext cx="2851438" cy="92237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3946" marR="5071" indent="-1902" algn="just">
              <a:lnSpc>
                <a:spcPct val="147200"/>
              </a:lnSpc>
              <a:spcBef>
                <a:spcPts val="10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Each</a:t>
            </a:r>
            <a:r>
              <a:rPr sz="799" spc="34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36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3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MLE</a:t>
            </a:r>
            <a:r>
              <a:rPr sz="799" spc="3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ue</a:t>
            </a:r>
            <a:r>
              <a:rPr sz="799" spc="3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Chains</a:t>
            </a:r>
            <a:r>
              <a:rPr sz="799" spc="34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communicates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messages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reflect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their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purpose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-2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values,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vision,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mission,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strategy.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Key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messages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communicated</a:t>
            </a:r>
            <a:r>
              <a:rPr sz="799" spc="36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Value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Chains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through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their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senior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eadership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via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internal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commumcallons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sen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manager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updates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briefings.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13382" y="4264625"/>
            <a:ext cx="2843197" cy="53047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3170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2023/24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10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support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Company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Group,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both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TSE'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principal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businesses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continued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develop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their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purposes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leadership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directions.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18463" y="4868627"/>
            <a:ext cx="2853973" cy="413769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5214" marR="5071" indent="-3170" algn="just">
              <a:lnSpc>
                <a:spcPct val="146400"/>
              </a:lnSpc>
              <a:spcBef>
                <a:spcPts val="11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2023124,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announced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intention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consult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representatives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transform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restructure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business.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April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2024,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following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extended</a:t>
            </a:r>
            <a:r>
              <a:rPr sz="799" spc="44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period</a:t>
            </a:r>
            <a:r>
              <a:rPr sz="799" spc="47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47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formal</a:t>
            </a:r>
            <a:r>
              <a:rPr sz="799" spc="47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408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informal</a:t>
            </a:r>
            <a:r>
              <a:rPr sz="799" spc="47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national</a:t>
            </a:r>
            <a:r>
              <a:rPr sz="799" spc="4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level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discussions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trade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unions,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confirmed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intention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proceed</a:t>
            </a:r>
            <a:r>
              <a:rPr sz="799" spc="48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49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83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transition</a:t>
            </a:r>
            <a:r>
              <a:rPr sz="799" spc="483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4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legacy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blast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furnace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operations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more sustainable,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green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business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based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electric arc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furnace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(EAF)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steelmaking.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transformation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would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secure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most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TSUK's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existing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product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capability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maintain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self-sufficiency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steelmaking,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while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reducing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 CO2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emissions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5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million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tonnes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overall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country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emissions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about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1.5%.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Under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transformation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2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 embark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£1.25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billion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investment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Electric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Arc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Furnace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technology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Port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Talbot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48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upgrades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secure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long-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term,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high-quality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production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25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UK's</a:t>
            </a:r>
            <a:r>
              <a:rPr sz="799" spc="2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largest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steelmaker.</a:t>
            </a:r>
            <a:r>
              <a:rPr sz="799" spc="33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proposed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investment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supported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Government,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committed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up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£500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million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enable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transformation.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1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l</a:t>
            </a:r>
            <a:r>
              <a:rPr sz="799" spc="235" dirty="0">
                <a:solidFill>
                  <a:srgbClr val="6D6D6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plans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invest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£750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million</a:t>
            </a:r>
            <a:r>
              <a:rPr sz="799" spc="2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project,</a:t>
            </a:r>
            <a:r>
              <a:rPr sz="799" spc="4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alongside</a:t>
            </a:r>
            <a:r>
              <a:rPr sz="799" spc="46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£250m</a:t>
            </a:r>
            <a:r>
              <a:rPr sz="799" spc="41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funding</a:t>
            </a:r>
            <a:r>
              <a:rPr sz="799" spc="40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4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458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comprehensive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support</a:t>
            </a:r>
            <a:r>
              <a:rPr sz="799" spc="285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package</a:t>
            </a:r>
            <a:r>
              <a:rPr sz="799" spc="314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26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affected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employees,</a:t>
            </a:r>
            <a:r>
              <a:rPr sz="799" spc="290" dirty="0">
                <a:solidFill>
                  <a:srgbClr val="31313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business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restructuring</a:t>
            </a:r>
            <a:r>
              <a:rPr sz="799" spc="32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transition</a:t>
            </a:r>
            <a:r>
              <a:rPr sz="799" spc="2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costs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13131"/>
                </a:solidFill>
                <a:latin typeface="Arial"/>
                <a:cs typeface="Arial"/>
              </a:rPr>
              <a:t>part</a:t>
            </a:r>
            <a:r>
              <a:rPr sz="849" i="1" spc="2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22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long-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commitment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production.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110418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50543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1949" y="728922"/>
            <a:ext cx="1519541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A62A1"/>
                </a:solidFill>
                <a:latin typeface="Arial"/>
                <a:cs typeface="Arial"/>
              </a:rPr>
              <a:t>B.</a:t>
            </a:r>
            <a:r>
              <a:rPr sz="1198" b="1" spc="80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A62A1"/>
                </a:solidFill>
                <a:latin typeface="Arial"/>
                <a:cs typeface="Arial"/>
              </a:rPr>
              <a:t>Directors'</a:t>
            </a:r>
            <a:r>
              <a:rPr sz="1198" b="1" spc="27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A62A1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25" dirty="0"/>
              <a:t>Tata</a:t>
            </a:r>
            <a:r>
              <a:rPr sz="849" spc="-10" dirty="0"/>
              <a:t> </a:t>
            </a:r>
            <a:r>
              <a:rPr sz="849" spc="-20" dirty="0"/>
              <a:t>Steel</a:t>
            </a:r>
            <a:r>
              <a:rPr sz="849" spc="-45" dirty="0"/>
              <a:t> </a:t>
            </a:r>
            <a:r>
              <a:rPr sz="849" spc="-20" dirty="0"/>
              <a:t>Europe</a:t>
            </a:r>
            <a:r>
              <a:rPr sz="849" spc="-5" dirty="0"/>
              <a:t> </a:t>
            </a:r>
            <a:r>
              <a:rPr sz="849" spc="-10" dirty="0"/>
              <a:t>Limited</a:t>
            </a:r>
            <a:endParaRPr sz="849"/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30" dirty="0"/>
              <a:t>Report</a:t>
            </a:r>
            <a:r>
              <a:rPr sz="849" spc="-40" dirty="0"/>
              <a:t> </a:t>
            </a:r>
            <a:r>
              <a:rPr sz="849" dirty="0"/>
              <a:t>&amp;</a:t>
            </a:r>
            <a:r>
              <a:rPr sz="849" spc="-55" dirty="0"/>
              <a:t> </a:t>
            </a:r>
            <a:r>
              <a:rPr sz="849" spc="-10" dirty="0"/>
              <a:t>Accounts</a:t>
            </a:r>
            <a:r>
              <a:rPr sz="849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95362"/>
          </a:xfrm>
          <a:prstGeom prst="rect">
            <a:avLst/>
          </a:prstGeom>
        </p:spPr>
        <p:txBody>
          <a:bodyPr vert="horz" wrap="square" lIns="0" tIns="64276" rIns="0" bIns="0" rtlCol="0">
            <a:spAutoFit/>
          </a:bodyPr>
          <a:lstStyle/>
          <a:p>
            <a:pPr marL="21553">
              <a:spcBef>
                <a:spcPts val="45"/>
              </a:spcBef>
            </a:pPr>
            <a:r>
              <a:rPr sz="849" spc="-10" dirty="0"/>
              <a:t>Page</a:t>
            </a:r>
            <a:r>
              <a:rPr sz="849" spc="-35" dirty="0"/>
              <a:t> </a:t>
            </a:r>
            <a:r>
              <a:rPr sz="849" b="1" spc="-25" dirty="0">
                <a:latin typeface="Arial"/>
                <a:cs typeface="Arial"/>
              </a:rPr>
              <a:t>42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0972" y="1101040"/>
            <a:ext cx="2845732" cy="18212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388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Netherlands,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has continued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engage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Dutch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lhe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transition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low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dioxide steelmaking.</a:t>
            </a:r>
            <a:r>
              <a:rPr sz="8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8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transition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blast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steelmaking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ORI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technology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electric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smelting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viable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scalable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technology.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technology</a:t>
            </a:r>
            <a:r>
              <a:rPr sz="84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selection,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project</a:t>
            </a:r>
            <a:r>
              <a:rPr sz="8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economics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discussions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are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finalised,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Final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Investment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Decision</a:t>
            </a:r>
            <a:r>
              <a:rPr sz="8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along</a:t>
            </a:r>
            <a:r>
              <a:rPr sz="8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framework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developed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bound manner.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9787" y="2966466"/>
            <a:ext cx="2834955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lnSpc>
                <a:spcPct val="139100"/>
              </a:lnSpc>
              <a:spcBef>
                <a:spcPts val="10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Further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relating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strategy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values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accessed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TSE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website.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5412" y="3377955"/>
            <a:ext cx="2848268" cy="3286951"/>
          </a:xfrm>
          <a:prstGeom prst="rect">
            <a:avLst/>
          </a:prstGeom>
        </p:spPr>
        <p:txBody>
          <a:bodyPr vert="horz" wrap="square" lIns="0" tIns="84313" rIns="0" bIns="0" rtlCol="0">
            <a:spAutoFit/>
          </a:bodyPr>
          <a:lstStyle/>
          <a:p>
            <a:pPr marL="92552" algn="just">
              <a:spcBef>
                <a:spcPts val="664"/>
              </a:spcBef>
            </a:pPr>
            <a:r>
              <a:rPr sz="849" i="1" spc="-30" dirty="0">
                <a:solidFill>
                  <a:srgbClr val="3A62A1"/>
                </a:solidFill>
                <a:latin typeface="Arial"/>
                <a:cs typeface="Arial"/>
              </a:rPr>
              <a:t>Pnnctple</a:t>
            </a:r>
            <a:r>
              <a:rPr sz="849" i="1" spc="20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A62A1"/>
                </a:solidFill>
                <a:latin typeface="Arial"/>
                <a:cs typeface="Arial"/>
              </a:rPr>
              <a:t>2</a:t>
            </a:r>
            <a:r>
              <a:rPr sz="849" i="1" spc="-6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A62A1"/>
                </a:solidFill>
                <a:latin typeface="Arial"/>
                <a:cs typeface="Arial"/>
              </a:rPr>
              <a:t>-</a:t>
            </a:r>
            <a:r>
              <a:rPr sz="849" spc="170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A62A1"/>
                </a:solidFill>
                <a:latin typeface="Arial"/>
                <a:cs typeface="Arial"/>
              </a:rPr>
              <a:t>Board</a:t>
            </a:r>
            <a:r>
              <a:rPr sz="849" i="1" spc="-10" dirty="0">
                <a:solidFill>
                  <a:srgbClr val="3A62A1"/>
                </a:solidFill>
                <a:latin typeface="Arial"/>
                <a:cs typeface="Arial"/>
              </a:rPr>
              <a:t> Composition</a:t>
            </a:r>
            <a:endParaRPr sz="849">
              <a:latin typeface="Arial"/>
              <a:cs typeface="Arial"/>
            </a:endParaRPr>
          </a:p>
          <a:p>
            <a:pPr marL="12678" marR="5071" indent="8875" algn="just">
              <a:lnSpc>
                <a:spcPct val="138200"/>
              </a:lnSpc>
              <a:spcBef>
                <a:spcPts val="17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comprises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four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849" dirty="0">
                <a:solidFill>
                  <a:srgbClr val="A8A8AA"/>
                </a:solidFill>
                <a:latin typeface="Arial"/>
                <a:cs typeface="Arial"/>
              </a:rPr>
              <a:t>.</a:t>
            </a:r>
            <a:r>
              <a:rPr sz="849" spc="15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 skills,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backgrounds, experience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knowledge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sectors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operates,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remains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appropnate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context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reshaped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organisation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governance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arrangements</a:t>
            </a:r>
            <a:r>
              <a:rPr sz="849" spc="-20" dirty="0">
                <a:solidFill>
                  <a:srgbClr val="A8A8AA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Board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Chairman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8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Chief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Executive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Officer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responsible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single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business.</a:t>
            </a:r>
            <a:r>
              <a:rPr sz="849" spc="4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None</a:t>
            </a:r>
            <a:r>
              <a:rPr sz="84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four</a:t>
            </a:r>
            <a:r>
              <a:rPr sz="84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84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hold</a:t>
            </a:r>
            <a:r>
              <a:rPr sz="84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executive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positions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bring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experience</a:t>
            </a:r>
            <a:r>
              <a:rPr sz="84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84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industry</a:t>
            </a:r>
            <a:r>
              <a:rPr sz="84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84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 </a:t>
            </a:r>
            <a:r>
              <a:rPr sz="849" spc="-35" dirty="0">
                <a:solidFill>
                  <a:srgbClr val="545454"/>
                </a:solidFill>
                <a:latin typeface="Arial"/>
                <a:cs typeface="Arial"/>
              </a:rPr>
              <a:t>independent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challenge.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Three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members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ultimate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spc="-20" dirty="0">
                <a:solidFill>
                  <a:srgbClr val="878789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TSL,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directors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senior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executive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managers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those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84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(the</a:t>
            </a:r>
            <a:r>
              <a:rPr sz="84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Chief</a:t>
            </a:r>
            <a:r>
              <a:rPr sz="84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Executive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Officer</a:t>
            </a:r>
            <a:r>
              <a:rPr sz="84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TSL)</a:t>
            </a:r>
            <a:r>
              <a:rPr sz="8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849" spc="27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also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Chairperson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Supervisory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Board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849" spc="-20" dirty="0">
                <a:solidFill>
                  <a:srgbClr val="A8A8AA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Three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also directors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main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dirty="0">
                <a:solidFill>
                  <a:srgbClr val="878789"/>
                </a:solidFill>
                <a:latin typeface="Arial"/>
                <a:cs typeface="Arial"/>
              </a:rPr>
              <a:t>,</a:t>
            </a:r>
            <a:r>
              <a:rPr sz="849" spc="-60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849" spc="-20" dirty="0">
                <a:solidFill>
                  <a:srgbClr val="A8A8AA"/>
                </a:solidFill>
                <a:latin typeface="Arial"/>
                <a:cs typeface="Arial"/>
              </a:rPr>
              <a:t>,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Chairperson</a:t>
            </a:r>
            <a:r>
              <a:rPr sz="849" spc="-25" dirty="0">
                <a:solidFill>
                  <a:srgbClr val="878789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size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structure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appropriate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spc="-10" dirty="0">
                <a:solidFill>
                  <a:srgbClr val="BAB8BA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7926" y="6712552"/>
            <a:ext cx="2836857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biography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of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director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found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TSE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website.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5279" y="7142329"/>
            <a:ext cx="2839393" cy="9249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902" algn="just">
              <a:lnSpc>
                <a:spcPct val="139100"/>
              </a:lnSpc>
              <a:spcBef>
                <a:spcPts val="100"/>
              </a:spcBef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b="1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wholly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owned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849" dirty="0">
                <a:solidFill>
                  <a:srgbClr val="878789"/>
                </a:solidFill>
                <a:latin typeface="Arial"/>
                <a:cs typeface="Arial"/>
              </a:rPr>
              <a:t>,</a:t>
            </a:r>
            <a:r>
              <a:rPr sz="849" spc="-55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TSE does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its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own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Nominations</a:t>
            </a:r>
            <a:r>
              <a:rPr sz="849" spc="2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Committee</a:t>
            </a:r>
            <a:r>
              <a:rPr sz="849" dirty="0">
                <a:solidFill>
                  <a:srgbClr val="A8A8AA"/>
                </a:solidFill>
                <a:latin typeface="Arial"/>
                <a:cs typeface="Arial"/>
              </a:rPr>
              <a:t>.</a:t>
            </a:r>
            <a:r>
              <a:rPr sz="849" spc="200" dirty="0">
                <a:solidFill>
                  <a:srgbClr val="A8A8AA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2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director appointments</a:t>
            </a:r>
            <a:r>
              <a:rPr sz="8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usually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recommended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for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consideration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approval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by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ultimate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company,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TSL.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3876" y="8108569"/>
            <a:ext cx="2839393" cy="5362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39100"/>
              </a:lnSpc>
              <a:spcBef>
                <a:spcPts val="100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Securities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Exchange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India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(SEBI)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monitors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regulates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corporate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governance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849" dirty="0">
                <a:solidFill>
                  <a:srgbClr val="878789"/>
                </a:solidFill>
                <a:latin typeface="Arial"/>
                <a:cs typeface="Arial"/>
              </a:rPr>
              <a:t>,</a:t>
            </a:r>
            <a:r>
              <a:rPr sz="849" spc="-10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listed company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India</a:t>
            </a:r>
            <a:r>
              <a:rPr sz="849" spc="-10" dirty="0">
                <a:solidFill>
                  <a:srgbClr val="878789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0648" y="8699897"/>
            <a:ext cx="2842563" cy="578737"/>
          </a:xfrm>
          <a:prstGeom prst="rect">
            <a:avLst/>
          </a:prstGeom>
        </p:spPr>
        <p:txBody>
          <a:bodyPr vert="horz" wrap="square" lIns="0" tIns="84313" rIns="0" bIns="0" rtlCol="0">
            <a:spAutoFit/>
          </a:bodyPr>
          <a:lstStyle/>
          <a:p>
            <a:pPr marL="91285">
              <a:spcBef>
                <a:spcPts val="664"/>
              </a:spcBef>
            </a:pPr>
            <a:r>
              <a:rPr sz="849" i="1" spc="-20" dirty="0">
                <a:solidFill>
                  <a:srgbClr val="3A62A1"/>
                </a:solidFill>
                <a:latin typeface="Arial"/>
                <a:cs typeface="Arial"/>
              </a:rPr>
              <a:t>Principle</a:t>
            </a:r>
            <a:r>
              <a:rPr sz="849" i="1" spc="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A62A1"/>
                </a:solidFill>
                <a:latin typeface="Arial"/>
                <a:cs typeface="Arial"/>
              </a:rPr>
              <a:t>3</a:t>
            </a:r>
            <a:r>
              <a:rPr sz="849" i="1" spc="-6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A62A1"/>
                </a:solidFill>
                <a:latin typeface="Arial"/>
                <a:cs typeface="Arial"/>
              </a:rPr>
              <a:t>-</a:t>
            </a:r>
            <a:r>
              <a:rPr sz="849" spc="160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A62A1"/>
                </a:solidFill>
                <a:latin typeface="Arial"/>
                <a:cs typeface="Arial"/>
              </a:rPr>
              <a:t>Directors</a:t>
            </a:r>
            <a:r>
              <a:rPr sz="849" i="1" spc="40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A62A1"/>
                </a:solidFill>
                <a:latin typeface="Arial"/>
                <a:cs typeface="Arial"/>
              </a:rPr>
              <a:t>responsibilities</a:t>
            </a:r>
            <a:endParaRPr sz="849">
              <a:latin typeface="Arial"/>
              <a:cs typeface="Arial"/>
            </a:endParaRPr>
          </a:p>
          <a:p>
            <a:pPr marL="12678" marR="5071" indent="4437">
              <a:lnSpc>
                <a:spcPct val="136700"/>
              </a:lnSpc>
              <a:spcBef>
                <a:spcPts val="19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schedules</a:t>
            </a:r>
            <a:r>
              <a:rPr sz="84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meetings</a:t>
            </a:r>
            <a:r>
              <a:rPr sz="8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aligned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meetings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ultimate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dirty="0">
                <a:solidFill>
                  <a:srgbClr val="878789"/>
                </a:solidFill>
                <a:latin typeface="Arial"/>
                <a:cs typeface="Arial"/>
              </a:rPr>
              <a:t>,</a:t>
            </a:r>
            <a:r>
              <a:rPr sz="849" spc="80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849" dirty="0">
                <a:solidFill>
                  <a:srgbClr val="878789"/>
                </a:solidFill>
                <a:latin typeface="Arial"/>
                <a:cs typeface="Arial"/>
              </a:rPr>
              <a:t>.</a:t>
            </a:r>
            <a:r>
              <a:rPr sz="849" spc="75" dirty="0">
                <a:solidFill>
                  <a:srgbClr val="878789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3295" y="1104091"/>
            <a:ext cx="2848268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39100"/>
              </a:lnSpc>
              <a:spcBef>
                <a:spcPts val="100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additional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meetings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convened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required.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Directors'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interests are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reported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declared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meeting.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80249" y="1536916"/>
            <a:ext cx="2857777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lnSpc>
                <a:spcPct val="1391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duties,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established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Committee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terms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of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reference.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7119" y="1966694"/>
            <a:ext cx="2859679" cy="1101778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902" algn="just">
              <a:lnSpc>
                <a:spcPct val="138600"/>
              </a:lnSpc>
              <a:spcBef>
                <a:spcPts val="105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Safety,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Health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Environment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(SHE)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are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reviewed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TSL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 a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SHE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Committee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chaired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executive</a:t>
            </a:r>
            <a:r>
              <a:rPr sz="84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director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TSL.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boards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primary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responsibility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SHE matters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which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relate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continues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review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materially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affect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Company.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70873" y="3115819"/>
            <a:ext cx="2859045" cy="163808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4437" algn="just">
              <a:lnSpc>
                <a:spcPct val="138500"/>
              </a:lnSpc>
              <a:spcBef>
                <a:spcPts val="10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year,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Committee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received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regular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84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aspects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business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health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safety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statistics,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operational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financial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performance,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strategic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matters,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matters, stakeholder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engagement,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commercial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and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technical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updates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conditions.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addition,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internal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assurance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function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provides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additional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assurance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specific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key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ensure</a:t>
            </a:r>
            <a:r>
              <a:rPr sz="8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systems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controls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operating effectively.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70926" y="4804455"/>
            <a:ext cx="2858411" cy="109543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4437" algn="just">
              <a:lnSpc>
                <a:spcPct val="138100"/>
              </a:lnSpc>
              <a:spcBef>
                <a:spcPts val="85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separate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Chains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apply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policy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framework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8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8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84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behaviours</a:t>
            </a:r>
            <a:r>
              <a:rPr sz="849" dirty="0">
                <a:solidFill>
                  <a:srgbClr val="A8A8AA"/>
                </a:solidFill>
                <a:latin typeface="Arial"/>
                <a:cs typeface="Arial"/>
              </a:rPr>
              <a:t>,</a:t>
            </a:r>
            <a:r>
              <a:rPr sz="849" spc="260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accountability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delegated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authority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levels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each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business.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work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assurance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function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Committee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on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concerning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policies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67116" y="5923099"/>
            <a:ext cx="2853973" cy="2393737"/>
          </a:xfrm>
          <a:prstGeom prst="rect">
            <a:avLst/>
          </a:prstGeom>
        </p:spPr>
        <p:txBody>
          <a:bodyPr vert="horz" wrap="square" lIns="0" tIns="84313" rIns="0" bIns="0" rtlCol="0">
            <a:spAutoFit/>
          </a:bodyPr>
          <a:lstStyle/>
          <a:p>
            <a:pPr marL="95088" algn="just">
              <a:spcBef>
                <a:spcPts val="664"/>
              </a:spcBef>
            </a:pPr>
            <a:r>
              <a:rPr sz="849" i="1" spc="-20" dirty="0">
                <a:solidFill>
                  <a:srgbClr val="3A62A1"/>
                </a:solidFill>
                <a:latin typeface="Arial"/>
                <a:cs typeface="Arial"/>
              </a:rPr>
              <a:t>Principle</a:t>
            </a:r>
            <a:r>
              <a:rPr sz="849" i="1" spc="1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A62A1"/>
                </a:solidFill>
                <a:latin typeface="Arial"/>
                <a:cs typeface="Arial"/>
              </a:rPr>
              <a:t>4</a:t>
            </a:r>
            <a:r>
              <a:rPr sz="849" i="1" spc="-7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A62A1"/>
                </a:solidFill>
                <a:latin typeface="Arial"/>
                <a:cs typeface="Arial"/>
              </a:rPr>
              <a:t>-</a:t>
            </a:r>
            <a:r>
              <a:rPr sz="849" spc="14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A62A1"/>
                </a:solidFill>
                <a:latin typeface="Arial"/>
                <a:cs typeface="Arial"/>
              </a:rPr>
              <a:t>Opportunity</a:t>
            </a:r>
            <a:r>
              <a:rPr sz="849" i="1" spc="4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A62A1"/>
                </a:solidFill>
                <a:latin typeface="Arial"/>
                <a:cs typeface="Arial"/>
              </a:rPr>
              <a:t>and</a:t>
            </a:r>
            <a:r>
              <a:rPr sz="849" i="1" spc="-45" dirty="0">
                <a:solidFill>
                  <a:srgbClr val="3A62A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A62A1"/>
                </a:solidFill>
                <a:latin typeface="Arial"/>
                <a:cs typeface="Arial"/>
              </a:rPr>
              <a:t>Rrsk</a:t>
            </a:r>
            <a:endParaRPr sz="849">
              <a:latin typeface="Arial"/>
              <a:cs typeface="Arial"/>
            </a:endParaRPr>
          </a:p>
          <a:p>
            <a:pPr marL="12678" marR="5071" indent="5705" algn="just">
              <a:lnSpc>
                <a:spcPct val="138200"/>
              </a:lnSpc>
              <a:spcBef>
                <a:spcPts val="175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Since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October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2021,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improvement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programmes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main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operating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subsidiaries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supervision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TSUK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respectively</a:t>
            </a:r>
            <a:r>
              <a:rPr sz="849" spc="-10" dirty="0">
                <a:solidFill>
                  <a:srgbClr val="A8A8AA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Decarbonisation</a:t>
            </a:r>
            <a:r>
              <a:rPr sz="849" spc="-20" dirty="0">
                <a:solidFill>
                  <a:srgbClr val="A8A8AA"/>
                </a:solidFill>
                <a:latin typeface="Arial"/>
                <a:cs typeface="Arial"/>
              </a:rPr>
              <a:t>,</a:t>
            </a:r>
            <a:r>
              <a:rPr sz="849" spc="-40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545454"/>
                </a:solidFill>
                <a:latin typeface="Arial"/>
                <a:cs typeface="Arial"/>
              </a:rPr>
              <a:t>including</a:t>
            </a:r>
            <a:r>
              <a:rPr sz="849" spc="6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849" spc="-10" dirty="0">
                <a:solidFill>
                  <a:srgbClr val="A8A8AA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continued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key </a:t>
            </a:r>
            <a:r>
              <a:rPr sz="849" dirty="0">
                <a:solidFill>
                  <a:srgbClr val="545454"/>
                </a:solidFill>
                <a:latin typeface="Arial"/>
                <a:cs typeface="Arial"/>
              </a:rPr>
              <a:t>risk</a:t>
            </a:r>
            <a:r>
              <a:rPr sz="849" spc="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opportunity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wIthm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TSE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those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kept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under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review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849" spc="-10" dirty="0">
                <a:solidFill>
                  <a:srgbClr val="BAB8BA"/>
                </a:solidFill>
                <a:latin typeface="Arial"/>
                <a:cs typeface="Arial"/>
              </a:rPr>
              <a:t>.</a:t>
            </a:r>
            <a:r>
              <a:rPr sz="849" spc="-5" dirty="0">
                <a:solidFill>
                  <a:srgbClr val="BAB8B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TSE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considered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opportunities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for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year,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impacts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increases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developments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de-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risking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pension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comm</a:t>
            </a:r>
            <a:r>
              <a:rPr sz="849" spc="-30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tments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849" spc="-25" dirty="0">
                <a:solidFill>
                  <a:srgbClr val="878789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65015" y="8364609"/>
            <a:ext cx="2852706" cy="713227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38300"/>
              </a:lnSpc>
              <a:spcBef>
                <a:spcPts val="105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uncertainties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affecting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Group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mitigating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actions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taken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them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545454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Strategic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page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4</a:t>
            </a:r>
            <a:r>
              <a:rPr sz="849" dirty="0">
                <a:solidFill>
                  <a:srgbClr val="A8A8AA"/>
                </a:solidFill>
                <a:latin typeface="Arial"/>
                <a:cs typeface="Arial"/>
              </a:rPr>
              <a:t>.</a:t>
            </a:r>
            <a:r>
              <a:rPr sz="849" spc="-25" dirty="0">
                <a:solidFill>
                  <a:srgbClr val="A8A8AA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Smee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October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2021</a:t>
            </a:r>
            <a:r>
              <a:rPr sz="849" dirty="0">
                <a:solidFill>
                  <a:srgbClr val="878789"/>
                </a:solidFill>
                <a:latin typeface="Arial"/>
                <a:cs typeface="Arial"/>
              </a:rPr>
              <a:t>.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</a:t>
            </a:r>
            <a:r>
              <a:rPr sz="849" spc="-10" dirty="0">
                <a:solidFill>
                  <a:srgbClr val="6D6D6D"/>
                </a:solidFill>
                <a:latin typeface="Arial"/>
                <a:cs typeface="Arial"/>
              </a:rPr>
              <a:t>b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vity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holding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102719"/>
            <a:ext cx="7268693" cy="0"/>
          </a:xfrm>
          <a:custGeom>
            <a:avLst/>
            <a:gdLst/>
            <a:ahLst/>
            <a:cxnLst/>
            <a:rect l="l" t="t" r="r" b="b"/>
            <a:pathLst>
              <a:path w="7280909">
                <a:moveTo>
                  <a:pt x="0" y="0"/>
                </a:moveTo>
                <a:lnTo>
                  <a:pt x="7280820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0667" y="9528281"/>
            <a:ext cx="7259819" cy="0"/>
          </a:xfrm>
          <a:custGeom>
            <a:avLst/>
            <a:gdLst/>
            <a:ahLst/>
            <a:cxnLst/>
            <a:rect l="l" t="t" r="r" b="b"/>
            <a:pathLst>
              <a:path w="7272020">
                <a:moveTo>
                  <a:pt x="0" y="0"/>
                </a:moveTo>
                <a:lnTo>
                  <a:pt x="727166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4392" y="730077"/>
            <a:ext cx="152841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7A1"/>
                </a:solidFill>
                <a:latin typeface="Arial"/>
                <a:cs typeface="Arial"/>
              </a:rPr>
              <a:t>B.</a:t>
            </a:r>
            <a:r>
              <a:rPr sz="1198" b="1" spc="65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7A1"/>
                </a:solidFill>
                <a:latin typeface="Arial"/>
                <a:cs typeface="Arial"/>
              </a:rPr>
              <a:t>Directors'</a:t>
            </a:r>
            <a:r>
              <a:rPr sz="1198" b="1" spc="245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7A1"/>
                </a:solidFill>
                <a:latin typeface="Arial"/>
                <a:cs typeface="Arial"/>
              </a:rPr>
              <a:t>Report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25" dirty="0"/>
              <a:t>Tata</a:t>
            </a:r>
            <a:r>
              <a:rPr sz="849" spc="-10" dirty="0"/>
              <a:t> </a:t>
            </a:r>
            <a:r>
              <a:rPr sz="849" spc="-20" dirty="0"/>
              <a:t>Steel</a:t>
            </a:r>
            <a:r>
              <a:rPr sz="849" spc="-45" dirty="0"/>
              <a:t> </a:t>
            </a:r>
            <a:r>
              <a:rPr sz="849" spc="-20" dirty="0"/>
              <a:t>Europe</a:t>
            </a:r>
            <a:r>
              <a:rPr sz="849" spc="-5" dirty="0"/>
              <a:t> </a:t>
            </a:r>
            <a:r>
              <a:rPr sz="849" spc="-10" dirty="0"/>
              <a:t>Limited</a:t>
            </a:r>
            <a:endParaRPr sz="849"/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27259">
              <a:spcBef>
                <a:spcPts val="20"/>
              </a:spcBef>
            </a:pPr>
            <a:r>
              <a:rPr sz="849" spc="-30" dirty="0"/>
              <a:t>Report</a:t>
            </a:r>
            <a:r>
              <a:rPr sz="849" spc="-40" dirty="0"/>
              <a:t> </a:t>
            </a:r>
            <a:r>
              <a:rPr sz="849" dirty="0"/>
              <a:t>&amp;</a:t>
            </a:r>
            <a:r>
              <a:rPr sz="849" spc="-55" dirty="0"/>
              <a:t> </a:t>
            </a:r>
            <a:r>
              <a:rPr sz="849" spc="-10" dirty="0"/>
              <a:t>Accounts</a:t>
            </a:r>
            <a:r>
              <a:rPr sz="849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195362"/>
          </a:xfrm>
          <a:prstGeom prst="rect">
            <a:avLst/>
          </a:prstGeom>
        </p:spPr>
        <p:txBody>
          <a:bodyPr vert="horz" wrap="square" lIns="0" tIns="64276" rIns="0" bIns="0" rtlCol="0">
            <a:spAutoFit/>
          </a:bodyPr>
          <a:lstStyle/>
          <a:p>
            <a:pPr marL="21553">
              <a:spcBef>
                <a:spcPts val="45"/>
              </a:spcBef>
            </a:pPr>
            <a:r>
              <a:rPr sz="849" spc="-10" dirty="0"/>
              <a:t>Page</a:t>
            </a:r>
            <a:r>
              <a:rPr sz="849" spc="-35" dirty="0"/>
              <a:t> </a:t>
            </a:r>
            <a:r>
              <a:rPr sz="849" b="1" spc="-25" dirty="0">
                <a:latin typeface="Arial"/>
                <a:cs typeface="Arial"/>
              </a:rPr>
              <a:t>43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1357" y="1101226"/>
            <a:ext cx="2834321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lnSpc>
                <a:spcPct val="1454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companies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provide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governance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oversight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7394" y="1528298"/>
            <a:ext cx="2843197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5214" marR="5071" indent="-3170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Enterprise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(ERM)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frameworks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deployed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respective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subsidiary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Value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Chains,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alignment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ERM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framework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3083" y="2135353"/>
            <a:ext cx="2852706" cy="181622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4579" marR="5071" indent="-2536" algn="just">
              <a:lnSpc>
                <a:spcPct val="1470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TSUK's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quarterly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comprises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TSUK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Chairman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Chair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team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composed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cross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functional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leaders.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Risk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representation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ultimate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799" spc="7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TSL.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purpose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TSUK's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most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gnificant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emerging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aligned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TSUK's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delivery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objectives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15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monthly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sub-committees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held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TSUK's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Chief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Officer,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Ch</a:t>
            </a:r>
            <a:r>
              <a:rPr sz="799" spc="-20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ef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Chief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Commercial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Officer.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6900" y="3999226"/>
            <a:ext cx="2840661" cy="163301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9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quarterly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comprises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officers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principal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purpose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identify</a:t>
            </a:r>
            <a:r>
              <a:rPr sz="799" spc="1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most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significant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emerging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aligned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TSN's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delivery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objectives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addition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sub-committees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nstalled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Unit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Downstream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Europe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Unit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IJmuiden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composed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cross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functional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leaders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who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assess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emerging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risks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monthly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needed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43104" y="5677019"/>
            <a:ext cx="2834955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quarterly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,</a:t>
            </a:r>
            <a:r>
              <a:rPr sz="799" spc="3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teams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Va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ue</a:t>
            </a:r>
            <a:r>
              <a:rPr sz="79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Chains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discuss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approach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deployment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nsk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management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principles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share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learncngs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44823" y="6287123"/>
            <a:ext cx="2833688" cy="91920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946" marR="5071" indent="-1902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operate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processes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799" spc="4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legal</a:t>
            </a:r>
            <a:r>
              <a:rPr sz="79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compliance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asset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protection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quarterly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submitted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required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respective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Audit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six-monthly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0512" y="7305745"/>
            <a:ext cx="2837491" cy="14263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3678" algn="just">
              <a:spcBef>
                <a:spcPts val="100"/>
              </a:spcBef>
            </a:pPr>
            <a:r>
              <a:rPr sz="799" i="1" dirty="0">
                <a:solidFill>
                  <a:srgbClr val="2657A1"/>
                </a:solidFill>
                <a:latin typeface="Arial"/>
                <a:cs typeface="Arial"/>
              </a:rPr>
              <a:t>Pnnctple</a:t>
            </a:r>
            <a:r>
              <a:rPr sz="799" i="1" spc="15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2657A1"/>
                </a:solidFill>
                <a:latin typeface="Arial"/>
                <a:cs typeface="Arial"/>
              </a:rPr>
              <a:t>5</a:t>
            </a:r>
            <a:r>
              <a:rPr sz="849" spc="-60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2657A1"/>
                </a:solidFill>
                <a:latin typeface="Arial"/>
                <a:cs typeface="Arial"/>
              </a:rPr>
              <a:t>-</a:t>
            </a:r>
            <a:r>
              <a:rPr sz="849" spc="120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657A1"/>
                </a:solidFill>
                <a:latin typeface="Arial"/>
                <a:cs typeface="Arial"/>
              </a:rPr>
              <a:t>Remuneration</a:t>
            </a:r>
            <a:endParaRPr sz="799">
              <a:latin typeface="Arial"/>
              <a:cs typeface="Arial"/>
            </a:endParaRPr>
          </a:p>
          <a:p>
            <a:pPr marL="13946" marR="5071" indent="-1902" algn="just">
              <a:lnSpc>
                <a:spcPct val="147000"/>
              </a:lnSpc>
              <a:spcBef>
                <a:spcPts val="14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separate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reward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ph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lf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osophy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 enable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them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attract.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retain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motivate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people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need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deliver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objectives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competitive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relevant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markets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-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linked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achievement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corporate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objectives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follow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principles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simple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objective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Following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Separation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supervision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earned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withcn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6608" y="8776355"/>
            <a:ext cx="2829250" cy="53367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946" marR="5071" indent="-1902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remuneration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including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independent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executive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member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matter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TSE Chairman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parent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-4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TSL.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96924" y="1098175"/>
            <a:ext cx="2850170" cy="916669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634" algn="just">
              <a:lnSpc>
                <a:spcPct val="1466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Company's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operating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subsidiary</a:t>
            </a:r>
            <a:r>
              <a:rPr sz="79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(TSUK)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published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16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Gender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Pay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Gap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2024,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available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Website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information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relation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Gender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Pay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Gap is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available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page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14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Annual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99464" y="2117050"/>
            <a:ext cx="2856509" cy="23163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4945" algn="just">
              <a:spcBef>
                <a:spcPts val="100"/>
              </a:spcBef>
            </a:pPr>
            <a:r>
              <a:rPr sz="799" i="1" dirty="0">
                <a:solidFill>
                  <a:srgbClr val="2657A1"/>
                </a:solidFill>
                <a:latin typeface="Arial"/>
                <a:cs typeface="Arial"/>
              </a:rPr>
              <a:t>Principle</a:t>
            </a:r>
            <a:r>
              <a:rPr sz="799" i="1" spc="20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657A1"/>
                </a:solidFill>
                <a:latin typeface="Arial"/>
                <a:cs typeface="Arial"/>
              </a:rPr>
              <a:t>6</a:t>
            </a:r>
            <a:r>
              <a:rPr sz="799" i="1" spc="-20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657A1"/>
                </a:solidFill>
                <a:latin typeface="Arial"/>
                <a:cs typeface="Arial"/>
              </a:rPr>
              <a:t>-</a:t>
            </a:r>
            <a:r>
              <a:rPr sz="799" spc="210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657A1"/>
                </a:solidFill>
                <a:latin typeface="Arial"/>
                <a:cs typeface="Arial"/>
              </a:rPr>
              <a:t>Stakeholder</a:t>
            </a:r>
            <a:r>
              <a:rPr sz="799" i="1" spc="60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657A1"/>
                </a:solidFill>
                <a:latin typeface="Arial"/>
                <a:cs typeface="Arial"/>
              </a:rPr>
              <a:t>Relationships</a:t>
            </a:r>
            <a:r>
              <a:rPr sz="799" i="1" spc="60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657A1"/>
                </a:solidFill>
                <a:latin typeface="Arial"/>
                <a:cs typeface="Arial"/>
              </a:rPr>
              <a:t>and</a:t>
            </a:r>
            <a:r>
              <a:rPr sz="799" i="1" spc="35" dirty="0">
                <a:solidFill>
                  <a:srgbClr val="2657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657A1"/>
                </a:solidFill>
                <a:latin typeface="Arial"/>
                <a:cs typeface="Arial"/>
              </a:rPr>
              <a:t>Engagement</a:t>
            </a:r>
            <a:endParaRPr sz="799">
              <a:latin typeface="Arial"/>
              <a:cs typeface="Arial"/>
            </a:endParaRPr>
          </a:p>
          <a:p>
            <a:pPr marL="12678" marR="5071" indent="1268" algn="just">
              <a:lnSpc>
                <a:spcPct val="147000"/>
              </a:lnSpc>
              <a:spcBef>
                <a:spcPts val="17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recognises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importance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effective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communication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stakeholders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Businesses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order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deliver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purpose,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values,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vision,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mission</a:t>
            </a:r>
            <a:r>
              <a:rPr sz="799" spc="4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79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ensure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protecllon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relationships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62626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reputation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brand.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Audit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meetings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regularly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attended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members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consider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matters.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Group's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stakeholders</a:t>
            </a:r>
            <a:r>
              <a:rPr sz="799" spc="3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shareholders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customers,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suppliers,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employees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representatives,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pensioners,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banks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483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Government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bodies,</a:t>
            </a:r>
            <a:r>
              <a:rPr sz="799" spc="47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local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communi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ti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8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operate.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9013" y="4481209"/>
            <a:ext cx="2850170" cy="2167422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12678" marR="5071" indent="1268" algn="just">
              <a:lnSpc>
                <a:spcPct val="146700"/>
              </a:lnSpc>
              <a:spcBef>
                <a:spcPts val="8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regularly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monitor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health,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safety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wellbeing of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employees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contractors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partners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7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although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primary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responsibility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Boards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relation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continues 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adopt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health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&amp;</a:t>
            </a:r>
            <a:r>
              <a:rPr sz="79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safety</a:t>
            </a:r>
            <a:r>
              <a:rPr sz="79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framework</a:t>
            </a:r>
            <a:r>
              <a:rPr sz="79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includes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zero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harm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campaigns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14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leadersh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safety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lours,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deployment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five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personal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health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safety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commitments.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Through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Peoplelink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system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14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lhe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continue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offer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online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learning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deve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opment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courses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accessible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employees,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menta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l</a:t>
            </a:r>
            <a:r>
              <a:rPr sz="799" spc="245" dirty="0">
                <a:solidFill>
                  <a:srgbClr val="62626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health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modules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well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health,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safety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wellbe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ng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training.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15008" y="6692844"/>
            <a:ext cx="2848268" cy="163618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902" algn="just">
              <a:lnSpc>
                <a:spcPct val="1469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i="1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i="1" spc="-30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deployed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number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strategies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engagement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enabling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receive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updates 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ask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questions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directly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leaders.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Communications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Human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Resources</a:t>
            </a:r>
            <a:r>
              <a:rPr sz="79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teams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21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Businesses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strategies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62626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appropriate,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ensure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employees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managers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remain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informed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Chain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performance,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health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safety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matter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requiring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engagement.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22830" y="8373686"/>
            <a:ext cx="2843830" cy="91920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2536" algn="just">
              <a:lnSpc>
                <a:spcPct val="146600"/>
              </a:lnSpc>
              <a:spcBef>
                <a:spcPts val="11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Board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includes</a:t>
            </a:r>
            <a:r>
              <a:rPr sz="799" spc="-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parent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TSL.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Company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 of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required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its</a:t>
            </a:r>
            <a:r>
              <a:rPr sz="799" spc="4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ultimate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shareholder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number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matters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order</a:t>
            </a:r>
            <a:r>
              <a:rPr sz="799" spc="35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support</a:t>
            </a:r>
            <a:r>
              <a:rPr sz="799" spc="3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Limited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overall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corporate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governance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requirements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77508" y="435990"/>
            <a:ext cx="6795145" cy="28933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dirty="0"/>
              <a:t>B.</a:t>
            </a:r>
            <a:r>
              <a:rPr spc="35" dirty="0"/>
              <a:t> </a:t>
            </a:r>
            <a:r>
              <a:rPr dirty="0"/>
              <a:t>Directors'</a:t>
            </a:r>
            <a:r>
              <a:rPr spc="265" dirty="0"/>
              <a:t> </a:t>
            </a:r>
            <a:r>
              <a:rPr spc="-10" dirty="0"/>
              <a:t>Report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036265" y="9546127"/>
            <a:ext cx="1129037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Tata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Steel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Europe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Limited</a:t>
            </a:r>
            <a:endParaRPr sz="7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050938" y="9549175"/>
            <a:ext cx="1062474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 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&amp;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Accounts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479400" y="9537678"/>
            <a:ext cx="424102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b="1" spc="-25" dirty="0">
                <a:solidFill>
                  <a:srgbClr val="3B3B3B"/>
                </a:solidFill>
                <a:latin typeface="Arial"/>
                <a:cs typeface="Arial"/>
              </a:rPr>
              <a:t>44</a:t>
            </a:r>
            <a:endParaRPr sz="849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34648" y="1513039"/>
            <a:ext cx="2623855" cy="7143175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9018" marR="5071" indent="4437" algn="just">
              <a:lnSpc>
                <a:spcPct val="117500"/>
              </a:lnSpc>
              <a:spcBef>
                <a:spcPts val="125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During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year,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Board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directors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 senior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managers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relevant</a:t>
            </a:r>
            <a:r>
              <a:rPr sz="749" spc="22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areas</a:t>
            </a:r>
            <a:r>
              <a:rPr sz="749" spc="1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1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expertise</a:t>
            </a:r>
            <a:r>
              <a:rPr sz="749" spc="2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have</a:t>
            </a:r>
            <a:r>
              <a:rPr sz="749" spc="1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liaised</a:t>
            </a:r>
            <a:r>
              <a:rPr sz="749" spc="2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1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Government bodies,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Including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regulators,</a:t>
            </a:r>
            <a:r>
              <a:rPr sz="7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749" spc="-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appropriate.</a:t>
            </a:r>
            <a:endParaRPr sz="749">
              <a:latin typeface="Arial"/>
              <a:cs typeface="Arial"/>
            </a:endParaRPr>
          </a:p>
          <a:p>
            <a:pPr marL="19018" marR="5705" indent="3804" algn="just">
              <a:lnSpc>
                <a:spcPct val="115900"/>
              </a:lnSpc>
              <a:spcBef>
                <a:spcPts val="444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encourages</a:t>
            </a:r>
            <a:r>
              <a:rPr sz="7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suppliers</a:t>
            </a:r>
            <a:r>
              <a:rPr sz="7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work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8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</a:t>
            </a:r>
            <a:r>
              <a:rPr sz="749" spc="1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create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value</a:t>
            </a:r>
            <a:r>
              <a:rPr sz="749" spc="1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1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end</a:t>
            </a:r>
            <a:r>
              <a:rPr sz="7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customers,</a:t>
            </a:r>
            <a:r>
              <a:rPr sz="749" spc="1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society</a:t>
            </a:r>
            <a:r>
              <a:rPr sz="749" spc="1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1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shareholders.</a:t>
            </a:r>
            <a:r>
              <a:rPr sz="749" spc="1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Group</a:t>
            </a:r>
            <a:r>
              <a:rPr sz="749" spc="1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has</a:t>
            </a:r>
            <a:r>
              <a:rPr sz="749" spc="2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expects</a:t>
            </a:r>
            <a:r>
              <a:rPr sz="749" spc="2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all</a:t>
            </a:r>
            <a:r>
              <a:rPr sz="749" spc="1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suppliers</a:t>
            </a:r>
            <a:r>
              <a:rPr sz="749" spc="2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1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adhere</a:t>
            </a:r>
            <a:r>
              <a:rPr sz="749" spc="25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1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responsible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procurement</a:t>
            </a:r>
            <a:r>
              <a:rPr sz="749" spc="38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policies</a:t>
            </a:r>
            <a:r>
              <a:rPr sz="749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which</a:t>
            </a:r>
            <a:r>
              <a:rPr sz="749" spc="2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underpin</a:t>
            </a:r>
            <a:r>
              <a:rPr sz="749" spc="37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2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commitment</a:t>
            </a:r>
            <a:r>
              <a:rPr sz="749" spc="37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ensuring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supply chain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transparency.</a:t>
            </a:r>
            <a:endParaRPr sz="749">
              <a:latin typeface="Arial"/>
              <a:cs typeface="Arial"/>
            </a:endParaRPr>
          </a:p>
          <a:p>
            <a:pPr marL="18384" marR="11411" indent="5071" algn="just">
              <a:lnSpc>
                <a:spcPct val="116700"/>
              </a:lnSpc>
              <a:spcBef>
                <a:spcPts val="559"/>
              </a:spcBef>
            </a:pP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Delivering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an</a:t>
            </a:r>
            <a:r>
              <a:rPr sz="749" spc="-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excellen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customer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experienc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49" spc="-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key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strategic 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priority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Group's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business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model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749" spc="-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centre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around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direct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engagement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customers</a:t>
            </a:r>
            <a:r>
              <a:rPr sz="7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aligned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market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sectors 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allows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continuous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feedback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.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Th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Group's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businesses </a:t>
            </a:r>
            <a:r>
              <a:rPr sz="799" b="1" spc="-60" dirty="0">
                <a:solidFill>
                  <a:srgbClr val="3B3B3B"/>
                </a:solidFill>
                <a:latin typeface="Arial"/>
                <a:cs typeface="Arial"/>
              </a:rPr>
              <a:t>review</a:t>
            </a:r>
            <a:r>
              <a:rPr sz="799" b="1" spc="32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2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evaluat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</a:t>
            </a:r>
            <a:r>
              <a:rPr sz="749" spc="2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performance</a:t>
            </a:r>
            <a:r>
              <a:rPr sz="749" spc="38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throug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</a:t>
            </a:r>
            <a:r>
              <a:rPr sz="749" spc="33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Voice</a:t>
            </a:r>
            <a:r>
              <a:rPr sz="749" spc="30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2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the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Customer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listening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activities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which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includes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regular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Customer 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Satisfaction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surveys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feedback.</a:t>
            </a:r>
            <a:endParaRPr sz="749">
              <a:latin typeface="Arial"/>
              <a:cs typeface="Arial"/>
            </a:endParaRPr>
          </a:p>
          <a:p>
            <a:pPr marL="19018" marR="10143" indent="3804" algn="just">
              <a:lnSpc>
                <a:spcPct val="116900"/>
              </a:lnSpc>
              <a:spcBef>
                <a:spcPts val="534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36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</a:t>
            </a:r>
            <a:r>
              <a:rPr sz="749" spc="3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749" spc="3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committed</a:t>
            </a:r>
            <a:r>
              <a:rPr sz="749" spc="38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32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34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businesses</a:t>
            </a:r>
            <a:r>
              <a:rPr sz="749" spc="41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working</a:t>
            </a:r>
            <a:r>
              <a:rPr sz="749" spc="35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partnership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their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local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communities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support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their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social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economic</a:t>
            </a:r>
            <a:r>
              <a:rPr sz="749" spc="1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wellbeing.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constituent</a:t>
            </a:r>
            <a:r>
              <a:rPr sz="749" spc="1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businesses</a:t>
            </a:r>
            <a:r>
              <a:rPr sz="7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Group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invest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1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49" spc="1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range</a:t>
            </a:r>
            <a:r>
              <a:rPr sz="7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sustainable</a:t>
            </a:r>
            <a:r>
              <a:rPr sz="749" spc="1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initiatives</a:t>
            </a:r>
            <a:r>
              <a:rPr sz="749" spc="1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that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bring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benefits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large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groups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within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local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communities.</a:t>
            </a:r>
            <a:endParaRPr sz="749">
              <a:latin typeface="Arial"/>
              <a:cs typeface="Arial"/>
            </a:endParaRPr>
          </a:p>
          <a:p>
            <a:pPr marL="21553" marR="10777" indent="1268" algn="just">
              <a:lnSpc>
                <a:spcPct val="117500"/>
              </a:lnSpc>
              <a:spcBef>
                <a:spcPts val="554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uses</a:t>
            </a:r>
            <a:r>
              <a:rPr sz="7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49" spc="1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confidential</a:t>
            </a:r>
            <a:r>
              <a:rPr sz="7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reporting</a:t>
            </a:r>
            <a:r>
              <a:rPr sz="749" spc="1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line</a:t>
            </a:r>
            <a:r>
              <a:rPr sz="749" spc="1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service</a:t>
            </a:r>
            <a:r>
              <a:rPr sz="7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which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allows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employees,</a:t>
            </a:r>
            <a:r>
              <a:rPr sz="749" spc="1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contractors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others</a:t>
            </a:r>
            <a:r>
              <a:rPr sz="7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potential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concerns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while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remaining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anonymous.</a:t>
            </a:r>
            <a:endParaRPr sz="749">
              <a:latin typeface="Arial"/>
              <a:cs typeface="Arial"/>
            </a:endParaRPr>
          </a:p>
          <a:p>
            <a:pPr marL="20285" marR="78606" indent="3804" algn="just">
              <a:lnSpc>
                <a:spcPct val="110200"/>
              </a:lnSpc>
              <a:spcBef>
                <a:spcPts val="539"/>
              </a:spcBef>
            </a:pPr>
            <a:r>
              <a:rPr sz="799" i="1" spc="-20" dirty="0">
                <a:solidFill>
                  <a:srgbClr val="2F599C"/>
                </a:solidFill>
                <a:latin typeface="Arial"/>
                <a:cs typeface="Arial"/>
              </a:rPr>
              <a:t>Statement</a:t>
            </a:r>
            <a:r>
              <a:rPr sz="799" i="1" spc="2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F599C"/>
                </a:solidFill>
                <a:latin typeface="Arial"/>
                <a:cs typeface="Arial"/>
              </a:rPr>
              <a:t>of</a:t>
            </a:r>
            <a:r>
              <a:rPr sz="799" i="1" spc="-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2F599C"/>
                </a:solidFill>
                <a:latin typeface="Arial"/>
                <a:cs typeface="Arial"/>
              </a:rPr>
              <a:t>engagement</a:t>
            </a:r>
            <a:r>
              <a:rPr sz="799" i="1" spc="5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F599C"/>
                </a:solidFill>
                <a:latin typeface="Arial"/>
                <a:cs typeface="Arial"/>
              </a:rPr>
              <a:t>with</a:t>
            </a:r>
            <a:r>
              <a:rPr sz="799" i="1" spc="2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suppliers,</a:t>
            </a:r>
            <a:r>
              <a:rPr sz="799" i="1" spc="1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customers</a:t>
            </a:r>
            <a:r>
              <a:rPr sz="799" i="1" spc="6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2F599C"/>
                </a:solidFill>
                <a:latin typeface="Arial"/>
                <a:cs typeface="Arial"/>
              </a:rPr>
              <a:t>and</a:t>
            </a:r>
            <a:r>
              <a:rPr sz="799" i="1" spc="499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2F599C"/>
                </a:solidFill>
                <a:latin typeface="Arial"/>
                <a:cs typeface="Arial"/>
              </a:rPr>
              <a:t>others</a:t>
            </a:r>
            <a:r>
              <a:rPr sz="799" i="1" spc="-1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2F599C"/>
                </a:solidFill>
                <a:latin typeface="Arial"/>
                <a:cs typeface="Arial"/>
              </a:rPr>
              <a:t>in</a:t>
            </a:r>
            <a:r>
              <a:rPr sz="799" i="1" spc="-3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F599C"/>
                </a:solidFill>
                <a:latin typeface="Arial"/>
                <a:cs typeface="Arial"/>
              </a:rPr>
              <a:t>a</a:t>
            </a:r>
            <a:r>
              <a:rPr sz="749" spc="1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35" dirty="0">
                <a:solidFill>
                  <a:srgbClr val="2F599C"/>
                </a:solidFill>
                <a:latin typeface="Arial"/>
                <a:cs typeface="Arial"/>
              </a:rPr>
              <a:t>business</a:t>
            </a:r>
            <a:r>
              <a:rPr sz="799" i="1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30" dirty="0">
                <a:solidFill>
                  <a:srgbClr val="2F599C"/>
                </a:solidFill>
                <a:latin typeface="Arial"/>
                <a:cs typeface="Arial"/>
              </a:rPr>
              <a:t>relationship</a:t>
            </a:r>
            <a:r>
              <a:rPr sz="799" i="1" spc="5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40" dirty="0">
                <a:solidFill>
                  <a:srgbClr val="2F599C"/>
                </a:solidFill>
                <a:latin typeface="Arial"/>
                <a:cs typeface="Arial"/>
              </a:rPr>
              <a:t>with</a:t>
            </a:r>
            <a:r>
              <a:rPr sz="799" i="1" spc="-1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the</a:t>
            </a:r>
            <a:r>
              <a:rPr sz="799" i="1" spc="-6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company</a:t>
            </a:r>
            <a:endParaRPr sz="799">
              <a:latin typeface="Arial"/>
              <a:cs typeface="Arial"/>
            </a:endParaRPr>
          </a:p>
          <a:p>
            <a:pPr marL="17750" marR="7607" indent="1902" algn="just">
              <a:lnSpc>
                <a:spcPct val="117500"/>
              </a:lnSpc>
              <a:spcBef>
                <a:spcPts val="514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Company's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engagement</a:t>
            </a:r>
            <a:r>
              <a:rPr sz="749" spc="1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suppliers,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customers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others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whom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</a:t>
            </a:r>
            <a:r>
              <a:rPr sz="7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business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relationship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addressed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2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1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Strategic</a:t>
            </a:r>
            <a:r>
              <a:rPr sz="749" spc="1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</a:t>
            </a:r>
            <a:r>
              <a:rPr sz="749" spc="1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under</a:t>
            </a:r>
            <a:r>
              <a:rPr sz="749" spc="1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Corporate</a:t>
            </a:r>
            <a:r>
              <a:rPr sz="749" spc="2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Governance,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Principle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6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49" spc="-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 43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Annual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Report.</a:t>
            </a:r>
            <a:endParaRPr sz="749">
              <a:latin typeface="Arial"/>
              <a:cs typeface="Arial"/>
            </a:endParaRPr>
          </a:p>
          <a:p>
            <a:pPr marL="18384" algn="just">
              <a:spcBef>
                <a:spcPts val="639"/>
              </a:spcBef>
            </a:pPr>
            <a:r>
              <a:rPr sz="799" i="1" spc="-65" dirty="0">
                <a:solidFill>
                  <a:srgbClr val="2F599C"/>
                </a:solidFill>
                <a:latin typeface="Arial"/>
                <a:cs typeface="Arial"/>
              </a:rPr>
              <a:t>Statement</a:t>
            </a:r>
            <a:r>
              <a:rPr sz="799" i="1" spc="6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35" dirty="0">
                <a:solidFill>
                  <a:srgbClr val="2F599C"/>
                </a:solidFill>
                <a:latin typeface="Arial"/>
                <a:cs typeface="Arial"/>
              </a:rPr>
              <a:t>of</a:t>
            </a:r>
            <a:r>
              <a:rPr sz="799" i="1" spc="-2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70" dirty="0">
                <a:solidFill>
                  <a:srgbClr val="2F599C"/>
                </a:solidFill>
                <a:latin typeface="Arial"/>
                <a:cs typeface="Arial"/>
              </a:rPr>
              <a:t>engagement</a:t>
            </a:r>
            <a:r>
              <a:rPr sz="799" i="1" spc="3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40" dirty="0">
                <a:solidFill>
                  <a:srgbClr val="2F599C"/>
                </a:solidFill>
                <a:latin typeface="Arial"/>
                <a:cs typeface="Arial"/>
              </a:rPr>
              <a:t>with</a:t>
            </a:r>
            <a:r>
              <a:rPr sz="799" i="1" spc="-3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emp</a:t>
            </a:r>
            <a:r>
              <a:rPr sz="799" i="1" spc="-10" dirty="0">
                <a:solidFill>
                  <a:srgbClr val="7580A1"/>
                </a:solidFill>
                <a:latin typeface="Arial"/>
                <a:cs typeface="Arial"/>
              </a:rPr>
              <a:t>f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oyees</a:t>
            </a:r>
            <a:endParaRPr sz="799">
              <a:latin typeface="Arial"/>
              <a:cs typeface="Arial"/>
            </a:endParaRPr>
          </a:p>
          <a:p>
            <a:pPr marL="17750" marR="10143" indent="1902" algn="just">
              <a:lnSpc>
                <a:spcPct val="118400"/>
              </a:lnSpc>
              <a:spcBef>
                <a:spcPts val="508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38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Company's</a:t>
            </a:r>
            <a:r>
              <a:rPr sz="749" spc="47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engagement</a:t>
            </a:r>
            <a:r>
              <a:rPr sz="749" spc="145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35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employees</a:t>
            </a:r>
            <a:r>
              <a:rPr sz="749" spc="458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4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workforce</a:t>
            </a:r>
            <a:r>
              <a:rPr sz="749" spc="1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749" spc="1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addressed</a:t>
            </a:r>
            <a:r>
              <a:rPr sz="749" spc="1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1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11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Strategic</a:t>
            </a:r>
            <a:r>
              <a:rPr sz="749" spc="1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</a:t>
            </a:r>
            <a:r>
              <a:rPr sz="749" spc="1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under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Corporate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Governance,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Principle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6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43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 the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Annual Report.</a:t>
            </a:r>
            <a:endParaRPr sz="749">
              <a:latin typeface="Arial"/>
              <a:cs typeface="Arial"/>
            </a:endParaRPr>
          </a:p>
          <a:p>
            <a:pPr marL="20919" algn="just">
              <a:spcBef>
                <a:spcPts val="614"/>
              </a:spcBef>
            </a:pPr>
            <a:r>
              <a:rPr sz="799" i="1" spc="-30" dirty="0">
                <a:solidFill>
                  <a:srgbClr val="2F599C"/>
                </a:solidFill>
                <a:latin typeface="Arial"/>
                <a:cs typeface="Arial"/>
              </a:rPr>
              <a:t>Post</a:t>
            </a:r>
            <a:r>
              <a:rPr sz="799" i="1" spc="-2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35" dirty="0">
                <a:solidFill>
                  <a:srgbClr val="2F599C"/>
                </a:solidFill>
                <a:latin typeface="Arial"/>
                <a:cs typeface="Arial"/>
              </a:rPr>
              <a:t>balance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35" dirty="0">
                <a:solidFill>
                  <a:srgbClr val="2F599C"/>
                </a:solidFill>
                <a:latin typeface="Arial"/>
                <a:cs typeface="Arial"/>
              </a:rPr>
              <a:t>sheet</a:t>
            </a:r>
            <a:r>
              <a:rPr sz="799" i="1" spc="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events</a:t>
            </a:r>
            <a:endParaRPr sz="799">
              <a:latin typeface="Arial"/>
              <a:cs typeface="Arial"/>
            </a:endParaRPr>
          </a:p>
          <a:p>
            <a:pPr marL="15214" marR="14579" indent="1902" algn="just">
              <a:lnSpc>
                <a:spcPct val="116199"/>
              </a:lnSpc>
              <a:spcBef>
                <a:spcPts val="554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10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April</a:t>
            </a:r>
            <a:r>
              <a:rPr sz="7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2024</a:t>
            </a:r>
            <a:r>
              <a:rPr sz="7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</a:t>
            </a:r>
            <a:r>
              <a:rPr sz="749" spc="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disposed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25%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stake</a:t>
            </a:r>
            <a:r>
              <a:rPr sz="7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held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Fabsec</a:t>
            </a:r>
            <a:r>
              <a:rPr sz="749" spc="1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Limited,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indirect</a:t>
            </a:r>
            <a:r>
              <a:rPr sz="7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associate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10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Company.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financial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impact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this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transaction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not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material.</a:t>
            </a:r>
            <a:endParaRPr sz="749">
              <a:latin typeface="Arial"/>
              <a:cs typeface="Arial"/>
            </a:endParaRPr>
          </a:p>
          <a:p>
            <a:pPr marL="15214" marR="17116" indent="2536" algn="just">
              <a:lnSpc>
                <a:spcPct val="117500"/>
              </a:lnSpc>
              <a:spcBef>
                <a:spcPts val="524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Since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year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end,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TSE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has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received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£180m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equity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injection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from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TS</a:t>
            </a:r>
            <a:r>
              <a:rPr sz="749" spc="25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Global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Holdings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Ple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Limited.</a:t>
            </a:r>
            <a:endParaRPr sz="749">
              <a:latin typeface="Arial"/>
              <a:cs typeface="Arial"/>
            </a:endParaRPr>
          </a:p>
          <a:p>
            <a:pPr marL="12678" marR="11411" indent="5071" algn="just">
              <a:lnSpc>
                <a:spcPct val="114999"/>
              </a:lnSpc>
              <a:spcBef>
                <a:spcPts val="554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Subsequent</a:t>
            </a:r>
            <a:r>
              <a:rPr sz="749" spc="1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balance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sheet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date,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UK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business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has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drawn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£100m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external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debt</a:t>
            </a:r>
            <a:r>
              <a:rPr sz="7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from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existing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facilities</a:t>
            </a:r>
            <a:r>
              <a:rPr sz="749" spc="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successfully</a:t>
            </a:r>
            <a:r>
              <a:rPr sz="749" spc="10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completed</a:t>
            </a:r>
            <a:r>
              <a:rPr sz="749" spc="1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refinancing</a:t>
            </a:r>
            <a:r>
              <a:rPr sz="74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two</a:t>
            </a:r>
            <a:r>
              <a:rPr sz="79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existing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facilities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into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99" b="1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50" dirty="0">
                <a:solidFill>
                  <a:srgbClr val="3B3B3B"/>
                </a:solidFill>
                <a:latin typeface="Arial"/>
                <a:cs typeface="Arial"/>
              </a:rPr>
              <a:t>new</a:t>
            </a:r>
            <a:r>
              <a:rPr sz="799" b="1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three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year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committed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revolving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credit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fa•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clllty.</a:t>
            </a:r>
            <a:r>
              <a:rPr sz="7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Furthermore,</a:t>
            </a:r>
            <a:r>
              <a:rPr sz="749" spc="1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Tata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Steel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Nederland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increased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revolv•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ing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credit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facility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additional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€200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million,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total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fa•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clllty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of€</a:t>
            </a:r>
            <a:r>
              <a:rPr sz="749" spc="2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400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million.</a:t>
            </a:r>
            <a:endParaRPr sz="74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63852" y="1471636"/>
            <a:ext cx="2628927" cy="3183619"/>
          </a:xfrm>
          <a:prstGeom prst="rect">
            <a:avLst/>
          </a:prstGeom>
        </p:spPr>
        <p:txBody>
          <a:bodyPr vert="horz" wrap="square" lIns="0" tIns="73536" rIns="0" bIns="0" rtlCol="0">
            <a:spAutoFit/>
          </a:bodyPr>
          <a:lstStyle/>
          <a:p>
            <a:pPr marL="14579" algn="just">
              <a:spcBef>
                <a:spcPts val="579"/>
              </a:spcBef>
            </a:pPr>
            <a:r>
              <a:rPr sz="799" i="1" spc="-30" dirty="0">
                <a:solidFill>
                  <a:srgbClr val="2F599C"/>
                </a:solidFill>
                <a:latin typeface="Arial"/>
                <a:cs typeface="Arial"/>
              </a:rPr>
              <a:t>Information</a:t>
            </a:r>
            <a:r>
              <a:rPr sz="799" i="1" spc="20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30" dirty="0">
                <a:solidFill>
                  <a:srgbClr val="2F599C"/>
                </a:solidFill>
                <a:latin typeface="Arial"/>
                <a:cs typeface="Arial"/>
              </a:rPr>
              <a:t>provided</a:t>
            </a:r>
            <a:r>
              <a:rPr sz="799" i="1" spc="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F599C"/>
                </a:solidFill>
                <a:latin typeface="Arial"/>
                <a:cs typeface="Arial"/>
              </a:rPr>
              <a:t>in</a:t>
            </a:r>
            <a:r>
              <a:rPr sz="799" i="1" spc="-8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2F599C"/>
                </a:solidFill>
                <a:latin typeface="Arial"/>
                <a:cs typeface="Arial"/>
              </a:rPr>
              <a:t>the</a:t>
            </a:r>
            <a:r>
              <a:rPr sz="799" i="1" spc="-35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2F599C"/>
                </a:solidFill>
                <a:latin typeface="Arial"/>
                <a:cs typeface="Arial"/>
              </a:rPr>
              <a:t>Strategic</a:t>
            </a:r>
            <a:r>
              <a:rPr sz="799" i="1" dirty="0">
                <a:solidFill>
                  <a:srgbClr val="2F599C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F599C"/>
                </a:solidFill>
                <a:latin typeface="Arial"/>
                <a:cs typeface="Arial"/>
              </a:rPr>
              <a:t>report</a:t>
            </a:r>
            <a:endParaRPr sz="799">
              <a:latin typeface="Arial"/>
              <a:cs typeface="Arial"/>
            </a:endParaRPr>
          </a:p>
          <a:p>
            <a:pPr marL="14579" marR="5705" indent="2536" algn="just">
              <a:lnSpc>
                <a:spcPct val="141100"/>
              </a:lnSpc>
              <a:spcBef>
                <a:spcPts val="9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accordance</a:t>
            </a:r>
            <a:r>
              <a:rPr sz="7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section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414C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 the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Companies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B3B3B"/>
                </a:solidFill>
                <a:latin typeface="Arial"/>
                <a:cs typeface="Arial"/>
              </a:rPr>
              <a:t>Act</a:t>
            </a:r>
            <a:r>
              <a:rPr sz="79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2006</a:t>
            </a:r>
            <a:r>
              <a:rPr sz="749" spc="49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directors</a:t>
            </a:r>
            <a:r>
              <a:rPr sz="7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have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chosen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lo</a:t>
            </a:r>
            <a:r>
              <a:rPr sz="749" spc="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disclose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following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information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Group's</a:t>
            </a:r>
            <a:r>
              <a:rPr sz="749" spc="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strategic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report:</a:t>
            </a:r>
            <a:endParaRPr sz="749">
              <a:latin typeface="Arial"/>
              <a:cs typeface="Arial"/>
            </a:endParaRPr>
          </a:p>
          <a:p>
            <a:pPr>
              <a:spcBef>
                <a:spcPts val="229"/>
              </a:spcBef>
            </a:pPr>
            <a:endParaRPr sz="749">
              <a:latin typeface="Arial"/>
              <a:cs typeface="Arial"/>
            </a:endParaRPr>
          </a:p>
          <a:p>
            <a:pPr marL="98892" indent="-80508">
              <a:buChar char="•"/>
              <a:tabLst>
                <a:tab pos="98892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Principal</a:t>
            </a:r>
            <a:r>
              <a:rPr sz="7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risks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uncertainties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(see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4);</a:t>
            </a:r>
            <a:endParaRPr sz="749">
              <a:latin typeface="Arial"/>
              <a:cs typeface="Arial"/>
            </a:endParaRPr>
          </a:p>
          <a:p>
            <a:pPr marL="99526" indent="-81142">
              <a:spcBef>
                <a:spcPts val="709"/>
              </a:spcBef>
              <a:buChar char="•"/>
              <a:tabLst>
                <a:tab pos="99526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Business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review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(see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10);</a:t>
            </a:r>
            <a:endParaRPr sz="749">
              <a:latin typeface="Arial"/>
              <a:cs typeface="Arial"/>
            </a:endParaRPr>
          </a:p>
          <a:p>
            <a:pPr marL="93186" marR="12678" indent="-75437" algn="just">
              <a:lnSpc>
                <a:spcPct val="106600"/>
              </a:lnSpc>
              <a:spcBef>
                <a:spcPts val="629"/>
              </a:spcBef>
              <a:buChar char="•"/>
              <a:tabLst>
                <a:tab pos="93186" algn="l"/>
                <a:tab pos="97624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	Factors</a:t>
            </a:r>
            <a:r>
              <a:rPr sz="749" spc="2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likely</a:t>
            </a:r>
            <a:r>
              <a:rPr sz="749" spc="25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2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affect</a:t>
            </a:r>
            <a:r>
              <a:rPr sz="749" spc="2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1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Group's</a:t>
            </a:r>
            <a:r>
              <a:rPr sz="749" spc="204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future</a:t>
            </a:r>
            <a:r>
              <a:rPr sz="749" spc="2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development,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performance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position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35" dirty="0">
                <a:solidFill>
                  <a:srgbClr val="3B3B3B"/>
                </a:solidFill>
                <a:latin typeface="Arial"/>
                <a:cs typeface="Arial"/>
              </a:rPr>
              <a:t>(see</a:t>
            </a:r>
            <a:r>
              <a:rPr sz="799" b="1" spc="-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50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99" b="1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11);</a:t>
            </a:r>
            <a:endParaRPr sz="749">
              <a:latin typeface="Arial"/>
              <a:cs typeface="Arial"/>
            </a:endParaRPr>
          </a:p>
          <a:p>
            <a:pPr marL="93186" marR="5071" indent="-75437" algn="just">
              <a:lnSpc>
                <a:spcPct val="114799"/>
              </a:lnSpc>
              <a:spcBef>
                <a:spcPts val="564"/>
              </a:spcBef>
              <a:buChar char="•"/>
              <a:tabLst>
                <a:tab pos="93186" algn="l"/>
                <a:tab pos="98258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	Policies</a:t>
            </a:r>
            <a:r>
              <a:rPr sz="749" spc="2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49" spc="2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employment</a:t>
            </a:r>
            <a:r>
              <a:rPr sz="749" spc="2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2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disabled</a:t>
            </a:r>
            <a:r>
              <a:rPr sz="749" spc="19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persons,</a:t>
            </a:r>
            <a:r>
              <a:rPr sz="749" spc="229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employee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involvement,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communication,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consultation,</a:t>
            </a:r>
            <a:r>
              <a:rPr sz="7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recruitment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training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45" dirty="0">
                <a:solidFill>
                  <a:srgbClr val="3B3B3B"/>
                </a:solidFill>
                <a:latin typeface="Arial"/>
                <a:cs typeface="Arial"/>
              </a:rPr>
              <a:t>(see</a:t>
            </a:r>
            <a:r>
              <a:rPr sz="799" b="1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55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99" b="1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13);</a:t>
            </a:r>
            <a:endParaRPr sz="749">
              <a:latin typeface="Arial"/>
              <a:cs typeface="Arial"/>
            </a:endParaRPr>
          </a:p>
          <a:p>
            <a:pPr marL="93186" marR="9509" indent="-75437" algn="just">
              <a:lnSpc>
                <a:spcPct val="114900"/>
              </a:lnSpc>
              <a:spcBef>
                <a:spcPts val="569"/>
              </a:spcBef>
              <a:buChar char="•"/>
              <a:tabLst>
                <a:tab pos="93186" algn="l"/>
                <a:tab pos="98258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	Details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how</a:t>
            </a:r>
            <a:r>
              <a:rPr sz="7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Group engages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with</a:t>
            </a:r>
            <a:r>
              <a:rPr sz="7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its</a:t>
            </a:r>
            <a:r>
              <a:rPr sz="7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employees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(see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page43);</a:t>
            </a:r>
            <a:endParaRPr sz="749">
              <a:latin typeface="Arial"/>
              <a:cs typeface="Arial"/>
            </a:endParaRPr>
          </a:p>
          <a:p>
            <a:pPr marL="93186" marR="11411" indent="-75437" algn="just">
              <a:lnSpc>
                <a:spcPct val="117500"/>
              </a:lnSpc>
              <a:spcBef>
                <a:spcPts val="529"/>
              </a:spcBef>
              <a:buChar char="•"/>
              <a:tabLst>
                <a:tab pos="93186" algn="l"/>
                <a:tab pos="95088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	Streamlined</a:t>
            </a:r>
            <a:r>
              <a:rPr sz="749" spc="190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Energy</a:t>
            </a:r>
            <a:r>
              <a:rPr sz="749" spc="165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&amp;</a:t>
            </a:r>
            <a:r>
              <a:rPr sz="749" spc="150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Carbon</a:t>
            </a:r>
            <a:r>
              <a:rPr sz="749" spc="160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Reporting</a:t>
            </a:r>
            <a:r>
              <a:rPr sz="749" spc="160" dirty="0">
                <a:solidFill>
                  <a:srgbClr val="3B3B3B"/>
                </a:solidFill>
                <a:latin typeface="Arial"/>
                <a:cs typeface="Arial"/>
              </a:rPr>
              <a:t>  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emissions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information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{see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20);</a:t>
            </a:r>
            <a:endParaRPr sz="749">
              <a:latin typeface="Arial"/>
              <a:cs typeface="Arial"/>
            </a:endParaRPr>
          </a:p>
          <a:p>
            <a:pPr marL="91918" indent="-73535">
              <a:spcBef>
                <a:spcPts val="709"/>
              </a:spcBef>
              <a:buChar char="•"/>
              <a:tabLst>
                <a:tab pos="91918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Research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&amp;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development</a:t>
            </a:r>
            <a:r>
              <a:rPr sz="749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activities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(see</a:t>
            </a:r>
            <a:r>
              <a:rPr sz="7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 22);</a:t>
            </a:r>
            <a:r>
              <a:rPr sz="749" spc="-6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endParaRPr sz="749">
              <a:latin typeface="Arial"/>
              <a:cs typeface="Arial"/>
            </a:endParaRPr>
          </a:p>
          <a:p>
            <a:pPr marL="95722" marR="6973" indent="-83678" algn="just">
              <a:lnSpc>
                <a:spcPct val="112000"/>
              </a:lnSpc>
              <a:spcBef>
                <a:spcPts val="554"/>
              </a:spcBef>
              <a:buChar char="•"/>
              <a:tabLst>
                <a:tab pos="95722" algn="l"/>
                <a:tab pos="96990" algn="l"/>
              </a:tabLst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	An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indication</a:t>
            </a:r>
            <a:r>
              <a:rPr sz="749" spc="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exposure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price,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credit, liquidity</a:t>
            </a:r>
            <a:r>
              <a:rPr sz="74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cash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 flow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risk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(see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45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26)</a:t>
            </a:r>
            <a:endParaRPr sz="7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65998" y="4916218"/>
            <a:ext cx="259469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Approved</a:t>
            </a:r>
            <a:r>
              <a:rPr sz="7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by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Board</a:t>
            </a:r>
            <a:r>
              <a:rPr sz="7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Directors</a:t>
            </a:r>
            <a:r>
              <a:rPr sz="7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signed</a:t>
            </a:r>
            <a:r>
              <a:rPr sz="74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49" spc="-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behalf</a:t>
            </a:r>
            <a:r>
              <a:rPr sz="7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B3B3B"/>
                </a:solidFill>
                <a:latin typeface="Arial"/>
                <a:cs typeface="Arial"/>
              </a:rPr>
              <a:t>by:</a:t>
            </a:r>
            <a:endParaRPr sz="7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814184" y="5285290"/>
            <a:ext cx="1298298" cy="1046626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>
              <a:spcBef>
                <a:spcPts val="110"/>
              </a:spcBef>
            </a:pPr>
            <a:r>
              <a:rPr sz="6689" spc="-1672" dirty="0">
                <a:solidFill>
                  <a:srgbClr val="3B3B3B"/>
                </a:solidFill>
                <a:latin typeface="Arial"/>
                <a:cs typeface="Arial"/>
              </a:rPr>
              <a:t>C!'�-</a:t>
            </a:r>
            <a:r>
              <a:rPr sz="6689" spc="-1323" dirty="0">
                <a:solidFill>
                  <a:srgbClr val="3B3B3B"/>
                </a:solidFill>
                <a:latin typeface="Arial"/>
                <a:cs typeface="Arial"/>
              </a:rPr>
              <a:t>::</a:t>
            </a:r>
            <a:endParaRPr sz="668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61568" y="6135448"/>
            <a:ext cx="361977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Director</a:t>
            </a:r>
            <a:endParaRPr sz="7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63153" y="6245179"/>
            <a:ext cx="602238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22June2024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51049" y="1465732"/>
            <a:ext cx="6665188" cy="0"/>
          </a:xfrm>
          <a:custGeom>
            <a:avLst/>
            <a:gdLst/>
            <a:ahLst/>
            <a:cxnLst/>
            <a:rect l="l" t="t" r="r" b="b"/>
            <a:pathLst>
              <a:path w="6676390">
                <a:moveTo>
                  <a:pt x="0" y="0"/>
                </a:moveTo>
                <a:lnTo>
                  <a:pt x="667637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5430" y="9192723"/>
            <a:ext cx="6665188" cy="0"/>
          </a:xfrm>
          <a:custGeom>
            <a:avLst/>
            <a:gdLst/>
            <a:ahLst/>
            <a:cxnLst/>
            <a:rect l="l" t="t" r="r" b="b"/>
            <a:pathLst>
              <a:path w="6676390">
                <a:moveTo>
                  <a:pt x="0" y="0"/>
                </a:moveTo>
                <a:lnTo>
                  <a:pt x="667637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138856" y="1121053"/>
            <a:ext cx="2743669" cy="18147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098" b="1" spc="10" dirty="0">
                <a:solidFill>
                  <a:srgbClr val="1F4FA0"/>
                </a:solidFill>
                <a:latin typeface="Arial"/>
                <a:cs typeface="Arial"/>
              </a:rPr>
              <a:t>C.</a:t>
            </a:r>
            <a:r>
              <a:rPr sz="1098" b="1" spc="35" dirty="0">
                <a:solidFill>
                  <a:srgbClr val="1F4FA0"/>
                </a:solidFill>
                <a:latin typeface="Arial"/>
                <a:cs typeface="Arial"/>
              </a:rPr>
              <a:t> </a:t>
            </a:r>
            <a:r>
              <a:rPr sz="1098" b="1" spc="10" dirty="0">
                <a:solidFill>
                  <a:srgbClr val="1F4FA0"/>
                </a:solidFill>
                <a:latin typeface="Arial"/>
                <a:cs typeface="Arial"/>
              </a:rPr>
              <a:t>Directors</a:t>
            </a:r>
            <a:r>
              <a:rPr sz="1098" b="1" spc="140" dirty="0">
                <a:solidFill>
                  <a:srgbClr val="1F4FA0"/>
                </a:solidFill>
                <a:latin typeface="Arial"/>
                <a:cs typeface="Arial"/>
              </a:rPr>
              <a:t> </a:t>
            </a:r>
            <a:r>
              <a:rPr sz="1098" b="1" spc="10" dirty="0">
                <a:solidFill>
                  <a:srgbClr val="1F4FA0"/>
                </a:solidFill>
                <a:latin typeface="Arial"/>
                <a:cs typeface="Arial"/>
              </a:rPr>
              <a:t>Responsibilities</a:t>
            </a:r>
            <a:r>
              <a:rPr sz="1098" b="1" spc="75" dirty="0">
                <a:solidFill>
                  <a:srgbClr val="1F4FA0"/>
                </a:solidFill>
                <a:latin typeface="Arial"/>
                <a:cs typeface="Arial"/>
              </a:rPr>
              <a:t> </a:t>
            </a:r>
            <a:r>
              <a:rPr sz="1098" b="1" spc="-10" dirty="0">
                <a:solidFill>
                  <a:srgbClr val="1F4FA0"/>
                </a:solidFill>
                <a:latin typeface="Arial"/>
                <a:cs typeface="Arial"/>
              </a:rPr>
              <a:t>Statement</a:t>
            </a:r>
            <a:endParaRPr sz="1098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036265" y="9546127"/>
            <a:ext cx="1129037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Tata</a:t>
            </a:r>
            <a:r>
              <a:rPr sz="7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Steel</a:t>
            </a:r>
            <a:r>
              <a:rPr sz="7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Europe</a:t>
            </a:r>
            <a:r>
              <a:rPr sz="749" spc="-10" dirty="0">
                <a:solidFill>
                  <a:srgbClr val="3B3B3B"/>
                </a:solidFill>
                <a:latin typeface="Arial"/>
                <a:cs typeface="Arial"/>
              </a:rPr>
              <a:t> Limited</a:t>
            </a:r>
            <a:endParaRPr sz="7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050938" y="9549175"/>
            <a:ext cx="1062474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Report </a:t>
            </a:r>
            <a:r>
              <a:rPr sz="749" spc="50" dirty="0">
                <a:solidFill>
                  <a:srgbClr val="3B3B3B"/>
                </a:solidFill>
                <a:latin typeface="Arial"/>
                <a:cs typeface="Arial"/>
              </a:rPr>
              <a:t>&amp;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Accounts</a:t>
            </a:r>
            <a:r>
              <a:rPr sz="7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479400" y="9537678"/>
            <a:ext cx="424102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749" dirty="0">
                <a:solidFill>
                  <a:srgbClr val="3B3B3B"/>
                </a:solidFill>
                <a:latin typeface="Arial"/>
                <a:cs typeface="Arial"/>
              </a:rPr>
              <a:t>Page</a:t>
            </a:r>
            <a:r>
              <a:rPr sz="7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b="1" spc="-25" dirty="0">
                <a:solidFill>
                  <a:srgbClr val="3B3B3B"/>
                </a:solidFill>
                <a:latin typeface="Arial"/>
                <a:cs typeface="Arial"/>
              </a:rPr>
              <a:t>45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76182" y="1594140"/>
            <a:ext cx="2613078" cy="300485"/>
          </a:xfrm>
          <a:prstGeom prst="rect">
            <a:avLst/>
          </a:prstGeom>
        </p:spPr>
        <p:txBody>
          <a:bodyPr vert="horz" wrap="square" lIns="0" tIns="35500" rIns="0" bIns="0" rtlCol="0">
            <a:spAutoFit/>
          </a:bodyPr>
          <a:lstStyle/>
          <a:p>
            <a:pPr marL="12678">
              <a:spcBef>
                <a:spcPts val="280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directors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are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responsible</a:t>
            </a:r>
            <a:r>
              <a:rPr sz="749" spc="1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for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preparing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Report</a:t>
            </a:r>
            <a:r>
              <a:rPr sz="749" spc="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&amp;</a:t>
            </a:r>
            <a:r>
              <a:rPr sz="74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699" i="1" spc="-20" dirty="0">
                <a:solidFill>
                  <a:srgbClr val="2D2D2D"/>
                </a:solidFill>
                <a:latin typeface="Arial"/>
                <a:cs typeface="Arial"/>
              </a:rPr>
              <a:t>Al;-</a:t>
            </a:r>
            <a:endParaRPr sz="699">
              <a:latin typeface="Arial"/>
              <a:cs typeface="Arial"/>
            </a:endParaRPr>
          </a:p>
          <a:p>
            <a:pPr marL="13946">
              <a:spcBef>
                <a:spcPts val="185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counts</a:t>
            </a:r>
            <a:r>
              <a:rPr sz="74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2024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-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accordance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with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applicable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law</a:t>
            </a:r>
            <a:r>
              <a:rPr sz="749" spc="-8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8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regulation.</a:t>
            </a:r>
            <a:endParaRPr sz="7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76659" y="1996808"/>
            <a:ext cx="2614346" cy="1102412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3312" marR="5071" indent="-1268" algn="just">
              <a:lnSpc>
                <a:spcPct val="117600"/>
              </a:lnSpc>
              <a:spcBef>
                <a:spcPts val="120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 law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requires</a:t>
            </a:r>
            <a:r>
              <a:rPr sz="74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directors to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prepare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state-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ments</a:t>
            </a:r>
            <a:r>
              <a:rPr sz="749" spc="1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for</a:t>
            </a:r>
            <a:r>
              <a:rPr sz="749" spc="9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each</a:t>
            </a:r>
            <a:r>
              <a:rPr sz="749" spc="1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1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year.</a:t>
            </a:r>
            <a:r>
              <a:rPr sz="749" spc="1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Under</a:t>
            </a:r>
            <a:r>
              <a:rPr sz="749" spc="1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1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law</a:t>
            </a:r>
            <a:r>
              <a:rPr sz="749" spc="10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1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directors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have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prepared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group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accordance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with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UK-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adopted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international</a:t>
            </a:r>
            <a:r>
              <a:rPr sz="749" spc="9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accounting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standards</a:t>
            </a:r>
            <a:r>
              <a:rPr sz="749" spc="8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company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accordance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with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United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King-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dom Generally Accepted Accounting Practice (United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King-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dom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Accounting</a:t>
            </a:r>
            <a:r>
              <a:rPr sz="749" spc="1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Standards,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comprising</a:t>
            </a:r>
            <a:r>
              <a:rPr sz="74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FRS</a:t>
            </a:r>
            <a:r>
              <a:rPr sz="749" spc="8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101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"Reduced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Disclosure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Framework",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applicable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law).</a:t>
            </a:r>
            <a:endParaRPr sz="7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83040" y="3201766"/>
            <a:ext cx="2613078" cy="6966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 marR="5071" indent="-3804" algn="just">
              <a:lnSpc>
                <a:spcPct val="117600"/>
              </a:lnSpc>
              <a:spcBef>
                <a:spcPts val="100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Under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</a:t>
            </a:r>
            <a:r>
              <a:rPr sz="749" spc="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law,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directors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must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not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approve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financial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4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unless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they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are satisfied that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they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give a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true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fair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view of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affairs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group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 company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of</a:t>
            </a:r>
            <a:r>
              <a:rPr sz="749" spc="9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profit.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or loss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spc="7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group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for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period. In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preparing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statements,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directors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are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required</a:t>
            </a:r>
            <a:r>
              <a:rPr sz="74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to:</a:t>
            </a:r>
            <a:endParaRPr sz="7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902665" y="1595918"/>
            <a:ext cx="1014929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i="1" dirty="0">
                <a:solidFill>
                  <a:srgbClr val="1F4FA0"/>
                </a:solidFill>
                <a:latin typeface="Arial"/>
                <a:cs typeface="Arial"/>
              </a:rPr>
              <a:t>Directors'</a:t>
            </a:r>
            <a:r>
              <a:rPr sz="699" i="1" spc="204" dirty="0">
                <a:solidFill>
                  <a:srgbClr val="1F4FA0"/>
                </a:solidFill>
                <a:latin typeface="Arial"/>
                <a:cs typeface="Arial"/>
              </a:rPr>
              <a:t> </a:t>
            </a:r>
            <a:r>
              <a:rPr sz="699" i="1" spc="-10" dirty="0">
                <a:solidFill>
                  <a:srgbClr val="1F4FA0"/>
                </a:solidFill>
                <a:latin typeface="Arial"/>
                <a:cs typeface="Arial"/>
              </a:rPr>
              <a:t>confirmations</a:t>
            </a:r>
            <a:endParaRPr sz="6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97338" y="1822929"/>
            <a:ext cx="2604837" cy="27640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705" indent="3170">
              <a:lnSpc>
                <a:spcPct val="120300"/>
              </a:lnSpc>
              <a:spcBef>
                <a:spcPts val="100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case of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each</a:t>
            </a:r>
            <a:r>
              <a:rPr sz="749" spc="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office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at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date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directors'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report</a:t>
            </a:r>
            <a:r>
              <a:rPr sz="74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is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approved:</a:t>
            </a:r>
            <a:endParaRPr sz="7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98481" y="2228647"/>
            <a:ext cx="2613712" cy="40820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21238" marR="5071" indent="-209194" algn="just">
              <a:lnSpc>
                <a:spcPct val="117600"/>
              </a:lnSpc>
              <a:spcBef>
                <a:spcPts val="100"/>
              </a:spcBef>
              <a:buChar char="•"/>
              <a:tabLst>
                <a:tab pos="221238" algn="l"/>
                <a:tab pos="224408" algn="l"/>
              </a:tabLst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	so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far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as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is</a:t>
            </a:r>
            <a:r>
              <a:rPr sz="749" spc="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aware,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there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is no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relevant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audit information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which</a:t>
            </a:r>
            <a:r>
              <a:rPr sz="74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group's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company's</a:t>
            </a:r>
            <a:r>
              <a:rPr sz="749" spc="7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auditors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are</a:t>
            </a:r>
            <a:r>
              <a:rPr sz="749" spc="-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unaware: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endParaRPr sz="7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04577" y="2762492"/>
            <a:ext cx="2614346" cy="6966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18069" marR="5071" indent="-206024" algn="just">
              <a:lnSpc>
                <a:spcPct val="117600"/>
              </a:lnSpc>
              <a:spcBef>
                <a:spcPts val="100"/>
              </a:spcBef>
              <a:buChar char="•"/>
              <a:tabLst>
                <a:tab pos="218069" algn="l"/>
                <a:tab pos="222506" algn="l"/>
              </a:tabLst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	they</a:t>
            </a:r>
            <a:r>
              <a:rPr sz="749" spc="10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have</a:t>
            </a:r>
            <a:r>
              <a:rPr sz="749" spc="1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taken</a:t>
            </a:r>
            <a:r>
              <a:rPr sz="749" spc="9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all</a:t>
            </a:r>
            <a:r>
              <a:rPr sz="749" spc="1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1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steps</a:t>
            </a:r>
            <a:r>
              <a:rPr sz="749" spc="1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1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they</a:t>
            </a:r>
            <a:r>
              <a:rPr sz="749" spc="1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ought</a:t>
            </a:r>
            <a:r>
              <a:rPr sz="749" spc="1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49" spc="9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have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taken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as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</a:t>
            </a:r>
            <a:r>
              <a:rPr sz="749" spc="-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</a:t>
            </a:r>
            <a:r>
              <a:rPr sz="74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order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make themselves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aware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any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relevant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audit</a:t>
            </a:r>
            <a:r>
              <a:rPr sz="74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information</a:t>
            </a:r>
            <a:r>
              <a:rPr sz="749" spc="1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establish</a:t>
            </a:r>
            <a:r>
              <a:rPr sz="74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8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group's and</a:t>
            </a:r>
            <a:r>
              <a:rPr sz="74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co,npany's auditors </a:t>
            </a:r>
            <a:r>
              <a:rPr sz="749" b="1" dirty="0">
                <a:solidFill>
                  <a:srgbClr val="2D2D2D"/>
                </a:solidFill>
                <a:latin typeface="Arial"/>
                <a:cs typeface="Arial"/>
              </a:rPr>
              <a:t>are</a:t>
            </a:r>
            <a:r>
              <a:rPr sz="749" b="1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2D2D2D"/>
                </a:solidFill>
                <a:latin typeface="Arial"/>
                <a:cs typeface="Arial"/>
              </a:rPr>
              <a:t>aware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 that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infor-mation.</a:t>
            </a:r>
            <a:endParaRPr sz="7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09770" y="3670024"/>
            <a:ext cx="2585819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Approved by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Board of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Directors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signed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on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behalf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by:</a:t>
            </a:r>
            <a:endParaRPr sz="7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82151" y="3987787"/>
            <a:ext cx="84313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spc="-50" dirty="0">
                <a:solidFill>
                  <a:srgbClr val="2D2D2D"/>
                </a:solidFill>
                <a:latin typeface="Arial"/>
                <a:cs typeface="Arial"/>
              </a:rPr>
              <a:t>•</a:t>
            </a:r>
            <a:endParaRPr sz="1248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287899" y="4004057"/>
            <a:ext cx="2407050" cy="27237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17600"/>
              </a:lnSpc>
              <a:spcBef>
                <a:spcPts val="100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select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suitable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accounting</a:t>
            </a:r>
            <a:r>
              <a:rPr sz="74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policies</a:t>
            </a:r>
            <a:r>
              <a:rPr sz="749" spc="8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then apply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them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consistently;</a:t>
            </a:r>
            <a:endParaRPr sz="7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088246" y="4390457"/>
            <a:ext cx="80510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spc="-50" dirty="0">
                <a:solidFill>
                  <a:srgbClr val="2D2D2D"/>
                </a:solidFill>
                <a:latin typeface="Arial"/>
                <a:cs typeface="Arial"/>
              </a:rPr>
              <a:t>•</a:t>
            </a:r>
            <a:endParaRPr sz="1248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87899" y="4406725"/>
            <a:ext cx="2640971" cy="9654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17600"/>
              </a:lnSpc>
              <a:spcBef>
                <a:spcPts val="100"/>
              </a:spcBef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</a:t>
            </a:r>
            <a:r>
              <a:rPr sz="749" spc="1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whether</a:t>
            </a:r>
            <a:r>
              <a:rPr sz="749" spc="1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applicable</a:t>
            </a:r>
            <a:r>
              <a:rPr sz="749" spc="17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UK-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adopted</a:t>
            </a:r>
            <a:r>
              <a:rPr sz="749" spc="1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International</a:t>
            </a:r>
            <a:r>
              <a:rPr sz="749" spc="19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ac-</a:t>
            </a:r>
            <a:r>
              <a:rPr sz="749" spc="399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60" dirty="0">
                <a:solidFill>
                  <a:srgbClr val="2D2D2D"/>
                </a:solidFill>
                <a:latin typeface="Arial"/>
                <a:cs typeface="Arial"/>
              </a:rPr>
              <a:t>��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counting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standards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have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been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followed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for the</a:t>
            </a:r>
            <a:r>
              <a:rPr sz="74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group</a:t>
            </a:r>
            <a:r>
              <a:rPr sz="74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fi-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nancial</a:t>
            </a:r>
            <a:r>
              <a:rPr sz="749" spc="299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49" spc="344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294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United</a:t>
            </a:r>
            <a:r>
              <a:rPr sz="749" spc="299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Kingdom</a:t>
            </a:r>
            <a:r>
              <a:rPr sz="749" spc="324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Accounting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Standards,</a:t>
            </a:r>
            <a:r>
              <a:rPr sz="749" spc="1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comprising</a:t>
            </a:r>
            <a:r>
              <a:rPr sz="749" spc="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FRS 101</a:t>
            </a:r>
            <a:r>
              <a:rPr sz="74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have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been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followed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for</a:t>
            </a:r>
            <a:endParaRPr sz="749">
              <a:latin typeface="Arial"/>
              <a:cs typeface="Arial"/>
            </a:endParaRPr>
          </a:p>
          <a:p>
            <a:pPr marL="15848" marR="233917" indent="-1902" algn="just">
              <a:lnSpc>
                <a:spcPct val="117600"/>
              </a:lnSpc>
            </a:pP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statements,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subject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any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material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departures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disclosed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explained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 the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financial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state-ments;</a:t>
            </a:r>
            <a:endParaRPr sz="7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5338" y="4545524"/>
            <a:ext cx="611747" cy="2362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83"/>
              </a:lnSpc>
              <a:spcBef>
                <a:spcPts val="100"/>
              </a:spcBef>
            </a:pP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Director</a:t>
            </a:r>
            <a:endParaRPr sz="749">
              <a:latin typeface="Arial"/>
              <a:cs typeface="Arial"/>
            </a:endParaRPr>
          </a:p>
          <a:p>
            <a:pPr marL="17116">
              <a:lnSpc>
                <a:spcPts val="883"/>
              </a:lnSpc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22</a:t>
            </a:r>
            <a:r>
              <a:rPr sz="74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June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94660" y="5480512"/>
            <a:ext cx="2616248" cy="342063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15533" marR="14579" indent="-203488" algn="just">
              <a:lnSpc>
                <a:spcPct val="117600"/>
              </a:lnSpc>
              <a:spcBef>
                <a:spcPts val="100"/>
              </a:spcBef>
              <a:buChar char="•"/>
              <a:tabLst>
                <a:tab pos="215533" algn="l"/>
              </a:tabLst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make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judgements and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accounting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estimates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are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rea-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sonable and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prudent;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endParaRPr sz="749">
              <a:latin typeface="Arial"/>
              <a:cs typeface="Arial"/>
            </a:endParaRPr>
          </a:p>
          <a:p>
            <a:pPr>
              <a:spcBef>
                <a:spcPts val="195"/>
              </a:spcBef>
              <a:buClr>
                <a:srgbClr val="2D2D2D"/>
              </a:buClr>
              <a:buFont typeface="Arial"/>
              <a:buChar char="•"/>
            </a:pPr>
            <a:endParaRPr sz="749">
              <a:latin typeface="Arial"/>
              <a:cs typeface="Arial"/>
            </a:endParaRPr>
          </a:p>
          <a:p>
            <a:pPr marL="212363" marR="15214" indent="-200319" algn="just">
              <a:lnSpc>
                <a:spcPct val="117600"/>
              </a:lnSpc>
              <a:buChar char="•"/>
              <a:tabLst>
                <a:tab pos="212363" algn="l"/>
                <a:tab pos="214899" algn="l"/>
              </a:tabLst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	prepare</a:t>
            </a:r>
            <a:r>
              <a:rPr sz="749" spc="1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114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10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49" spc="9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on</a:t>
            </a:r>
            <a:r>
              <a:rPr sz="749" spc="17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10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going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concern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basis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unless</a:t>
            </a:r>
            <a:r>
              <a:rPr sz="749" spc="-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it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is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inappropriate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lo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presume</a:t>
            </a:r>
            <a:r>
              <a:rPr sz="74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group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will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continue</a:t>
            </a:r>
            <a:r>
              <a:rPr sz="74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business.</a:t>
            </a:r>
            <a:endParaRPr sz="749">
              <a:latin typeface="Arial"/>
              <a:cs typeface="Arial"/>
            </a:endParaRPr>
          </a:p>
          <a:p>
            <a:pPr>
              <a:spcBef>
                <a:spcPts val="165"/>
              </a:spcBef>
            </a:pPr>
            <a:endParaRPr sz="749">
              <a:latin typeface="Arial"/>
              <a:cs typeface="Arial"/>
            </a:endParaRPr>
          </a:p>
          <a:p>
            <a:pPr marL="15848" marR="14579" indent="-1268" algn="just">
              <a:lnSpc>
                <a:spcPct val="118500"/>
              </a:lnSpc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directors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are</a:t>
            </a:r>
            <a:r>
              <a:rPr sz="74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responsible</a:t>
            </a:r>
            <a:r>
              <a:rPr sz="749" spc="8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for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safeguarding</a:t>
            </a:r>
            <a:r>
              <a:rPr sz="749" spc="1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assets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the</a:t>
            </a:r>
            <a:r>
              <a:rPr sz="749" spc="1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group</a:t>
            </a:r>
            <a:r>
              <a:rPr sz="749" spc="2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1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</a:t>
            </a:r>
            <a:r>
              <a:rPr sz="749" spc="2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1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hence</a:t>
            </a:r>
            <a:r>
              <a:rPr sz="749" spc="2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for</a:t>
            </a:r>
            <a:r>
              <a:rPr sz="749" spc="19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taking</a:t>
            </a:r>
            <a:r>
              <a:rPr sz="749" spc="1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reasonable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steps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 for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prevention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detection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fraud</a:t>
            </a:r>
            <a:r>
              <a:rPr sz="74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other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irreg-ularities.</a:t>
            </a:r>
            <a:endParaRPr sz="749">
              <a:latin typeface="Arial"/>
              <a:cs typeface="Arial"/>
            </a:endParaRPr>
          </a:p>
          <a:p>
            <a:pPr>
              <a:spcBef>
                <a:spcPts val="220"/>
              </a:spcBef>
            </a:pPr>
            <a:endParaRPr sz="749">
              <a:latin typeface="Arial"/>
              <a:cs typeface="Arial"/>
            </a:endParaRPr>
          </a:p>
          <a:p>
            <a:pPr marL="19652" marR="9509" indent="-5071" algn="just">
              <a:lnSpc>
                <a:spcPct val="117600"/>
              </a:lnSpc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 directors are also responsible for keeping adequate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ac-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counting</a:t>
            </a:r>
            <a:r>
              <a:rPr sz="74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records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are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sufficient</a:t>
            </a:r>
            <a:r>
              <a:rPr sz="749" spc="7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49" spc="10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show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explain</a:t>
            </a:r>
            <a:r>
              <a:rPr sz="749" spc="10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 group's</a:t>
            </a:r>
            <a:r>
              <a:rPr sz="74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company's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transactions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disclose</a:t>
            </a:r>
            <a:r>
              <a:rPr sz="74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with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reason-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able</a:t>
            </a:r>
            <a:r>
              <a:rPr sz="74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accuracy</a:t>
            </a:r>
            <a:r>
              <a:rPr sz="749" spc="9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at</a:t>
            </a:r>
            <a:r>
              <a:rPr sz="749" spc="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any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time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4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position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49" spc="10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group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</a:t>
            </a:r>
            <a:r>
              <a:rPr sz="749" spc="1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49" spc="8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enable</a:t>
            </a:r>
            <a:r>
              <a:rPr sz="749" spc="10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them</a:t>
            </a:r>
            <a:r>
              <a:rPr sz="749" spc="114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4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ensure</a:t>
            </a:r>
            <a:r>
              <a:rPr sz="749" spc="1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that</a:t>
            </a:r>
            <a:r>
              <a:rPr sz="749" spc="1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8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financial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comply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with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Companies</a:t>
            </a:r>
            <a:r>
              <a:rPr sz="74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Act</a:t>
            </a:r>
            <a:r>
              <a:rPr sz="749" spc="-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2006.</a:t>
            </a:r>
            <a:endParaRPr sz="749">
              <a:latin typeface="Arial"/>
              <a:cs typeface="Arial"/>
            </a:endParaRPr>
          </a:p>
          <a:p>
            <a:pPr>
              <a:spcBef>
                <a:spcPts val="195"/>
              </a:spcBef>
            </a:pPr>
            <a:endParaRPr sz="749">
              <a:latin typeface="Arial"/>
              <a:cs typeface="Arial"/>
            </a:endParaRPr>
          </a:p>
          <a:p>
            <a:pPr marL="20285" marR="5071" indent="634" algn="just">
              <a:lnSpc>
                <a:spcPct val="117600"/>
              </a:lnSpc>
            </a:pP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directors are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responsible for the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maintenance and</a:t>
            </a:r>
            <a:r>
              <a:rPr sz="74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integ-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rity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of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company's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financial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statements published</a:t>
            </a:r>
            <a:r>
              <a:rPr sz="74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on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-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ul-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timate</a:t>
            </a:r>
            <a:r>
              <a:rPr sz="749" spc="6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parent</a:t>
            </a:r>
            <a:r>
              <a:rPr sz="749" spc="114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company's</a:t>
            </a:r>
            <a:r>
              <a:rPr sz="749" spc="1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website.</a:t>
            </a:r>
            <a:r>
              <a:rPr sz="749" spc="114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Legislation</a:t>
            </a:r>
            <a:r>
              <a:rPr sz="749" spc="1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in</a:t>
            </a:r>
            <a:r>
              <a:rPr sz="749" spc="1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4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United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Kingdom governing the preparation and dissemination of </a:t>
            </a:r>
            <a:r>
              <a:rPr sz="749" spc="-25" dirty="0">
                <a:solidFill>
                  <a:srgbClr val="2D2D2D"/>
                </a:solidFill>
                <a:latin typeface="Arial"/>
                <a:cs typeface="Arial"/>
              </a:rPr>
              <a:t>fi-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nancial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4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may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differ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from</a:t>
            </a:r>
            <a:r>
              <a:rPr sz="74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legislation in</a:t>
            </a:r>
            <a:r>
              <a:rPr sz="749" spc="-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D2D2D"/>
                </a:solidFill>
                <a:latin typeface="Arial"/>
                <a:cs typeface="Arial"/>
              </a:rPr>
              <a:t>other</a:t>
            </a:r>
            <a:r>
              <a:rPr sz="74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D2D2D"/>
                </a:solidFill>
                <a:latin typeface="Arial"/>
                <a:cs typeface="Arial"/>
              </a:rPr>
              <a:t>jurisdic-tions.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98225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41398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0851" y="707330"/>
            <a:ext cx="5815082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D.</a:t>
            </a:r>
            <a:r>
              <a:rPr sz="1248" spc="-4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Independent</a:t>
            </a:r>
            <a:r>
              <a:rPr sz="1248" spc="28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auditors'</a:t>
            </a:r>
            <a:r>
              <a:rPr sz="1248" spc="18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report</a:t>
            </a:r>
            <a:r>
              <a:rPr sz="1248" spc="18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to</a:t>
            </a:r>
            <a:r>
              <a:rPr sz="1248" spc="12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the</a:t>
            </a:r>
            <a:r>
              <a:rPr sz="1248" spc="9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members</a:t>
            </a:r>
            <a:r>
              <a:rPr sz="1248" spc="26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of</a:t>
            </a:r>
            <a:r>
              <a:rPr sz="1248" spc="21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Tata</a:t>
            </a:r>
            <a:r>
              <a:rPr sz="1248" spc="16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Steel</a:t>
            </a:r>
            <a:r>
              <a:rPr sz="1248" spc="7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10" dirty="0">
                <a:solidFill>
                  <a:srgbClr val="2A5297"/>
                </a:solidFill>
                <a:latin typeface="Arial"/>
                <a:cs typeface="Arial"/>
              </a:rPr>
              <a:t>Europe</a:t>
            </a:r>
            <a:r>
              <a:rPr sz="1248" spc="13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248" spc="45" dirty="0">
                <a:solidFill>
                  <a:srgbClr val="2A5297"/>
                </a:solidFill>
                <a:latin typeface="Arial"/>
                <a:cs typeface="Arial"/>
              </a:rPr>
              <a:t>Limited</a:t>
            </a:r>
            <a:endParaRPr sz="124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2473"/>
          </a:xfrm>
          <a:prstGeom prst="rect">
            <a:avLst/>
          </a:prstGeom>
        </p:spPr>
        <p:txBody>
          <a:bodyPr vert="horz" wrap="square" lIns="0" tIns="48928" rIns="0" bIns="0" rtlCol="0">
            <a:spAutoFit/>
          </a:bodyPr>
          <a:lstStyle/>
          <a:p>
            <a:pPr marL="10079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Tata</a:t>
            </a:r>
            <a:r>
              <a:rPr spc="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Steel</a:t>
            </a:r>
            <a:r>
              <a:rPr spc="-6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Europe</a:t>
            </a:r>
            <a:r>
              <a:rPr spc="10" dirty="0">
                <a:solidFill>
                  <a:srgbClr val="343434"/>
                </a:solidFill>
              </a:rPr>
              <a:t> </a:t>
            </a:r>
            <a:r>
              <a:rPr spc="-10" dirty="0">
                <a:solidFill>
                  <a:srgbClr val="343434"/>
                </a:solidFill>
              </a:rPr>
              <a:t>Limited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11012"/>
          </a:xfrm>
          <a:prstGeom prst="rect">
            <a:avLst/>
          </a:prstGeom>
        </p:spPr>
        <p:txBody>
          <a:bodyPr vert="horz" wrap="square" lIns="0" tIns="57384" rIns="0" bIns="0" rtlCol="0">
            <a:spAutoFit/>
          </a:bodyPr>
          <a:lstStyle/>
          <a:p>
            <a:pPr marL="8621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Report</a:t>
            </a:r>
            <a:r>
              <a:rPr spc="4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&amp; Accounts</a:t>
            </a:r>
            <a:r>
              <a:rPr spc="70" dirty="0">
                <a:solidFill>
                  <a:srgbClr val="343434"/>
                </a:solidFill>
              </a:rPr>
              <a:t> </a:t>
            </a:r>
            <a:r>
              <a:rPr spc="-20" dirty="0">
                <a:solidFill>
                  <a:srgbClr val="343434"/>
                </a:solidFill>
              </a:rPr>
              <a:t>2024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21479"/>
          </a:xfrm>
          <a:prstGeom prst="rect">
            <a:avLst/>
          </a:prstGeom>
        </p:spPr>
        <p:txBody>
          <a:bodyPr vert="horz" wrap="square" lIns="0" tIns="51978" rIns="0" bIns="0" rtlCol="0">
            <a:spAutoFit/>
          </a:bodyPr>
          <a:lstStyle/>
          <a:p>
            <a:pPr marL="84311">
              <a:spcBef>
                <a:spcPts val="25"/>
              </a:spcBef>
            </a:pPr>
            <a:r>
              <a:rPr spc="40" dirty="0">
                <a:solidFill>
                  <a:srgbClr val="343434"/>
                </a:solidFill>
              </a:rPr>
              <a:t>Page46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3358" y="1058394"/>
            <a:ext cx="2845098" cy="701132"/>
          </a:xfrm>
          <a:prstGeom prst="rect">
            <a:avLst/>
          </a:prstGeom>
        </p:spPr>
        <p:txBody>
          <a:bodyPr vert="horz" wrap="square" lIns="0" tIns="92554" rIns="0" bIns="0" rtlCol="0">
            <a:spAutoFit/>
          </a:bodyPr>
          <a:lstStyle/>
          <a:p>
            <a:pPr marL="14579">
              <a:spcBef>
                <a:spcPts val="729"/>
              </a:spcBef>
            </a:pPr>
            <a:r>
              <a:rPr sz="998" b="1" dirty="0">
                <a:solidFill>
                  <a:srgbClr val="2A5297"/>
                </a:solidFill>
                <a:latin typeface="Arial"/>
                <a:cs typeface="Arial"/>
              </a:rPr>
              <a:t>Report</a:t>
            </a:r>
            <a:r>
              <a:rPr sz="998" b="1" spc="6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A5297"/>
                </a:solidFill>
                <a:latin typeface="Arial"/>
                <a:cs typeface="Arial"/>
              </a:rPr>
              <a:t>on</a:t>
            </a:r>
            <a:r>
              <a:rPr sz="1048" spc="-3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A5297"/>
                </a:solidFill>
                <a:latin typeface="Arial"/>
                <a:cs typeface="Arial"/>
              </a:rPr>
              <a:t>the</a:t>
            </a:r>
            <a:r>
              <a:rPr sz="1048" spc="1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A5297"/>
                </a:solidFill>
                <a:latin typeface="Arial"/>
                <a:cs typeface="Arial"/>
              </a:rPr>
              <a:t>audit</a:t>
            </a:r>
            <a:r>
              <a:rPr sz="1048" spc="3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A5297"/>
                </a:solidFill>
                <a:latin typeface="Arial"/>
                <a:cs typeface="Arial"/>
              </a:rPr>
              <a:t>of</a:t>
            </a:r>
            <a:r>
              <a:rPr sz="1048" spc="5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048" dirty="0">
                <a:solidFill>
                  <a:srgbClr val="2A5297"/>
                </a:solidFill>
                <a:latin typeface="Arial"/>
                <a:cs typeface="Arial"/>
              </a:rPr>
              <a:t>the</a:t>
            </a:r>
            <a:r>
              <a:rPr sz="1048" spc="7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98" b="1" dirty="0">
                <a:solidFill>
                  <a:srgbClr val="2A5297"/>
                </a:solidFill>
                <a:latin typeface="Arial"/>
                <a:cs typeface="Arial"/>
              </a:rPr>
              <a:t>financial</a:t>
            </a:r>
            <a:r>
              <a:rPr sz="998" b="1" spc="8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98" b="1" spc="-10" dirty="0">
                <a:solidFill>
                  <a:srgbClr val="2A5297"/>
                </a:solidFill>
                <a:latin typeface="Arial"/>
                <a:cs typeface="Arial"/>
              </a:rPr>
              <a:t>statements</a:t>
            </a:r>
            <a:endParaRPr sz="998">
              <a:latin typeface="Arial"/>
              <a:cs typeface="Arial"/>
            </a:endParaRPr>
          </a:p>
          <a:p>
            <a:pPr marL="12678">
              <a:spcBef>
                <a:spcPts val="569"/>
              </a:spcBef>
            </a:pPr>
            <a:r>
              <a:rPr sz="948" b="1" spc="-10" dirty="0">
                <a:solidFill>
                  <a:srgbClr val="2A5297"/>
                </a:solidFill>
                <a:latin typeface="Arial"/>
                <a:cs typeface="Arial"/>
              </a:rPr>
              <a:t>Opinion</a:t>
            </a:r>
            <a:endParaRPr sz="948">
              <a:latin typeface="Arial"/>
              <a:cs typeface="Arial"/>
            </a:endParaRPr>
          </a:p>
          <a:p>
            <a:pPr marL="13946">
              <a:spcBef>
                <a:spcPts val="76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opinion: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1519" y="1806923"/>
            <a:ext cx="2836223" cy="9033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3282" marR="5071" indent="-221238" algn="just">
              <a:lnSpc>
                <a:spcPct val="120200"/>
              </a:lnSpc>
              <a:spcBef>
                <a:spcPts val="100"/>
              </a:spcBef>
              <a:buChar char="•"/>
              <a:tabLst>
                <a:tab pos="233282" algn="l"/>
                <a:tab pos="235818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Tata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Limited's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statements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(the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"financial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statements")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give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true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 view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group's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affairs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2024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 loss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 flows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year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ended;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1519" y="2757924"/>
            <a:ext cx="2833054" cy="613649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230112" marR="5071" indent="-218069" algn="just">
              <a:lnSpc>
                <a:spcPct val="121000"/>
              </a:lnSpc>
              <a:spcBef>
                <a:spcPts val="90"/>
              </a:spcBef>
              <a:buChar char="•"/>
              <a:tabLst>
                <a:tab pos="230112" algn="l"/>
                <a:tab pos="237086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the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properly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UK-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adopted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international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provisions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2006;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1519" y="3419359"/>
            <a:ext cx="2830518" cy="75438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231381" marR="5071" indent="-219336" algn="just">
              <a:lnSpc>
                <a:spcPct val="119600"/>
              </a:lnSpc>
              <a:spcBef>
                <a:spcPts val="105"/>
              </a:spcBef>
              <a:buChar char="•"/>
              <a:tabLst>
                <a:tab pos="231381" algn="l"/>
                <a:tab pos="237086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the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properly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Kingdom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Generally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Accepted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Practice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(United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Kingdom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Standards,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FRS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101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"Reduced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Disclosure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Framework",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law);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1519" y="4227096"/>
            <a:ext cx="2838125" cy="438167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233282" marR="5071" indent="-221238" algn="just">
              <a:lnSpc>
                <a:spcPct val="120200"/>
              </a:lnSpc>
              <a:spcBef>
                <a:spcPts val="75"/>
              </a:spcBef>
              <a:buChar char="•"/>
              <a:tabLst>
                <a:tab pos="233282" algn="l"/>
                <a:tab pos="237086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accordance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requirements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2006.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0521" y="4739174"/>
            <a:ext cx="2923706" cy="1342673"/>
          </a:xfrm>
          <a:prstGeom prst="rect">
            <a:avLst/>
          </a:prstGeom>
        </p:spPr>
        <p:txBody>
          <a:bodyPr vert="horz" wrap="square" lIns="0" tIns="8875" rIns="0" bIns="0" rtlCol="0">
            <a:spAutoFit/>
          </a:bodyPr>
          <a:lstStyle/>
          <a:p>
            <a:pPr marL="12678" marR="5071" indent="3170" algn="just">
              <a:lnSpc>
                <a:spcPct val="120500"/>
              </a:lnSpc>
              <a:spcBef>
                <a:spcPts val="7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audited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statements,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Report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"Annual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Report''),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comprise: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March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2024;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statement,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consolidated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comprehensive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income,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parent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consolidated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4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4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then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ended;</a:t>
            </a:r>
            <a:r>
              <a:rPr sz="799" spc="4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presentation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policies;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notes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statements.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5342" y="6320364"/>
            <a:ext cx="2931313" cy="229104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 algn="just">
              <a:spcBef>
                <a:spcPts val="100"/>
              </a:spcBef>
            </a:pPr>
            <a:r>
              <a:rPr sz="948" b="1" spc="-20" dirty="0">
                <a:solidFill>
                  <a:srgbClr val="2A5297"/>
                </a:solidFill>
                <a:latin typeface="Arial"/>
                <a:cs typeface="Arial"/>
              </a:rPr>
              <a:t>Basis</a:t>
            </a:r>
            <a:r>
              <a:rPr sz="948" b="1" spc="-2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2A5297"/>
                </a:solidFill>
                <a:latin typeface="Arial"/>
                <a:cs typeface="Arial"/>
              </a:rPr>
              <a:t>for</a:t>
            </a:r>
            <a:r>
              <a:rPr sz="948" b="1" spc="-5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48" b="1" spc="-10" dirty="0">
                <a:solidFill>
                  <a:srgbClr val="2A5297"/>
                </a:solidFill>
                <a:latin typeface="Arial"/>
                <a:cs typeface="Arial"/>
              </a:rPr>
              <a:t>opinion</a:t>
            </a:r>
            <a:endParaRPr sz="948">
              <a:latin typeface="Arial"/>
              <a:cs typeface="Arial"/>
            </a:endParaRPr>
          </a:p>
          <a:p>
            <a:pPr marL="19018" marR="5071" indent="-3804" algn="just">
              <a:lnSpc>
                <a:spcPct val="120200"/>
              </a:lnSpc>
              <a:spcBef>
                <a:spcPts val="56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conducted our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 with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Stand-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ards 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Auditing (UK) ("ISAs (UK)")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applicable law. Our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sponsibilities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ISAs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(UK) are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described in the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Audi-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tors'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responsibilities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audit 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sec-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report.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believe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evidence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obtained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sufficient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appropriate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opinion.</a:t>
            </a:r>
            <a:endParaRPr sz="799">
              <a:latin typeface="Arial"/>
              <a:cs typeface="Arial"/>
            </a:endParaRPr>
          </a:p>
          <a:p>
            <a:pPr marL="18384">
              <a:spcBef>
                <a:spcPts val="599"/>
              </a:spcBef>
            </a:pPr>
            <a:r>
              <a:rPr sz="948" i="1" spc="-10" dirty="0">
                <a:solidFill>
                  <a:srgbClr val="2A5297"/>
                </a:solidFill>
                <a:latin typeface="Arial"/>
                <a:cs typeface="Arial"/>
              </a:rPr>
              <a:t>Independence</a:t>
            </a:r>
            <a:endParaRPr sz="948">
              <a:latin typeface="Arial"/>
              <a:cs typeface="Arial"/>
            </a:endParaRPr>
          </a:p>
          <a:p>
            <a:pPr marL="12678" marR="8241" indent="2536" algn="just">
              <a:lnSpc>
                <a:spcPct val="120200"/>
              </a:lnSpc>
              <a:spcBef>
                <a:spcPts val="56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remained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independent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ethical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UK, which includes 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FRC's Ethical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Stand-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ard, 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 fulfilled our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ethical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responsibilities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ac-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cordance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requirements.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02708" y="8831933"/>
            <a:ext cx="2928778" cy="593973"/>
          </a:xfrm>
          <a:prstGeom prst="rect">
            <a:avLst/>
          </a:prstGeom>
        </p:spPr>
        <p:txBody>
          <a:bodyPr vert="horz" wrap="square" lIns="0" tIns="37402" rIns="0" bIns="0" rtlCol="0">
            <a:spAutoFit/>
          </a:bodyPr>
          <a:lstStyle/>
          <a:p>
            <a:pPr marL="19018" algn="just">
              <a:spcBef>
                <a:spcPts val="294"/>
              </a:spcBef>
            </a:pPr>
            <a:r>
              <a:rPr sz="948" dirty="0">
                <a:solidFill>
                  <a:srgbClr val="2A5297"/>
                </a:solidFill>
                <a:latin typeface="Arial"/>
                <a:cs typeface="Arial"/>
              </a:rPr>
              <a:t>Material</a:t>
            </a:r>
            <a:r>
              <a:rPr sz="948" spc="7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297"/>
                </a:solidFill>
                <a:latin typeface="Arial"/>
                <a:cs typeface="Arial"/>
              </a:rPr>
              <a:t>uncertainty</a:t>
            </a:r>
            <a:r>
              <a:rPr sz="948" spc="14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297"/>
                </a:solidFill>
                <a:latin typeface="Arial"/>
                <a:cs typeface="Arial"/>
              </a:rPr>
              <a:t>related</a:t>
            </a:r>
            <a:r>
              <a:rPr sz="948" spc="7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297"/>
                </a:solidFill>
                <a:latin typeface="Arial"/>
                <a:cs typeface="Arial"/>
              </a:rPr>
              <a:t>to</a:t>
            </a:r>
            <a:r>
              <a:rPr sz="948" spc="14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A5297"/>
                </a:solidFill>
                <a:latin typeface="Arial"/>
                <a:cs typeface="Arial"/>
              </a:rPr>
              <a:t>going</a:t>
            </a:r>
            <a:r>
              <a:rPr sz="948" spc="4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A5297"/>
                </a:solidFill>
                <a:latin typeface="Arial"/>
                <a:cs typeface="Arial"/>
              </a:rPr>
              <a:t>concern</a:t>
            </a:r>
            <a:endParaRPr sz="948">
              <a:latin typeface="Arial"/>
              <a:cs typeface="Arial"/>
            </a:endParaRPr>
          </a:p>
          <a:p>
            <a:pPr marL="12678" marR="5071" indent="3170" algn="just">
              <a:lnSpc>
                <a:spcPts val="1148"/>
              </a:lnSpc>
              <a:spcBef>
                <a:spcPts val="4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forming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opinion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statements,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modified,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adequacy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disclosure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preparation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E6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"Presentation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781965" y="1145493"/>
            <a:ext cx="2951599" cy="457066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0143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policies"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statements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concerning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 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ability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concern.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15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2023,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agreement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proposal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Electric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Arc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Limited.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agreement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receive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£500m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commitment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inject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£1,000m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Whilst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signed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setting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details,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currently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non-binding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until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Funding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Agreement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('GFA')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Limited,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Government,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captures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key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points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contained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sheet,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signed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Decision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('FIA')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made.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also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received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letter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 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Pte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Ltd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either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refinance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repay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uncommitted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expire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months.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letter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represents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policy,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given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comfort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only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construed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constituting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promise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future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conduct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entities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Limited.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Accordingly,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certainty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Europe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 will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available.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conditions,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other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explained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65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849" b="1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preparation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section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E6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"Presentation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policies•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statements,</a:t>
            </a:r>
            <a:r>
              <a:rPr sz="799" spc="4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indicate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existence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uncertainty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doubt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about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group's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ability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concern.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 not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adjustments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would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result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were unable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concern.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779933" y="5836485"/>
            <a:ext cx="2943992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auditing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statements,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concluded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directors'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concern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preparation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appropriate.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780035" y="6415617"/>
            <a:ext cx="2938287" cy="449305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21500"/>
              </a:lnSpc>
              <a:spcBef>
                <a:spcPts val="1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evaluation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directors'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assessment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ability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adopt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going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concern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included: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63515" y="6933793"/>
            <a:ext cx="2852706" cy="22200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36451" marR="5071" indent="-218069" algn="just">
              <a:lnSpc>
                <a:spcPct val="120200"/>
              </a:lnSpc>
              <a:spcBef>
                <a:spcPts val="100"/>
              </a:spcBef>
              <a:buChar char="•"/>
              <a:tabLst>
                <a:tab pos="236451" algn="l"/>
                <a:tab pos="23835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Verifying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integrity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mathematical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accuracy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management's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model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agreeing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underlying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projections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approved forecasts.</a:t>
            </a:r>
            <a:endParaRPr sz="799">
              <a:latin typeface="Arial"/>
              <a:cs typeface="Arial"/>
            </a:endParaRPr>
          </a:p>
          <a:p>
            <a:pPr marL="236451" marR="14579" indent="-224408" algn="just">
              <a:lnSpc>
                <a:spcPct val="120200"/>
              </a:lnSpc>
              <a:buChar char="•"/>
              <a:tabLst>
                <a:tab pos="236451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Assessing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managemenfs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historic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forecasting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accuracy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 performing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lookback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tests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performance.</a:t>
            </a:r>
            <a:endParaRPr sz="799">
              <a:latin typeface="Arial"/>
              <a:cs typeface="Arial"/>
            </a:endParaRPr>
          </a:p>
          <a:p>
            <a:pPr marL="230112" marR="6339" indent="-218069" algn="just">
              <a:lnSpc>
                <a:spcPct val="120200"/>
              </a:lnSpc>
              <a:buChar char="•"/>
              <a:tabLst>
                <a:tab pos="230112" algn="l"/>
                <a:tab pos="237086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Evaluating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challenging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reasonableness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key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assumptions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management's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model,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agreeing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data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assumptions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supporting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third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party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information,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available.</a:t>
            </a:r>
            <a:endParaRPr sz="799">
              <a:latin typeface="Arial"/>
              <a:cs typeface="Arial"/>
            </a:endParaRPr>
          </a:p>
          <a:p>
            <a:pPr marL="233917" marR="12678" indent="-221872" algn="just">
              <a:lnSpc>
                <a:spcPct val="120200"/>
              </a:lnSpc>
              <a:buChar char="•"/>
              <a:tabLst>
                <a:tab pos="233917" algn="l"/>
                <a:tab pos="237086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Evaluating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assessing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severe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plausible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downside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scenarios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modelled.</a:t>
            </a:r>
            <a:endParaRPr sz="799">
              <a:latin typeface="Arial"/>
              <a:cs typeface="Arial"/>
            </a:endParaRPr>
          </a:p>
          <a:p>
            <a:pPr marL="233917" marR="12678" indent="-221872" algn="just">
              <a:lnSpc>
                <a:spcPct val="120200"/>
              </a:lnSpc>
              <a:buChar char="•"/>
              <a:tabLst>
                <a:tab pos="233917" algn="l"/>
                <a:tab pos="237086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Reviewing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challenging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oasis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preparation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disclosure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presented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 statements.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105769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31332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1090" y="711265"/>
            <a:ext cx="5810644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spc="-10" dirty="0">
                <a:solidFill>
                  <a:srgbClr val="24509C"/>
                </a:solidFill>
                <a:latin typeface="Arial"/>
                <a:cs typeface="Arial"/>
              </a:rPr>
              <a:t>D.</a:t>
            </a:r>
            <a:r>
              <a:rPr sz="1298" spc="-8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Independent</a:t>
            </a:r>
            <a:r>
              <a:rPr sz="1298" spc="17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auditors'</a:t>
            </a:r>
            <a:r>
              <a:rPr sz="1298" spc="14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report</a:t>
            </a:r>
            <a:r>
              <a:rPr sz="1298" spc="5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to</a:t>
            </a:r>
            <a:r>
              <a:rPr sz="1298" spc="3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the</a:t>
            </a:r>
            <a:r>
              <a:rPr sz="1298" spc="5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members</a:t>
            </a:r>
            <a:r>
              <a:rPr sz="1298" spc="14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of Tata</a:t>
            </a:r>
            <a:r>
              <a:rPr sz="1298" spc="8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Steel</a:t>
            </a:r>
            <a:r>
              <a:rPr sz="1298" spc="3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4509C"/>
                </a:solidFill>
                <a:latin typeface="Arial"/>
                <a:cs typeface="Arial"/>
              </a:rPr>
              <a:t>Europe</a:t>
            </a:r>
            <a:r>
              <a:rPr sz="1298" spc="8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1298" spc="-10" dirty="0">
                <a:solidFill>
                  <a:srgbClr val="24509C"/>
                </a:solidFill>
                <a:latin typeface="Arial"/>
                <a:cs typeface="Arial"/>
              </a:rPr>
              <a:t>Limited</a:t>
            </a:r>
            <a:endParaRPr sz="1298">
              <a:latin typeface="Arial"/>
              <a:cs typeface="Arial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2473"/>
          </a:xfrm>
          <a:prstGeom prst="rect">
            <a:avLst/>
          </a:prstGeom>
        </p:spPr>
        <p:txBody>
          <a:bodyPr vert="horz" wrap="square" lIns="0" tIns="48928" rIns="0" bIns="0" rtlCol="0">
            <a:spAutoFit/>
          </a:bodyPr>
          <a:lstStyle/>
          <a:p>
            <a:pPr marL="10079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Tata</a:t>
            </a:r>
            <a:r>
              <a:rPr spc="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Steel</a:t>
            </a:r>
            <a:r>
              <a:rPr spc="-6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Europe</a:t>
            </a:r>
            <a:r>
              <a:rPr spc="10" dirty="0">
                <a:solidFill>
                  <a:srgbClr val="343434"/>
                </a:solidFill>
              </a:rPr>
              <a:t> </a:t>
            </a:r>
            <a:r>
              <a:rPr spc="-10" dirty="0">
                <a:solidFill>
                  <a:srgbClr val="343434"/>
                </a:solidFill>
              </a:rPr>
              <a:t>Limited</a:t>
            </a:r>
          </a:p>
        </p:txBody>
      </p:sp>
      <p:sp>
        <p:nvSpPr>
          <p:cNvPr id="17" name="object 1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11012"/>
          </a:xfrm>
          <a:prstGeom prst="rect">
            <a:avLst/>
          </a:prstGeom>
        </p:spPr>
        <p:txBody>
          <a:bodyPr vert="horz" wrap="square" lIns="0" tIns="57384" rIns="0" bIns="0" rtlCol="0">
            <a:spAutoFit/>
          </a:bodyPr>
          <a:lstStyle/>
          <a:p>
            <a:pPr marL="8621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Report</a:t>
            </a:r>
            <a:r>
              <a:rPr spc="4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&amp; Accounts</a:t>
            </a:r>
            <a:r>
              <a:rPr spc="70" dirty="0">
                <a:solidFill>
                  <a:srgbClr val="343434"/>
                </a:solidFill>
              </a:rPr>
              <a:t> </a:t>
            </a:r>
            <a:r>
              <a:rPr spc="-20" dirty="0">
                <a:solidFill>
                  <a:srgbClr val="343434"/>
                </a:solidFill>
              </a:rPr>
              <a:t>2024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21479"/>
          </a:xfrm>
          <a:prstGeom prst="rect">
            <a:avLst/>
          </a:prstGeom>
        </p:spPr>
        <p:txBody>
          <a:bodyPr vert="horz" wrap="square" lIns="0" tIns="51978" rIns="0" bIns="0" rtlCol="0">
            <a:spAutoFit/>
          </a:bodyPr>
          <a:lstStyle/>
          <a:p>
            <a:pPr marL="84311">
              <a:spcBef>
                <a:spcPts val="25"/>
              </a:spcBef>
            </a:pPr>
            <a:r>
              <a:rPr spc="40" dirty="0">
                <a:solidFill>
                  <a:srgbClr val="343434"/>
                </a:solidFill>
              </a:rPr>
              <a:t>Page47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0448" y="1157451"/>
            <a:ext cx="2926242" cy="436886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3946" marR="5071" indent="-1902" algn="just">
              <a:lnSpc>
                <a:spcPct val="116599"/>
              </a:lnSpc>
              <a:spcBef>
                <a:spcPts val="7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 responsibilities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responslblllties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respect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going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concern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described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relevant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35" dirty="0">
                <a:solidFill>
                  <a:srgbClr val="343434"/>
                </a:solidFill>
                <a:latin typeface="Arial"/>
                <a:cs typeface="Arial"/>
              </a:rPr>
              <a:t>sections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report.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56036" y="1823691"/>
            <a:ext cx="2931947" cy="32292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algn="just">
              <a:spcBef>
                <a:spcPts val="100"/>
              </a:spcBef>
            </a:pP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Reporting</a:t>
            </a:r>
            <a:r>
              <a:rPr sz="898" b="1" spc="2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on</a:t>
            </a:r>
            <a:r>
              <a:rPr sz="898" b="1" spc="-1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other</a:t>
            </a:r>
            <a:r>
              <a:rPr sz="898" b="1" spc="-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4509C"/>
                </a:solidFill>
                <a:latin typeface="Arial"/>
                <a:cs typeface="Arial"/>
              </a:rPr>
              <a:t>information</a:t>
            </a:r>
            <a:endParaRPr sz="898">
              <a:latin typeface="Arial"/>
              <a:cs typeface="Arial"/>
            </a:endParaRPr>
          </a:p>
          <a:p>
            <a:pPr marL="13946" marR="12044" indent="-1902" algn="just">
              <a:lnSpc>
                <a:spcPct val="120300"/>
              </a:lnSpc>
              <a:spcBef>
                <a:spcPts val="53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information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comprises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information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Annual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than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auditors'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thereon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responsible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other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information.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opinion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does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cover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information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and,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accordingly,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express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audit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opinion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14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except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extent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otherwise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explicitly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report,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form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assurance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thereon.</a:t>
            </a:r>
            <a:endParaRPr sz="799">
              <a:latin typeface="Arial"/>
              <a:cs typeface="Arial"/>
            </a:endParaRPr>
          </a:p>
          <a:p>
            <a:pPr marL="13946" marR="5071" indent="3170" algn="just">
              <a:lnSpc>
                <a:spcPct val="119100"/>
              </a:lnSpc>
              <a:spcBef>
                <a:spcPts val="56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connection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audit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statements,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responsibility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information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and,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doing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so,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consider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information</a:t>
            </a:r>
            <a:r>
              <a:rPr sz="799" spc="3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materially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inconsistent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knowledge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obtained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audit,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otherwise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appears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matenally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misstated</a:t>
            </a:r>
            <a:r>
              <a:rPr sz="799" dirty="0">
                <a:solidFill>
                  <a:srgbClr val="6D6D6D"/>
                </a:solidFill>
                <a:latin typeface="Arial"/>
                <a:cs typeface="Arial"/>
              </a:rPr>
              <a:t>.</a:t>
            </a:r>
            <a:r>
              <a:rPr sz="799" spc="90" dirty="0">
                <a:solidFill>
                  <a:srgbClr val="6D6D6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identify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4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apparent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ir1Consistency</a:t>
            </a:r>
            <a:r>
              <a:rPr sz="799" spc="4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4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misstatement.</a:t>
            </a:r>
            <a:r>
              <a:rPr sz="799" spc="43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898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required</a:t>
            </a:r>
            <a:r>
              <a:rPr sz="799" spc="4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perform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procedures</a:t>
            </a:r>
            <a:r>
              <a:rPr sz="799" spc="408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conclude</a:t>
            </a:r>
            <a:r>
              <a:rPr sz="799" spc="3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33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financial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information.</a:t>
            </a:r>
            <a:r>
              <a:rPr sz="799" spc="27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If,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work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performed,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conclude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information,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required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fact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nothing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 on these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responsibilities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7007" y="5097417"/>
            <a:ext cx="2928144" cy="19290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8241" indent="1902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respect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Strategic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Directors'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report,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also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considered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disclosures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required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Companies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2006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7575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ncluded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work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undertaken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course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audit,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Companies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2006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requires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to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certain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opinions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matters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described below</a:t>
            </a:r>
            <a:r>
              <a:rPr sz="799" spc="-10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3946" algn="just">
              <a:spcBef>
                <a:spcPts val="669"/>
              </a:spcBef>
            </a:pP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Strategic</a:t>
            </a:r>
            <a:r>
              <a:rPr sz="898" i="1" spc="10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report</a:t>
            </a:r>
            <a:r>
              <a:rPr sz="898" i="1" spc="1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and</a:t>
            </a:r>
            <a:r>
              <a:rPr sz="898" i="1" spc="1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Directors</a:t>
            </a:r>
            <a:r>
              <a:rPr sz="898" i="1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898" i="1" spc="-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4509C"/>
                </a:solidFill>
                <a:latin typeface="Arial"/>
                <a:cs typeface="Arial"/>
              </a:rPr>
              <a:t>Report</a:t>
            </a:r>
            <a:endParaRPr sz="898">
              <a:latin typeface="Arial"/>
              <a:cs typeface="Arial"/>
            </a:endParaRPr>
          </a:p>
          <a:p>
            <a:pPr marL="19018" marR="5071" indent="-6339" algn="just">
              <a:lnSpc>
                <a:spcPct val="118500"/>
              </a:lnSpc>
              <a:spcBef>
                <a:spcPts val="57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opinion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work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undertaken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course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audit,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information</a:t>
            </a:r>
            <a:r>
              <a:rPr sz="799" spc="-4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given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Strategic report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Direc-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tors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799" spc="-2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 </a:t>
            </a:r>
            <a:r>
              <a:rPr sz="849" spc="-30" dirty="0">
                <a:solidFill>
                  <a:srgbClr val="343434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ended 31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is</a:t>
            </a:r>
            <a:r>
              <a:rPr sz="799" spc="-5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consistent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has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prepared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accordance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applicable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legal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requirements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0257" y="7074161"/>
            <a:ext cx="2810866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 marR="5071" indent="-5071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 light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knowledge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understanding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company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their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environment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obtained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course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audit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identify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Strategic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Directors'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report.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6814" y="7928208"/>
            <a:ext cx="2920537" cy="1496086"/>
          </a:xfrm>
          <a:prstGeom prst="rect">
            <a:avLst/>
          </a:prstGeom>
        </p:spPr>
        <p:txBody>
          <a:bodyPr vert="horz" wrap="square" lIns="0" tIns="24090" rIns="0" bIns="0" rtlCol="0">
            <a:spAutoFit/>
          </a:bodyPr>
          <a:lstStyle/>
          <a:p>
            <a:pPr marL="15848">
              <a:spcBef>
                <a:spcPts val="190"/>
              </a:spcBef>
            </a:pP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Responsibilities</a:t>
            </a:r>
            <a:r>
              <a:rPr sz="898" b="1" spc="-3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for</a:t>
            </a:r>
            <a:r>
              <a:rPr sz="898" b="1" spc="2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the</a:t>
            </a:r>
            <a:r>
              <a:rPr sz="898" b="1" spc="5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financial</a:t>
            </a:r>
            <a:r>
              <a:rPr sz="898" b="1" spc="5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4509C"/>
                </a:solidFill>
                <a:latin typeface="Arial"/>
                <a:cs typeface="Arial"/>
              </a:rPr>
              <a:t>statements</a:t>
            </a:r>
            <a:r>
              <a:rPr sz="898" b="1" spc="7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and</a:t>
            </a:r>
            <a:r>
              <a:rPr sz="948" spc="-5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948" spc="-25" dirty="0">
                <a:solidFill>
                  <a:srgbClr val="24509C"/>
                </a:solidFill>
                <a:latin typeface="Arial"/>
                <a:cs typeface="Arial"/>
              </a:rPr>
              <a:t>the</a:t>
            </a:r>
            <a:endParaRPr sz="948">
              <a:latin typeface="Arial"/>
              <a:cs typeface="Arial"/>
            </a:endParaRPr>
          </a:p>
          <a:p>
            <a:pPr marL="13946">
              <a:spcBef>
                <a:spcPts val="90"/>
              </a:spcBef>
            </a:pPr>
            <a:r>
              <a:rPr sz="898" b="1" spc="-10" dirty="0">
                <a:solidFill>
                  <a:srgbClr val="24509C"/>
                </a:solidFill>
                <a:latin typeface="Arial"/>
                <a:cs typeface="Arial"/>
              </a:rPr>
              <a:t>audit</a:t>
            </a:r>
            <a:endParaRPr sz="898">
              <a:latin typeface="Arial"/>
              <a:cs typeface="Arial"/>
            </a:endParaRPr>
          </a:p>
          <a:p>
            <a:pPr marL="17750" marR="5705" indent="-3170" algn="just">
              <a:lnSpc>
                <a:spcPct val="101299"/>
              </a:lnSpc>
              <a:spcBef>
                <a:spcPts val="564"/>
              </a:spcBef>
            </a:pP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Respons</a:t>
            </a:r>
            <a:r>
              <a:rPr sz="948" dirty="0">
                <a:solidFill>
                  <a:srgbClr val="75779C"/>
                </a:solidFill>
                <a:latin typeface="Arial"/>
                <a:cs typeface="Arial"/>
              </a:rPr>
              <a:t>i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bil</a:t>
            </a:r>
            <a:r>
              <a:rPr sz="948" dirty="0">
                <a:solidFill>
                  <a:srgbClr val="75779C"/>
                </a:solidFill>
                <a:latin typeface="Arial"/>
                <a:cs typeface="Arial"/>
              </a:rPr>
              <a:t>i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ties</a:t>
            </a:r>
            <a:r>
              <a:rPr sz="948" spc="433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of</a:t>
            </a:r>
            <a:r>
              <a:rPr sz="948" spc="120" dirty="0">
                <a:solidFill>
                  <a:srgbClr val="24509C"/>
                </a:solidFill>
                <a:latin typeface="Arial"/>
                <a:cs typeface="Arial"/>
              </a:rPr>
              <a:t>  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the</a:t>
            </a:r>
            <a:r>
              <a:rPr sz="948" spc="454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directors</a:t>
            </a:r>
            <a:r>
              <a:rPr sz="948" spc="145" dirty="0">
                <a:solidFill>
                  <a:srgbClr val="24509C"/>
                </a:solidFill>
                <a:latin typeface="Arial"/>
                <a:cs typeface="Arial"/>
              </a:rPr>
              <a:t>  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for</a:t>
            </a:r>
            <a:r>
              <a:rPr sz="948" spc="135" dirty="0">
                <a:solidFill>
                  <a:srgbClr val="24509C"/>
                </a:solidFill>
                <a:latin typeface="Arial"/>
                <a:cs typeface="Arial"/>
              </a:rPr>
              <a:t>  </a:t>
            </a:r>
            <a:r>
              <a:rPr sz="948" dirty="0">
                <a:solidFill>
                  <a:srgbClr val="24509C"/>
                </a:solidFill>
                <a:latin typeface="Arial"/>
                <a:cs typeface="Arial"/>
              </a:rPr>
              <a:t>the</a:t>
            </a:r>
            <a:r>
              <a:rPr sz="948" spc="474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948" spc="-10" dirty="0">
                <a:solidFill>
                  <a:srgbClr val="24509C"/>
                </a:solidFill>
                <a:latin typeface="Arial"/>
                <a:cs typeface="Arial"/>
              </a:rPr>
              <a:t>financia</a:t>
            </a:r>
            <a:r>
              <a:rPr sz="948" spc="-10" dirty="0">
                <a:solidFill>
                  <a:srgbClr val="75779C"/>
                </a:solidFill>
                <a:latin typeface="Arial"/>
                <a:cs typeface="Arial"/>
              </a:rPr>
              <a:t>l </a:t>
            </a:r>
            <a:r>
              <a:rPr sz="948" spc="-10" dirty="0">
                <a:solidFill>
                  <a:srgbClr val="24509C"/>
                </a:solidFill>
                <a:latin typeface="Arial"/>
                <a:cs typeface="Arial"/>
              </a:rPr>
              <a:t>statements</a:t>
            </a:r>
            <a:endParaRPr sz="948">
              <a:latin typeface="Arial"/>
              <a:cs typeface="Arial"/>
            </a:endParaRPr>
          </a:p>
          <a:p>
            <a:pPr marL="13312" marR="5071" indent="-1268" algn="just">
              <a:lnSpc>
                <a:spcPct val="120300"/>
              </a:lnSpc>
              <a:spcBef>
                <a:spcPts val="54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3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explained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more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fully</a:t>
            </a:r>
            <a:r>
              <a:rPr sz="799" spc="4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4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Responsibilities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Statement,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responsible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preparation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accordance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applicable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framework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being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satisfied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they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give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true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fair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view.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responsible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internal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control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26431" y="1153086"/>
            <a:ext cx="2935117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they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determine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necessary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enable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preparation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financial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free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misstatement,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 fraud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error.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27032" y="1659471"/>
            <a:ext cx="2941456" cy="3100574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4579" marR="5071" indent="-2536" algn="just">
              <a:lnSpc>
                <a:spcPct val="119100"/>
              </a:lnSpc>
              <a:spcBef>
                <a:spcPts val="13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 preparing the financial statements, the directors are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respon-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sible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assessing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group's and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company's ability 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con-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tinue </a:t>
            </a:r>
            <a:r>
              <a:rPr sz="849" b="1" spc="-45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849" b="1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849" b="1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going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concern, disclosing,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as </a:t>
            </a:r>
            <a:r>
              <a:rPr sz="849" b="1" spc="-75" dirty="0">
                <a:solidFill>
                  <a:srgbClr val="343434"/>
                </a:solidFill>
                <a:latin typeface="Arial"/>
                <a:cs typeface="Arial"/>
              </a:rPr>
              <a:t>appNcable,</a:t>
            </a:r>
            <a:r>
              <a:rPr sz="849" b="1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matters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lated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going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concern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using the going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concern basis of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ac-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counting unless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either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liquidate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 the company or to cease operations, or have no realistic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al-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ternative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so.</a:t>
            </a:r>
            <a:endParaRPr sz="799">
              <a:latin typeface="Arial"/>
              <a:cs typeface="Arial"/>
            </a:endParaRPr>
          </a:p>
          <a:p>
            <a:pPr marL="20285" marR="15214" indent="-2536" algn="just">
              <a:lnSpc>
                <a:spcPct val="106900"/>
              </a:lnSpc>
              <a:spcBef>
                <a:spcPts val="594"/>
              </a:spcBef>
            </a:pP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Auditors</a:t>
            </a:r>
            <a:r>
              <a:rPr sz="898" i="1" dirty="0">
                <a:solidFill>
                  <a:srgbClr val="AAAAAA"/>
                </a:solidFill>
                <a:latin typeface="Arial"/>
                <a:cs typeface="Arial"/>
              </a:rPr>
              <a:t>'</a:t>
            </a:r>
            <a:r>
              <a:rPr sz="898" i="1" spc="22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responsibilities</a:t>
            </a:r>
            <a:r>
              <a:rPr sz="898" i="1" spc="299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for</a:t>
            </a:r>
            <a:r>
              <a:rPr sz="898" i="1" spc="28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the</a:t>
            </a:r>
            <a:r>
              <a:rPr sz="898" i="1" spc="319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audit</a:t>
            </a:r>
            <a:r>
              <a:rPr sz="898" i="1" spc="319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of</a:t>
            </a:r>
            <a:r>
              <a:rPr sz="898" i="1" spc="319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4509C"/>
                </a:solidFill>
                <a:latin typeface="Arial"/>
                <a:cs typeface="Arial"/>
              </a:rPr>
              <a:t>the</a:t>
            </a:r>
            <a:r>
              <a:rPr sz="898" i="1" spc="290" dirty="0">
                <a:solidFill>
                  <a:srgbClr val="24509C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4509C"/>
                </a:solidFill>
                <a:latin typeface="Arial"/>
                <a:cs typeface="Arial"/>
              </a:rPr>
              <a:t>financial statements</a:t>
            </a:r>
            <a:endParaRPr sz="898">
              <a:latin typeface="Arial"/>
              <a:cs typeface="Arial"/>
            </a:endParaRPr>
          </a:p>
          <a:p>
            <a:pPr marL="17116" marR="6339" indent="-634" algn="just">
              <a:lnSpc>
                <a:spcPct val="120100"/>
              </a:lnSpc>
              <a:spcBef>
                <a:spcPts val="55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objectives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obtain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reasonable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assurance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about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whole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free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misstatement.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whether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fraud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error,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issue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auditors'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includes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opinion.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Reasonable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assurance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high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level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assurance,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guarantee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audit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conducted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accordance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ISAs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(UK}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will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always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detect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when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exists.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can arise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fraud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error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are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considered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4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if,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individually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4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aggregate,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they</a:t>
            </a:r>
            <a:r>
              <a:rPr sz="799" spc="4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could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reasonably be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influence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economic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decisions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users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taken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 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36176" y="4807615"/>
            <a:ext cx="2937653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Irregularities,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including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fraud,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instances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compliance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laws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regulations.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design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procedures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line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32721" y="5100468"/>
            <a:ext cx="2938287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5705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responsibilities,</a:t>
            </a:r>
            <a:r>
              <a:rPr sz="799" spc="38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outlined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above.</a:t>
            </a:r>
            <a:r>
              <a:rPr sz="799" spc="41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detect</a:t>
            </a:r>
            <a:r>
              <a:rPr sz="799" spc="39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misstatements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respect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irregularities,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including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fraud.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extent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procedures</a:t>
            </a:r>
            <a:r>
              <a:rPr sz="799" spc="4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capable</a:t>
            </a:r>
            <a:r>
              <a:rPr sz="799" spc="3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detecting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irregularities,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including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fraud,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detailed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below.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35160" y="5762433"/>
            <a:ext cx="2939555" cy="2801357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3312" marR="5071" indent="-1268" algn="just">
              <a:lnSpc>
                <a:spcPct val="120200"/>
              </a:lnSpc>
              <a:spcBef>
                <a:spcPts val="7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our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understanding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industry,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identified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principal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non-compliance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laws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regulations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799" spc="3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health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safety,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employment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legislation,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climate-related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regulations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Environmental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Protection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Acl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1990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Pollution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Prevent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Control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1999,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considered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extent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non-compliance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might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statements.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considered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laws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regulations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impact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legislation,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Companies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2006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United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Kingdom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Industry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Carbon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(Wst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Co2-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hefing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industrie)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Netherlands.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evaluated</a:t>
            </a:r>
            <a:r>
              <a:rPr sz="799" spc="4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management's</a:t>
            </a:r>
            <a:r>
              <a:rPr sz="799" spc="4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incentives</a:t>
            </a:r>
            <a:r>
              <a:rPr sz="799" spc="4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opportunities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fraudulent</a:t>
            </a:r>
            <a:r>
              <a:rPr sz="799" spc="4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manipulation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(including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override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controls),</a:t>
            </a:r>
            <a:r>
              <a:rPr sz="799" spc="3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determined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principal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were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posting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inappropriate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journal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entries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potential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management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bias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significant accounting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estimates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order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manipulate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results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overstate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profits.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Audit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procedures performed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engagement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team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included</a:t>
            </a:r>
            <a:r>
              <a:rPr sz="799" spc="-10" dirty="0">
                <a:solidFill>
                  <a:srgbClr val="6D6D6D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25572" y="8614676"/>
            <a:ext cx="2848902" cy="751846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237086" marR="5071" indent="-225042" algn="just">
              <a:lnSpc>
                <a:spcPct val="119700"/>
              </a:lnSpc>
              <a:spcBef>
                <a:spcPts val="80"/>
              </a:spcBef>
              <a:buChar char="•"/>
              <a:tabLst>
                <a:tab pos="238988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Discussions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management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internal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legal 	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representatives,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Including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consideration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known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	suspected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non-compliance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laws,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regulations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	fraud,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confirming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matters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external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legal 	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counsel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applicable;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98225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8351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1949" y="713681"/>
            <a:ext cx="580874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D.</a:t>
            </a:r>
            <a:r>
              <a:rPr sz="1198" b="1" spc="7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Independent</a:t>
            </a:r>
            <a:r>
              <a:rPr sz="1198" b="1" spc="22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auditors'</a:t>
            </a:r>
            <a:r>
              <a:rPr sz="1198" b="1" spc="21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report</a:t>
            </a:r>
            <a:r>
              <a:rPr sz="1198" b="1" spc="11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to</a:t>
            </a:r>
            <a:r>
              <a:rPr sz="1198" b="1" spc="12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the</a:t>
            </a:r>
            <a:r>
              <a:rPr sz="1198" b="1" spc="9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members</a:t>
            </a:r>
            <a:r>
              <a:rPr sz="1198" b="1" spc="14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of</a:t>
            </a:r>
            <a:r>
              <a:rPr sz="1198" b="1" spc="12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Tata</a:t>
            </a:r>
            <a:r>
              <a:rPr sz="1198" b="1" spc="18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Steel</a:t>
            </a:r>
            <a:r>
              <a:rPr sz="1198" b="1" spc="114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699"/>
                </a:solidFill>
                <a:latin typeface="Arial"/>
                <a:cs typeface="Arial"/>
              </a:rPr>
              <a:t>Europe</a:t>
            </a:r>
            <a:r>
              <a:rPr sz="1198" b="1" spc="7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699"/>
                </a:solidFill>
                <a:latin typeface="Arial"/>
                <a:cs typeface="Arial"/>
              </a:rPr>
              <a:t>Limited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04565" y="1151589"/>
            <a:ext cx="2845098" cy="435925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230112" marR="5071" indent="-218069" algn="just">
              <a:lnSpc>
                <a:spcPct val="119000"/>
              </a:lnSpc>
              <a:spcBef>
                <a:spcPts val="85"/>
              </a:spcBef>
              <a:buChar char="•"/>
              <a:tabLst>
                <a:tab pos="232015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Reviewing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minutes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	Group's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monitonng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legal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internal 	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matters</a:t>
            </a:r>
            <a:r>
              <a:rPr sz="799" spc="-10" dirty="0">
                <a:solidFill>
                  <a:srgbClr val="9A999A"/>
                </a:solidFill>
                <a:latin typeface="Arial"/>
                <a:cs typeface="Arial"/>
              </a:rPr>
              <a:t>;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4565" y="1663666"/>
            <a:ext cx="2836223" cy="438167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228845" marR="5071" indent="-216801" algn="just">
              <a:lnSpc>
                <a:spcPct val="120200"/>
              </a:lnSpc>
              <a:spcBef>
                <a:spcPts val="75"/>
              </a:spcBef>
              <a:buChar char="•"/>
              <a:tabLst>
                <a:tab pos="230112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Inquiring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wtth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personnel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understand 	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management's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processes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identifying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reporting 	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threats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7E7E80"/>
                </a:solidFill>
                <a:latin typeface="Arial"/>
                <a:cs typeface="Arial"/>
              </a:rPr>
              <a:t>;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4565" y="2172695"/>
            <a:ext cx="2840661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28845" marR="5071" indent="-216801" algn="just">
              <a:lnSpc>
                <a:spcPct val="120200"/>
              </a:lnSpc>
              <a:spcBef>
                <a:spcPts val="100"/>
              </a:spcBef>
              <a:buChar char="•"/>
              <a:tabLst>
                <a:tab pos="230112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Identifying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testmg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journals,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particular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that 	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unusual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combinations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involving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	revenue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:</a:t>
            </a:r>
            <a:r>
              <a:rPr sz="799" spc="-20" dirty="0">
                <a:solidFill>
                  <a:srgbClr val="6B6B6B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4565" y="2684769"/>
            <a:ext cx="2839393" cy="613649"/>
          </a:xfrm>
          <a:prstGeom prst="rect">
            <a:avLst/>
          </a:prstGeom>
        </p:spPr>
        <p:txBody>
          <a:bodyPr vert="horz" wrap="square" lIns="0" tIns="11411" rIns="0" bIns="0" rtlCol="0">
            <a:spAutoFit/>
          </a:bodyPr>
          <a:lstStyle/>
          <a:p>
            <a:pPr marL="230112" marR="5071" indent="-218069" algn="just">
              <a:lnSpc>
                <a:spcPct val="121000"/>
              </a:lnSpc>
              <a:spcBef>
                <a:spcPts val="90"/>
              </a:spcBef>
              <a:buChar char="•"/>
              <a:tabLst>
                <a:tab pos="230112" algn="l"/>
                <a:tab pos="233282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Challenging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assumptions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significant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estimates;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particular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relation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rment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assessments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restructuring provisions</a:t>
            </a:r>
            <a:r>
              <a:rPr sz="799" spc="-10" dirty="0">
                <a:solidFill>
                  <a:srgbClr val="B1AF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14482" y="3346202"/>
            <a:ext cx="2936385" cy="1345209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1268" algn="just">
              <a:lnSpc>
                <a:spcPct val="1205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inherent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limitations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procedures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described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above. We are less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likely 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become aware 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instances 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non-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compliance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laws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regulations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closely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related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events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reflected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-10" dirty="0">
                <a:solidFill>
                  <a:srgbClr val="B1AFB1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Also,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detecting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material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misstatement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fraud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higher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detecting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resulting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error,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fraud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involve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iberate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concealment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B1AFB1"/>
                </a:solidFill>
                <a:latin typeface="Arial"/>
                <a:cs typeface="Arial"/>
              </a:rPr>
              <a:t>,</a:t>
            </a:r>
            <a:r>
              <a:rPr sz="799" spc="220" dirty="0">
                <a:solidFill>
                  <a:srgbClr val="B1AFB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example,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forgery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intentional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misrepresentations,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through collusion.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1842" y="4733078"/>
            <a:ext cx="2931947" cy="61364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6339" algn="just">
              <a:lnSpc>
                <a:spcPct val="120200"/>
              </a:lnSpc>
              <a:spcBef>
                <a:spcPts val="1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description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responsibilities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located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FRC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website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at: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  <a:hlinkClick r:id="rId2"/>
              </a:rPr>
              <a:t>www.frc.org</a:t>
            </a:r>
            <a:r>
              <a:rPr sz="799" dirty="0">
                <a:solidFill>
                  <a:srgbClr val="B1AFB1"/>
                </a:solidFill>
                <a:latin typeface="Arial"/>
                <a:cs typeface="Arial"/>
                <a:hlinkClick r:id="rId2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  <a:hlinkClick r:id="rId2"/>
              </a:rPr>
              <a:t>uk/auditorsresponsibilities.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description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forms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auditors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'</a:t>
            </a:r>
            <a:r>
              <a:rPr sz="799" spc="-30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-10" dirty="0">
                <a:solidFill>
                  <a:srgbClr val="9A999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11842" y="5406196"/>
            <a:ext cx="2931947" cy="125772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 algn="just">
              <a:spcBef>
                <a:spcPts val="100"/>
              </a:spcBef>
            </a:pP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Use</a:t>
            </a:r>
            <a:r>
              <a:rPr sz="898" i="1" spc="5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of</a:t>
            </a:r>
            <a:r>
              <a:rPr sz="898" i="1" spc="2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th</a:t>
            </a:r>
            <a:r>
              <a:rPr sz="898" i="1" dirty="0">
                <a:solidFill>
                  <a:srgbClr val="5269A0"/>
                </a:solidFill>
                <a:latin typeface="Arial"/>
                <a:cs typeface="Arial"/>
              </a:rPr>
              <a:t>i</a:t>
            </a: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s</a:t>
            </a:r>
            <a:r>
              <a:rPr sz="898" i="1" spc="2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B5699"/>
                </a:solidFill>
                <a:latin typeface="Arial"/>
                <a:cs typeface="Arial"/>
              </a:rPr>
              <a:t>report</a:t>
            </a:r>
            <a:endParaRPr sz="898">
              <a:latin typeface="Arial"/>
              <a:cs typeface="Arial"/>
            </a:endParaRPr>
          </a:p>
          <a:p>
            <a:pPr marL="12678" marR="5071" indent="3804" algn="just">
              <a:lnSpc>
                <a:spcPct val="120200"/>
              </a:lnSpc>
              <a:spcBef>
                <a:spcPts val="55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report,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opinions,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only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members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body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Chapter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16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2006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purpose. We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not,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giving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opinions</a:t>
            </a:r>
            <a:r>
              <a:rPr sz="79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accept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assume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responsibility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purpose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person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whom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shown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whose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hands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80" dirty="0">
                <a:solidFill>
                  <a:srgbClr val="3F3F3F"/>
                </a:solidFill>
                <a:latin typeface="Arial"/>
                <a:cs typeface="Arial"/>
              </a:rPr>
              <a:t>11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come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save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expressly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prior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consent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writing.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197833" y="1766816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8E8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3794520" y="1058904"/>
            <a:ext cx="2936385" cy="846937"/>
          </a:xfrm>
          <a:prstGeom prst="rect">
            <a:avLst/>
          </a:prstGeom>
        </p:spPr>
        <p:txBody>
          <a:bodyPr vert="horz" wrap="square" lIns="0" tIns="101430" rIns="0" bIns="0" rtlCol="0">
            <a:spAutoFit/>
          </a:bodyPr>
          <a:lstStyle/>
          <a:p>
            <a:pPr marL="13946">
              <a:spcBef>
                <a:spcPts val="799"/>
              </a:spcBef>
            </a:pPr>
            <a:r>
              <a:rPr sz="998" b="1" dirty="0">
                <a:solidFill>
                  <a:srgbClr val="2B5699"/>
                </a:solidFill>
                <a:latin typeface="Arial"/>
                <a:cs typeface="Arial"/>
              </a:rPr>
              <a:t>Other</a:t>
            </a:r>
            <a:r>
              <a:rPr sz="998" b="1" spc="2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998" b="1" dirty="0">
                <a:solidFill>
                  <a:srgbClr val="2B5699"/>
                </a:solidFill>
                <a:latin typeface="Arial"/>
                <a:cs typeface="Arial"/>
              </a:rPr>
              <a:t>required</a:t>
            </a:r>
            <a:r>
              <a:rPr sz="998" b="1" spc="2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998" b="1" spc="-10" dirty="0">
                <a:solidFill>
                  <a:srgbClr val="2B5699"/>
                </a:solidFill>
                <a:latin typeface="Arial"/>
                <a:cs typeface="Arial"/>
              </a:rPr>
              <a:t>reporting</a:t>
            </a:r>
            <a:endParaRPr sz="998">
              <a:latin typeface="Arial"/>
              <a:cs typeface="Arial"/>
            </a:endParaRPr>
          </a:p>
          <a:p>
            <a:pPr marL="12678">
              <a:spcBef>
                <a:spcPts val="629"/>
              </a:spcBef>
            </a:pP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Companies</a:t>
            </a:r>
            <a:r>
              <a:rPr sz="898" i="1" spc="7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Act</a:t>
            </a:r>
            <a:r>
              <a:rPr sz="898" i="1" spc="2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2006</a:t>
            </a:r>
            <a:r>
              <a:rPr sz="898" i="1" spc="-10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98" i="1" dirty="0">
                <a:solidFill>
                  <a:srgbClr val="2B5699"/>
                </a:solidFill>
                <a:latin typeface="Arial"/>
                <a:cs typeface="Arial"/>
              </a:rPr>
              <a:t>exception</a:t>
            </a:r>
            <a:r>
              <a:rPr sz="898" i="1" spc="75" dirty="0">
                <a:solidFill>
                  <a:srgbClr val="2B5699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2B5699"/>
                </a:solidFill>
                <a:latin typeface="Arial"/>
                <a:cs typeface="Arial"/>
              </a:rPr>
              <a:t>reporting</a:t>
            </a:r>
            <a:endParaRPr sz="898">
              <a:latin typeface="Arial"/>
              <a:cs typeface="Arial"/>
            </a:endParaRPr>
          </a:p>
          <a:p>
            <a:pPr marL="100159" marR="5071" indent="-3804">
              <a:lnSpc>
                <a:spcPct val="120200"/>
              </a:lnSpc>
              <a:spcBef>
                <a:spcPts val="55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2006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you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dirty="0">
                <a:solidFill>
                  <a:srgbClr val="9A999A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9A99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B1AFB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 our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opinion</a:t>
            </a:r>
            <a:r>
              <a:rPr sz="799" spc="-10" dirty="0">
                <a:solidFill>
                  <a:srgbClr val="9A999A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427642" y="2132585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E8E8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3878750" y="1953232"/>
            <a:ext cx="2851438" cy="134520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5105" marR="16482" indent="-173060" algn="just">
              <a:lnSpc>
                <a:spcPct val="120200"/>
              </a:lnSpc>
              <a:spcBef>
                <a:spcPts val="100"/>
              </a:spcBef>
              <a:buChar char="•"/>
              <a:tabLst>
                <a:tab pos="185105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obtained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explanations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</a:t>
            </a:r>
            <a:r>
              <a:rPr sz="799" dirty="0">
                <a:solidFill>
                  <a:srgbClr val="B1AFB1"/>
                </a:solidFill>
                <a:latin typeface="Arial"/>
                <a:cs typeface="Arial"/>
              </a:rPr>
              <a:t>·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our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audit: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endParaRPr sz="799">
              <a:latin typeface="Arial"/>
              <a:cs typeface="Arial"/>
            </a:endParaRPr>
          </a:p>
          <a:p>
            <a:pPr marL="185105" marR="5071" indent="-173060" algn="just">
              <a:lnSpc>
                <a:spcPct val="120200"/>
              </a:lnSpc>
              <a:buChar char="•"/>
              <a:tabLst>
                <a:tab pos="185105" algn="l"/>
                <a:tab pos="18827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adequate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records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kept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company</a:t>
            </a:r>
            <a:r>
              <a:rPr sz="799" dirty="0">
                <a:solidFill>
                  <a:srgbClr val="9A999A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9A99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returns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adequate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our audit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received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 branches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visited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us;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endParaRPr sz="799">
              <a:latin typeface="Arial"/>
              <a:cs typeface="Arial"/>
            </a:endParaRPr>
          </a:p>
          <a:p>
            <a:pPr marL="185105" marR="10777" indent="-173060" algn="just">
              <a:lnSpc>
                <a:spcPct val="117700"/>
              </a:lnSpc>
              <a:spcBef>
                <a:spcPts val="45"/>
              </a:spcBef>
              <a:buChar char="•"/>
              <a:tabLst>
                <a:tab pos="185105" algn="l"/>
                <a:tab pos="187640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certain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disclosures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directors'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remuneration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specified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law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dirty="0">
                <a:solidFill>
                  <a:srgbClr val="9A999A"/>
                </a:solidFill>
                <a:latin typeface="Arial"/>
                <a:cs typeface="Arial"/>
              </a:rPr>
              <a:t>;</a:t>
            </a:r>
            <a:r>
              <a:rPr sz="799" spc="40" dirty="0">
                <a:solidFill>
                  <a:srgbClr val="9A999A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endParaRPr sz="799">
              <a:latin typeface="Arial"/>
              <a:cs typeface="Arial"/>
            </a:endParaRPr>
          </a:p>
          <a:p>
            <a:pPr marL="185105" marR="17116" indent="-173060" algn="just">
              <a:lnSpc>
                <a:spcPct val="120200"/>
              </a:lnSpc>
              <a:spcBef>
                <a:spcPts val="25"/>
              </a:spcBef>
              <a:buChar char="•"/>
              <a:tabLst>
                <a:tab pos="185105" algn="l"/>
                <a:tab pos="190176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the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agreement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records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returns.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2473"/>
          </a:xfrm>
          <a:prstGeom prst="rect">
            <a:avLst/>
          </a:prstGeom>
        </p:spPr>
        <p:txBody>
          <a:bodyPr vert="horz" wrap="square" lIns="0" tIns="48928" rIns="0" bIns="0" rtlCol="0">
            <a:spAutoFit/>
          </a:bodyPr>
          <a:lstStyle/>
          <a:p>
            <a:pPr marL="10079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Tata</a:t>
            </a:r>
            <a:r>
              <a:rPr spc="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Steel</a:t>
            </a:r>
            <a:r>
              <a:rPr spc="-6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Europe</a:t>
            </a:r>
            <a:r>
              <a:rPr spc="10" dirty="0">
                <a:solidFill>
                  <a:srgbClr val="343434"/>
                </a:solidFill>
              </a:rPr>
              <a:t> </a:t>
            </a:r>
            <a:r>
              <a:rPr spc="-10" dirty="0">
                <a:solidFill>
                  <a:srgbClr val="343434"/>
                </a:solidFill>
              </a:rPr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11012"/>
          </a:xfrm>
          <a:prstGeom prst="rect">
            <a:avLst/>
          </a:prstGeom>
        </p:spPr>
        <p:txBody>
          <a:bodyPr vert="horz" wrap="square" lIns="0" tIns="57384" rIns="0" bIns="0" rtlCol="0">
            <a:spAutoFit/>
          </a:bodyPr>
          <a:lstStyle/>
          <a:p>
            <a:pPr marL="8621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Report</a:t>
            </a:r>
            <a:r>
              <a:rPr spc="4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&amp; Accounts</a:t>
            </a:r>
            <a:r>
              <a:rPr spc="70" dirty="0">
                <a:solidFill>
                  <a:srgbClr val="343434"/>
                </a:solidFill>
              </a:rPr>
              <a:t> </a:t>
            </a:r>
            <a:r>
              <a:rPr spc="-20" dirty="0">
                <a:solidFill>
                  <a:srgbClr val="343434"/>
                </a:solidFill>
              </a:rPr>
              <a:t>2024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21479"/>
          </a:xfrm>
          <a:prstGeom prst="rect">
            <a:avLst/>
          </a:prstGeom>
        </p:spPr>
        <p:txBody>
          <a:bodyPr vert="horz" wrap="square" lIns="0" tIns="51978" rIns="0" bIns="0" rtlCol="0">
            <a:spAutoFit/>
          </a:bodyPr>
          <a:lstStyle/>
          <a:p>
            <a:pPr marL="84311">
              <a:spcBef>
                <a:spcPts val="25"/>
              </a:spcBef>
            </a:pPr>
            <a:r>
              <a:rPr spc="40" dirty="0">
                <a:solidFill>
                  <a:srgbClr val="343434"/>
                </a:solidFill>
              </a:rPr>
              <a:t>Page48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876820" y="3343153"/>
            <a:ext cx="2846366" cy="3004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lnSpc>
                <a:spcPct val="1227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 have no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exceptions to report arising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this responsibil-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ity</a:t>
            </a:r>
            <a:r>
              <a:rPr sz="799" spc="-20" dirty="0">
                <a:solidFill>
                  <a:srgbClr val="B1AF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787653" y="3880125"/>
            <a:ext cx="2337317" cy="141494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203488">
              <a:spcBef>
                <a:spcPts val="105"/>
              </a:spcBef>
            </a:pPr>
            <a:r>
              <a:rPr sz="2496" spc="299" dirty="0">
                <a:solidFill>
                  <a:srgbClr val="3F3F3F"/>
                </a:solidFill>
                <a:latin typeface="Arial"/>
                <a:cs typeface="Arial"/>
              </a:rPr>
              <a:t>J�L�</a:t>
            </a:r>
            <a:endParaRPr sz="2496">
              <a:latin typeface="Arial"/>
              <a:cs typeface="Arial"/>
            </a:endParaRPr>
          </a:p>
          <a:p>
            <a:pPr marL="15848">
              <a:spcBef>
                <a:spcPts val="1338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Stuart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Couch (Senior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Statutory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Auditor)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43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behalf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PricewaterhouseCoopers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LLP</a:t>
            </a:r>
            <a:endParaRPr sz="799">
              <a:latin typeface="Arial"/>
              <a:cs typeface="Arial"/>
            </a:endParaRPr>
          </a:p>
          <a:p>
            <a:pPr marL="12678" marR="194614">
              <a:lnSpc>
                <a:spcPct val="145200"/>
              </a:lnSpc>
              <a:spcBef>
                <a:spcPts val="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Chartered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Accountants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Statutory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Auditors Cardiff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458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22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June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75242" y="1880603"/>
            <a:ext cx="475430" cy="134222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34096" y="1096617"/>
            <a:ext cx="7281371" cy="0"/>
          </a:xfrm>
          <a:custGeom>
            <a:avLst/>
            <a:gdLst/>
            <a:ahLst/>
            <a:cxnLst/>
            <a:rect l="l" t="t" r="r" b="b"/>
            <a:pathLst>
              <a:path w="7293609">
                <a:moveTo>
                  <a:pt x="0" y="0"/>
                </a:moveTo>
                <a:lnTo>
                  <a:pt x="729303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0668" y="9522180"/>
            <a:ext cx="7262988" cy="0"/>
          </a:xfrm>
          <a:custGeom>
            <a:avLst/>
            <a:gdLst/>
            <a:ahLst/>
            <a:cxnLst/>
            <a:rect l="l" t="t" r="r" b="b"/>
            <a:pathLst>
              <a:path w="7275195">
                <a:moveTo>
                  <a:pt x="0" y="0"/>
                </a:moveTo>
                <a:lnTo>
                  <a:pt x="727471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66100" y="1285562"/>
          <a:ext cx="5700974" cy="226568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205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868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81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4931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5519">
                <a:tc>
                  <a:txBody>
                    <a:bodyPr/>
                    <a:lstStyle/>
                    <a:p>
                      <a:pPr>
                        <a:lnSpc>
                          <a:spcPts val="890"/>
                        </a:lnSpc>
                      </a:pPr>
                      <a:r>
                        <a:rPr sz="800" b="1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800" b="1" spc="-4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1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heavy" spc="-20" dirty="0">
                          <a:solidFill>
                            <a:srgbClr val="2D2D2D"/>
                          </a:solidFill>
                          <a:uFill>
                            <a:solidFill>
                              <a:srgbClr val="2D2D2D"/>
                            </a:solidFill>
                          </a:u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b="1" u="none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none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800" b="1" u="none" spc="-1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u="none" spc="-9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none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86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795" algn="ctr">
                        <a:lnSpc>
                          <a:spcPts val="1015"/>
                        </a:lnSpc>
                        <a:spcBef>
                          <a:spcPts val="925"/>
                        </a:spcBef>
                      </a:pP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Note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727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145" algn="ctr">
                        <a:lnSpc>
                          <a:spcPts val="925"/>
                        </a:lnSpc>
                      </a:pP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1115" algn="ct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950"/>
                        </a:lnSpc>
                      </a:pPr>
                      <a:r>
                        <a:rPr sz="800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162">
                <a:tc>
                  <a:txBody>
                    <a:bodyPr/>
                    <a:lstStyle/>
                    <a:p>
                      <a:pPr>
                        <a:lnSpc>
                          <a:spcPts val="994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3624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7,521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800" spc="-10" dirty="0">
                          <a:solidFill>
                            <a:srgbClr val="626260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293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9261">
                <a:tc>
                  <a:txBody>
                    <a:bodyPr/>
                    <a:lstStyle/>
                    <a:p>
                      <a:pPr marL="52324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6880" algn="r">
                        <a:lnSpc>
                          <a:spcPts val="950"/>
                        </a:lnSpc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(9,175)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950"/>
                        </a:lnSpc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(9,050)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9466">
                <a:tc>
                  <a:txBody>
                    <a:bodyPr/>
                    <a:lstStyle/>
                    <a:p>
                      <a:pPr marL="1270">
                        <a:lnSpc>
                          <a:spcPts val="955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(loss)/profit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36880" algn="r">
                        <a:lnSpc>
                          <a:spcPts val="860"/>
                        </a:lnSpc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(1,654)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60"/>
                        </a:lnSpc>
                      </a:pPr>
                      <a:r>
                        <a:rPr sz="800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243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635">
                        <a:lnSpc>
                          <a:spcPts val="905"/>
                        </a:lnSpc>
                        <a:spcBef>
                          <a:spcPts val="245"/>
                        </a:spcBef>
                      </a:pP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/>
                </a:tc>
                <a:tc>
                  <a:txBody>
                    <a:bodyPr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437515" algn="r">
                        <a:lnSpc>
                          <a:spcPts val="1010"/>
                        </a:lnSpc>
                      </a:pPr>
                      <a:r>
                        <a:rPr sz="900" b="1" spc="-10" dirty="0">
                          <a:solidFill>
                            <a:srgbClr val="2D2D2D"/>
                          </a:solidFill>
                          <a:latin typeface="Times New Roman"/>
                          <a:cs typeface="Times New Roman"/>
                        </a:rPr>
                        <a:t>(226)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(133)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635">
                        <a:lnSpc>
                          <a:spcPts val="900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L="1968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43370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b="1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19"/>
                        </a:lnSpc>
                      </a:pPr>
                      <a:r>
                        <a:rPr sz="800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8136"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1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B4B4D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ost-tax</a:t>
                      </a:r>
                      <a:r>
                        <a:rPr sz="800" spc="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spc="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800" dirty="0">
                          <a:solidFill>
                            <a:srgbClr val="626260"/>
                          </a:solidFill>
                          <a:latin typeface="Arial"/>
                          <a:cs typeface="Arial"/>
                        </a:rPr>
                        <a:t>j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800" dirty="0">
                          <a:solidFill>
                            <a:srgbClr val="4B4B4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nt</a:t>
                      </a:r>
                      <a:r>
                        <a:rPr sz="800" spc="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7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240" algn="ctr">
                        <a:lnSpc>
                          <a:spcPts val="1015"/>
                        </a:lnSpc>
                      </a:pP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800" spc="1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20" dirty="0">
                          <a:solidFill>
                            <a:srgbClr val="2D2D2D"/>
                          </a:solidFill>
                          <a:latin typeface="Times New Roman"/>
                          <a:cs typeface="Times New Roman"/>
                        </a:rPr>
                        <a:t>(iv)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704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b="1" spc="-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spc="-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0733">
                <a:tc>
                  <a:txBody>
                    <a:bodyPr/>
                    <a:lstStyle/>
                    <a:p>
                      <a:pPr marL="3175">
                        <a:lnSpc>
                          <a:spcPts val="985"/>
                        </a:lnSpc>
                      </a:pP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b="1" spc="3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30530" algn="r">
                        <a:lnSpc>
                          <a:spcPts val="860"/>
                        </a:lnSpc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(1,858)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60"/>
                        </a:lnSpc>
                      </a:pPr>
                      <a:r>
                        <a:rPr sz="800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126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2430">
                <a:tc>
                  <a:txBody>
                    <a:bodyPr/>
                    <a:lstStyle/>
                    <a:p>
                      <a:pPr marL="635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5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2735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0"/>
                        </a:lnSpc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(470)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74332">
                <a:tc>
                  <a:txBody>
                    <a:bodyPr/>
                    <a:lstStyle/>
                    <a:p>
                      <a:pPr marL="6350">
                        <a:lnSpc>
                          <a:spcPts val="1010"/>
                        </a:lnSpc>
                      </a:pP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b="1" spc="-4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800" b="1" spc="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0530" algn="r">
                        <a:lnSpc>
                          <a:spcPts val="835"/>
                        </a:lnSpc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(1,891)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10"/>
                        </a:lnSpc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(344)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8890">
                        <a:lnSpc>
                          <a:spcPts val="925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Attributable</a:t>
                      </a:r>
                      <a:r>
                        <a:rPr sz="800" spc="1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to: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1016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Owners</a:t>
                      </a:r>
                      <a:r>
                        <a:rPr sz="800" spc="4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0530" algn="r">
                        <a:lnSpc>
                          <a:spcPts val="944"/>
                        </a:lnSpc>
                      </a:pPr>
                      <a:r>
                        <a:rPr sz="800" b="1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(1,891)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4"/>
                        </a:lnSpc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(344)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 marL="10160">
                        <a:lnSpc>
                          <a:spcPts val="869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Non</a:t>
                      </a:r>
                      <a:r>
                        <a:rPr sz="800" spc="-10" dirty="0">
                          <a:solidFill>
                            <a:srgbClr val="626260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controllin</a:t>
                      </a:r>
                      <a:r>
                        <a:rPr sz="800" spc="-10" dirty="0">
                          <a:solidFill>
                            <a:srgbClr val="4B4B4D"/>
                          </a:solidFill>
                          <a:latin typeface="Arial"/>
                          <a:cs typeface="Arial"/>
                        </a:rPr>
                        <a:t>s_</a:t>
                      </a:r>
                      <a:r>
                        <a:rPr sz="800" spc="-10" dirty="0">
                          <a:solidFill>
                            <a:srgbClr val="2D2D2D"/>
                          </a:solidFill>
                          <a:latin typeface="Arial"/>
                          <a:cs typeface="Arial"/>
                        </a:rPr>
                        <a:t>interests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2473"/>
          </a:xfrm>
          <a:prstGeom prst="rect">
            <a:avLst/>
          </a:prstGeom>
        </p:spPr>
        <p:txBody>
          <a:bodyPr vert="horz" wrap="square" lIns="0" tIns="48928" rIns="0" bIns="0" rtlCol="0">
            <a:spAutoFit/>
          </a:bodyPr>
          <a:lstStyle/>
          <a:p>
            <a:pPr marL="10079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Tata</a:t>
            </a:r>
            <a:r>
              <a:rPr spc="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Steel</a:t>
            </a:r>
            <a:r>
              <a:rPr spc="-6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Europe</a:t>
            </a:r>
            <a:r>
              <a:rPr spc="10" dirty="0">
                <a:solidFill>
                  <a:srgbClr val="343434"/>
                </a:solidFill>
              </a:rPr>
              <a:t> </a:t>
            </a:r>
            <a:r>
              <a:rPr spc="-10" dirty="0">
                <a:solidFill>
                  <a:srgbClr val="343434"/>
                </a:solidFill>
              </a:rPr>
              <a:t>Limited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11012"/>
          </a:xfrm>
          <a:prstGeom prst="rect">
            <a:avLst/>
          </a:prstGeom>
        </p:spPr>
        <p:txBody>
          <a:bodyPr vert="horz" wrap="square" lIns="0" tIns="57384" rIns="0" bIns="0" rtlCol="0">
            <a:spAutoFit/>
          </a:bodyPr>
          <a:lstStyle/>
          <a:p>
            <a:pPr marL="8621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Report</a:t>
            </a:r>
            <a:r>
              <a:rPr spc="4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&amp; Accounts</a:t>
            </a:r>
            <a:r>
              <a:rPr spc="70" dirty="0">
                <a:solidFill>
                  <a:srgbClr val="343434"/>
                </a:solidFill>
              </a:rPr>
              <a:t> </a:t>
            </a:r>
            <a:r>
              <a:rPr spc="-20" dirty="0">
                <a:solidFill>
                  <a:srgbClr val="343434"/>
                </a:solidFill>
              </a:rPr>
              <a:t>2024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21479"/>
          </a:xfrm>
          <a:prstGeom prst="rect">
            <a:avLst/>
          </a:prstGeom>
        </p:spPr>
        <p:txBody>
          <a:bodyPr vert="horz" wrap="square" lIns="0" tIns="51978" rIns="0" bIns="0" rtlCol="0">
            <a:spAutoFit/>
          </a:bodyPr>
          <a:lstStyle/>
          <a:p>
            <a:pPr marL="84311">
              <a:spcBef>
                <a:spcPts val="25"/>
              </a:spcBef>
            </a:pPr>
            <a:r>
              <a:rPr spc="40" dirty="0">
                <a:solidFill>
                  <a:srgbClr val="343434"/>
                </a:solidFill>
              </a:rPr>
              <a:t>Page49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0486" y="717875"/>
            <a:ext cx="269802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4FA0"/>
                </a:solidFill>
                <a:latin typeface="Arial"/>
                <a:cs typeface="Arial"/>
              </a:rPr>
              <a:t>E1.</a:t>
            </a:r>
            <a:r>
              <a:rPr sz="1198" b="1" spc="80" dirty="0">
                <a:solidFill>
                  <a:srgbClr val="26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4FA0"/>
                </a:solidFill>
                <a:latin typeface="Arial"/>
                <a:cs typeface="Arial"/>
              </a:rPr>
              <a:t>Consolidated</a:t>
            </a:r>
            <a:r>
              <a:rPr sz="1198" b="1" spc="210" dirty="0">
                <a:solidFill>
                  <a:srgbClr val="26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4FA0"/>
                </a:solidFill>
                <a:latin typeface="Arial"/>
                <a:cs typeface="Arial"/>
              </a:rPr>
              <a:t>income</a:t>
            </a:r>
            <a:r>
              <a:rPr sz="1198" b="1" spc="150" dirty="0">
                <a:solidFill>
                  <a:srgbClr val="264F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4FA0"/>
                </a:solidFill>
                <a:latin typeface="Arial"/>
                <a:cs typeface="Arial"/>
              </a:rPr>
              <a:t>statement</a:t>
            </a:r>
            <a:endParaRPr sz="119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6087" y="3681971"/>
            <a:ext cx="5923485" cy="5359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47900"/>
              </a:lnSpc>
              <a:spcBef>
                <a:spcPts val="100"/>
              </a:spcBef>
            </a:pP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All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references</a:t>
            </a:r>
            <a:r>
              <a:rPr sz="799" spc="9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2024</a:t>
            </a:r>
            <a:r>
              <a:rPr sz="799" spc="-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m</a:t>
            </a:r>
            <a:r>
              <a:rPr sz="79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F</a:t>
            </a:r>
            <a:r>
              <a:rPr sz="799" dirty="0">
                <a:solidFill>
                  <a:srgbClr val="4B4B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nancial</a:t>
            </a:r>
            <a:r>
              <a:rPr sz="79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99" dirty="0">
                <a:solidFill>
                  <a:srgbClr val="8A8A8A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Presentation</a:t>
            </a:r>
            <a:r>
              <a:rPr sz="799" spc="1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accounts</a:t>
            </a:r>
            <a:r>
              <a:rPr sz="79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accounting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policies</a:t>
            </a:r>
            <a:r>
              <a:rPr sz="799" spc="5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and the</a:t>
            </a:r>
            <a:r>
              <a:rPr sz="79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related</a:t>
            </a:r>
            <a:r>
              <a:rPr sz="79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Notes</a:t>
            </a:r>
            <a:r>
              <a:rPr sz="79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2D2D2D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 to</a:t>
            </a:r>
            <a:r>
              <a:rPr sz="79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37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refer</a:t>
            </a:r>
            <a:r>
              <a:rPr sz="79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financial</a:t>
            </a:r>
            <a:r>
              <a:rPr sz="799" spc="8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year</a:t>
            </a:r>
            <a:r>
              <a:rPr sz="79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ended</a:t>
            </a:r>
            <a:r>
              <a:rPr sz="799" spc="8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31 March</a:t>
            </a:r>
            <a:r>
              <a:rPr sz="79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2024</a:t>
            </a:r>
            <a:r>
              <a:rPr sz="79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or</a:t>
            </a:r>
            <a:r>
              <a:rPr sz="79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at</a:t>
            </a:r>
            <a:r>
              <a:rPr sz="799" spc="7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31</a:t>
            </a:r>
            <a:r>
              <a:rPr sz="79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2024</a:t>
            </a:r>
            <a:r>
              <a:rPr sz="799" spc="1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as appropriate</a:t>
            </a:r>
            <a:r>
              <a:rPr sz="79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(2023:</a:t>
            </a:r>
            <a:r>
              <a:rPr sz="799" spc="8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the financial</a:t>
            </a:r>
            <a:r>
              <a:rPr sz="799" spc="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year</a:t>
            </a:r>
            <a:r>
              <a:rPr sz="79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ended</a:t>
            </a:r>
            <a:r>
              <a:rPr sz="79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 March</a:t>
            </a:r>
            <a:r>
              <a:rPr sz="79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2023</a:t>
            </a:r>
            <a:r>
              <a:rPr sz="799" spc="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or</a:t>
            </a:r>
            <a:r>
              <a:rPr sz="79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at</a:t>
            </a:r>
            <a:r>
              <a:rPr sz="799" spc="5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31</a:t>
            </a:r>
            <a:r>
              <a:rPr sz="799" spc="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March</a:t>
            </a:r>
            <a:r>
              <a:rPr sz="79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D2D2D"/>
                </a:solidFill>
                <a:latin typeface="Arial"/>
                <a:cs typeface="Arial"/>
              </a:rPr>
              <a:t>2023)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60366" y="9230884"/>
            <a:ext cx="408063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Notes</a:t>
            </a:r>
            <a:r>
              <a:rPr sz="799" spc="-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related</a:t>
            </a:r>
            <a:r>
              <a:rPr sz="799" spc="-4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statements</a:t>
            </a:r>
            <a:r>
              <a:rPr sz="799" spc="1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form</a:t>
            </a:r>
            <a:r>
              <a:rPr sz="799" dirty="0">
                <a:solidFill>
                  <a:srgbClr val="4B4B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ng</a:t>
            </a:r>
            <a:r>
              <a:rPr sz="799" spc="2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part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these</a:t>
            </a:r>
            <a:r>
              <a:rPr sz="79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accounts</a:t>
            </a:r>
            <a:r>
              <a:rPr sz="799" spc="6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appear</a:t>
            </a:r>
            <a:r>
              <a:rPr sz="79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pages</a:t>
            </a:r>
            <a:r>
              <a:rPr sz="799" spc="3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65</a:t>
            </a:r>
            <a:r>
              <a:rPr sz="799" spc="25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2D2D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2D2D2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2D2D2D"/>
                </a:solidFill>
                <a:latin typeface="Arial"/>
                <a:cs typeface="Arial"/>
              </a:rPr>
              <a:t>101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65281" y="3655562"/>
            <a:ext cx="5910806" cy="0"/>
          </a:xfrm>
          <a:custGeom>
            <a:avLst/>
            <a:gdLst/>
            <a:ahLst/>
            <a:cxnLst/>
            <a:rect l="l" t="t" r="r" b="b"/>
            <a:pathLst>
              <a:path w="5920740">
                <a:moveTo>
                  <a:pt x="0" y="0"/>
                </a:moveTo>
                <a:lnTo>
                  <a:pt x="592065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8351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61882" y="704028"/>
            <a:ext cx="4105360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dirty="0">
                <a:solidFill>
                  <a:srgbClr val="2D5B9E"/>
                </a:solidFill>
                <a:latin typeface="Arial"/>
                <a:cs typeface="Arial"/>
              </a:rPr>
              <a:t>E2.</a:t>
            </a:r>
            <a:r>
              <a:rPr sz="1298" b="1" spc="-75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298" b="1" spc="-45" dirty="0">
                <a:solidFill>
                  <a:srgbClr val="2D5B9E"/>
                </a:solidFill>
                <a:latin typeface="Arial"/>
                <a:cs typeface="Arial"/>
              </a:rPr>
              <a:t>Consolidated</a:t>
            </a:r>
            <a:r>
              <a:rPr sz="1298" b="1" spc="75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298" b="1" spc="-35" dirty="0">
                <a:solidFill>
                  <a:srgbClr val="2D5B9E"/>
                </a:solidFill>
                <a:latin typeface="Arial"/>
                <a:cs typeface="Arial"/>
              </a:rPr>
              <a:t>statement</a:t>
            </a:r>
            <a:r>
              <a:rPr sz="1298" b="1" spc="20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D5B9E"/>
                </a:solidFill>
                <a:latin typeface="Arial"/>
                <a:cs typeface="Arial"/>
              </a:rPr>
              <a:t>of</a:t>
            </a:r>
            <a:r>
              <a:rPr sz="1298" b="1" spc="-80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298" b="1" spc="-45" dirty="0">
                <a:solidFill>
                  <a:srgbClr val="2D5B9E"/>
                </a:solidFill>
                <a:latin typeface="Arial"/>
                <a:cs typeface="Arial"/>
              </a:rPr>
              <a:t>comprehensive</a:t>
            </a:r>
            <a:r>
              <a:rPr sz="1298" b="1" spc="10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D5B9E"/>
                </a:solidFill>
                <a:latin typeface="Arial"/>
                <a:cs typeface="Arial"/>
              </a:rPr>
              <a:t>income</a:t>
            </a:r>
            <a:endParaRPr sz="1298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02473"/>
          </a:xfrm>
          <a:prstGeom prst="rect">
            <a:avLst/>
          </a:prstGeom>
        </p:spPr>
        <p:txBody>
          <a:bodyPr vert="horz" wrap="square" lIns="0" tIns="48928" rIns="0" bIns="0" rtlCol="0">
            <a:spAutoFit/>
          </a:bodyPr>
          <a:lstStyle/>
          <a:p>
            <a:pPr marL="10079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Tata</a:t>
            </a:r>
            <a:r>
              <a:rPr spc="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Steel</a:t>
            </a:r>
            <a:r>
              <a:rPr spc="-60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Europe</a:t>
            </a:r>
            <a:r>
              <a:rPr spc="10" dirty="0">
                <a:solidFill>
                  <a:srgbClr val="343434"/>
                </a:solidFill>
              </a:rPr>
              <a:t> </a:t>
            </a:r>
            <a:r>
              <a:rPr spc="-10" dirty="0">
                <a:solidFill>
                  <a:srgbClr val="343434"/>
                </a:solidFill>
              </a:rPr>
              <a:t>Limited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611012"/>
          </a:xfrm>
          <a:prstGeom prst="rect">
            <a:avLst/>
          </a:prstGeom>
        </p:spPr>
        <p:txBody>
          <a:bodyPr vert="horz" wrap="square" lIns="0" tIns="57384" rIns="0" bIns="0" rtlCol="0">
            <a:spAutoFit/>
          </a:bodyPr>
          <a:lstStyle/>
          <a:p>
            <a:pPr marL="86213">
              <a:spcBef>
                <a:spcPts val="25"/>
              </a:spcBef>
            </a:pPr>
            <a:r>
              <a:rPr dirty="0">
                <a:solidFill>
                  <a:srgbClr val="343434"/>
                </a:solidFill>
              </a:rPr>
              <a:t>Report</a:t>
            </a:r>
            <a:r>
              <a:rPr spc="45" dirty="0">
                <a:solidFill>
                  <a:srgbClr val="343434"/>
                </a:solidFill>
              </a:rPr>
              <a:t> </a:t>
            </a:r>
            <a:r>
              <a:rPr dirty="0">
                <a:solidFill>
                  <a:srgbClr val="343434"/>
                </a:solidFill>
              </a:rPr>
              <a:t>&amp; Accounts</a:t>
            </a:r>
            <a:r>
              <a:rPr spc="70" dirty="0">
                <a:solidFill>
                  <a:srgbClr val="343434"/>
                </a:solidFill>
              </a:rPr>
              <a:t> </a:t>
            </a:r>
            <a:r>
              <a:rPr spc="-20" dirty="0">
                <a:solidFill>
                  <a:srgbClr val="343434"/>
                </a:solidFill>
              </a:rPr>
              <a:t>2024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21479"/>
          </a:xfrm>
          <a:prstGeom prst="rect">
            <a:avLst/>
          </a:prstGeom>
        </p:spPr>
        <p:txBody>
          <a:bodyPr vert="horz" wrap="square" lIns="0" tIns="51978" rIns="0" bIns="0" rtlCol="0">
            <a:spAutoFit/>
          </a:bodyPr>
          <a:lstStyle/>
          <a:p>
            <a:pPr marL="84311">
              <a:spcBef>
                <a:spcPts val="25"/>
              </a:spcBef>
            </a:pPr>
            <a:r>
              <a:rPr spc="40" dirty="0">
                <a:solidFill>
                  <a:srgbClr val="343434"/>
                </a:solidFill>
              </a:rPr>
              <a:t>Page50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9795" y="3236219"/>
            <a:ext cx="1141082" cy="41142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78"/>
              </a:lnSpc>
              <a:spcBef>
                <a:spcPts val="100"/>
              </a:spcBef>
            </a:pP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Attributable</a:t>
            </a:r>
            <a:r>
              <a:rPr sz="8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9A9A9C"/>
                </a:solidFill>
                <a:latin typeface="Arial"/>
                <a:cs typeface="Arial"/>
              </a:rPr>
              <a:t>:</a:t>
            </a:r>
            <a:endParaRPr sz="849">
              <a:latin typeface="Arial"/>
              <a:cs typeface="Arial"/>
            </a:endParaRPr>
          </a:p>
          <a:p>
            <a:pPr marL="13312">
              <a:lnSpc>
                <a:spcPts val="978"/>
              </a:lnSpc>
            </a:pP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Owners</a:t>
            </a:r>
            <a:r>
              <a:rPr sz="8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Company</a:t>
            </a:r>
            <a:endParaRPr sz="849">
              <a:latin typeface="Arial"/>
              <a:cs typeface="Arial"/>
            </a:endParaRPr>
          </a:p>
          <a:p>
            <a:pPr marL="13312">
              <a:spcBef>
                <a:spcPts val="60"/>
              </a:spcBef>
            </a:pP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Non-controlling</a:t>
            </a:r>
            <a:r>
              <a:rPr sz="84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interests</a:t>
            </a:r>
            <a:endParaRPr sz="849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09683" y="1101273"/>
          <a:ext cx="7376462" cy="213509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5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37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45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81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53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8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3393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61815">
                <a:tc rowSpan="10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710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001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19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66370">
                        <a:lnSpc>
                          <a:spcPts val="890"/>
                        </a:lnSpc>
                        <a:spcBef>
                          <a:spcPts val="5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Note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74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5910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56451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2956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35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b="1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5104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(1,891)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418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b="1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b="1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800" b="1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b="1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reclasslfied</a:t>
                      </a:r>
                      <a:r>
                        <a:rPr sz="800" b="1" spc="10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b="1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b="1" spc="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948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Actuarial losses</a:t>
                      </a:r>
                      <a:r>
                        <a:rPr sz="800" spc="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defined</a:t>
                      </a:r>
                      <a:r>
                        <a:rPr sz="800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post-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plans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L="18605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(577)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(1,396)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975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will</a:t>
                      </a:r>
                      <a:r>
                        <a:rPr sz="800" spc="-7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reclassified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L="21209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20637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619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b="1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800" b="1" spc="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b="1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reclassified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b="1" spc="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b="1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731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Ga</a:t>
                      </a:r>
                      <a:r>
                        <a:rPr sz="800" spc="-20" dirty="0">
                          <a:solidFill>
                            <a:srgbClr val="6D6D6D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ns/(losses)</a:t>
                      </a:r>
                      <a:r>
                        <a:rPr sz="800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arising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hedges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86055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423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20955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905" algn="r">
                        <a:lnSpc>
                          <a:spcPct val="100000"/>
                        </a:lnSpc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(228)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423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7216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that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reclassified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L="21209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20891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531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differences</a:t>
                      </a:r>
                      <a:r>
                        <a:rPr sz="800" spc="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translation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fore</a:t>
                      </a:r>
                      <a:r>
                        <a:rPr sz="800" spc="-25" dirty="0">
                          <a:solidFill>
                            <a:srgbClr val="9A9A9C"/>
                          </a:solidFill>
                          <a:latin typeface="Arial"/>
                          <a:cs typeface="Arial"/>
                        </a:rPr>
                        <a:t>t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gn</a:t>
                      </a:r>
                      <a:r>
                        <a:rPr sz="800" spc="-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891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89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940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b="1" spc="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b="1" spc="1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b="1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b="1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b="1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1454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(387)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(1,152)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99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ts val="88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b="1" spc="9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b="1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b="1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12090" algn="r">
                        <a:lnSpc>
                          <a:spcPts val="88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(2,278)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93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(1,496)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5597227" y="3300483"/>
            <a:ext cx="35690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(2,278)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57617" y="3294133"/>
            <a:ext cx="357539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(1,496)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4200" y="3856502"/>
            <a:ext cx="5911440" cy="3549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39100"/>
              </a:lnSpc>
              <a:spcBef>
                <a:spcPts val="100"/>
              </a:spcBef>
            </a:pP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Company</a:t>
            </a:r>
            <a:r>
              <a:rPr sz="8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has</a:t>
            </a:r>
            <a:r>
              <a:rPr sz="8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taken advantage</a:t>
            </a:r>
            <a:r>
              <a:rPr sz="8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exemption</a:t>
            </a:r>
            <a:r>
              <a:rPr sz="8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under</a:t>
            </a:r>
            <a:r>
              <a:rPr sz="8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section </a:t>
            </a:r>
            <a:r>
              <a:rPr sz="849" spc="-35" dirty="0">
                <a:solidFill>
                  <a:srgbClr val="3B3B3B"/>
                </a:solidFill>
                <a:latin typeface="Arial"/>
                <a:cs typeface="Arial"/>
              </a:rPr>
              <a:t>408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Companies</a:t>
            </a:r>
            <a:r>
              <a:rPr sz="8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Act</a:t>
            </a:r>
            <a:r>
              <a:rPr sz="8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B3B3B"/>
                </a:solidFill>
                <a:latin typeface="Arial"/>
                <a:cs typeface="Arial"/>
              </a:rPr>
              <a:t>2006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allowing</a:t>
            </a:r>
            <a:r>
              <a:rPr sz="8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it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not</a:t>
            </a:r>
            <a:r>
              <a:rPr sz="8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present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its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own</a:t>
            </a:r>
            <a:r>
              <a:rPr sz="8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statement</a:t>
            </a:r>
            <a:r>
              <a:rPr sz="8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B3B3B"/>
                </a:solidFill>
                <a:latin typeface="Arial"/>
                <a:cs typeface="Arial"/>
              </a:rPr>
              <a:t>comprehensive</a:t>
            </a:r>
            <a:r>
              <a:rPr sz="84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6D6D6D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ncome</a:t>
            </a:r>
            <a:r>
              <a:rPr sz="849" spc="-10" dirty="0">
                <a:solidFill>
                  <a:srgbClr val="B1B1B3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9559" y="9280557"/>
            <a:ext cx="411867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Notes</a:t>
            </a:r>
            <a:r>
              <a:rPr sz="8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related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 statements</a:t>
            </a:r>
            <a:r>
              <a:rPr sz="8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forming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part</a:t>
            </a:r>
            <a:r>
              <a:rPr sz="8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these</a:t>
            </a:r>
            <a:r>
              <a:rPr sz="8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accounts</a:t>
            </a:r>
            <a:r>
              <a:rPr sz="8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appear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 on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pages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65</a:t>
            </a:r>
            <a:r>
              <a:rPr sz="84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849" spc="-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101</a:t>
            </a:r>
            <a:r>
              <a:rPr sz="849" spc="-20" dirty="0">
                <a:solidFill>
                  <a:srgbClr val="9A9A9C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87621" y="9183571"/>
            <a:ext cx="6662652" cy="0"/>
          </a:xfrm>
          <a:custGeom>
            <a:avLst/>
            <a:gdLst/>
            <a:ahLst/>
            <a:cxnLst/>
            <a:rect l="l" t="t" r="r" b="b"/>
            <a:pathLst>
              <a:path w="6673850">
                <a:moveTo>
                  <a:pt x="0" y="0"/>
                </a:moveTo>
                <a:lnTo>
                  <a:pt x="667332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39242" y="1450478"/>
            <a:ext cx="6083236" cy="0"/>
          </a:xfrm>
          <a:custGeom>
            <a:avLst/>
            <a:gdLst/>
            <a:ahLst/>
            <a:cxnLst/>
            <a:rect l="l" t="t" r="r" b="b"/>
            <a:pathLst>
              <a:path w="6093459">
                <a:moveTo>
                  <a:pt x="0" y="0"/>
                </a:moveTo>
                <a:lnTo>
                  <a:pt x="609329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1039243" y="1862300"/>
            <a:ext cx="5470855" cy="12679"/>
            <a:chOff x="1040989" y="1856444"/>
            <a:chExt cx="5480050" cy="12700"/>
          </a:xfrm>
        </p:grpSpPr>
        <p:sp>
          <p:nvSpPr>
            <p:cNvPr id="5" name="object 5"/>
            <p:cNvSpPr/>
            <p:nvPr/>
          </p:nvSpPr>
          <p:spPr>
            <a:xfrm>
              <a:off x="1040989" y="1862555"/>
              <a:ext cx="3797935" cy="0"/>
            </a:xfrm>
            <a:custGeom>
              <a:avLst/>
              <a:gdLst/>
              <a:ahLst/>
              <a:cxnLst/>
              <a:rect l="l" t="t" r="r" b="b"/>
              <a:pathLst>
                <a:path w="3797935">
                  <a:moveTo>
                    <a:pt x="0" y="0"/>
                  </a:moveTo>
                  <a:lnTo>
                    <a:pt x="3797626" y="0"/>
                  </a:lnTo>
                </a:path>
              </a:pathLst>
            </a:custGeom>
            <a:ln w="122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838616" y="1862555"/>
              <a:ext cx="1682114" cy="0"/>
            </a:xfrm>
            <a:custGeom>
              <a:avLst/>
              <a:gdLst/>
              <a:ahLst/>
              <a:cxnLst/>
              <a:rect l="l" t="t" r="r" b="b"/>
              <a:pathLst>
                <a:path w="1682115">
                  <a:moveTo>
                    <a:pt x="0" y="0"/>
                  </a:moveTo>
                  <a:lnTo>
                    <a:pt x="1682067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1039243" y="3052007"/>
            <a:ext cx="5470855" cy="0"/>
          </a:xfrm>
          <a:custGeom>
            <a:avLst/>
            <a:gdLst/>
            <a:ahLst/>
            <a:cxnLst/>
            <a:rect l="l" t="t" r="r" b="b"/>
            <a:pathLst>
              <a:path w="5480050">
                <a:moveTo>
                  <a:pt x="0" y="0"/>
                </a:moveTo>
                <a:lnTo>
                  <a:pt x="547969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1039243" y="3204533"/>
            <a:ext cx="4242924" cy="12679"/>
            <a:chOff x="1040989" y="3200933"/>
            <a:chExt cx="4250055" cy="12700"/>
          </a:xfrm>
        </p:grpSpPr>
        <p:sp>
          <p:nvSpPr>
            <p:cNvPr id="9" name="object 9"/>
            <p:cNvSpPr/>
            <p:nvPr/>
          </p:nvSpPr>
          <p:spPr>
            <a:xfrm>
              <a:off x="1040989" y="3207044"/>
              <a:ext cx="3797935" cy="0"/>
            </a:xfrm>
            <a:custGeom>
              <a:avLst/>
              <a:gdLst/>
              <a:ahLst/>
              <a:cxnLst/>
              <a:rect l="l" t="t" r="r" b="b"/>
              <a:pathLst>
                <a:path w="3797935">
                  <a:moveTo>
                    <a:pt x="0" y="0"/>
                  </a:moveTo>
                  <a:lnTo>
                    <a:pt x="3797626" y="0"/>
                  </a:lnTo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838616" y="3207044"/>
              <a:ext cx="452120" cy="0"/>
            </a:xfrm>
            <a:custGeom>
              <a:avLst/>
              <a:gdLst/>
              <a:ahLst/>
              <a:cxnLst/>
              <a:rect l="l" t="t" r="r" b="b"/>
              <a:pathLst>
                <a:path w="452120">
                  <a:moveTo>
                    <a:pt x="0" y="0"/>
                  </a:moveTo>
                  <a:lnTo>
                    <a:pt x="451807" y="0"/>
                  </a:lnTo>
                </a:path>
              </a:pathLst>
            </a:custGeom>
            <a:ln w="12222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1039243" y="3863448"/>
            <a:ext cx="4242924" cy="0"/>
          </a:xfrm>
          <a:custGeom>
            <a:avLst/>
            <a:gdLst/>
            <a:ahLst/>
            <a:cxnLst/>
            <a:rect l="l" t="t" r="r" b="b"/>
            <a:pathLst>
              <a:path w="4250055">
                <a:moveTo>
                  <a:pt x="0" y="0"/>
                </a:moveTo>
                <a:lnTo>
                  <a:pt x="424943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039243" y="3985469"/>
            <a:ext cx="3791563" cy="0"/>
          </a:xfrm>
          <a:custGeom>
            <a:avLst/>
            <a:gdLst/>
            <a:ahLst/>
            <a:cxnLst/>
            <a:rect l="l" t="t" r="r" b="b"/>
            <a:pathLst>
              <a:path w="3797935">
                <a:moveTo>
                  <a:pt x="0" y="0"/>
                </a:moveTo>
                <a:lnTo>
                  <a:pt x="379762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039243" y="4092237"/>
            <a:ext cx="5470855" cy="0"/>
          </a:xfrm>
          <a:custGeom>
            <a:avLst/>
            <a:gdLst/>
            <a:ahLst/>
            <a:cxnLst/>
            <a:rect l="l" t="t" r="r" b="b"/>
            <a:pathLst>
              <a:path w="5480050">
                <a:moveTo>
                  <a:pt x="0" y="0"/>
                </a:moveTo>
                <a:lnTo>
                  <a:pt x="547969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039243" y="4244764"/>
            <a:ext cx="3203271" cy="0"/>
          </a:xfrm>
          <a:custGeom>
            <a:avLst/>
            <a:gdLst/>
            <a:ahLst/>
            <a:cxnLst/>
            <a:rect l="l" t="t" r="r" b="b"/>
            <a:pathLst>
              <a:path w="3208654">
                <a:moveTo>
                  <a:pt x="0" y="0"/>
                </a:moveTo>
                <a:lnTo>
                  <a:pt x="3208445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039243" y="6047627"/>
            <a:ext cx="4242924" cy="0"/>
          </a:xfrm>
          <a:custGeom>
            <a:avLst/>
            <a:gdLst/>
            <a:ahLst/>
            <a:cxnLst/>
            <a:rect l="l" t="t" r="r" b="b"/>
            <a:pathLst>
              <a:path w="4250055">
                <a:moveTo>
                  <a:pt x="0" y="0"/>
                </a:moveTo>
                <a:lnTo>
                  <a:pt x="424943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4242305" y="6175749"/>
            <a:ext cx="2267584" cy="0"/>
          </a:xfrm>
          <a:custGeom>
            <a:avLst/>
            <a:gdLst/>
            <a:ahLst/>
            <a:cxnLst/>
            <a:rect l="l" t="t" r="r" b="b"/>
            <a:pathLst>
              <a:path w="2271395">
                <a:moveTo>
                  <a:pt x="0" y="0"/>
                </a:moveTo>
                <a:lnTo>
                  <a:pt x="2271249" y="0"/>
                </a:lnTo>
              </a:path>
            </a:pathLst>
          </a:custGeom>
          <a:ln w="18333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1133383" y="1099191"/>
            <a:ext cx="379473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dirty="0">
                <a:solidFill>
                  <a:srgbClr val="1F4D9C"/>
                </a:solidFill>
                <a:latin typeface="Arial"/>
                <a:cs typeface="Arial"/>
              </a:rPr>
              <a:t>E3.</a:t>
            </a:r>
            <a:r>
              <a:rPr sz="1198" spc="-20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dirty="0">
                <a:solidFill>
                  <a:srgbClr val="1F4D9C"/>
                </a:solidFill>
                <a:latin typeface="Arial"/>
                <a:cs typeface="Arial"/>
              </a:rPr>
              <a:t>Consolidated</a:t>
            </a:r>
            <a:r>
              <a:rPr sz="1198" spc="10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dirty="0">
                <a:solidFill>
                  <a:srgbClr val="1F4D9C"/>
                </a:solidFill>
                <a:latin typeface="Arial"/>
                <a:cs typeface="Arial"/>
              </a:rPr>
              <a:t>and</a:t>
            </a:r>
            <a:r>
              <a:rPr sz="1198" spc="-50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dirty="0">
                <a:solidFill>
                  <a:srgbClr val="1F4D9C"/>
                </a:solidFill>
                <a:latin typeface="Arial"/>
                <a:cs typeface="Arial"/>
              </a:rPr>
              <a:t>Parent</a:t>
            </a:r>
            <a:r>
              <a:rPr sz="1198" spc="3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dirty="0">
                <a:solidFill>
                  <a:srgbClr val="1F4D9C"/>
                </a:solidFill>
                <a:latin typeface="Arial"/>
                <a:cs typeface="Arial"/>
              </a:rPr>
              <a:t>Company</a:t>
            </a:r>
            <a:r>
              <a:rPr sz="1198" spc="10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dirty="0">
                <a:solidFill>
                  <a:srgbClr val="1F4D9C"/>
                </a:solidFill>
                <a:latin typeface="Arial"/>
                <a:cs typeface="Arial"/>
              </a:rPr>
              <a:t>balance</a:t>
            </a:r>
            <a:r>
              <a:rPr sz="1198" spc="7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spc="-10" dirty="0">
                <a:solidFill>
                  <a:srgbClr val="1F4D9C"/>
                </a:solidFill>
                <a:latin typeface="Arial"/>
                <a:cs typeface="Arial"/>
              </a:rPr>
              <a:t>sheets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36278" y="1512792"/>
            <a:ext cx="73409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20" dirty="0">
                <a:solidFill>
                  <a:srgbClr val="2A2A2A"/>
                </a:solidFill>
                <a:latin typeface="Arial"/>
                <a:cs typeface="Arial"/>
              </a:rPr>
              <a:t>As</a:t>
            </a:r>
            <a:r>
              <a:rPr sz="849" b="1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2A2A"/>
                </a:solidFill>
                <a:latin typeface="Arial"/>
                <a:cs typeface="Arial"/>
              </a:rPr>
              <a:t>at</a:t>
            </a:r>
            <a:r>
              <a:rPr sz="849" b="1" spc="-5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2A2A2A"/>
                </a:solidFill>
                <a:latin typeface="Times New Roman"/>
                <a:cs typeface="Times New Roman"/>
              </a:rPr>
              <a:t>31</a:t>
            </a:r>
            <a:r>
              <a:rPr sz="849" spc="-20" dirty="0">
                <a:solidFill>
                  <a:srgbClr val="2A2A2A"/>
                </a:solidFill>
                <a:latin typeface="Times New Roman"/>
                <a:cs typeface="Times New Roman"/>
              </a:rPr>
              <a:t> </a:t>
            </a:r>
            <a:r>
              <a:rPr sz="849" b="1" spc="-30" dirty="0">
                <a:solidFill>
                  <a:srgbClr val="2A2A2A"/>
                </a:solidFill>
                <a:latin typeface="Arial"/>
                <a:cs typeface="Arial"/>
              </a:rPr>
              <a:t>March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15909" y="1546602"/>
            <a:ext cx="310691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1104290" algn="l"/>
                <a:tab pos="2119196" algn="l"/>
                <a:tab pos="3093532" algn="l"/>
              </a:tabLst>
            </a:pPr>
            <a:r>
              <a:rPr sz="1198" b="1" u="sng" baseline="3472" dirty="0">
                <a:solidFill>
                  <a:srgbClr val="2A2A2A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1198" b="1" u="sng" spc="-30" baseline="3472" dirty="0">
                <a:solidFill>
                  <a:srgbClr val="2A2A2A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Grou</a:t>
            </a:r>
            <a:r>
              <a:rPr sz="1198" b="1" u="sng" spc="-30" baseline="3472" dirty="0">
                <a:solidFill>
                  <a:srgbClr val="383D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</a:t>
            </a:r>
            <a:r>
              <a:rPr sz="1198" b="1" u="sng" baseline="3472" dirty="0">
                <a:solidFill>
                  <a:srgbClr val="383D4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b="1" u="sng" spc="-10" dirty="0">
                <a:solidFill>
                  <a:srgbClr val="2A2A2A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</a:t>
            </a:r>
            <a:r>
              <a:rPr sz="799" b="1" u="sng" spc="-10" dirty="0">
                <a:solidFill>
                  <a:srgbClr val="494D56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!!!:e!!:'J</a:t>
            </a:r>
            <a:r>
              <a:rPr sz="799" b="1" u="sng" dirty="0">
                <a:solidFill>
                  <a:srgbClr val="494D56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758970" y="1747936"/>
            <a:ext cx="23328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30" dirty="0">
                <a:solidFill>
                  <a:srgbClr val="2A2A2A"/>
                </a:solidFill>
                <a:latin typeface="Arial"/>
                <a:cs typeface="Arial"/>
              </a:rPr>
              <a:t>Note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385816" y="1650002"/>
            <a:ext cx="233287" cy="226989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2678">
              <a:spcBef>
                <a:spcPts val="155"/>
              </a:spcBef>
            </a:pPr>
            <a:r>
              <a:rPr sz="749" b="1" spc="-20" dirty="0">
                <a:solidFill>
                  <a:srgbClr val="2A2A2A"/>
                </a:solidFill>
                <a:latin typeface="Times New Roman"/>
                <a:cs typeface="Times New Roman"/>
              </a:rPr>
              <a:t>2024</a:t>
            </a:r>
            <a:endParaRPr sz="749">
              <a:latin typeface="Times New Roman"/>
              <a:cs typeface="Times New Roman"/>
            </a:endParaRPr>
          </a:p>
          <a:p>
            <a:pPr marL="112838">
              <a:spcBef>
                <a:spcPts val="40"/>
              </a:spcBef>
            </a:pPr>
            <a:r>
              <a:rPr sz="599" spc="-25" dirty="0">
                <a:solidFill>
                  <a:srgbClr val="2A2A2A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930928" y="1640729"/>
            <a:ext cx="232654" cy="241071"/>
          </a:xfrm>
          <a:prstGeom prst="rect">
            <a:avLst/>
          </a:prstGeom>
        </p:spPr>
        <p:txBody>
          <a:bodyPr vert="horz" wrap="square" lIns="0" tIns="28527" rIns="0" bIns="0" rtlCol="0">
            <a:spAutoFit/>
          </a:bodyPr>
          <a:lstStyle/>
          <a:p>
            <a:pPr marL="12678">
              <a:spcBef>
                <a:spcPts val="225"/>
              </a:spcBef>
            </a:pP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  <a:p>
            <a:pPr marL="114740">
              <a:spcBef>
                <a:spcPts val="95"/>
              </a:spcBef>
            </a:pPr>
            <a:r>
              <a:rPr sz="549" spc="-25" dirty="0">
                <a:solidFill>
                  <a:srgbClr val="2A2A2A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470773" y="1650002"/>
            <a:ext cx="229484" cy="226989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2678">
              <a:spcBef>
                <a:spcPts val="155"/>
              </a:spcBef>
            </a:pPr>
            <a:r>
              <a:rPr sz="749" b="1" spc="-20" dirty="0">
                <a:solidFill>
                  <a:srgbClr val="2A2A2A"/>
                </a:solidFill>
                <a:latin typeface="Times New Roman"/>
                <a:cs typeface="Times New Roman"/>
              </a:rPr>
              <a:t>2024</a:t>
            </a:r>
            <a:endParaRPr sz="749">
              <a:latin typeface="Times New Roman"/>
              <a:cs typeface="Times New Roman"/>
            </a:endParaRPr>
          </a:p>
          <a:p>
            <a:pPr marL="112838">
              <a:spcBef>
                <a:spcPts val="40"/>
              </a:spcBef>
            </a:pPr>
            <a:r>
              <a:rPr sz="599" spc="-25" dirty="0">
                <a:solidFill>
                  <a:srgbClr val="2A2A2A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006743" y="1650002"/>
            <a:ext cx="233287" cy="226989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2678">
              <a:spcBef>
                <a:spcPts val="155"/>
              </a:spcBef>
            </a:pP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  <a:p>
            <a:pPr marL="122347">
              <a:spcBef>
                <a:spcPts val="40"/>
              </a:spcBef>
            </a:pPr>
            <a:r>
              <a:rPr sz="599" spc="-25" dirty="0">
                <a:solidFill>
                  <a:srgbClr val="2A2A2A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349092" y="1985879"/>
            <a:ext cx="270690" cy="47369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lnSpc>
                <a:spcPts val="948"/>
              </a:lnSpc>
              <a:spcBef>
                <a:spcPts val="100"/>
              </a:spcBef>
            </a:pPr>
            <a:r>
              <a:rPr sz="799" b="1" spc="-25" dirty="0">
                <a:solidFill>
                  <a:srgbClr val="2A2A2A"/>
                </a:solidFill>
                <a:latin typeface="Times New Roman"/>
                <a:cs typeface="Times New Roman"/>
              </a:rPr>
              <a:t>405</a:t>
            </a:r>
            <a:endParaRPr sz="799">
              <a:latin typeface="Times New Roman"/>
              <a:cs typeface="Times New Roman"/>
            </a:endParaRPr>
          </a:p>
          <a:p>
            <a:pPr marR="8241" algn="r">
              <a:lnSpc>
                <a:spcPts val="923"/>
              </a:lnSpc>
            </a:pPr>
            <a:r>
              <a:rPr sz="799" b="1" spc="-25" dirty="0">
                <a:solidFill>
                  <a:srgbClr val="2A2A2A"/>
                </a:solidFill>
                <a:latin typeface="Times New Roman"/>
                <a:cs typeface="Times New Roman"/>
              </a:rPr>
              <a:t>75</a:t>
            </a:r>
            <a:endParaRPr sz="799">
              <a:latin typeface="Times New Roman"/>
              <a:cs typeface="Times New Roman"/>
            </a:endParaRPr>
          </a:p>
          <a:p>
            <a:pPr marR="7607" algn="r">
              <a:lnSpc>
                <a:spcPts val="923"/>
              </a:lnSpc>
            </a:pPr>
            <a:r>
              <a:rPr sz="799" b="1" spc="-10" dirty="0">
                <a:solidFill>
                  <a:srgbClr val="2A2A2A"/>
                </a:solidFill>
                <a:latin typeface="Times New Roman"/>
                <a:cs typeface="Times New Roman"/>
              </a:rPr>
              <a:t>2,895</a:t>
            </a:r>
            <a:endParaRPr sz="799">
              <a:latin typeface="Times New Roman"/>
              <a:cs typeface="Times New Roman"/>
            </a:endParaRPr>
          </a:p>
          <a:p>
            <a:pPr marR="20285" algn="r">
              <a:lnSpc>
                <a:spcPts val="948"/>
              </a:lnSpc>
            </a:pPr>
            <a:r>
              <a:rPr sz="799" b="1" spc="-25" dirty="0">
                <a:solidFill>
                  <a:srgbClr val="2A2A2A"/>
                </a:solidFill>
                <a:latin typeface="Times New Roman"/>
                <a:cs typeface="Times New Roman"/>
              </a:rPr>
              <a:t>41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894357" y="1992233"/>
            <a:ext cx="268788" cy="35136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6339" algn="r">
              <a:spcBef>
                <a:spcPts val="10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405</a:t>
            </a:r>
            <a:endParaRPr sz="749">
              <a:latin typeface="Arial"/>
              <a:cs typeface="Arial"/>
            </a:endParaRPr>
          </a:p>
          <a:p>
            <a:pPr marR="5071" algn="r">
              <a:lnSpc>
                <a:spcPts val="892"/>
              </a:lnSpc>
              <a:spcBef>
                <a:spcPts val="4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85</a:t>
            </a:r>
            <a:endParaRPr sz="749">
              <a:latin typeface="Arial"/>
              <a:cs typeface="Arial"/>
            </a:endParaRPr>
          </a:p>
          <a:p>
            <a:pPr marR="7607" algn="r">
              <a:lnSpc>
                <a:spcPts val="892"/>
              </a:lnSpc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2,974</a:t>
            </a:r>
            <a:endParaRPr sz="74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027151" y="2346094"/>
            <a:ext cx="135662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38</a:t>
            </a:r>
            <a:endParaRPr sz="74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105565" y="2401005"/>
            <a:ext cx="47545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>
              <a:spcBef>
                <a:spcPts val="100"/>
              </a:spcBef>
            </a:pPr>
            <a:r>
              <a:rPr sz="1348" spc="-125" dirty="0">
                <a:solidFill>
                  <a:srgbClr val="2A2A2A"/>
                </a:solidFill>
                <a:latin typeface="Arial"/>
                <a:cs typeface="Arial"/>
              </a:rPr>
              <a:t>-</a:t>
            </a:r>
            <a:endParaRPr sz="1348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137897" y="1869958"/>
            <a:ext cx="1665980" cy="12051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40" dirty="0">
                <a:solidFill>
                  <a:srgbClr val="2A2A2A"/>
                </a:solidFill>
                <a:latin typeface="Arial"/>
                <a:cs typeface="Arial"/>
              </a:rPr>
              <a:t>Non-</a:t>
            </a:r>
            <a:r>
              <a:rPr sz="799" b="1" spc="-25" dirty="0">
                <a:solidFill>
                  <a:srgbClr val="2A2A2A"/>
                </a:solidFill>
                <a:latin typeface="Arial"/>
                <a:cs typeface="Arial"/>
              </a:rPr>
              <a:t>current</a:t>
            </a:r>
            <a:r>
              <a:rPr sz="799" b="1" spc="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2A2A2A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3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Goodwill</a:t>
            </a:r>
            <a:endParaRPr sz="749">
              <a:latin typeface="Arial"/>
              <a:cs typeface="Arial"/>
            </a:endParaRPr>
          </a:p>
          <a:p>
            <a:pPr marL="12678" marR="374013" indent="2536">
              <a:lnSpc>
                <a:spcPct val="101600"/>
              </a:lnSpc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Other</a:t>
            </a:r>
            <a:r>
              <a:rPr sz="749" spc="-4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intangible</a:t>
            </a: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assets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Property,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plant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and</a:t>
            </a:r>
            <a:r>
              <a:rPr sz="749" spc="-5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equipment</a:t>
            </a:r>
            <a:endParaRPr sz="749">
              <a:latin typeface="Arial"/>
              <a:cs typeface="Arial"/>
            </a:endParaRPr>
          </a:p>
          <a:p>
            <a:pPr marL="15214" marR="5071" indent="-3170">
              <a:lnSpc>
                <a:spcPct val="102899"/>
              </a:lnSpc>
              <a:spcBef>
                <a:spcPts val="10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Equity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accounted</a:t>
            </a:r>
            <a:r>
              <a:rPr sz="749" spc="4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investments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Investments in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subsidiary</a:t>
            </a:r>
            <a:r>
              <a:rPr sz="749" spc="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undertakings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Other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investments</a:t>
            </a:r>
            <a:endParaRPr sz="749">
              <a:latin typeface="Arial"/>
              <a:cs typeface="Arial"/>
            </a:endParaRPr>
          </a:p>
          <a:p>
            <a:pPr marL="18384" marR="561654">
              <a:lnSpc>
                <a:spcPts val="938"/>
              </a:lnSpc>
              <a:spcBef>
                <a:spcPts val="15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Long term</a:t>
            </a:r>
            <a:r>
              <a:rPr sz="749" spc="-3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receivables Retirement</a:t>
            </a:r>
            <a:r>
              <a:rPr sz="749" spc="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benefit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assets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Deferred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tax</a:t>
            </a:r>
            <a:r>
              <a:rPr sz="749" spc="-3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assets</a:t>
            </a:r>
            <a:endParaRPr sz="74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810958" y="1985879"/>
            <a:ext cx="145171" cy="108593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42473">
              <a:spcBef>
                <a:spcPts val="100"/>
              </a:spcBef>
            </a:pPr>
            <a:r>
              <a:rPr sz="799" spc="-50" dirty="0">
                <a:solidFill>
                  <a:srgbClr val="2A2A2A"/>
                </a:solidFill>
                <a:latin typeface="Arial"/>
                <a:cs typeface="Arial"/>
              </a:rPr>
              <a:t>7</a:t>
            </a:r>
            <a:endParaRPr sz="799">
              <a:latin typeface="Arial"/>
              <a:cs typeface="Arial"/>
            </a:endParaRPr>
          </a:p>
          <a:p>
            <a:pPr marL="43107">
              <a:lnSpc>
                <a:spcPts val="892"/>
              </a:lnSpc>
              <a:spcBef>
                <a:spcPts val="30"/>
              </a:spcBef>
            </a:pPr>
            <a:r>
              <a:rPr sz="749" spc="-50" dirty="0">
                <a:solidFill>
                  <a:srgbClr val="2A2A2A"/>
                </a:solidFill>
                <a:latin typeface="Arial"/>
                <a:cs typeface="Arial"/>
              </a:rPr>
              <a:t>8</a:t>
            </a:r>
            <a:endParaRPr sz="749">
              <a:latin typeface="Arial"/>
              <a:cs typeface="Arial"/>
            </a:endParaRPr>
          </a:p>
          <a:p>
            <a:pPr marL="42473">
              <a:lnSpc>
                <a:spcPts val="953"/>
              </a:lnSpc>
            </a:pPr>
            <a:r>
              <a:rPr sz="799" spc="-50" dirty="0">
                <a:solidFill>
                  <a:srgbClr val="2A2A2A"/>
                </a:solidFill>
                <a:latin typeface="Arial"/>
                <a:cs typeface="Arial"/>
              </a:rPr>
              <a:t>9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892"/>
              </a:lnSpc>
              <a:spcBef>
                <a:spcPts val="2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10</a:t>
            </a:r>
            <a:endParaRPr sz="749">
              <a:latin typeface="Arial"/>
              <a:cs typeface="Arial"/>
            </a:endParaRPr>
          </a:p>
          <a:p>
            <a:pPr marL="18384">
              <a:lnSpc>
                <a:spcPts val="892"/>
              </a:lnSpc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10</a:t>
            </a:r>
            <a:endParaRPr sz="749">
              <a:latin typeface="Arial"/>
              <a:cs typeface="Arial"/>
            </a:endParaRPr>
          </a:p>
          <a:p>
            <a:pPr marL="18384">
              <a:spcBef>
                <a:spcPts val="1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11</a:t>
            </a:r>
            <a:endParaRPr sz="749">
              <a:latin typeface="Arial"/>
              <a:cs typeface="Arial"/>
            </a:endParaRPr>
          </a:p>
          <a:p>
            <a:pPr marL="18384">
              <a:spcBef>
                <a:spcPts val="4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12</a:t>
            </a:r>
            <a:endParaRPr sz="749">
              <a:latin typeface="Arial"/>
              <a:cs typeface="Arial"/>
            </a:endParaRPr>
          </a:p>
          <a:p>
            <a:pPr marL="17116">
              <a:spcBef>
                <a:spcPts val="4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21</a:t>
            </a:r>
            <a:endParaRPr sz="749">
              <a:latin typeface="Arial"/>
              <a:cs typeface="Arial"/>
            </a:endParaRPr>
          </a:p>
          <a:p>
            <a:pPr marL="18384">
              <a:spcBef>
                <a:spcPts val="1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13</a:t>
            </a:r>
            <a:endParaRPr sz="74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433135" y="2452608"/>
            <a:ext cx="26561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2A2A2A"/>
                </a:solidFill>
                <a:latin typeface="Times New Roman"/>
                <a:cs typeface="Times New Roman"/>
              </a:rPr>
              <a:t>5,578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971918" y="2458963"/>
            <a:ext cx="268788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5,374</a:t>
            </a:r>
            <a:endParaRPr sz="74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432191" y="2571581"/>
            <a:ext cx="188913" cy="47369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54517">
              <a:lnSpc>
                <a:spcPts val="948"/>
              </a:lnSpc>
              <a:spcBef>
                <a:spcPts val="100"/>
              </a:spcBef>
            </a:pPr>
            <a:r>
              <a:rPr sz="799" spc="-25" dirty="0">
                <a:solidFill>
                  <a:srgbClr val="2A2A2A"/>
                </a:solidFill>
                <a:latin typeface="Arial"/>
                <a:cs typeface="Arial"/>
              </a:rPr>
              <a:t>13</a:t>
            </a:r>
            <a:endParaRPr sz="799">
              <a:latin typeface="Arial"/>
              <a:cs typeface="Arial"/>
            </a:endParaRPr>
          </a:p>
          <a:p>
            <a:pPr marR="8241" algn="r">
              <a:lnSpc>
                <a:spcPts val="938"/>
              </a:lnSpc>
            </a:pPr>
            <a:r>
              <a:rPr sz="799" b="1" spc="-50" dirty="0">
                <a:solidFill>
                  <a:srgbClr val="2A2A2A"/>
                </a:solidFill>
                <a:latin typeface="Times New Roman"/>
                <a:cs typeface="Times New Roman"/>
              </a:rPr>
              <a:t>2</a:t>
            </a:r>
            <a:endParaRPr sz="799">
              <a:latin typeface="Times New Roman"/>
              <a:cs typeface="Times New Roman"/>
            </a:endParaRPr>
          </a:p>
          <a:p>
            <a:pPr marR="7607" algn="r">
              <a:lnSpc>
                <a:spcPts val="913"/>
              </a:lnSpc>
            </a:pPr>
            <a:r>
              <a:rPr sz="799" b="1" spc="-50" dirty="0">
                <a:solidFill>
                  <a:srgbClr val="2A2A2A"/>
                </a:solidFill>
                <a:latin typeface="Times New Roman"/>
                <a:cs typeface="Times New Roman"/>
              </a:rPr>
              <a:t>2</a:t>
            </a:r>
            <a:endParaRPr sz="799">
              <a:latin typeface="Times New Roman"/>
              <a:cs typeface="Times New Roman"/>
            </a:endParaRPr>
          </a:p>
          <a:p>
            <a:pPr marR="6339" algn="r">
              <a:lnSpc>
                <a:spcPts val="923"/>
              </a:lnSpc>
            </a:pPr>
            <a:r>
              <a:rPr sz="799" b="1" spc="-25" dirty="0">
                <a:solidFill>
                  <a:srgbClr val="2A2A2A"/>
                </a:solidFill>
                <a:latin typeface="Times New Roman"/>
                <a:cs typeface="Times New Roman"/>
              </a:rPr>
              <a:t>309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985353" y="2577935"/>
            <a:ext cx="167359" cy="4664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50714">
              <a:spcBef>
                <a:spcPts val="10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13</a:t>
            </a:r>
            <a:endParaRPr sz="749">
              <a:latin typeface="Arial"/>
              <a:cs typeface="Arial"/>
            </a:endParaRPr>
          </a:p>
          <a:p>
            <a:pPr marL="110301">
              <a:spcBef>
                <a:spcPts val="40"/>
              </a:spcBef>
            </a:pPr>
            <a:r>
              <a:rPr sz="749" spc="-50" dirty="0">
                <a:solidFill>
                  <a:srgbClr val="2A2A2A"/>
                </a:solidFill>
                <a:latin typeface="Arial"/>
                <a:cs typeface="Arial"/>
              </a:rPr>
              <a:t>2</a:t>
            </a:r>
            <a:endParaRPr sz="749">
              <a:latin typeface="Arial"/>
              <a:cs typeface="Arial"/>
            </a:endParaRPr>
          </a:p>
          <a:p>
            <a:pPr>
              <a:lnSpc>
                <a:spcPts val="892"/>
              </a:lnSpc>
              <a:spcBef>
                <a:spcPts val="3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687</a:t>
            </a:r>
            <a:endParaRPr sz="749">
              <a:latin typeface="Arial"/>
              <a:cs typeface="Arial"/>
            </a:endParaRPr>
          </a:p>
          <a:p>
            <a:pPr marL="3804">
              <a:lnSpc>
                <a:spcPts val="892"/>
              </a:lnSpc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222</a:t>
            </a:r>
            <a:endParaRPr sz="74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356000" y="3044411"/>
            <a:ext cx="2630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2A2A2A"/>
                </a:solidFill>
                <a:latin typeface="Times New Roman"/>
                <a:cs typeface="Times New Roman"/>
              </a:rPr>
              <a:t>3,742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895912" y="3053818"/>
            <a:ext cx="266253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4,426</a:t>
            </a:r>
            <a:endParaRPr sz="74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439230" y="3044411"/>
            <a:ext cx="2630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2A2A2A"/>
                </a:solidFill>
                <a:latin typeface="Times New Roman"/>
                <a:cs typeface="Times New Roman"/>
              </a:rPr>
              <a:t>5,578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953633" y="3050767"/>
            <a:ext cx="268788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5,374</a:t>
            </a:r>
            <a:endParaRPr sz="74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145707" y="3172413"/>
            <a:ext cx="1274208" cy="683381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3312">
              <a:spcBef>
                <a:spcPts val="364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Current</a:t>
            </a:r>
            <a:r>
              <a:rPr sz="749" spc="17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2A2A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235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Inventories</a:t>
            </a:r>
            <a:endParaRPr sz="749">
              <a:latin typeface="Arial"/>
              <a:cs typeface="Arial"/>
            </a:endParaRPr>
          </a:p>
          <a:p>
            <a:pPr marL="13312" marR="78606" indent="2536">
              <a:spcBef>
                <a:spcPts val="35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Trade</a:t>
            </a: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and</a:t>
            </a:r>
            <a:r>
              <a:rPr sz="749" spc="-7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other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 receivables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Current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tax</a:t>
            </a:r>
            <a:r>
              <a:rPr sz="749" spc="-4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assets</a:t>
            </a:r>
            <a:endParaRPr sz="749">
              <a:latin typeface="Arial"/>
              <a:cs typeface="Arial"/>
            </a:endParaRPr>
          </a:p>
          <a:p>
            <a:pPr marL="16482">
              <a:spcBef>
                <a:spcPts val="30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Cash</a:t>
            </a:r>
            <a:r>
              <a:rPr sz="749" spc="-4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and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short-term </a:t>
            </a: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de</a:t>
            </a:r>
            <a:r>
              <a:rPr sz="749" spc="-20" dirty="0">
                <a:solidFill>
                  <a:srgbClr val="494D56"/>
                </a:solidFill>
                <a:latin typeface="Arial"/>
                <a:cs typeface="Arial"/>
              </a:rPr>
              <a:t>l!2!!</a:t>
            </a: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1ts</a:t>
            </a:r>
            <a:endParaRPr sz="74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817052" y="3364972"/>
            <a:ext cx="143269" cy="49066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14</a:t>
            </a:r>
            <a:endParaRPr sz="749">
              <a:latin typeface="Arial"/>
              <a:cs typeface="Arial"/>
            </a:endParaRPr>
          </a:p>
          <a:p>
            <a:pPr marL="12678">
              <a:spcBef>
                <a:spcPts val="1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15</a:t>
            </a:r>
            <a:endParaRPr sz="749">
              <a:latin typeface="Arial"/>
              <a:cs typeface="Arial"/>
            </a:endParaRPr>
          </a:p>
          <a:p>
            <a:pPr marL="15214">
              <a:spcBef>
                <a:spcPts val="1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16</a:t>
            </a:r>
            <a:endParaRPr sz="749">
              <a:latin typeface="Arial"/>
              <a:cs typeface="Arial"/>
            </a:endParaRPr>
          </a:p>
          <a:p>
            <a:pPr marL="15214">
              <a:spcBef>
                <a:spcPts val="3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17</a:t>
            </a:r>
            <a:endParaRPr sz="74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350920" y="3355567"/>
            <a:ext cx="273860" cy="6294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6339" algn="r">
              <a:lnSpc>
                <a:spcPts val="933"/>
              </a:lnSpc>
              <a:spcBef>
                <a:spcPts val="100"/>
              </a:spcBef>
            </a:pPr>
            <a:r>
              <a:rPr sz="799" b="1" spc="-10" dirty="0">
                <a:solidFill>
                  <a:srgbClr val="2A2A2A"/>
                </a:solidFill>
                <a:latin typeface="Times New Roman"/>
                <a:cs typeface="Times New Roman"/>
              </a:rPr>
              <a:t>1,967</a:t>
            </a:r>
            <a:endParaRPr sz="799">
              <a:latin typeface="Times New Roman"/>
              <a:cs typeface="Times New Roman"/>
            </a:endParaRPr>
          </a:p>
          <a:p>
            <a:pPr marL="93186">
              <a:lnSpc>
                <a:spcPts val="953"/>
              </a:lnSpc>
            </a:pPr>
            <a:r>
              <a:rPr sz="849" b="1" spc="-25" dirty="0">
                <a:solidFill>
                  <a:srgbClr val="2A2A2A"/>
                </a:solidFill>
                <a:latin typeface="Arial"/>
                <a:cs typeface="Arial"/>
              </a:rPr>
              <a:t>458</a:t>
            </a:r>
            <a:endParaRPr sz="849">
              <a:latin typeface="Arial"/>
              <a:cs typeface="Arial"/>
            </a:endParaRPr>
          </a:p>
          <a:p>
            <a:pPr marR="9509" algn="r">
              <a:lnSpc>
                <a:spcPts val="908"/>
              </a:lnSpc>
            </a:pPr>
            <a:r>
              <a:rPr sz="799" b="1" spc="-50" dirty="0">
                <a:solidFill>
                  <a:srgbClr val="2A2A2A"/>
                </a:solidFill>
                <a:latin typeface="Times New Roman"/>
                <a:cs typeface="Times New Roman"/>
              </a:rPr>
              <a:t>6</a:t>
            </a:r>
            <a:endParaRPr sz="799">
              <a:latin typeface="Times New Roman"/>
              <a:cs typeface="Times New Roman"/>
            </a:endParaRPr>
          </a:p>
          <a:p>
            <a:pPr marR="6339" algn="r">
              <a:lnSpc>
                <a:spcPts val="948"/>
              </a:lnSpc>
            </a:pPr>
            <a:r>
              <a:rPr sz="799" b="1" spc="-25" dirty="0">
                <a:solidFill>
                  <a:srgbClr val="2A2A2A"/>
                </a:solidFill>
                <a:latin typeface="Times New Roman"/>
                <a:cs typeface="Times New Roman"/>
              </a:rPr>
              <a:t>133</a:t>
            </a:r>
            <a:endParaRPr sz="799">
              <a:latin typeface="Times New Roman"/>
              <a:cs typeface="Times New Roman"/>
            </a:endParaRPr>
          </a:p>
          <a:p>
            <a:pPr marR="6339" algn="r">
              <a:spcBef>
                <a:spcPts val="50"/>
              </a:spcBef>
            </a:pPr>
            <a:r>
              <a:rPr sz="799" b="1" spc="-10" dirty="0">
                <a:solidFill>
                  <a:srgbClr val="2A2A2A"/>
                </a:solidFill>
                <a:latin typeface="Times New Roman"/>
                <a:cs typeface="Times New Roman"/>
              </a:rPr>
              <a:t>2,584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899152" y="3358871"/>
            <a:ext cx="270690" cy="62189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10143" algn="r">
              <a:spcBef>
                <a:spcPts val="10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2,481</a:t>
            </a:r>
            <a:endParaRPr sz="749">
              <a:latin typeface="Arial"/>
              <a:cs typeface="Arial"/>
            </a:endParaRPr>
          </a:p>
          <a:p>
            <a:pPr marR="9509" algn="r">
              <a:spcBef>
                <a:spcPts val="4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608</a:t>
            </a:r>
            <a:endParaRPr sz="749">
              <a:latin typeface="Arial"/>
              <a:cs typeface="Arial"/>
            </a:endParaRPr>
          </a:p>
          <a:p>
            <a:pPr marR="5071" algn="r">
              <a:spcBef>
                <a:spcPts val="1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11</a:t>
            </a:r>
            <a:endParaRPr sz="749">
              <a:latin typeface="Arial"/>
              <a:cs typeface="Arial"/>
            </a:endParaRPr>
          </a:p>
          <a:p>
            <a:pPr marR="10143" algn="r">
              <a:spcBef>
                <a:spcPts val="35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828</a:t>
            </a:r>
            <a:endParaRPr sz="749">
              <a:latin typeface="Arial"/>
              <a:cs typeface="Arial"/>
            </a:endParaRPr>
          </a:p>
          <a:p>
            <a:pPr marR="12044" algn="r">
              <a:spcBef>
                <a:spcPts val="11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3,928</a:t>
            </a:r>
            <a:endParaRPr sz="74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624487" y="3477841"/>
            <a:ext cx="80510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50" dirty="0">
                <a:solidFill>
                  <a:srgbClr val="2A2A2A"/>
                </a:solidFill>
                <a:latin typeface="Arial"/>
                <a:cs typeface="Arial"/>
              </a:rPr>
              <a:t>6</a:t>
            </a:r>
            <a:endParaRPr sz="74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109061" y="3477841"/>
            <a:ext cx="135662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37</a:t>
            </a:r>
            <a:endParaRPr sz="74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624729" y="3834499"/>
            <a:ext cx="7670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2A2A2A"/>
                </a:solidFill>
                <a:latin typeface="Times New Roman"/>
                <a:cs typeface="Times New Roman"/>
              </a:rPr>
              <a:t>6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109061" y="3840854"/>
            <a:ext cx="135662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37</a:t>
            </a:r>
            <a:endParaRPr sz="749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1151662" y="3975076"/>
            <a:ext cx="85454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Assets</a:t>
            </a:r>
            <a:r>
              <a:rPr sz="749" spc="-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held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for</a:t>
            </a:r>
            <a:r>
              <a:rPr sz="749" spc="-3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sale</a:t>
            </a:r>
            <a:endParaRPr sz="749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820100" y="3975076"/>
            <a:ext cx="140100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18</a:t>
            </a:r>
            <a:endParaRPr sz="749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537944" y="3968721"/>
            <a:ext cx="8051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2A2A2A"/>
                </a:solidFill>
                <a:latin typeface="Times New Roman"/>
                <a:cs typeface="Times New Roman"/>
              </a:rPr>
              <a:t>4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1149326" y="4096844"/>
            <a:ext cx="74487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TOTAL</a:t>
            </a:r>
            <a:r>
              <a:rPr sz="749" spc="8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99" b="1" spc="-40" dirty="0">
                <a:solidFill>
                  <a:srgbClr val="2A2A2A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4353866" y="4093794"/>
            <a:ext cx="27005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2A2A2A"/>
                </a:solidFill>
                <a:latin typeface="Times New Roman"/>
                <a:cs typeface="Times New Roman"/>
              </a:rPr>
              <a:t>6,310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4899246" y="4100149"/>
            <a:ext cx="27132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8,354</a:t>
            </a:r>
            <a:endParaRPr sz="749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5441630" y="4103200"/>
            <a:ext cx="268788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u="heavy" spc="-10" dirty="0">
                <a:solidFill>
                  <a:srgbClr val="2A2A2A"/>
                </a:solidFill>
                <a:uFill>
                  <a:solidFill>
                    <a:srgbClr val="2A2A2A"/>
                  </a:solidFill>
                </a:uFill>
                <a:latin typeface="Arial"/>
                <a:cs typeface="Arial"/>
              </a:rPr>
              <a:t>5,584</a:t>
            </a:r>
            <a:endParaRPr sz="749">
              <a:latin typeface="Arial"/>
              <a:cs typeface="Arial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5657833" y="4227160"/>
            <a:ext cx="162287" cy="0"/>
          </a:xfrm>
          <a:custGeom>
            <a:avLst/>
            <a:gdLst/>
            <a:ahLst/>
            <a:cxnLst/>
            <a:rect l="l" t="t" r="r" b="b"/>
            <a:pathLst>
              <a:path w="162560">
                <a:moveTo>
                  <a:pt x="0" y="0"/>
                </a:moveTo>
                <a:lnTo>
                  <a:pt x="162307" y="0"/>
                </a:lnTo>
              </a:path>
            </a:pathLst>
          </a:custGeom>
          <a:ln w="6010">
            <a:solidFill>
              <a:srgbClr val="6678A4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 txBox="1"/>
          <p:nvPr/>
        </p:nvSpPr>
        <p:spPr>
          <a:xfrm>
            <a:off x="5978013" y="4103200"/>
            <a:ext cx="268788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5,411</a:t>
            </a:r>
            <a:endParaRPr sz="749">
              <a:latin typeface="Arial"/>
              <a:cs typeface="Arial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1112754" y="9520817"/>
            <a:ext cx="1125234" cy="118935"/>
          </a:xfrm>
          <a:prstGeom prst="rect">
            <a:avLst/>
          </a:prstGeom>
        </p:spPr>
        <p:txBody>
          <a:bodyPr vert="horz" wrap="square" lIns="0" tIns="3804" rIns="0" bIns="0" rtlCol="0">
            <a:spAutoFit/>
          </a:bodyPr>
          <a:lstStyle/>
          <a:p>
            <a:pPr marL="12678">
              <a:spcBef>
                <a:spcPts val="30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Tata</a:t>
            </a: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Steel</a:t>
            </a:r>
            <a:r>
              <a:rPr sz="749" spc="-6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Europe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limited</a:t>
            </a:r>
            <a:endParaRPr sz="749">
              <a:latin typeface="Arial"/>
              <a:cs typeface="Arial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3121905" y="9515063"/>
            <a:ext cx="1061206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Report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A2A2A"/>
                </a:solidFill>
                <a:latin typeface="Arial"/>
                <a:cs typeface="Arial"/>
              </a:rPr>
              <a:t>&amp;</a:t>
            </a:r>
            <a:r>
              <a:rPr sz="799" spc="-4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Accounts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541916" y="9513453"/>
            <a:ext cx="386066" cy="124696"/>
          </a:xfrm>
          <a:prstGeom prst="rect">
            <a:avLst/>
          </a:prstGeom>
        </p:spPr>
        <p:txBody>
          <a:bodyPr vert="horz" wrap="square" lIns="0" tIns="1902" rIns="0" bIns="0" rtlCol="0">
            <a:spAutoFit/>
          </a:bodyPr>
          <a:lstStyle/>
          <a:p>
            <a:pPr marL="12678">
              <a:spcBef>
                <a:spcPts val="15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Page</a:t>
            </a:r>
            <a:r>
              <a:rPr sz="749" spc="4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99" b="1" spc="-25" dirty="0">
                <a:solidFill>
                  <a:srgbClr val="2A2A2A"/>
                </a:solidFill>
                <a:latin typeface="Times New Roman"/>
                <a:cs typeface="Times New Roman"/>
              </a:rPr>
              <a:t>51</a:t>
            </a:r>
            <a:endParaRPr sz="799">
              <a:latin typeface="Times New Roman"/>
              <a:cs typeface="Times New Roman"/>
            </a:endParaRPr>
          </a:p>
        </p:txBody>
      </p:sp>
      <p:graphicFrame>
        <p:nvGraphicFramePr>
          <p:cNvPr id="56" name="object 56"/>
          <p:cNvGraphicFramePr>
            <a:graphicFrameLocks noGrp="1"/>
          </p:cNvGraphicFramePr>
          <p:nvPr/>
        </p:nvGraphicFramePr>
        <p:xfrm>
          <a:off x="1007546" y="4227160"/>
          <a:ext cx="5578624" cy="32051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438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11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82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13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388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03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50404">
                <a:tc>
                  <a:txBody>
                    <a:bodyPr/>
                    <a:lstStyle/>
                    <a:p>
                      <a:pPr marL="152400" marR="1448435" indent="2540">
                        <a:lnSpc>
                          <a:spcPct val="104299"/>
                        </a:lnSpc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700" spc="17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llabllltles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700" spc="-3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287655" algn="r">
                        <a:lnSpc>
                          <a:spcPts val="805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211454" algn="r">
                        <a:lnSpc>
                          <a:spcPts val="880"/>
                        </a:lnSpc>
                        <a:spcBef>
                          <a:spcPts val="5"/>
                        </a:spcBef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(698)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118745" algn="r">
                        <a:lnSpc>
                          <a:spcPts val="855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(402)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87960">
                        <a:lnSpc>
                          <a:spcPts val="905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(100)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268605" algn="r">
                        <a:lnSpc>
                          <a:spcPts val="880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(149)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010">
                <a:tc>
                  <a:txBody>
                    <a:bodyPr/>
                    <a:lstStyle/>
                    <a:p>
                      <a:pPr marL="157480">
                        <a:lnSpc>
                          <a:spcPts val="805"/>
                        </a:lnSpc>
                        <a:spcBef>
                          <a:spcPts val="5"/>
                        </a:spcBef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700" spc="-3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4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payables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288290" algn="r">
                        <a:lnSpc>
                          <a:spcPts val="815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2725" algn="r">
                        <a:lnSpc>
                          <a:spcPts val="815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(2,021)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014" algn="r">
                        <a:lnSpc>
                          <a:spcPts val="815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(2,501)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42570">
                        <a:lnSpc>
                          <a:spcPts val="815"/>
                        </a:lnSpc>
                      </a:pPr>
                      <a:r>
                        <a:rPr sz="800" b="1" spc="-2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(10)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6065" algn="r">
                        <a:lnSpc>
                          <a:spcPts val="815"/>
                        </a:lnSpc>
                      </a:pPr>
                      <a:r>
                        <a:rPr sz="700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(40)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7912">
                <a:tc>
                  <a:txBody>
                    <a:bodyPr/>
                    <a:lstStyle/>
                    <a:p>
                      <a:pPr marL="154940">
                        <a:lnSpc>
                          <a:spcPts val="830"/>
                        </a:lnSpc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700" spc="-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tax</a:t>
                      </a:r>
                      <a:r>
                        <a:rPr sz="800" spc="-3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7655" algn="r">
                        <a:lnSpc>
                          <a:spcPts val="825"/>
                        </a:lnSpc>
                        <a:spcBef>
                          <a:spcPts val="5"/>
                        </a:spcBef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210820" algn="r">
                        <a:lnSpc>
                          <a:spcPts val="830"/>
                        </a:lnSpc>
                      </a:pPr>
                      <a:r>
                        <a:rPr sz="800" b="1" spc="-2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(11)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ts val="830"/>
                        </a:lnSpc>
                      </a:pPr>
                      <a:r>
                        <a:rPr sz="700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1082">
                <a:tc>
                  <a:txBody>
                    <a:bodyPr/>
                    <a:lstStyle/>
                    <a:p>
                      <a:pPr marL="158115">
                        <a:lnSpc>
                          <a:spcPts val="855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r>
                        <a:rPr sz="700" spc="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700" spc="-1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3210" algn="r">
                        <a:lnSpc>
                          <a:spcPts val="855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7010" algn="r">
                        <a:lnSpc>
                          <a:spcPts val="855"/>
                        </a:lnSpc>
                      </a:pPr>
                      <a:r>
                        <a:rPr sz="8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{1)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4935" algn="r">
                        <a:lnSpc>
                          <a:spcPts val="855"/>
                        </a:lnSpc>
                      </a:pPr>
                      <a:r>
                        <a:rPr sz="800" spc="-25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(1)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 marL="158115">
                        <a:lnSpc>
                          <a:spcPts val="875"/>
                        </a:lnSpc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r>
                        <a:rPr sz="700" spc="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5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7655" algn="r">
                        <a:lnSpc>
                          <a:spcPts val="875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215" algn="r">
                        <a:lnSpc>
                          <a:spcPts val="955"/>
                        </a:lnSpc>
                      </a:pPr>
                      <a:r>
                        <a:rPr sz="800" b="1" spc="145" dirty="0">
                          <a:solidFill>
                            <a:srgbClr val="494D56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800" b="1" spc="145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221</a:t>
                      </a:r>
                      <a:r>
                        <a:rPr sz="800" b="1" spc="145" dirty="0">
                          <a:solidFill>
                            <a:srgbClr val="383D4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spc="-1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{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180</a:t>
                      </a:r>
                      <a:r>
                        <a:rPr sz="700" spc="-1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45333">
                <a:tc gridSpan="4">
                  <a:txBody>
                    <a:bodyPr/>
                    <a:lstStyle/>
                    <a:p>
                      <a:pPr marL="31750">
                        <a:lnSpc>
                          <a:spcPts val="950"/>
                        </a:lnSpc>
                        <a:spcBef>
                          <a:spcPts val="35"/>
                        </a:spcBef>
                        <a:tabLst>
                          <a:tab pos="3305175" algn="l"/>
                          <a:tab pos="3829050" algn="l"/>
                        </a:tabLst>
                      </a:pPr>
                      <a:r>
                        <a:rPr sz="800" b="1" u="sng" dirty="0">
                          <a:solidFill>
                            <a:srgbClr val="494D5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800" b="1" u="sng" spc="-10" dirty="0">
                          <a:solidFill>
                            <a:srgbClr val="494D56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800" b="1" u="sng" spc="-10" dirty="0">
                          <a:solidFill>
                            <a:srgbClr val="2A2A2A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800" b="1" u="sng" spc="-15" baseline="-20202" dirty="0">
                          <a:solidFill>
                            <a:srgbClr val="383D4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1</a:t>
                      </a:r>
                      <a:r>
                        <a:rPr sz="800" b="1" u="sng" spc="-10" dirty="0">
                          <a:solidFill>
                            <a:srgbClr val="2A2A2A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959</a:t>
                      </a:r>
                      <a:r>
                        <a:rPr sz="800" b="1" u="sng" spc="-10" dirty="0">
                          <a:solidFill>
                            <a:srgbClr val="383D4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l</a:t>
                      </a:r>
                      <a:r>
                        <a:rPr sz="800" b="1" u="sng" dirty="0">
                          <a:solidFill>
                            <a:srgbClr val="383D4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800" b="1" u="none" spc="-50" dirty="0">
                          <a:solidFill>
                            <a:srgbClr val="383D44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u="heavy" baseline="7407" dirty="0">
                          <a:solidFill>
                            <a:srgbClr val="494D56"/>
                          </a:solidFill>
                          <a:uFill>
                            <a:solidFill>
                              <a:srgbClr val="494D56"/>
                            </a:solidFill>
                          </a:uFill>
                          <a:latin typeface="Arial"/>
                          <a:cs typeface="Arial"/>
                        </a:rPr>
                        <a:t>{</a:t>
                      </a:r>
                      <a:r>
                        <a:rPr sz="1100" u="heavy" baseline="7407" dirty="0">
                          <a:solidFill>
                            <a:srgbClr val="2A2A2A"/>
                          </a:solidFill>
                          <a:uFill>
                            <a:solidFill>
                              <a:srgbClr val="494D56"/>
                            </a:solidFill>
                          </a:uFill>
                          <a:latin typeface="Arial"/>
                          <a:cs typeface="Arial"/>
                        </a:rPr>
                        <a:t>3,094</a:t>
                      </a:r>
                      <a:r>
                        <a:rPr sz="1100" u="heavy" baseline="7407" dirty="0">
                          <a:solidFill>
                            <a:srgbClr val="494D56"/>
                          </a:solidFill>
                          <a:uFill>
                            <a:solidFill>
                              <a:srgbClr val="494D56"/>
                            </a:solidFill>
                          </a:uFill>
                          <a:latin typeface="Arial"/>
                          <a:cs typeface="Arial"/>
                        </a:rPr>
                        <a:t>)</a:t>
                      </a:r>
                      <a:endParaRPr sz="1100" baseline="7407">
                        <a:latin typeface="Arial"/>
                        <a:cs typeface="Arial"/>
                      </a:endParaRPr>
                    </a:p>
                    <a:p>
                      <a:pPr marL="158115">
                        <a:lnSpc>
                          <a:spcPts val="860"/>
                        </a:lnSpc>
                      </a:pPr>
                      <a:r>
                        <a:rPr sz="800" b="1" spc="-4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b="1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b="1" spc="1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7960">
                        <a:lnSpc>
                          <a:spcPts val="875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(110</a:t>
                      </a:r>
                      <a:r>
                        <a:rPr sz="800" b="1" spc="-10" dirty="0">
                          <a:solidFill>
                            <a:srgbClr val="383D44"/>
                          </a:solidFill>
                          <a:latin typeface="Times New Roman"/>
                          <a:cs typeface="Times New Roman"/>
                        </a:rPr>
                        <a:t>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184150">
                        <a:lnSpc>
                          <a:spcPts val="890"/>
                        </a:lnSpc>
                      </a:pPr>
                      <a:r>
                        <a:rPr sz="700" spc="-2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700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189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6643">
                <a:tc>
                  <a:txBody>
                    <a:bodyPr/>
                    <a:lstStyle/>
                    <a:p>
                      <a:pPr marL="160020">
                        <a:lnSpc>
                          <a:spcPts val="805"/>
                        </a:lnSpc>
                        <a:spcBef>
                          <a:spcPts val="10"/>
                        </a:spcBef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Inter-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700" spc="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marR="284480" algn="r">
                        <a:lnSpc>
                          <a:spcPts val="805"/>
                        </a:lnSpc>
                        <a:spcBef>
                          <a:spcPts val="10"/>
                        </a:spcBef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marR="209550" algn="r">
                        <a:lnSpc>
                          <a:spcPts val="819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(1,323)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6839" algn="r">
                        <a:lnSpc>
                          <a:spcPts val="819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(1,301)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95910">
                        <a:lnSpc>
                          <a:spcPts val="819"/>
                        </a:lnSpc>
                      </a:pPr>
                      <a:r>
                        <a:rPr sz="8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1620" algn="r">
                        <a:lnSpc>
                          <a:spcPts val="819"/>
                        </a:lnSpc>
                      </a:pPr>
                      <a:r>
                        <a:rPr sz="800" spc="-25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(1)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7278">
                <a:tc>
                  <a:txBody>
                    <a:bodyPr/>
                    <a:lstStyle/>
                    <a:p>
                      <a:pPr marL="161290">
                        <a:lnSpc>
                          <a:spcPts val="815"/>
                        </a:lnSpc>
                        <a:spcBef>
                          <a:spcPts val="5"/>
                        </a:spcBef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700" spc="-6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284480" algn="r">
                        <a:lnSpc>
                          <a:spcPts val="815"/>
                        </a:lnSpc>
                        <a:spcBef>
                          <a:spcPts val="5"/>
                        </a:spcBef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208915" algn="r">
                        <a:lnSpc>
                          <a:spcPts val="825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(716)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5570" algn="r">
                        <a:lnSpc>
                          <a:spcPts val="825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(504)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1135">
                        <a:lnSpc>
                          <a:spcPts val="825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(225)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8546">
                <a:tc>
                  <a:txBody>
                    <a:bodyPr/>
                    <a:lstStyle/>
                    <a:p>
                      <a:pPr marL="161290">
                        <a:lnSpc>
                          <a:spcPts val="815"/>
                        </a:lnSpc>
                        <a:spcBef>
                          <a:spcPts val="20"/>
                        </a:spcBef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r>
                        <a:rPr sz="700" spc="-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700" spc="-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283210" algn="r">
                        <a:lnSpc>
                          <a:spcPts val="840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7645" algn="r">
                        <a:lnSpc>
                          <a:spcPts val="840"/>
                        </a:lnSpc>
                      </a:pPr>
                      <a:r>
                        <a:rPr sz="800" b="1" spc="-2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(62)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3030" algn="r">
                        <a:lnSpc>
                          <a:spcPts val="840"/>
                        </a:lnSpc>
                      </a:pPr>
                      <a:r>
                        <a:rPr sz="700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(70)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16643">
                <a:tc>
                  <a:txBody>
                    <a:bodyPr/>
                    <a:lstStyle/>
                    <a:p>
                      <a:pPr marL="161290">
                        <a:lnSpc>
                          <a:spcPts val="819"/>
                        </a:lnSpc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r>
                        <a:rPr sz="700" spc="4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00" spc="-8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spc="-1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4480" algn="r">
                        <a:lnSpc>
                          <a:spcPts val="819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8915" algn="r">
                        <a:lnSpc>
                          <a:spcPts val="819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(248)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5570" algn="r">
                        <a:lnSpc>
                          <a:spcPts val="819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(185)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19813">
                <a:tc>
                  <a:txBody>
                    <a:bodyPr/>
                    <a:lstStyle/>
                    <a:p>
                      <a:pPr marL="161290">
                        <a:lnSpc>
                          <a:spcPts val="835"/>
                        </a:lnSpc>
                        <a:spcBef>
                          <a:spcPts val="10"/>
                        </a:spcBef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spc="-4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700" spc="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marR="285115" algn="r">
                        <a:lnSpc>
                          <a:spcPts val="850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7645" algn="r">
                        <a:lnSpc>
                          <a:spcPts val="850"/>
                        </a:lnSpc>
                      </a:pPr>
                      <a:r>
                        <a:rPr sz="800" b="1" spc="-2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(41)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3030" algn="r">
                        <a:lnSpc>
                          <a:spcPts val="850"/>
                        </a:lnSpc>
                      </a:pPr>
                      <a:r>
                        <a:rPr sz="800" b="1" spc="-2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(58)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00162">
                <a:tc>
                  <a:txBody>
                    <a:bodyPr/>
                    <a:lstStyle/>
                    <a:p>
                      <a:pPr marL="161290">
                        <a:lnSpc>
                          <a:spcPts val="695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700" spc="1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6385" algn="r">
                        <a:lnSpc>
                          <a:spcPts val="695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5104" algn="r">
                        <a:lnSpc>
                          <a:spcPts val="695"/>
                        </a:lnSpc>
                      </a:pPr>
                      <a:r>
                        <a:rPr sz="700" b="1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2395" algn="r">
                        <a:lnSpc>
                          <a:spcPts val="695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00013">
                <a:tc>
                  <a:txBody>
                    <a:bodyPr/>
                    <a:lstStyle/>
                    <a:p>
                      <a:pPr marL="16129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700" spc="-1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700" spc="-3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llablll</a:t>
                      </a:r>
                      <a:r>
                        <a:rPr sz="700" spc="-1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�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162560">
                        <a:lnSpc>
                          <a:spcPts val="745"/>
                        </a:lnSpc>
                        <a:spcBef>
                          <a:spcPts val="5"/>
                        </a:spcBef>
                      </a:pPr>
                      <a:r>
                        <a:rPr sz="700" spc="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700" spc="4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held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700" spc="5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sale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7155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104775" algn="ctr">
                        <a:lnSpc>
                          <a:spcPts val="745"/>
                        </a:lnSpc>
                        <a:spcBef>
                          <a:spcPts val="5"/>
                        </a:spcBef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6055">
                        <a:lnSpc>
                          <a:spcPts val="650"/>
                        </a:lnSpc>
                      </a:pPr>
                      <a:r>
                        <a:rPr sz="1200" spc="-20" dirty="0">
                          <a:solidFill>
                            <a:srgbClr val="383D4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1200" spc="-2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48</a:t>
                      </a:r>
                      <a:r>
                        <a:rPr sz="1200" spc="-20" dirty="0">
                          <a:solidFill>
                            <a:srgbClr val="494D56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61594">
                        <a:lnSpc>
                          <a:spcPts val="1660"/>
                        </a:lnSpc>
                      </a:pPr>
                      <a:r>
                        <a:rPr sz="800" b="1" spc="-10" dirty="0">
                          <a:solidFill>
                            <a:srgbClr val="383D44"/>
                          </a:solidFill>
                          <a:latin typeface="Times New Roman"/>
                          <a:cs typeface="Times New Roman"/>
                        </a:rPr>
                        <a:t>{</a:t>
                      </a: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800" b="1" spc="-10" dirty="0">
                          <a:solidFill>
                            <a:srgbClr val="494D56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442</a:t>
                      </a:r>
                      <a:r>
                        <a:rPr sz="2800" spc="-15" baseline="-23391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b="1" spc="-10" dirty="0">
                          <a:solidFill>
                            <a:srgbClr val="383D44"/>
                          </a:solidFill>
                          <a:latin typeface="Times New Roman"/>
                          <a:cs typeface="Times New Roman"/>
                        </a:rPr>
                        <a:t>!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6839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2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{</a:t>
                      </a:r>
                      <a:r>
                        <a:rPr sz="700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50</a:t>
                      </a:r>
                      <a:r>
                        <a:rPr sz="700" spc="-2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}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116839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700" spc="-1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700" spc="-1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171</a:t>
                      </a:r>
                      <a:r>
                        <a:rPr sz="700" spc="-1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}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184785">
                        <a:lnSpc>
                          <a:spcPct val="100000"/>
                        </a:lnSpc>
                      </a:pPr>
                      <a:r>
                        <a:rPr sz="700" spc="-10" dirty="0">
                          <a:solidFill>
                            <a:srgbClr val="383D44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22</a:t>
                      </a:r>
                      <a:r>
                        <a:rPr sz="700" spc="-10" dirty="0">
                          <a:solidFill>
                            <a:srgbClr val="383D44"/>
                          </a:solidFill>
                          <a:latin typeface="Arial"/>
                          <a:cs typeface="Arial"/>
                        </a:rPr>
                        <a:t>!!1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69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242570" algn="r">
                        <a:lnSpc>
                          <a:spcPct val="100000"/>
                        </a:lnSpc>
                      </a:pPr>
                      <a:r>
                        <a:rPr sz="700" spc="-25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spc="-25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261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8341">
                <a:tc>
                  <a:txBody>
                    <a:bodyPr/>
                    <a:lstStyle/>
                    <a:p>
                      <a:pPr marL="16383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3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700" spc="-10" dirty="0">
                          <a:solidFill>
                            <a:srgbClr val="383D44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5,401</a:t>
                      </a:r>
                      <a:r>
                        <a:rPr sz="700" spc="-10" dirty="0">
                          <a:solidFill>
                            <a:srgbClr val="383D44"/>
                          </a:solidFill>
                          <a:latin typeface="Arial"/>
                          <a:cs typeface="Arial"/>
                        </a:rPr>
                        <a:t>}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6839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1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5,265</a:t>
                      </a:r>
                      <a:r>
                        <a:rPr sz="700" spc="-1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}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859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494D56"/>
                          </a:solidFill>
                          <a:latin typeface="Times New Roman"/>
                          <a:cs typeface="Times New Roman"/>
                        </a:rPr>
                        <a:t>f</a:t>
                      </a: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33</a:t>
                      </a:r>
                      <a:r>
                        <a:rPr sz="800" b="1" spc="-10" dirty="0">
                          <a:solidFill>
                            <a:srgbClr val="383D44"/>
                          </a:solidFill>
                          <a:latin typeface="Times New Roman"/>
                          <a:cs typeface="Times New Roman"/>
                        </a:rPr>
                        <a:t>!!J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9240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1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190</a:t>
                      </a:r>
                      <a:r>
                        <a:rPr sz="700" spc="-10" dirty="0">
                          <a:solidFill>
                            <a:srgbClr val="5E626E"/>
                          </a:solidFill>
                          <a:latin typeface="Arial"/>
                          <a:cs typeface="Arial"/>
                        </a:rPr>
                        <a:t>}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15376">
                <a:tc>
                  <a:txBody>
                    <a:bodyPr/>
                    <a:lstStyle/>
                    <a:p>
                      <a:pPr marL="161290">
                        <a:lnSpc>
                          <a:spcPts val="670"/>
                        </a:lnSpc>
                      </a:pPr>
                      <a:r>
                        <a:rPr sz="800" b="1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-4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7329" algn="r">
                        <a:lnSpc>
                          <a:spcPts val="670"/>
                        </a:lnSpc>
                      </a:pPr>
                      <a:r>
                        <a:rPr sz="800" b="1" spc="-25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909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ts val="670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3,089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9705">
                        <a:lnSpc>
                          <a:spcPts val="670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5,248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1620" algn="r">
                        <a:lnSpc>
                          <a:spcPts val="725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5,221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45967">
                <a:tc>
                  <a:txBody>
                    <a:bodyPr/>
                    <a:lstStyle/>
                    <a:p>
                      <a:pPr marL="166370">
                        <a:lnSpc>
                          <a:spcPts val="1070"/>
                        </a:lnSpc>
                        <a:spcBef>
                          <a:spcPts val="15"/>
                        </a:spcBef>
                      </a:pPr>
                      <a:r>
                        <a:rPr sz="9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Equity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163830">
                        <a:lnSpc>
                          <a:spcPts val="810"/>
                        </a:lnSpc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Called up</a:t>
                      </a:r>
                      <a:r>
                        <a:rPr sz="700" spc="-3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278765" algn="r">
                        <a:lnSpc>
                          <a:spcPts val="815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725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203200" algn="r">
                        <a:lnSpc>
                          <a:spcPts val="890"/>
                        </a:lnSpc>
                        <a:spcBef>
                          <a:spcPts val="5"/>
                        </a:spcBef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10,322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113664" algn="r">
                        <a:lnSpc>
                          <a:spcPts val="840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10,222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409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24460">
                        <a:lnSpc>
                          <a:spcPts val="890"/>
                        </a:lnSpc>
                        <a:spcBef>
                          <a:spcPts val="5"/>
                        </a:spcBef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10,322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R="263525" algn="r">
                        <a:lnSpc>
                          <a:spcPts val="840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10,222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19180">
                <a:tc>
                  <a:txBody>
                    <a:bodyPr/>
                    <a:lstStyle/>
                    <a:p>
                      <a:pPr marL="168910">
                        <a:lnSpc>
                          <a:spcPts val="819"/>
                        </a:lnSpc>
                        <a:spcBef>
                          <a:spcPts val="20"/>
                        </a:spcBef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700" spc="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deficit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3200" algn="r">
                        <a:lnSpc>
                          <a:spcPts val="844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(9,650)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1125" algn="r">
                        <a:lnSpc>
                          <a:spcPts val="844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(7,326)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4935">
                        <a:lnSpc>
                          <a:spcPts val="844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(5,0741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6700" algn="r">
                        <a:lnSpc>
                          <a:spcPts val="844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(5,001)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28055">
                <a:tc>
                  <a:txBody>
                    <a:bodyPr/>
                    <a:lstStyle/>
                    <a:p>
                      <a:pPr marL="16446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700" spc="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700" spc="3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com</a:t>
                      </a:r>
                      <a:r>
                        <a:rPr sz="700" spc="1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�</a:t>
                      </a:r>
                      <a:r>
                        <a:rPr sz="700" spc="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nents</a:t>
                      </a:r>
                      <a:r>
                        <a:rPr sz="700" spc="3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700" spc="-1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ui</a:t>
                      </a:r>
                      <a:r>
                        <a:rPr sz="700" spc="-1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!l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3835" algn="r">
                        <a:lnSpc>
                          <a:spcPts val="900"/>
                        </a:lnSpc>
                      </a:pPr>
                      <a:r>
                        <a:rPr sz="800" b="1" spc="-25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237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1760" algn="r">
                        <a:lnSpc>
                          <a:spcPts val="844"/>
                        </a:lnSpc>
                      </a:pPr>
                      <a:r>
                        <a:rPr sz="700" spc="-2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192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17912">
                <a:tc>
                  <a:txBody>
                    <a:bodyPr/>
                    <a:lstStyle/>
                    <a:p>
                      <a:pPr marL="167640">
                        <a:lnSpc>
                          <a:spcPts val="765"/>
                        </a:lnSpc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Equity</a:t>
                      </a:r>
                      <a:r>
                        <a:rPr sz="700" spc="3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attributable</a:t>
                      </a:r>
                      <a:r>
                        <a:rPr sz="700" spc="3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700" spc="-4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owners of</a:t>
                      </a:r>
                      <a:r>
                        <a:rPr sz="700" spc="-3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Company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17804" algn="r">
                        <a:lnSpc>
                          <a:spcPts val="765"/>
                        </a:lnSpc>
                      </a:pPr>
                      <a:r>
                        <a:rPr sz="800" b="1" spc="-25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909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7314" algn="r">
                        <a:lnSpc>
                          <a:spcPts val="765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3,088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82245">
                        <a:lnSpc>
                          <a:spcPts val="830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5,248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1620" algn="r">
                        <a:lnSpc>
                          <a:spcPts val="830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5,221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22982">
                <a:tc>
                  <a:txBody>
                    <a:bodyPr/>
                    <a:lstStyle/>
                    <a:p>
                      <a:pPr marL="167640">
                        <a:lnSpc>
                          <a:spcPts val="894"/>
                        </a:lnSpc>
                      </a:pPr>
                      <a:r>
                        <a:rPr sz="70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Non-conlrollin</a:t>
                      </a:r>
                      <a:r>
                        <a:rPr sz="700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ll</a:t>
                      </a:r>
                      <a:r>
                        <a:rPr sz="700" spc="75" dirty="0">
                          <a:solidFill>
                            <a:srgbClr val="494D5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interests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ts val="850"/>
                        </a:lnSpc>
                      </a:pPr>
                      <a:r>
                        <a:rPr sz="700" spc="-5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166370">
                        <a:lnSpc>
                          <a:spcPts val="860"/>
                        </a:lnSpc>
                      </a:pPr>
                      <a:r>
                        <a:rPr sz="800" b="1" spc="-4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-15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8600" algn="r">
                        <a:lnSpc>
                          <a:spcPts val="860"/>
                        </a:lnSpc>
                      </a:pPr>
                      <a:r>
                        <a:rPr sz="800" b="1" spc="-25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909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9220" algn="r">
                        <a:lnSpc>
                          <a:spcPts val="800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3,089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2245">
                        <a:lnSpc>
                          <a:spcPts val="875"/>
                        </a:lnSpc>
                      </a:pPr>
                      <a:r>
                        <a:rPr sz="800" b="1" spc="-10" dirty="0">
                          <a:solidFill>
                            <a:srgbClr val="2A2A2A"/>
                          </a:solidFill>
                          <a:latin typeface="Times New Roman"/>
                          <a:cs typeface="Times New Roman"/>
                        </a:rPr>
                        <a:t>5,248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0350" algn="r">
                        <a:lnSpc>
                          <a:spcPts val="890"/>
                        </a:lnSpc>
                      </a:pPr>
                      <a:r>
                        <a:rPr sz="700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5,221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57" name="object 57"/>
          <p:cNvSpPr txBox="1"/>
          <p:nvPr/>
        </p:nvSpPr>
        <p:spPr>
          <a:xfrm>
            <a:off x="1103611" y="7452680"/>
            <a:ext cx="5420141" cy="426638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2678" marR="5071" indent="-634">
              <a:lnSpc>
                <a:spcPts val="868"/>
              </a:lnSpc>
              <a:spcBef>
                <a:spcPts val="155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The</a:t>
            </a: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Company</a:t>
            </a:r>
            <a:r>
              <a:rPr sz="749" spc="6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recorded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</a:t>
            </a:r>
            <a:r>
              <a:rPr sz="749" spc="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loss</a:t>
            </a:r>
            <a:r>
              <a:rPr sz="749" spc="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of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£73m</a:t>
            </a:r>
            <a:r>
              <a:rPr sz="749" spc="-3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(2023: loss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of</a:t>
            </a:r>
            <a:r>
              <a:rPr sz="749" spc="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£2m)</a:t>
            </a:r>
            <a:r>
              <a:rPr sz="749" spc="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and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has</a:t>
            </a:r>
            <a:r>
              <a:rPr sz="749" spc="1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taken</a:t>
            </a:r>
            <a:r>
              <a:rPr sz="749" spc="1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advantage</a:t>
            </a:r>
            <a:r>
              <a:rPr sz="749" spc="6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of</a:t>
            </a:r>
            <a:r>
              <a:rPr sz="749" spc="7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the</a:t>
            </a:r>
            <a:r>
              <a:rPr sz="749" spc="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exemption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 under</a:t>
            </a:r>
            <a:r>
              <a:rPr sz="749" spc="4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seclion</a:t>
            </a:r>
            <a:r>
              <a:rPr sz="749" spc="4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408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of</a:t>
            </a:r>
            <a:r>
              <a:rPr sz="749" spc="1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the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 Companies</a:t>
            </a:r>
            <a:r>
              <a:rPr sz="749" spc="4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Act</a:t>
            </a:r>
            <a:r>
              <a:rPr sz="749" spc="-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2006</a:t>
            </a: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allowing</a:t>
            </a:r>
            <a:r>
              <a:rPr sz="749" spc="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it not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A2A2A"/>
                </a:solidFill>
                <a:latin typeface="Arial"/>
                <a:cs typeface="Arial"/>
              </a:rPr>
              <a:t>to</a:t>
            </a:r>
            <a:r>
              <a:rPr sz="799" spc="-8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present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its</a:t>
            </a:r>
            <a:r>
              <a:rPr sz="749" spc="-5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own</a:t>
            </a:r>
            <a:r>
              <a:rPr sz="749" spc="-3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income</a:t>
            </a:r>
            <a:r>
              <a:rPr sz="749" spc="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statement.</a:t>
            </a:r>
            <a:endParaRPr sz="749">
              <a:latin typeface="Arial"/>
              <a:cs typeface="Arial"/>
            </a:endParaRPr>
          </a:p>
          <a:p>
            <a:pPr marL="12678">
              <a:spcBef>
                <a:spcPts val="464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The</a:t>
            </a:r>
            <a:r>
              <a:rPr sz="749" spc="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financial</a:t>
            </a: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statements</a:t>
            </a:r>
            <a:r>
              <a:rPr sz="749" spc="5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on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pages</a:t>
            </a:r>
            <a:r>
              <a:rPr sz="749" spc="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49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to</a:t>
            </a:r>
            <a:r>
              <a:rPr sz="749" spc="-1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101</a:t>
            </a: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were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approved</a:t>
            </a:r>
            <a:r>
              <a:rPr sz="749" spc="7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and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authorised</a:t>
            </a:r>
            <a:r>
              <a:rPr sz="749" spc="6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for</a:t>
            </a:r>
            <a:r>
              <a:rPr sz="749" spc="-3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Issue</a:t>
            </a:r>
            <a:r>
              <a:rPr sz="749" spc="-4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by</a:t>
            </a:r>
            <a:r>
              <a:rPr sz="749" spc="7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the</a:t>
            </a:r>
            <a:r>
              <a:rPr sz="749" spc="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Board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and</a:t>
            </a:r>
            <a:r>
              <a:rPr sz="749" spc="-5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signed</a:t>
            </a:r>
            <a:r>
              <a:rPr sz="749" spc="-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on</a:t>
            </a:r>
            <a:r>
              <a:rPr sz="749" spc="2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its</a:t>
            </a:r>
            <a:r>
              <a:rPr sz="749" spc="-3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behalf</a:t>
            </a:r>
            <a:r>
              <a:rPr sz="749" spc="-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2A2A2A"/>
                </a:solidFill>
                <a:latin typeface="Arial"/>
                <a:cs typeface="Arial"/>
              </a:rPr>
              <a:t>by:</a:t>
            </a:r>
            <a:endParaRPr sz="749">
              <a:latin typeface="Arial"/>
              <a:cs typeface="Arial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969489" y="8396056"/>
            <a:ext cx="1257092" cy="61238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1293"/>
              </a:lnSpc>
              <a:spcBef>
                <a:spcPts val="100"/>
              </a:spcBef>
            </a:pPr>
            <a:r>
              <a:rPr sz="1198" spc="20" dirty="0">
                <a:solidFill>
                  <a:srgbClr val="2A2A2A"/>
                </a:solidFill>
                <a:latin typeface="Arial"/>
                <a:cs typeface="Arial"/>
              </a:rPr>
              <a:t>�</a:t>
            </a:r>
            <a:endParaRPr sz="1198">
              <a:latin typeface="Arial"/>
              <a:cs typeface="Arial"/>
            </a:endParaRPr>
          </a:p>
          <a:p>
            <a:pPr marL="150239">
              <a:lnSpc>
                <a:spcPts val="734"/>
              </a:lnSpc>
            </a:pP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Director</a:t>
            </a:r>
            <a:endParaRPr sz="749">
              <a:latin typeface="Arial"/>
              <a:cs typeface="Arial"/>
            </a:endParaRPr>
          </a:p>
          <a:p>
            <a:pPr marL="155311">
              <a:lnSpc>
                <a:spcPts val="864"/>
              </a:lnSpc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22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 June2024</a:t>
            </a:r>
            <a:endParaRPr sz="749">
              <a:latin typeface="Arial"/>
              <a:cs typeface="Arial"/>
            </a:endParaRPr>
          </a:p>
          <a:p>
            <a:pPr marL="153409" marR="5071" indent="-3804">
              <a:lnSpc>
                <a:spcPts val="839"/>
              </a:lnSpc>
              <a:spcBef>
                <a:spcPts val="65"/>
              </a:spcBef>
            </a:pP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Tata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Steel</a:t>
            </a:r>
            <a:r>
              <a:rPr sz="749" spc="-7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Europe</a:t>
            </a:r>
            <a:r>
              <a:rPr sz="749" spc="45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Limited Registered</a:t>
            </a:r>
            <a:r>
              <a:rPr sz="749" spc="20" dirty="0">
                <a:solidFill>
                  <a:srgbClr val="2A2A2A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2A2A2A"/>
                </a:solidFill>
                <a:latin typeface="Arial"/>
                <a:cs typeface="Arial"/>
              </a:rPr>
              <a:t>No: </a:t>
            </a:r>
            <a:r>
              <a:rPr sz="749" spc="-10" dirty="0">
                <a:solidFill>
                  <a:srgbClr val="2A2A2A"/>
                </a:solidFill>
                <a:latin typeface="Arial"/>
                <a:cs typeface="Arial"/>
              </a:rPr>
              <a:t>05957565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107370"/>
            <a:ext cx="768329" cy="0"/>
          </a:xfrm>
          <a:custGeom>
            <a:avLst/>
            <a:gdLst/>
            <a:ahLst/>
            <a:cxnLst/>
            <a:rect l="l" t="t" r="r" b="b"/>
            <a:pathLst>
              <a:path w="769619">
                <a:moveTo>
                  <a:pt x="0" y="0"/>
                </a:moveTo>
                <a:lnTo>
                  <a:pt x="769075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04345" y="5761783"/>
            <a:ext cx="5910806" cy="0"/>
          </a:xfrm>
          <a:custGeom>
            <a:avLst/>
            <a:gdLst/>
            <a:ahLst/>
            <a:cxnLst/>
            <a:rect l="l" t="t" r="r" b="b"/>
            <a:pathLst>
              <a:path w="5920740">
                <a:moveTo>
                  <a:pt x="0" y="0"/>
                </a:moveTo>
                <a:lnTo>
                  <a:pt x="592065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9683" y="9544447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74422" y="1101273"/>
            <a:ext cx="5411265" cy="0"/>
          </a:xfrm>
          <a:custGeom>
            <a:avLst/>
            <a:gdLst/>
            <a:ahLst/>
            <a:cxnLst/>
            <a:rect l="l" t="t" r="r" b="b"/>
            <a:pathLst>
              <a:path w="5420360">
                <a:moveTo>
                  <a:pt x="0" y="0"/>
                </a:moveTo>
                <a:lnTo>
                  <a:pt x="5420149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74422" y="3917697"/>
            <a:ext cx="5777046" cy="0"/>
          </a:xfrm>
          <a:custGeom>
            <a:avLst/>
            <a:gdLst/>
            <a:ahLst/>
            <a:cxnLst/>
            <a:rect l="l" t="t" r="r" b="b"/>
            <a:pathLst>
              <a:path w="5786755">
                <a:moveTo>
                  <a:pt x="0" y="0"/>
                </a:moveTo>
                <a:lnTo>
                  <a:pt x="578637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74422" y="4414534"/>
            <a:ext cx="5777046" cy="0"/>
          </a:xfrm>
          <a:custGeom>
            <a:avLst/>
            <a:gdLst/>
            <a:ahLst/>
            <a:cxnLst/>
            <a:rect l="l" t="t" r="r" b="b"/>
            <a:pathLst>
              <a:path w="5786755">
                <a:moveTo>
                  <a:pt x="0" y="0"/>
                </a:moveTo>
                <a:lnTo>
                  <a:pt x="578637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792561" y="4795543"/>
            <a:ext cx="1858696" cy="0"/>
          </a:xfrm>
          <a:custGeom>
            <a:avLst/>
            <a:gdLst/>
            <a:ahLst/>
            <a:cxnLst/>
            <a:rect l="l" t="t" r="r" b="b"/>
            <a:pathLst>
              <a:path w="1861820">
                <a:moveTo>
                  <a:pt x="0" y="0"/>
                </a:moveTo>
                <a:lnTo>
                  <a:pt x="1861650" y="0"/>
                </a:lnTo>
              </a:path>
            </a:pathLst>
          </a:custGeom>
          <a:ln w="183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74422" y="4954043"/>
            <a:ext cx="5777046" cy="0"/>
          </a:xfrm>
          <a:custGeom>
            <a:avLst/>
            <a:gdLst/>
            <a:ahLst/>
            <a:cxnLst/>
            <a:rect l="l" t="t" r="r" b="b"/>
            <a:pathLst>
              <a:path w="5786755">
                <a:moveTo>
                  <a:pt x="0" y="0"/>
                </a:moveTo>
                <a:lnTo>
                  <a:pt x="578637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74422" y="5118639"/>
            <a:ext cx="5777046" cy="0"/>
          </a:xfrm>
          <a:custGeom>
            <a:avLst/>
            <a:gdLst/>
            <a:ahLst/>
            <a:cxnLst/>
            <a:rect l="l" t="t" r="r" b="b"/>
            <a:pathLst>
              <a:path w="5786755">
                <a:moveTo>
                  <a:pt x="0" y="0"/>
                </a:moveTo>
                <a:lnTo>
                  <a:pt x="578637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74422" y="5283236"/>
            <a:ext cx="5777046" cy="0"/>
          </a:xfrm>
          <a:custGeom>
            <a:avLst/>
            <a:gdLst/>
            <a:ahLst/>
            <a:cxnLst/>
            <a:rect l="l" t="t" r="r" b="b"/>
            <a:pathLst>
              <a:path w="5786755">
                <a:moveTo>
                  <a:pt x="0" y="0"/>
                </a:moveTo>
                <a:lnTo>
                  <a:pt x="578637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74422" y="5597187"/>
            <a:ext cx="5777046" cy="0"/>
          </a:xfrm>
          <a:custGeom>
            <a:avLst/>
            <a:gdLst/>
            <a:ahLst/>
            <a:cxnLst/>
            <a:rect l="l" t="t" r="r" b="b"/>
            <a:pathLst>
              <a:path w="5786755">
                <a:moveTo>
                  <a:pt x="0" y="0"/>
                </a:moveTo>
                <a:lnTo>
                  <a:pt x="578637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827465" y="722825"/>
            <a:ext cx="5448668" cy="60604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47544">
              <a:spcBef>
                <a:spcPts val="100"/>
              </a:spcBef>
            </a:pP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E4.</a:t>
            </a:r>
            <a:r>
              <a:rPr sz="1198" b="1" spc="10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Consolidated</a:t>
            </a:r>
            <a:r>
              <a:rPr sz="1198" b="1" spc="225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and</a:t>
            </a:r>
            <a:r>
              <a:rPr sz="1198" b="1" spc="10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Parent</a:t>
            </a:r>
            <a:r>
              <a:rPr sz="1198" b="1" spc="12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Company</a:t>
            </a:r>
            <a:r>
              <a:rPr sz="1198" b="1" spc="29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statements</a:t>
            </a:r>
            <a:r>
              <a:rPr sz="1198" b="1" spc="229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of</a:t>
            </a:r>
            <a:r>
              <a:rPr sz="1198" b="1" spc="3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changes</a:t>
            </a:r>
            <a:r>
              <a:rPr sz="1198" b="1" spc="16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in</a:t>
            </a:r>
            <a:r>
              <a:rPr sz="1198" b="1" spc="35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69C"/>
                </a:solidFill>
                <a:latin typeface="Arial"/>
                <a:cs typeface="Arial"/>
              </a:rPr>
              <a:t>equity</a:t>
            </a:r>
            <a:endParaRPr sz="1198">
              <a:latin typeface="Arial"/>
              <a:cs typeface="Arial"/>
            </a:endParaRPr>
          </a:p>
          <a:p>
            <a:pPr marL="50714">
              <a:spcBef>
                <a:spcPts val="1213"/>
              </a:spcBef>
              <a:tabLst>
                <a:tab pos="4887527" algn="l"/>
              </a:tabLst>
            </a:pPr>
            <a:r>
              <a:rPr sz="799" u="sng" dirty="0">
                <a:solidFill>
                  <a:srgbClr val="28569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Grou</a:t>
            </a:r>
            <a:r>
              <a:rPr sz="799" u="sng" spc="329" dirty="0">
                <a:solidFill>
                  <a:srgbClr val="28569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spc="-50" dirty="0">
                <a:solidFill>
                  <a:srgbClr val="9C97B6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:</a:t>
            </a:r>
            <a:r>
              <a:rPr sz="799" u="sng" dirty="0">
                <a:solidFill>
                  <a:srgbClr val="9C97B6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9C97B6"/>
                </a:solidFill>
                <a:latin typeface="Arial"/>
                <a:cs typeface="Arial"/>
              </a:rPr>
              <a:t> </a:t>
            </a:r>
            <a:r>
              <a:rPr sz="2396" baseline="-22569" dirty="0">
                <a:solidFill>
                  <a:srgbClr val="B3ACCD"/>
                </a:solidFill>
                <a:latin typeface="Times New Roman"/>
                <a:cs typeface="Times New Roman"/>
              </a:rPr>
              <a:t>-</a:t>
            </a:r>
            <a:endParaRPr sz="2396" baseline="-22569">
              <a:latin typeface="Times New Roman"/>
              <a:cs typeface="Times New Roman"/>
            </a:endParaRPr>
          </a:p>
        </p:txBody>
      </p:sp>
      <p:sp>
        <p:nvSpPr>
          <p:cNvPr id="42" name="object 4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43" name="object 4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44" name="object 4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52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945105" y="1264367"/>
            <a:ext cx="25294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5" dirty="0">
                <a:solidFill>
                  <a:srgbClr val="3B3B3B"/>
                </a:solidFill>
                <a:latin typeface="Times New Roman"/>
                <a:cs typeface="Times New Roman"/>
              </a:rPr>
              <a:t>N</a:t>
            </a:r>
            <a:r>
              <a:rPr sz="799" spc="-55" dirty="0">
                <a:solidFill>
                  <a:srgbClr val="5D5D64"/>
                </a:solidFill>
                <a:latin typeface="Times New Roman"/>
                <a:cs typeface="Times New Roman"/>
              </a:rPr>
              <a:t>oi1-</a:t>
            </a:r>
            <a:r>
              <a:rPr sz="799" spc="-50" dirty="0">
                <a:solidFill>
                  <a:srgbClr val="5D5D64"/>
                </a:solidFill>
                <a:latin typeface="Times New Roman"/>
                <a:cs typeface="Times New Roman"/>
              </a:rPr>
              <a:t>'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058908" y="1559775"/>
            <a:ext cx="84313" cy="235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448" spc="-50" dirty="0">
                <a:solidFill>
                  <a:srgbClr val="3B3B3B"/>
                </a:solidFill>
                <a:latin typeface="Arial"/>
                <a:cs typeface="Arial"/>
              </a:rPr>
              <a:t>•</a:t>
            </a:r>
            <a:endParaRPr sz="1448">
              <a:latin typeface="Arial"/>
              <a:cs typeface="Arial"/>
            </a:endParaRPr>
          </a:p>
        </p:txBody>
      </p:sp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874421" y="1395011"/>
          <a:ext cx="5884181" cy="26866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610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48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35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6847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914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185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9637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6087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6277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166091">
                <a:tc gridSpan="7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6995" algn="r">
                        <a:lnSpc>
                          <a:spcPts val="605"/>
                        </a:lnSpc>
                      </a:pPr>
                      <a:r>
                        <a:rPr sz="6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controlll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86995" algn="r">
                        <a:lnSpc>
                          <a:spcPts val="610"/>
                        </a:lnSpc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ng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87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ts val="535"/>
                        </a:lnSpc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ts val="535"/>
                        </a:lnSpc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535"/>
                        </a:lnSpc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Hedging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3185" algn="r">
                        <a:lnSpc>
                          <a:spcPts val="535"/>
                        </a:lnSpc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T111nsl1Uon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5090" algn="r">
                        <a:lnSpc>
                          <a:spcPts val="535"/>
                        </a:lnSpc>
                      </a:pPr>
                      <a:r>
                        <a:rPr sz="6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8900" algn="r">
                        <a:lnSpc>
                          <a:spcPts val="535"/>
                        </a:lnSpc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lntereal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955" algn="r">
                        <a:lnSpc>
                          <a:spcPts val="535"/>
                        </a:lnSpc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Tolal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50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deficit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700"/>
                        </a:lnSpc>
                      </a:pPr>
                      <a:r>
                        <a:rPr sz="6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191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ret.erve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89535" algn="r">
                        <a:lnSpc>
                          <a:spcPts val="700"/>
                        </a:lnSpc>
                      </a:pPr>
                      <a:r>
                        <a:rPr sz="6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710"/>
                        </a:lnSpc>
                      </a:pPr>
                      <a:r>
                        <a:rPr sz="6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5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33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645"/>
                        </a:lnSpc>
                        <a:spcBef>
                          <a:spcPts val="65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ts val="645"/>
                        </a:lnSpc>
                        <a:spcBef>
                          <a:spcPts val="65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ts val="595"/>
                        </a:lnSpc>
                        <a:spcBef>
                          <a:spcPts val="114"/>
                        </a:spcBef>
                      </a:pPr>
                      <a:r>
                        <a:rPr sz="5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ts val="645"/>
                        </a:lnSpc>
                        <a:spcBef>
                          <a:spcPts val="65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0" algn="r">
                        <a:lnSpc>
                          <a:spcPts val="645"/>
                        </a:lnSpc>
                        <a:spcBef>
                          <a:spcPts val="65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570"/>
                        </a:lnSpc>
                        <a:spcBef>
                          <a:spcPts val="140"/>
                        </a:spcBef>
                      </a:pPr>
                      <a:r>
                        <a:rPr sz="5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570"/>
                        </a:lnSpc>
                        <a:spcBef>
                          <a:spcPts val="140"/>
                        </a:spcBef>
                      </a:pPr>
                      <a:r>
                        <a:rPr sz="5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85" algn="r">
                        <a:lnSpc>
                          <a:spcPts val="620"/>
                        </a:lnSpc>
                        <a:spcBef>
                          <a:spcPts val="90"/>
                        </a:spcBef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Balance as</a:t>
                      </a:r>
                      <a:r>
                        <a:rPr sz="800" b="1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 1</a:t>
                      </a:r>
                      <a:r>
                        <a:rPr sz="80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b="1" spc="9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10</a:t>
                      </a:r>
                      <a:r>
                        <a:rPr sz="800" spc="-10" dirty="0">
                          <a:solidFill>
                            <a:srgbClr val="909193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(5,935)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271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937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763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4,584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4,585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49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6538">
                <a:tc>
                  <a:txBody>
                    <a:bodyPr/>
                    <a:lstStyle/>
                    <a:p>
                      <a:pPr marL="1905" marR="543560" indent="190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(1,047)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114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431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69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748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(1,152)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114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860" algn="r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(1,152)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114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3717">
                <a:tc>
                  <a:txBody>
                    <a:bodyPr/>
                    <a:lstStyle/>
                    <a:p>
                      <a:pPr marL="1905" marR="249554" indent="-190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8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financial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5D5D64"/>
                          </a:solidFill>
                          <a:latin typeface="Arial"/>
                          <a:cs typeface="Arial"/>
                        </a:rPr>
                        <a:t>�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</a:t>
                      </a:r>
                      <a:r>
                        <a:rPr sz="800" spc="-10" dirty="0">
                          <a:solidFill>
                            <a:srgbClr val="ACACA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09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0" algn="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09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226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(1,496)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09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(1,496)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09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1270">
                        <a:lnSpc>
                          <a:spcPts val="900"/>
                        </a:lnSpc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31</a:t>
                      </a:r>
                      <a:r>
                        <a:rPr sz="900" spc="30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10,222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(7,326)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096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(105)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12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3,088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0805" algn="r">
                        <a:lnSpc>
                          <a:spcPts val="1010"/>
                        </a:lnSpc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30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3,089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5314">
                <a:tc gridSpan="3"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15"/>
                        </a:spcBef>
                        <a:tabLst>
                          <a:tab pos="2493010" algn="l"/>
                        </a:tabLst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 financial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15" baseline="-13888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</a:t>
                      </a:r>
                      <a:r>
                        <a:rPr sz="1200" spc="-15" baseline="-13888" dirty="0">
                          <a:solidFill>
                            <a:srgbClr val="ACACA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1200" spc="-15" baseline="-13888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891)</a:t>
                      </a:r>
                      <a:endParaRPr sz="1200" baseline="-13888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4">
                  <a:txBody>
                    <a:bodyPr/>
                    <a:lstStyle/>
                    <a:p>
                      <a:pPr marR="66675" algn="r">
                        <a:lnSpc>
                          <a:spcPts val="869"/>
                        </a:lnSpc>
                        <a:spcBef>
                          <a:spcPts val="209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(1,891)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554355">
                        <a:lnSpc>
                          <a:spcPts val="869"/>
                        </a:lnSpc>
                        <a:spcBef>
                          <a:spcPts val="209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(1,891)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9074">
                <a:tc gridSpan="2">
                  <a:txBody>
                    <a:bodyPr/>
                    <a:lstStyle/>
                    <a:p>
                      <a:pPr marL="1905" marR="1068705" indent="190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73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(433)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3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635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930" algn="r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(52</a:t>
                      </a:r>
                      <a:r>
                        <a:rPr sz="800" b="1" spc="-20" dirty="0">
                          <a:solidFill>
                            <a:srgbClr val="797B7C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635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(388)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635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0" algn="r">
                        <a:lnSpc>
                          <a:spcPct val="100000"/>
                        </a:lnSpc>
                        <a:spcBef>
                          <a:spcPts val="760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(388)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635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8154">
                <a:tc gridSpan="2">
                  <a:txBody>
                    <a:bodyPr/>
                    <a:lstStyle/>
                    <a:p>
                      <a:pPr marL="1270" marR="644525" indent="-1270">
                        <a:lnSpc>
                          <a:spcPts val="940"/>
                        </a:lnSpc>
                        <a:spcBef>
                          <a:spcPts val="135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b="1" spc="8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b="1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financial</a:t>
                      </a:r>
                      <a:r>
                        <a:rPr sz="800" b="1" spc="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(2,324)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97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0965" algn="r">
                        <a:lnSpc>
                          <a:spcPct val="100000"/>
                        </a:lnSpc>
                        <a:spcBef>
                          <a:spcPts val="64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114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97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61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(2,279)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97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(2,279)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543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47396">
                <a:tc gridSpan="2"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15"/>
                        </a:spcBef>
                        <a:tabLst>
                          <a:tab pos="2036445" algn="l"/>
                        </a:tabLst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Issue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ordinary</a:t>
                      </a:r>
                      <a:r>
                        <a:rPr sz="800" spc="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shares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7" baseline="-6944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1200" baseline="-6944">
                        <a:latin typeface="Arial"/>
                        <a:cs typeface="Arial"/>
                      </a:endParaRPr>
                    </a:p>
                    <a:p>
                      <a:pPr marL="381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ts val="1814"/>
                        </a:lnSpc>
                        <a:spcBef>
                          <a:spcPts val="780"/>
                        </a:spcBef>
                      </a:pPr>
                      <a:r>
                        <a:rPr sz="1600" spc="-50" dirty="0">
                          <a:solidFill>
                            <a:srgbClr val="5D5D64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98894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4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8953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5786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25209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9972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6296">
                <a:tc gridSpan="2">
                  <a:txBody>
                    <a:bodyPr/>
                    <a:lstStyle/>
                    <a:p>
                      <a:pPr marL="1270">
                        <a:lnSpc>
                          <a:spcPts val="805"/>
                        </a:lnSpc>
                        <a:tabLst>
                          <a:tab pos="1889760" algn="l"/>
                        </a:tabLst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31</a:t>
                      </a:r>
                      <a:r>
                        <a:rPr sz="900" spc="30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2024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b="1" spc="-15" baseline="-6944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10,322</a:t>
                      </a:r>
                      <a:endParaRPr sz="1200" baseline="-6944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ts val="905"/>
                        </a:lnSpc>
                      </a:pP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(9,650)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ts val="950"/>
                        </a:lnSpc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7470" algn="r">
                        <a:lnSpc>
                          <a:spcPts val="969"/>
                        </a:lnSpc>
                      </a:pPr>
                      <a:r>
                        <a:rPr sz="9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243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969"/>
                        </a:lnSpc>
                      </a:pPr>
                      <a:r>
                        <a:rPr sz="900" b="1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ts val="925"/>
                        </a:lnSpc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909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765" algn="r">
                        <a:lnSpc>
                          <a:spcPts val="925"/>
                        </a:lnSpc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909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17" name="object 17"/>
          <p:cNvSpPr txBox="1"/>
          <p:nvPr/>
        </p:nvSpPr>
        <p:spPr>
          <a:xfrm>
            <a:off x="868851" y="4242338"/>
            <a:ext cx="50904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59678C"/>
                </a:solidFill>
                <a:latin typeface="Arial"/>
                <a:cs typeface="Arial"/>
              </a:rPr>
              <a:t>C</a:t>
            </a:r>
            <a:r>
              <a:rPr sz="799" spc="-10" dirty="0">
                <a:solidFill>
                  <a:srgbClr val="28569C"/>
                </a:solidFill>
                <a:latin typeface="Arial"/>
                <a:cs typeface="Arial"/>
              </a:rPr>
              <a:t>ompany</a:t>
            </a:r>
            <a:r>
              <a:rPr sz="799" spc="-10" dirty="0">
                <a:solidFill>
                  <a:srgbClr val="59678C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701269" y="4487201"/>
            <a:ext cx="480522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b="1" dirty="0">
                <a:solidFill>
                  <a:srgbClr val="3B3B3B"/>
                </a:solidFill>
                <a:latin typeface="Arial"/>
                <a:cs typeface="Arial"/>
              </a:rPr>
              <a:t>Share</a:t>
            </a:r>
            <a:r>
              <a:rPr sz="549" b="1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B3B3B"/>
                </a:solidFill>
                <a:latin typeface="Arial"/>
                <a:cs typeface="Arial"/>
              </a:rPr>
              <a:t>capital</a:t>
            </a:r>
            <a:endParaRPr sz="5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495988" y="4444528"/>
            <a:ext cx="495102" cy="33978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16482" algn="r">
              <a:lnSpc>
                <a:spcPts val="694"/>
              </a:lnSpc>
              <a:spcBef>
                <a:spcPts val="100"/>
              </a:spcBef>
            </a:pPr>
            <a:r>
              <a:rPr sz="599" spc="-10" dirty="0">
                <a:solidFill>
                  <a:srgbClr val="3B3B3B"/>
                </a:solidFill>
                <a:latin typeface="Arial"/>
                <a:cs typeface="Arial"/>
              </a:rPr>
              <a:t>Accumulated</a:t>
            </a:r>
            <a:endParaRPr sz="599">
              <a:latin typeface="Arial"/>
              <a:cs typeface="Arial"/>
            </a:endParaRPr>
          </a:p>
          <a:p>
            <a:pPr marR="5705" algn="r">
              <a:lnSpc>
                <a:spcPts val="694"/>
              </a:lnSpc>
            </a:pPr>
            <a:r>
              <a:rPr sz="599" spc="-10" dirty="0">
                <a:solidFill>
                  <a:srgbClr val="3B3B3B"/>
                </a:solidFill>
                <a:latin typeface="Arial"/>
                <a:cs typeface="Arial"/>
              </a:rPr>
              <a:t>deficit</a:t>
            </a:r>
            <a:endParaRPr sz="599">
              <a:latin typeface="Arial"/>
              <a:cs typeface="Arial"/>
            </a:endParaRPr>
          </a:p>
          <a:p>
            <a:pPr marR="5071" algn="r">
              <a:spcBef>
                <a:spcPts val="359"/>
              </a:spcBef>
            </a:pPr>
            <a:r>
              <a:rPr sz="599" spc="-25" dirty="0">
                <a:solidFill>
                  <a:srgbClr val="3B3B3B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10713" y="4444528"/>
            <a:ext cx="254208" cy="33978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55785">
              <a:spcBef>
                <a:spcPts val="100"/>
              </a:spcBef>
            </a:pPr>
            <a:r>
              <a:rPr sz="599" spc="-10" dirty="0">
                <a:solidFill>
                  <a:srgbClr val="3B3B3B"/>
                </a:solidFill>
                <a:latin typeface="Arial"/>
                <a:cs typeface="Arial"/>
              </a:rPr>
              <a:t>Total</a:t>
            </a:r>
            <a:endParaRPr sz="599">
              <a:latin typeface="Arial"/>
              <a:cs typeface="Arial"/>
            </a:endParaRPr>
          </a:p>
          <a:p>
            <a:pPr marL="12678">
              <a:spcBef>
                <a:spcPts val="5"/>
              </a:spcBef>
            </a:pPr>
            <a:r>
              <a:rPr sz="549" b="1" spc="-10" dirty="0">
                <a:solidFill>
                  <a:srgbClr val="3B3B3B"/>
                </a:solidFill>
                <a:latin typeface="Arial"/>
                <a:cs typeface="Arial"/>
              </a:rPr>
              <a:t>equity</a:t>
            </a:r>
            <a:endParaRPr sz="549">
              <a:latin typeface="Arial"/>
              <a:cs typeface="Arial"/>
            </a:endParaRPr>
          </a:p>
          <a:p>
            <a:pPr marL="126149">
              <a:spcBef>
                <a:spcPts val="369"/>
              </a:spcBef>
            </a:pPr>
            <a:r>
              <a:rPr sz="599" spc="-25" dirty="0">
                <a:solidFill>
                  <a:srgbClr val="3B3B3B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047082" y="4667038"/>
            <a:ext cx="13693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5" dirty="0">
                <a:solidFill>
                  <a:srgbClr val="3B3B3B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863468" y="4800138"/>
            <a:ext cx="124061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Balance</a:t>
            </a:r>
            <a:r>
              <a:rPr sz="799" spc="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1</a:t>
            </a:r>
            <a:r>
              <a:rPr sz="79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April</a:t>
            </a:r>
            <a:r>
              <a:rPr sz="799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B3B3B"/>
                </a:solidFill>
                <a:latin typeface="Arial"/>
                <a:cs typeface="Arial"/>
              </a:rPr>
              <a:t>2022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29848" y="4800138"/>
            <a:ext cx="35183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10,222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599360" y="4800138"/>
            <a:ext cx="35373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(4,999)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69074" y="4800138"/>
            <a:ext cx="28463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5,223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63468" y="4964733"/>
            <a:ext cx="121271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Loss</a:t>
            </a:r>
            <a:r>
              <a:rPr sz="79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3B3B3B"/>
                </a:solidFill>
                <a:latin typeface="Arial"/>
                <a:cs typeface="Arial"/>
              </a:rPr>
              <a:t> year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800446" y="4964733"/>
            <a:ext cx="16228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B3B3B"/>
                </a:solidFill>
                <a:latin typeface="Arial"/>
                <a:cs typeface="Arial"/>
              </a:rPr>
              <a:t>(2)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501202" y="4964733"/>
            <a:ext cx="15594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B3B3B"/>
                </a:solidFill>
                <a:latin typeface="Arial"/>
                <a:cs typeface="Arial"/>
              </a:rPr>
              <a:t>(2)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63468" y="5132377"/>
            <a:ext cx="138324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Balance</a:t>
            </a:r>
            <a:r>
              <a:rPr sz="79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at 31</a:t>
            </a:r>
            <a:r>
              <a:rPr sz="79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March</a:t>
            </a:r>
            <a:r>
              <a:rPr sz="79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B3B3B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829848" y="5129329"/>
            <a:ext cx="35183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10,222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599360" y="5129329"/>
            <a:ext cx="35373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(5,001)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369074" y="5132377"/>
            <a:ext cx="28463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5,221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63468" y="5263444"/>
            <a:ext cx="1596247" cy="314685"/>
          </a:xfrm>
          <a:prstGeom prst="rect">
            <a:avLst/>
          </a:prstGeom>
        </p:spPr>
        <p:txBody>
          <a:bodyPr vert="horz" wrap="square" lIns="0" tIns="43108" rIns="0" bIns="0" rtlCol="0">
            <a:spAutoFit/>
          </a:bodyPr>
          <a:lstStyle/>
          <a:p>
            <a:pPr marL="12678">
              <a:spcBef>
                <a:spcPts val="339"/>
              </a:spcBef>
            </a:pP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Loss</a:t>
            </a:r>
            <a:r>
              <a:rPr sz="79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financial</a:t>
            </a: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B3B3B"/>
                </a:solidFill>
                <a:latin typeface="Arial"/>
                <a:cs typeface="Arial"/>
              </a:rPr>
              <a:t>year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240"/>
              </a:spcBef>
            </a:pP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Issue</a:t>
            </a:r>
            <a:r>
              <a:rPr sz="79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ordinary</a:t>
            </a:r>
            <a:r>
              <a:rPr sz="799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shares</a:t>
            </a:r>
            <a:r>
              <a:rPr sz="799" spc="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(Note</a:t>
            </a: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B3B3B"/>
                </a:solidFill>
                <a:latin typeface="Arial"/>
                <a:cs typeface="Arial"/>
              </a:rPr>
              <a:t>26)</a:t>
            </a:r>
            <a:endParaRPr sz="7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742558" y="5293925"/>
            <a:ext cx="21173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B3B3B"/>
                </a:solidFill>
                <a:latin typeface="Arial"/>
                <a:cs typeface="Arial"/>
              </a:rPr>
              <a:t>(73)</a:t>
            </a:r>
            <a:endParaRPr sz="7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979140" y="5446330"/>
            <a:ext cx="20349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B3B3B"/>
                </a:solidFill>
                <a:latin typeface="Arial"/>
                <a:cs typeface="Arial"/>
              </a:rPr>
              <a:t>100</a:t>
            </a:r>
            <a:endParaRPr sz="7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440267" y="5266492"/>
            <a:ext cx="216806" cy="311484"/>
          </a:xfrm>
          <a:prstGeom prst="rect">
            <a:avLst/>
          </a:prstGeom>
        </p:spPr>
        <p:txBody>
          <a:bodyPr vert="horz" wrap="square" lIns="0" tIns="39938" rIns="0" bIns="0" rtlCol="0">
            <a:spAutoFit/>
          </a:bodyPr>
          <a:lstStyle/>
          <a:p>
            <a:pPr marL="12678">
              <a:spcBef>
                <a:spcPts val="314"/>
              </a:spcBef>
            </a:pPr>
            <a:r>
              <a:rPr sz="799" spc="-20" dirty="0">
                <a:solidFill>
                  <a:srgbClr val="3B3B3B"/>
                </a:solidFill>
                <a:latin typeface="Arial"/>
                <a:cs typeface="Arial"/>
              </a:rPr>
              <a:t>(73)</a:t>
            </a:r>
            <a:endParaRPr sz="799">
              <a:latin typeface="Arial"/>
              <a:cs typeface="Arial"/>
            </a:endParaRPr>
          </a:p>
          <a:p>
            <a:pPr marL="25990">
              <a:spcBef>
                <a:spcPts val="220"/>
              </a:spcBef>
            </a:pPr>
            <a:r>
              <a:rPr sz="799" spc="-25" dirty="0">
                <a:solidFill>
                  <a:srgbClr val="3B3B3B"/>
                </a:solidFill>
                <a:latin typeface="Arial"/>
                <a:cs typeface="Arial"/>
              </a:rPr>
              <a:t>100</a:t>
            </a:r>
            <a:endParaRPr sz="7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863469" y="5610925"/>
            <a:ext cx="142952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3B3B3B"/>
                </a:solidFill>
                <a:latin typeface="Arial"/>
                <a:cs typeface="Arial"/>
              </a:rPr>
              <a:t>Balance</a:t>
            </a:r>
            <a:r>
              <a:rPr sz="799" b="1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799" b="1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3B3B"/>
                </a:solidFill>
                <a:latin typeface="Arial"/>
                <a:cs typeface="Arial"/>
              </a:rPr>
              <a:t>at</a:t>
            </a:r>
            <a:r>
              <a:rPr sz="799" b="1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3B3B"/>
                </a:solidFill>
                <a:latin typeface="Arial"/>
                <a:cs typeface="Arial"/>
              </a:rPr>
              <a:t>31</a:t>
            </a:r>
            <a:r>
              <a:rPr sz="799" b="1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3B3B"/>
                </a:solidFill>
                <a:latin typeface="Arial"/>
                <a:cs typeface="Arial"/>
              </a:rPr>
              <a:t>March</a:t>
            </a:r>
            <a:r>
              <a:rPr sz="799" b="1" spc="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3B3B3B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832794" y="5607877"/>
            <a:ext cx="34739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10</a:t>
            </a:r>
            <a:r>
              <a:rPr sz="799" b="1" spc="-10" dirty="0">
                <a:solidFill>
                  <a:srgbClr val="5D5D64"/>
                </a:solidFill>
                <a:latin typeface="Arial"/>
                <a:cs typeface="Arial"/>
              </a:rPr>
              <a:t>,</a:t>
            </a: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322</a:t>
            </a:r>
            <a:endParaRPr sz="7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600274" y="5607877"/>
            <a:ext cx="35373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(5,074)</a:t>
            </a:r>
            <a:endParaRPr sz="79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6371918" y="5607877"/>
            <a:ext cx="2821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5,248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99183" y="9265570"/>
            <a:ext cx="411296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Notes</a:t>
            </a:r>
            <a:r>
              <a:rPr sz="79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related</a:t>
            </a:r>
            <a:r>
              <a:rPr sz="79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statements</a:t>
            </a:r>
            <a:r>
              <a:rPr sz="799" spc="8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forming</a:t>
            </a:r>
            <a:r>
              <a:rPr sz="79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part</a:t>
            </a:r>
            <a:r>
              <a:rPr sz="79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these</a:t>
            </a:r>
            <a:r>
              <a:rPr sz="79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accounts</a:t>
            </a:r>
            <a:r>
              <a:rPr sz="799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appear</a:t>
            </a:r>
            <a:r>
              <a:rPr sz="79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pages</a:t>
            </a:r>
            <a:r>
              <a:rPr sz="799" spc="9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65</a:t>
            </a:r>
            <a:r>
              <a:rPr sz="79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B3B3B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B3B3B"/>
                </a:solidFill>
                <a:latin typeface="Arial"/>
                <a:cs typeface="Arial"/>
              </a:rPr>
              <a:t>101</a:t>
            </a:r>
            <a:r>
              <a:rPr sz="799" spc="-20" dirty="0">
                <a:solidFill>
                  <a:srgbClr val="90919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911242" y="1248606"/>
          <a:ext cx="6025548" cy="555326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91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596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947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8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641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30591">
                <a:tc>
                  <a:txBody>
                    <a:bodyPr/>
                    <a:lstStyle/>
                    <a:p>
                      <a:pPr marL="62230" marR="3175">
                        <a:lnSpc>
                          <a:spcPts val="885"/>
                        </a:lnSpc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b="1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financial </a:t>
                      </a:r>
                      <a:r>
                        <a:rPr sz="800" b="1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iear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ended</a:t>
                      </a:r>
                      <a:r>
                        <a:rPr sz="800" b="1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9975"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5745" algn="r">
                        <a:lnSpc>
                          <a:spcPts val="770"/>
                        </a:lnSpc>
                        <a:spcBef>
                          <a:spcPts val="765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Note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699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83845">
                        <a:lnSpc>
                          <a:spcPts val="885"/>
                        </a:lnSpc>
                      </a:pPr>
                      <a:r>
                        <a:rPr sz="800" b="1" spc="-2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93065">
                        <a:lnSpc>
                          <a:spcPts val="550"/>
                        </a:lnSpc>
                        <a:spcBef>
                          <a:spcPts val="105"/>
                        </a:spcBef>
                      </a:pPr>
                      <a:r>
                        <a:rPr sz="6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10185">
                        <a:lnSpc>
                          <a:spcPts val="885"/>
                        </a:lnSpc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8255" algn="r">
                        <a:lnSpc>
                          <a:spcPts val="620"/>
                        </a:lnSpc>
                        <a:spcBef>
                          <a:spcPts val="130"/>
                        </a:spcBef>
                      </a:pPr>
                      <a:r>
                        <a:rPr sz="5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65405" marR="317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b="1" spc="-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4769" marR="31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used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)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/generated</a:t>
                      </a:r>
                      <a:r>
                        <a:rPr sz="800" spc="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29019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1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(580)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016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63500" marR="31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1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(107)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016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3500" marR="317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Interest element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 lease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rental</a:t>
                      </a:r>
                      <a:r>
                        <a:rPr sz="800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payments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(13)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016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4769" marR="317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corporation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 marL="67945" marR="3175">
                        <a:lnSpc>
                          <a:spcPts val="94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Overseas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(32)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3841">
                <a:tc>
                  <a:txBody>
                    <a:bodyPr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254"/>
                        </a:spcBef>
                        <a:tabLst>
                          <a:tab pos="3885565" algn="l"/>
                        </a:tabLst>
                      </a:pPr>
                      <a:r>
                        <a:rPr sz="800" b="1" u="sng" spc="260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u="sng" spc="-10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b="1" u="sng" spc="10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b="1" u="sng" spc="-30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(used</a:t>
                      </a:r>
                      <a:r>
                        <a:rPr sz="800" b="1" u="sng" spc="-10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ln)/generated</a:t>
                      </a:r>
                      <a:r>
                        <a:rPr sz="800" b="1" u="sng" spc="114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dirty="0">
                          <a:solidFill>
                            <a:srgbClr val="21212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from operating</a:t>
                      </a:r>
                      <a:r>
                        <a:rPr sz="800" b="1" u="sng" spc="35" dirty="0">
                          <a:solidFill>
                            <a:srgbClr val="21212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spc="-10" dirty="0">
                          <a:solidFill>
                            <a:srgbClr val="21212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activities</a:t>
                      </a:r>
                      <a:r>
                        <a:rPr sz="800" b="1" u="sng" dirty="0">
                          <a:solidFill>
                            <a:srgbClr val="21212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b="1" spc="-1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(707)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72390" marR="317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Investing</a:t>
                      </a:r>
                      <a:r>
                        <a:rPr sz="800" b="1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71120" marR="31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Purchase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property</a:t>
                      </a:r>
                      <a:r>
                        <a:rPr sz="800" dirty="0">
                          <a:solidFill>
                            <a:srgbClr val="9999A8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50" dirty="0">
                          <a:solidFill>
                            <a:srgbClr val="9999A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399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b="1" spc="-1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(624)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(429)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74295" marR="317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Sale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property</a:t>
                      </a:r>
                      <a:r>
                        <a:rPr sz="800" dirty="0">
                          <a:solidFill>
                            <a:srgbClr val="9999A8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5" dirty="0">
                          <a:solidFill>
                            <a:srgbClr val="9999A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034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1120" marR="317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Purchase</a:t>
                      </a:r>
                      <a:r>
                        <a:rPr sz="800" spc="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intangible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4295" marR="317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Sa</a:t>
                      </a:r>
                      <a:r>
                        <a:rPr sz="800" dirty="0">
                          <a:solidFill>
                            <a:srgbClr val="898989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097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5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4295" marR="31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Proceeds</a:t>
                      </a:r>
                      <a:r>
                        <a:rPr sz="800" spc="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sale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group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subsidiaries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29146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74295" marR="317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proceeds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prior</a:t>
                      </a:r>
                      <a:r>
                        <a:rPr sz="800" spc="7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sale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74295" marR="317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Dividends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29019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-5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74295" marR="317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Dividends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rece</a:t>
                      </a:r>
                      <a:r>
                        <a:rPr sz="800" dirty="0">
                          <a:solidFill>
                            <a:srgbClr val="898989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ved</a:t>
                      </a:r>
                      <a:r>
                        <a:rPr sz="800" spc="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900" spc="-50" dirty="0">
                          <a:solidFill>
                            <a:srgbClr val="212121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44537">
                <a:tc>
                  <a:txBody>
                    <a:bodyPr/>
                    <a:lstStyle/>
                    <a:p>
                      <a:pPr marL="72390" marR="3175">
                        <a:lnSpc>
                          <a:spcPts val="94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Interest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rece</a:t>
                      </a:r>
                      <a:r>
                        <a:rPr sz="800" spc="-1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ved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ts val="990"/>
                        </a:lnSpc>
                        <a:spcBef>
                          <a:spcPts val="50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5743">
                <a:tc>
                  <a:txBody>
                    <a:bodyPr/>
                    <a:lstStyle/>
                    <a:p>
                      <a:pPr marL="74930" marR="317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b="1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b="1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used</a:t>
                      </a:r>
                      <a:r>
                        <a:rPr sz="800" b="1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9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Investing</a:t>
                      </a:r>
                      <a:r>
                        <a:rPr sz="800" b="1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(593)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(395)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4930" marR="317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r>
                        <a:rPr sz="800" b="1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74295" marR="3175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oceeds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ssue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equity</a:t>
                      </a:r>
                      <a:r>
                        <a:rPr sz="800" spc="10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shares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42001">
                <a:tc>
                  <a:txBody>
                    <a:bodyPr/>
                    <a:lstStyle/>
                    <a:p>
                      <a:pPr marL="74295" marR="317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New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{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ud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ng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drawdowns</a:t>
                      </a:r>
                      <a:r>
                        <a:rPr sz="800" spc="8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 revolving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credit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facility)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714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80010" marR="317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Repayment</a:t>
                      </a:r>
                      <a:r>
                        <a:rPr sz="800" spc="1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repayments</a:t>
                      </a:r>
                      <a:r>
                        <a:rPr sz="800" spc="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revolving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credit</a:t>
                      </a:r>
                      <a:r>
                        <a:rPr sz="800" spc="5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facility)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b="1" spc="-1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(146)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(200)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76835" marR="317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Cap</a:t>
                      </a:r>
                      <a:r>
                        <a:rPr sz="800" dirty="0">
                          <a:solidFill>
                            <a:srgbClr val="565656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5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element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rental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payments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08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(56)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 marL="80645" marR="3175">
                        <a:lnSpc>
                          <a:spcPts val="94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Purchase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add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tiona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4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stake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subsidiaries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80645" marR="3175">
                        <a:lnSpc>
                          <a:spcPts val="890"/>
                        </a:lnSpc>
                        <a:spcBef>
                          <a:spcPts val="280"/>
                        </a:spcBef>
                      </a:pP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7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generated</a:t>
                      </a:r>
                      <a:r>
                        <a:rPr sz="800" spc="7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9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r>
                        <a:rPr sz="800" spc="1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activities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ts val="990"/>
                        </a:lnSpc>
                        <a:spcBef>
                          <a:spcPts val="180"/>
                        </a:spcBef>
                      </a:pPr>
                      <a:r>
                        <a:rPr sz="9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611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15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 marL="78740" marR="317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Decrease)</a:t>
                      </a:r>
                      <a:r>
                        <a:rPr sz="80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/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lncrease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9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equ</a:t>
                      </a:r>
                      <a:r>
                        <a:rPr sz="800" spc="-10" dirty="0">
                          <a:solidFill>
                            <a:srgbClr val="69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valents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8067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(689)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161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83185" marR="317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7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6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2806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828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44537">
                <a:tc>
                  <a:txBody>
                    <a:bodyPr/>
                    <a:lstStyle/>
                    <a:p>
                      <a:pPr marL="83185" marR="3175">
                        <a:lnSpc>
                          <a:spcPts val="915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Effect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foreign</a:t>
                      </a:r>
                      <a:r>
                        <a:rPr sz="800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130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0815" algn="r">
                        <a:lnSpc>
                          <a:spcPts val="990"/>
                        </a:lnSpc>
                        <a:spcBef>
                          <a:spcPts val="50"/>
                        </a:spcBef>
                      </a:pPr>
                      <a:r>
                        <a:rPr sz="800" b="1" spc="-2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(14)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  <a:tr h="187011">
                <a:tc>
                  <a:txBody>
                    <a:bodyPr/>
                    <a:lstStyle/>
                    <a:p>
                      <a:pPr marL="83185" marR="317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b="1" spc="-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r>
                        <a:rPr sz="800" b="1" spc="6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800" b="1" spc="5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78130" algn="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99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83185" marR="317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consist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83185" marR="317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dirty="0">
                          <a:solidFill>
                            <a:srgbClr val="9999A8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deposits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28765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2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83820" marR="3175">
                        <a:lnSpc>
                          <a:spcPts val="94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overdrafts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27876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ts val="1015"/>
                        </a:lnSpc>
                        <a:spcBef>
                          <a:spcPts val="50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510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4"/>
                  </a:ext>
                </a:extLst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170667" y="9525230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20384" y="1102719"/>
            <a:ext cx="6504169" cy="0"/>
          </a:xfrm>
          <a:custGeom>
            <a:avLst/>
            <a:gdLst/>
            <a:ahLst/>
            <a:cxnLst/>
            <a:rect l="l" t="t" r="r" b="b"/>
            <a:pathLst>
              <a:path w="6515100">
                <a:moveTo>
                  <a:pt x="0" y="0"/>
                </a:moveTo>
                <a:lnTo>
                  <a:pt x="65145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6583" y="723975"/>
            <a:ext cx="3156360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E5.</a:t>
            </a:r>
            <a:r>
              <a:rPr sz="1198" b="1" spc="7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Consolidated</a:t>
            </a:r>
            <a:r>
              <a:rPr sz="1198" b="1" spc="19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statement</a:t>
            </a:r>
            <a:r>
              <a:rPr sz="1198" b="1" spc="16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of</a:t>
            </a:r>
            <a:r>
              <a:rPr sz="1198" b="1" spc="10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cash</a:t>
            </a:r>
            <a:r>
              <a:rPr sz="1198" b="1" spc="13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2A1"/>
                </a:solidFill>
                <a:latin typeface="Arial"/>
                <a:cs typeface="Arial"/>
              </a:rPr>
              <a:t>flows</a:t>
            </a:r>
            <a:endParaRPr sz="1198">
              <a:latin typeface="Arial"/>
              <a:cs typeface="Arial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414" y="9294944"/>
            <a:ext cx="410219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Noles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related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statements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forming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accounts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appear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pages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65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101</a:t>
            </a:r>
            <a:r>
              <a:rPr sz="799" spc="-2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31168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7497" y="9547495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59762" y="722825"/>
            <a:ext cx="405337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69C"/>
                </a:solidFill>
                <a:latin typeface="Arial"/>
                <a:cs typeface="Arial"/>
              </a:rPr>
              <a:t>E6.</a:t>
            </a:r>
            <a:r>
              <a:rPr sz="1198" b="1" spc="90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C"/>
                </a:solidFill>
                <a:latin typeface="Arial"/>
                <a:cs typeface="Arial"/>
              </a:rPr>
              <a:t>Presentation</a:t>
            </a:r>
            <a:r>
              <a:rPr sz="1198" b="1" spc="240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C"/>
                </a:solidFill>
                <a:latin typeface="Arial"/>
                <a:cs typeface="Arial"/>
              </a:rPr>
              <a:t>of</a:t>
            </a:r>
            <a:r>
              <a:rPr sz="1198" b="1" spc="65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C"/>
                </a:solidFill>
                <a:latin typeface="Arial"/>
                <a:cs typeface="Arial"/>
              </a:rPr>
              <a:t>accounts</a:t>
            </a:r>
            <a:r>
              <a:rPr sz="1198" b="1" spc="200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C"/>
                </a:solidFill>
                <a:latin typeface="Arial"/>
                <a:cs typeface="Arial"/>
              </a:rPr>
              <a:t>and</a:t>
            </a:r>
            <a:r>
              <a:rPr sz="1198" b="1" spc="100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C"/>
                </a:solidFill>
                <a:latin typeface="Arial"/>
                <a:cs typeface="Arial"/>
              </a:rPr>
              <a:t>accounting</a:t>
            </a:r>
            <a:r>
              <a:rPr sz="1198" b="1" spc="185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69C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8011" y="1233124"/>
            <a:ext cx="2849536" cy="11176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9018" algn="just">
              <a:spcBef>
                <a:spcPts val="100"/>
              </a:spcBef>
            </a:pPr>
            <a:r>
              <a:rPr sz="948" spc="-130" dirty="0">
                <a:solidFill>
                  <a:srgbClr val="2D569C"/>
                </a:solidFill>
                <a:latin typeface="Times New Roman"/>
                <a:cs typeface="Times New Roman"/>
              </a:rPr>
              <a:t>I</a:t>
            </a:r>
            <a:r>
              <a:rPr sz="948" spc="35" dirty="0">
                <a:solidFill>
                  <a:srgbClr val="2D569C"/>
                </a:solidFill>
                <a:latin typeface="Times New Roman"/>
                <a:cs typeface="Times New Roman"/>
              </a:rPr>
              <a:t> </a:t>
            </a:r>
            <a:r>
              <a:rPr sz="849" b="1" dirty="0">
                <a:solidFill>
                  <a:srgbClr val="2D569C"/>
                </a:solidFill>
                <a:latin typeface="Arial"/>
                <a:cs typeface="Arial"/>
              </a:rPr>
              <a:t>Basis</a:t>
            </a:r>
            <a:r>
              <a:rPr sz="849" b="1" spc="30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569C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2D569C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D569C"/>
                </a:solidFill>
                <a:latin typeface="Arial"/>
                <a:cs typeface="Arial"/>
              </a:rPr>
              <a:t>preparation</a:t>
            </a:r>
            <a:endParaRPr sz="849">
              <a:latin typeface="Arial"/>
              <a:cs typeface="Arial"/>
            </a:endParaRPr>
          </a:p>
          <a:p>
            <a:pPr marL="12678" marR="5071" indent="1268" algn="just">
              <a:lnSpc>
                <a:spcPct val="120700"/>
              </a:lnSpc>
              <a:spcBef>
                <a:spcPts val="519"/>
              </a:spcBef>
            </a:pP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private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incorporated,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registere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domiciled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United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Kingdom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Act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2006.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Grou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for 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ended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compris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subsidiaries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join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ventures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associated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undertakings.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8011" y="2398252"/>
            <a:ext cx="2836857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functional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presentational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presentational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Group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sterling.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6793" y="2760973"/>
            <a:ext cx="2850170" cy="616818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3312" marR="5071" indent="-1268" algn="just">
              <a:lnSpc>
                <a:spcPct val="121000"/>
              </a:lnSpc>
              <a:spcBef>
                <a:spcPts val="11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December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2020,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IFRS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adopted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European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Union at that date was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brought into UK law and became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adopted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Standards,</a:t>
            </a:r>
            <a:r>
              <a:rPr sz="79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future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subject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endorsement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20202" y="3352302"/>
            <a:ext cx="808901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4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UK-adopted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8317" y="3352303"/>
            <a:ext cx="1993089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Endorsement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Board.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transitioned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1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April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2021.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4964" y="3864379"/>
            <a:ext cx="2847000" cy="75691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20200"/>
              </a:lnSpc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been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UK-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adopted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International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Companies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2006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standards.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3339" y="4669068"/>
            <a:ext cx="2848268" cy="903357"/>
          </a:xfrm>
          <a:prstGeom prst="rect">
            <a:avLst/>
          </a:prstGeom>
        </p:spPr>
        <p:txBody>
          <a:bodyPr vert="horz" wrap="square" lIns="0" tIns="14580" rIns="0" bIns="0" rtlCol="0">
            <a:spAutoFit/>
          </a:bodyPr>
          <a:lstStyle/>
          <a:p>
            <a:pPr marL="12678" marR="5071" indent="2536" algn="just">
              <a:lnSpc>
                <a:spcPct val="118700"/>
              </a:lnSpc>
              <a:spcBef>
                <a:spcPts val="11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meets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definition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qualifying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100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'Application</a:t>
            </a:r>
            <a:r>
              <a:rPr sz="799" i="1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i="1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i="1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i="1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Requirements'</a:t>
            </a:r>
            <a:r>
              <a:rPr sz="799" i="1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issued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Council.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i="1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Company's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2006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using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101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'Reduced</a:t>
            </a:r>
            <a:r>
              <a:rPr sz="799" i="1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Disclosure</a:t>
            </a:r>
            <a:r>
              <a:rPr sz="799" i="1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Framework'</a:t>
            </a:r>
            <a:r>
              <a:rPr sz="799" i="1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('FRS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101').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4964" y="5620068"/>
            <a:ext cx="2838759" cy="75691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recognition,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measurement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presentation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UK-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adopted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international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standards.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amendments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where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necessary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take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advantage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101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disclosure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exemptions.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78871" y="6424763"/>
            <a:ext cx="2847634" cy="163808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6973" indent="3804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exemptions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IFRS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applied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preparation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Company's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statements,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101: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IFRS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7,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'Financial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instruments: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Disclosures';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IFRS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13,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'Fair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measurement'</a:t>
            </a:r>
            <a:endParaRPr sz="799">
              <a:latin typeface="Arial"/>
              <a:cs typeface="Arial"/>
            </a:endParaRPr>
          </a:p>
          <a:p>
            <a:pPr marL="12678" marR="5071" algn="just">
              <a:lnSpc>
                <a:spcPct val="120200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paragraphs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91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99;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1,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'Presentation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statements'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paragraphs 10(d), 38A, 38B-D, 111 and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134-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136;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7,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'Statement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flows';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36,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'Impairment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assets'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paragraphs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130(f)(ii),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130(f)(iii),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134(d) 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134(f)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135(c)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135(e);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8,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'Accounting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policies,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accounting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errors'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paragraphs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30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31;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requirements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24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transactions.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75925" y="8110348"/>
            <a:ext cx="2847634" cy="439126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804" algn="just">
              <a:lnSpc>
                <a:spcPct val="119000"/>
              </a:lnSpc>
              <a:spcBef>
                <a:spcPts val="1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historical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convention,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unless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otherwise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stated.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78871" y="8622425"/>
            <a:ext cx="2841295" cy="58456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19400"/>
              </a:lnSpc>
              <a:spcBef>
                <a:spcPts val="10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assessed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requirements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compared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 funding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requirements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assumed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available,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working capital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facilities.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71235" y="1154636"/>
            <a:ext cx="2859679" cy="1052965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4437" algn="just">
              <a:lnSpc>
                <a:spcPct val="1206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Sweden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Norway as well as certain international sales offices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(to-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gether 'the UK Business') and the other centred in the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Neth-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erlands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manufacturing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elsewhere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mainland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('MLE')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United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States,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offices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(together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Business')</a:t>
            </a:r>
            <a:r>
              <a:rPr sz="799" spc="-10" dirty="0">
                <a:solidFill>
                  <a:srgbClr val="A1A0A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60875" y="2261090"/>
            <a:ext cx="2865384" cy="3390916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11411" algn="just">
              <a:lnSpc>
                <a:spcPct val="120300"/>
              </a:lnSpc>
              <a:spcBef>
                <a:spcPts val="7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number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possible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scenarios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position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Business,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reference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("the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case")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mitigating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actions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could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take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limit any adverse consequences to liquidity. The steel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dustry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cyclical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conditions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12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months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challenging.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Alongside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challenging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trading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conditions,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relined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two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blast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 contributed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negative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EBITDA 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operating cash flows during 2023/24.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Neverthe-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less, 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quarter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positive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unutilised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E130m.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Given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reline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blast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completed and specific actions to improve business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perfor-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mance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undertaken,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position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Business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improve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2024/25 financial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help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short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fluctuations in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liquidity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requirements,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22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49" b="1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increased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 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€200m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a total 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E400m. Following the refinancing, under all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sce-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narios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considered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directors,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severe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plausible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downside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scenario,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access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adequate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12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months.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59505" y="5702366"/>
            <a:ext cx="2860947" cy="1485943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5705" algn="just">
              <a:lnSpc>
                <a:spcPct val="120200"/>
              </a:lnSpc>
              <a:spcBef>
                <a:spcPts val="75"/>
              </a:spcBef>
            </a:pP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previous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years,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wider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group,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benefite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support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settle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historic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indebtedness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invest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working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cluded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proceeds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£1,366m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2021/22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arrangin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bank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financ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either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direct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indirect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via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group companies.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additional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support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£100m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£100m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April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2024.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55696" y="7235549"/>
            <a:ext cx="2856509" cy="2220039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5071" algn="just">
              <a:lnSpc>
                <a:spcPct val="119400"/>
              </a:lnSpc>
              <a:spcBef>
                <a:spcPts val="105"/>
              </a:spcBef>
            </a:pP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15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Limite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('TSUK')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which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forms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Business,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agreement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with 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invest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state-of-the-art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electric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arc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furnac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('EAF')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steelmaking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Talbo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of£1.25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billion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inclusive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u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£50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million. sub-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ject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regulatory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approvals.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consul-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tation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processes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finalisation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detailed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terms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conditions.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i="1" spc="-3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i="1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agreement,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agreed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proceeded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inject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least</a:t>
            </a:r>
            <a:endParaRPr sz="799">
              <a:latin typeface="Arial"/>
              <a:cs typeface="Arial"/>
            </a:endParaRPr>
          </a:p>
          <a:p>
            <a:pPr marL="12678" marR="7607" indent="2536" algn="just">
              <a:lnSpc>
                <a:spcPct val="120200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£1,000m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£750m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cost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covered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 grant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£250m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cover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cer-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tain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interim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incur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proposal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close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heavy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 Port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Talbot.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formal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Grant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41707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925351" y="2283274"/>
            <a:ext cx="2889474" cy="0"/>
          </a:xfrm>
          <a:custGeom>
            <a:avLst/>
            <a:gdLst/>
            <a:ahLst/>
            <a:cxnLst/>
            <a:rect l="l" t="t" r="r" b="b"/>
            <a:pathLst>
              <a:path w="2894329">
                <a:moveTo>
                  <a:pt x="0" y="0"/>
                </a:moveTo>
                <a:lnTo>
                  <a:pt x="289401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925351" y="2734752"/>
            <a:ext cx="2889474" cy="0"/>
          </a:xfrm>
          <a:custGeom>
            <a:avLst/>
            <a:gdLst/>
            <a:ahLst/>
            <a:cxnLst/>
            <a:rect l="l" t="t" r="r" b="b"/>
            <a:pathLst>
              <a:path w="2894329">
                <a:moveTo>
                  <a:pt x="0" y="0"/>
                </a:moveTo>
                <a:lnTo>
                  <a:pt x="289401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913161" y="4647434"/>
            <a:ext cx="2901518" cy="0"/>
          </a:xfrm>
          <a:custGeom>
            <a:avLst/>
            <a:gdLst/>
            <a:ahLst/>
            <a:cxnLst/>
            <a:rect l="l" t="t" r="r" b="b"/>
            <a:pathLst>
              <a:path w="2906395">
                <a:moveTo>
                  <a:pt x="0" y="0"/>
                </a:moveTo>
                <a:lnTo>
                  <a:pt x="2906222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925351" y="6596722"/>
            <a:ext cx="2877429" cy="0"/>
          </a:xfrm>
          <a:custGeom>
            <a:avLst/>
            <a:gdLst/>
            <a:ahLst/>
            <a:cxnLst/>
            <a:rect l="l" t="t" r="r" b="b"/>
            <a:pathLst>
              <a:path w="2882265">
                <a:moveTo>
                  <a:pt x="0" y="0"/>
                </a:moveTo>
                <a:lnTo>
                  <a:pt x="288180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925351" y="7048200"/>
            <a:ext cx="2877429" cy="0"/>
          </a:xfrm>
          <a:custGeom>
            <a:avLst/>
            <a:gdLst/>
            <a:ahLst/>
            <a:cxnLst/>
            <a:rect l="l" t="t" r="r" b="b"/>
            <a:pathLst>
              <a:path w="2882265">
                <a:moveTo>
                  <a:pt x="0" y="0"/>
                </a:moveTo>
                <a:lnTo>
                  <a:pt x="288180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925351" y="9293390"/>
            <a:ext cx="2877429" cy="0"/>
          </a:xfrm>
          <a:custGeom>
            <a:avLst/>
            <a:gdLst/>
            <a:ahLst/>
            <a:cxnLst/>
            <a:rect l="l" t="t" r="r" b="b"/>
            <a:pathLst>
              <a:path w="2882265">
                <a:moveTo>
                  <a:pt x="0" y="0"/>
                </a:moveTo>
                <a:lnTo>
                  <a:pt x="2881800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82858" y="9543533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05725" y="733127"/>
            <a:ext cx="405464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14F9C"/>
                </a:solidFill>
                <a:latin typeface="Arial"/>
                <a:cs typeface="Arial"/>
              </a:rPr>
              <a:t>E6.</a:t>
            </a:r>
            <a:r>
              <a:rPr sz="1198" b="1" spc="14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4F9C"/>
                </a:solidFill>
                <a:latin typeface="Arial"/>
                <a:cs typeface="Arial"/>
              </a:rPr>
              <a:t>Presentation</a:t>
            </a:r>
            <a:r>
              <a:rPr sz="1198" b="1" spc="18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4F9C"/>
                </a:solidFill>
                <a:latin typeface="Arial"/>
                <a:cs typeface="Arial"/>
              </a:rPr>
              <a:t>of</a:t>
            </a:r>
            <a:r>
              <a:rPr sz="1198" b="1" spc="5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4F9C"/>
                </a:solidFill>
                <a:latin typeface="Arial"/>
                <a:cs typeface="Arial"/>
              </a:rPr>
              <a:t>accounts</a:t>
            </a:r>
            <a:r>
              <a:rPr sz="1198" b="1" spc="17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4F9C"/>
                </a:solidFill>
                <a:latin typeface="Arial"/>
                <a:cs typeface="Arial"/>
              </a:rPr>
              <a:t>and</a:t>
            </a:r>
            <a:r>
              <a:rPr sz="1198" b="1" spc="13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14F9C"/>
                </a:solidFill>
                <a:latin typeface="Arial"/>
                <a:cs typeface="Arial"/>
              </a:rPr>
              <a:t>accounting</a:t>
            </a:r>
            <a:r>
              <a:rPr sz="1198" b="1" spc="19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14F9C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49" name="object 4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50" name="object 5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51" name="object 5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55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5274" y="1162237"/>
            <a:ext cx="2850804" cy="177945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536" algn="just">
              <a:lnSpc>
                <a:spcPct val="1199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Funding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Agreement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{'GFA')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between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TSUK,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Government which intends to capture all the key points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con-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tained in the term sheet is currently being finalised and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ex-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pected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signed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early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2024/25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GFA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expected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conditional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upon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making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Final Investment Decision on the EAF project which is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ex-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pected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summer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2024.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Once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Final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Investment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Decision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made,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will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access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£1,S0Om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funding</a:t>
            </a:r>
            <a:endParaRPr sz="799">
              <a:latin typeface="Arial"/>
              <a:cs typeface="Arial"/>
            </a:endParaRPr>
          </a:p>
          <a:p>
            <a:pPr marL="21553" marR="5071" indent="-1268" algn="just">
              <a:lnSpc>
                <a:spcPct val="120300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- £1,000m from TSL (of which £200m has already been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pro-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vided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during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April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2024)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£500m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Government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order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fund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EAF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make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transition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 current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operating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model.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49191" y="2989503"/>
            <a:ext cx="2839393" cy="207233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5705" indent="-1268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well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funding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mentioned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above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799" spc="3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will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continue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access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day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to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day liquidity requirements. However £255m of these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facili-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ties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uncommitted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committed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12678" marR="5071" indent="1902" algn="just">
              <a:lnSpc>
                <a:spcPct val="120000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£150m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expire in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next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18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months.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such,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under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scenario,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will,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minimum,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require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additional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forms of financial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refinance or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facilities.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integral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TSL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Group,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binding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letter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provided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Global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Pte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Limited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('TSGH'),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subsidiary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TSL,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confirms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TSGH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will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refinancing,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repayment.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committed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falling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within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next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18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months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well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uncommitted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bank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facilities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 access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55287" y="5109619"/>
            <a:ext cx="2838759" cy="43424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case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scenario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severe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plausible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downside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scenario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3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d</a:t>
            </a:r>
            <a:r>
              <a:rPr sz="799" spc="-25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rectors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believe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access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adequate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liquid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ty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given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undertak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ngs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provided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TSGH as described above and a reasonable prospect of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se</a:t>
            </a:r>
            <a:r>
              <a:rPr sz="799" spc="-25" dirty="0">
                <a:solidFill>
                  <a:srgbClr val="9A9A9A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curing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order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enable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execution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decarbomsation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strategy.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However</a:t>
            </a:r>
            <a:r>
              <a:rPr sz="799" spc="-10" dirty="0">
                <a:solidFill>
                  <a:srgbClr val="858585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currently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binding nature of the proposed EAF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invest-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ment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means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projections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liquidity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 Business,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difficult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predict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high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level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certainty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 marR="5071" indent="1268" algn="just">
              <a:lnSpc>
                <a:spcPct val="120200"/>
              </a:lnSpc>
              <a:spcBef>
                <a:spcPts val="489"/>
              </a:spcBef>
            </a:pP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reasons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wh</a:t>
            </a:r>
            <a:r>
              <a:rPr sz="799" spc="-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43434"/>
                </a:solidFill>
                <a:latin typeface="Arial"/>
                <a:cs typeface="Arial"/>
              </a:rPr>
              <a:t>le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hav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reasonable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ex-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pectation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adequat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resources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continue operatin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foreseeabl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they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concluded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ther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exists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uncertainty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respec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Busi-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ness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spc="-7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relation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possibility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proposed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EAF</a:t>
            </a:r>
            <a:r>
              <a:rPr sz="799" spc="-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invest-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men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proceed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is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currently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non-binding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both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spc="10" dirty="0">
                <a:solidFill>
                  <a:srgbClr val="ACACAC"/>
                </a:solidFill>
                <a:latin typeface="Arial"/>
                <a:cs typeface="Arial"/>
              </a:rPr>
              <a:t>.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non-bindin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natur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of 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letter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provided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TSGH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Vllhilst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no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indica-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at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EAF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investment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along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associated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Governmen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parental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will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proceed,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factors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B4B4B"/>
                </a:solidFill>
                <a:latin typeface="Arial"/>
                <a:cs typeface="Arial"/>
              </a:rPr>
              <a:t>indicate</a:t>
            </a:r>
            <a:r>
              <a:rPr sz="799" spc="10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existence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uncertainty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which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cast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significant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doubt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Company's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Busi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-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ness</a:t>
            </a:r>
            <a:r>
              <a:rPr sz="799" spc="-5" dirty="0">
                <a:solidFill>
                  <a:srgbClr val="ACACAC"/>
                </a:solidFill>
                <a:latin typeface="Arial"/>
                <a:cs typeface="Arial"/>
              </a:rPr>
              <a:t>·.</a:t>
            </a:r>
            <a:r>
              <a:rPr sz="799" spc="-8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therefor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ACACAC"/>
                </a:solidFill>
                <a:latin typeface="Arial"/>
                <a:cs typeface="Arial"/>
              </a:rPr>
              <a:t>'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10" dirty="0">
                <a:solidFill>
                  <a:srgbClr val="9A9A9A"/>
                </a:solidFill>
                <a:latin typeface="Arial"/>
                <a:cs typeface="Arial"/>
              </a:rPr>
              <a:t>,</a:t>
            </a:r>
            <a:r>
              <a:rPr sz="799" spc="-85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ability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continu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going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concern</a:t>
            </a:r>
            <a:r>
              <a:rPr sz="799" spc="5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However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directors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continu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adopt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going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concern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preparing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707070"/>
                </a:solidFill>
                <a:latin typeface="Arial"/>
                <a:cs typeface="Arial"/>
              </a:rPr>
              <a:t>l</a:t>
            </a:r>
            <a:r>
              <a:rPr sz="799" spc="-85" dirty="0">
                <a:solidFill>
                  <a:srgbClr val="70707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 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do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707070"/>
                </a:solidFill>
                <a:latin typeface="Arial"/>
                <a:cs typeface="Arial"/>
              </a:rPr>
              <a:t>i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nclude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adjustments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re-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quired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5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9A9A9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Grou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wer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unable 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continue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going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concern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11185" y="1165287"/>
            <a:ext cx="2851438" cy="10478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 marR="5071" indent="634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accounting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policies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preparation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remained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consistent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applied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preparation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 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2023.</a:t>
            </a:r>
            <a:endParaRPr sz="799">
              <a:latin typeface="Arial"/>
              <a:cs typeface="Arial"/>
            </a:endParaRPr>
          </a:p>
          <a:p>
            <a:pPr marL="12678" algn="just">
              <a:spcBef>
                <a:spcPts val="669"/>
              </a:spcBef>
            </a:pPr>
            <a:r>
              <a:rPr sz="898" dirty="0">
                <a:solidFill>
                  <a:srgbClr val="214F9C"/>
                </a:solidFill>
                <a:latin typeface="Arial"/>
                <a:cs typeface="Arial"/>
              </a:rPr>
              <a:t>II</a:t>
            </a:r>
            <a:r>
              <a:rPr sz="898" spc="1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14F9C"/>
                </a:solidFill>
                <a:latin typeface="Arial"/>
                <a:cs typeface="Arial"/>
              </a:rPr>
              <a:t>New</a:t>
            </a:r>
            <a:r>
              <a:rPr sz="898" b="1" spc="-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214F9C"/>
                </a:solidFill>
                <a:latin typeface="Arial"/>
                <a:cs typeface="Arial"/>
              </a:rPr>
              <a:t>Standards</a:t>
            </a:r>
            <a:r>
              <a:rPr sz="898" b="1" spc="5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20" dirty="0">
                <a:solidFill>
                  <a:srgbClr val="214F9C"/>
                </a:solidFill>
                <a:latin typeface="Arial"/>
                <a:cs typeface="Arial"/>
              </a:rPr>
              <a:t>and</a:t>
            </a:r>
            <a:r>
              <a:rPr sz="898" b="1" spc="-3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214F9C"/>
                </a:solidFill>
                <a:latin typeface="Arial"/>
                <a:cs typeface="Arial"/>
              </a:rPr>
              <a:t>interpretations </a:t>
            </a:r>
            <a:r>
              <a:rPr sz="898" b="1" spc="-10" dirty="0">
                <a:solidFill>
                  <a:srgbClr val="214F9C"/>
                </a:solidFill>
                <a:latin typeface="Arial"/>
                <a:cs typeface="Arial"/>
              </a:rPr>
              <a:t>applied</a:t>
            </a:r>
            <a:endParaRPr sz="898">
              <a:latin typeface="Arial"/>
              <a:cs typeface="Arial"/>
            </a:endParaRPr>
          </a:p>
          <a:p>
            <a:pPr marL="22187" marR="6973" indent="-1902" algn="just">
              <a:lnSpc>
                <a:spcPct val="120300"/>
              </a:lnSpc>
              <a:spcBef>
                <a:spcPts val="53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International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Accounting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Standards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('IAS')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IFRSs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adopted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 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current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year: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150751" y="2348892"/>
            <a:ext cx="403182" cy="2896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lnSpc>
                <a:spcPct val="117800"/>
              </a:lnSpc>
              <a:spcBef>
                <a:spcPts val="100"/>
              </a:spcBef>
            </a:pP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Effective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Date•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82461" y="2818673"/>
            <a:ext cx="38606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IFRS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Times New Roman"/>
                <a:cs typeface="Times New Roman"/>
              </a:rPr>
              <a:t>17</a:t>
            </a:r>
            <a:endParaRPr sz="799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762655" y="2818673"/>
            <a:ext cx="90018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Insurance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Contracts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150040" y="2818673"/>
            <a:ext cx="51665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Times New Roman"/>
                <a:cs typeface="Times New Roman"/>
              </a:rPr>
              <a:t>1</a:t>
            </a:r>
            <a:r>
              <a:rPr sz="799" spc="80" dirty="0">
                <a:solidFill>
                  <a:srgbClr val="343434"/>
                </a:solidFill>
                <a:latin typeface="Times New Roman"/>
                <a:cs typeface="Times New Roman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85510" y="3120675"/>
            <a:ext cx="33154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IAS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12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764282" y="3105423"/>
            <a:ext cx="1288789" cy="41012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7116" marR="5071" indent="-5071" algn="just">
              <a:lnSpc>
                <a:spcPct val="110300"/>
              </a:lnSpc>
              <a:spcBef>
                <a:spcPts val="12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Deferred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Assets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arising from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Single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Transaction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85713" y="3389121"/>
            <a:ext cx="66499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985510" y="3697224"/>
            <a:ext cx="28083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IAS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985713" y="3913812"/>
            <a:ext cx="66499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988558" y="4209713"/>
            <a:ext cx="27195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IAS8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985713" y="4426301"/>
            <a:ext cx="66499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150853" y="3257949"/>
            <a:ext cx="52045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767329" y="3709425"/>
            <a:ext cx="1279280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536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Disclosure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Accounting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Policies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767125" y="4224966"/>
            <a:ext cx="1279280" cy="2896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17800"/>
              </a:lnSpc>
              <a:spcBef>
                <a:spcPts val="100"/>
              </a:spcBef>
              <a:tabLst>
                <a:tab pos="565457" algn="l"/>
                <a:tab pos="788597" algn="l"/>
              </a:tabLst>
            </a:pP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Definition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Accounting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Estimates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158319" y="3803994"/>
            <a:ext cx="51285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r>
              <a:rPr sz="6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153087" y="4319532"/>
            <a:ext cx="51665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Times New Roman"/>
                <a:cs typeface="Times New Roman"/>
              </a:rPr>
              <a:t>1</a:t>
            </a:r>
            <a:r>
              <a:rPr sz="799" spc="50" dirty="0">
                <a:solidFill>
                  <a:srgbClr val="343434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917141" y="4706949"/>
            <a:ext cx="2857777" cy="181939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4945" indent="-57687">
              <a:spcBef>
                <a:spcPts val="100"/>
              </a:spcBef>
              <a:buFont typeface="Arial"/>
              <a:buChar char="•"/>
              <a:tabLst>
                <a:tab pos="84945" algn="l"/>
              </a:tabLst>
            </a:pPr>
            <a:r>
              <a:rPr sz="749" i="1" dirty="0">
                <a:solidFill>
                  <a:srgbClr val="343434"/>
                </a:solidFill>
                <a:latin typeface="Arial"/>
                <a:cs typeface="Arial"/>
              </a:rPr>
              <a:t>periods</a:t>
            </a:r>
            <a:r>
              <a:rPr sz="749" i="1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343434"/>
                </a:solidFill>
                <a:latin typeface="Arial"/>
                <a:cs typeface="Arial"/>
              </a:rPr>
              <a:t>commencing</a:t>
            </a:r>
            <a:r>
              <a:rPr sz="749" i="1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i="1" spc="-10" dirty="0">
                <a:solidFill>
                  <a:srgbClr val="343434"/>
                </a:solidFill>
                <a:latin typeface="Arial"/>
                <a:cs typeface="Arial"/>
              </a:rPr>
              <a:t>after</a:t>
            </a:r>
            <a:endParaRPr sz="749">
              <a:latin typeface="Arial"/>
              <a:cs typeface="Arial"/>
            </a:endParaRPr>
          </a:p>
          <a:p>
            <a:pPr marL="19018" marR="14579" indent="-6973" algn="just">
              <a:lnSpc>
                <a:spcPct val="120300"/>
              </a:lnSpc>
              <a:spcBef>
                <a:spcPts val="504"/>
              </a:spcBef>
            </a:pP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None</a:t>
            </a:r>
            <a:r>
              <a:rPr sz="799" spc="-2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these</a:t>
            </a:r>
            <a:r>
              <a:rPr sz="799" spc="-2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amendments</a:t>
            </a:r>
            <a:r>
              <a:rPr sz="799" spc="6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had</a:t>
            </a:r>
            <a:r>
              <a:rPr sz="799" spc="-3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material impact</a:t>
            </a:r>
            <a:r>
              <a:rPr sz="799" spc="2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B4B4B"/>
                </a:solidFill>
                <a:latin typeface="Arial"/>
                <a:cs typeface="Arial"/>
              </a:rPr>
              <a:t>TSE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 financial</a:t>
            </a:r>
            <a:r>
              <a:rPr sz="799" spc="4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B4B4B"/>
                </a:solidFill>
                <a:latin typeface="Arial"/>
                <a:cs typeface="Arial"/>
              </a:rPr>
              <a:t>statements</a:t>
            </a:r>
            <a:endParaRPr sz="799">
              <a:latin typeface="Arial"/>
              <a:cs typeface="Arial"/>
            </a:endParaRPr>
          </a:p>
          <a:p>
            <a:pPr marL="12678" algn="just">
              <a:spcBef>
                <a:spcPts val="674"/>
              </a:spcBef>
            </a:pPr>
            <a:r>
              <a:rPr sz="898" dirty="0">
                <a:solidFill>
                  <a:srgbClr val="214F9C"/>
                </a:solidFill>
                <a:latin typeface="Arial"/>
                <a:cs typeface="Arial"/>
              </a:rPr>
              <a:t>Ill</a:t>
            </a:r>
            <a:r>
              <a:rPr sz="898" spc="15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14F9C"/>
                </a:solidFill>
                <a:latin typeface="Arial"/>
                <a:cs typeface="Arial"/>
              </a:rPr>
              <a:t>New</a:t>
            </a:r>
            <a:r>
              <a:rPr sz="898" b="1" spc="-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30" dirty="0">
                <a:solidFill>
                  <a:srgbClr val="214F9C"/>
                </a:solidFill>
                <a:latin typeface="Arial"/>
                <a:cs typeface="Arial"/>
              </a:rPr>
              <a:t>Standards</a:t>
            </a:r>
            <a:r>
              <a:rPr sz="898" b="1" spc="1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14F9C"/>
                </a:solidFill>
                <a:latin typeface="Arial"/>
                <a:cs typeface="Arial"/>
              </a:rPr>
              <a:t>and</a:t>
            </a:r>
            <a:r>
              <a:rPr sz="898" b="1" spc="5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214F9C"/>
                </a:solidFill>
                <a:latin typeface="Arial"/>
                <a:cs typeface="Arial"/>
              </a:rPr>
              <a:t>Interpretations</a:t>
            </a:r>
            <a:r>
              <a:rPr sz="898" b="1" spc="-7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14F9C"/>
                </a:solidFill>
                <a:latin typeface="Arial"/>
                <a:cs typeface="Arial"/>
              </a:rPr>
              <a:t>not</a:t>
            </a:r>
            <a:r>
              <a:rPr sz="898" b="1" spc="-50" dirty="0">
                <a:solidFill>
                  <a:srgbClr val="214F9C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14F9C"/>
                </a:solidFill>
                <a:latin typeface="Arial"/>
                <a:cs typeface="Arial"/>
              </a:rPr>
              <a:t>applied</a:t>
            </a:r>
            <a:endParaRPr sz="898">
              <a:latin typeface="Arial"/>
              <a:cs typeface="Arial"/>
            </a:endParaRPr>
          </a:p>
          <a:p>
            <a:pPr marL="13312" marR="5071" indent="3804" algn="just">
              <a:lnSpc>
                <a:spcPct val="118700"/>
              </a:lnSpc>
              <a:spcBef>
                <a:spcPts val="56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International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Accounting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Standards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('IASB')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issued</a:t>
            </a:r>
            <a:r>
              <a:rPr sz="799" spc="22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Standards,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relevant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Group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reporting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either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applied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adopted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UK-adopted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international</a:t>
            </a:r>
            <a:r>
              <a:rPr sz="799" spc="304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accounting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standards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ended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March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2024,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effective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after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statements</a:t>
            </a:r>
            <a:r>
              <a:rPr sz="799" spc="-10" dirty="0">
                <a:solidFill>
                  <a:srgbClr val="9A9A9A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156846" y="6665389"/>
            <a:ext cx="426638" cy="2896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lnSpc>
                <a:spcPct val="117800"/>
              </a:lnSpc>
              <a:spcBef>
                <a:spcPts val="100"/>
              </a:spcBef>
            </a:pP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Effective Date•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991606" y="7135169"/>
            <a:ext cx="26688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IAS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699" spc="-50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endParaRPr sz="6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988761" y="7354809"/>
            <a:ext cx="66499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991605" y="7720872"/>
            <a:ext cx="661828" cy="312530"/>
          </a:xfrm>
          <a:prstGeom prst="rect">
            <a:avLst/>
          </a:prstGeom>
        </p:spPr>
        <p:txBody>
          <a:bodyPr vert="horz" wrap="square" lIns="0" tIns="34232" rIns="0" bIns="0" rtlCol="0">
            <a:spAutoFit/>
          </a:bodyPr>
          <a:lstStyle/>
          <a:p>
            <a:pPr marL="12678">
              <a:spcBef>
                <a:spcPts val="27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IAS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spc="-50" dirty="0">
                <a:solidFill>
                  <a:srgbClr val="343434"/>
                </a:solidFill>
                <a:latin typeface="Times New Roman"/>
                <a:cs typeface="Times New Roman"/>
              </a:rPr>
              <a:t>1</a:t>
            </a:r>
            <a:endParaRPr sz="749">
              <a:latin typeface="Times New Roman"/>
              <a:cs typeface="Times New Roman"/>
            </a:endParaRPr>
          </a:p>
          <a:p>
            <a:pPr marL="15848">
              <a:spcBef>
                <a:spcPts val="170"/>
              </a:spcBef>
            </a:pP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991605" y="8254715"/>
            <a:ext cx="668167" cy="312530"/>
          </a:xfrm>
          <a:prstGeom prst="rect">
            <a:avLst/>
          </a:prstGeom>
        </p:spPr>
        <p:txBody>
          <a:bodyPr vert="horz" wrap="square" lIns="0" tIns="34232" rIns="0" bIns="0" rtlCol="0">
            <a:spAutoFit/>
          </a:bodyPr>
          <a:lstStyle/>
          <a:p>
            <a:pPr marL="12678">
              <a:spcBef>
                <a:spcPts val="27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IFRS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16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17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991606" y="8687889"/>
            <a:ext cx="468478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IAS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dirty="0">
                <a:solidFill>
                  <a:srgbClr val="343434"/>
                </a:solidFill>
                <a:latin typeface="Arial"/>
                <a:cs typeface="Arial"/>
              </a:rPr>
              <a:t>7</a:t>
            </a:r>
            <a:r>
              <a:rPr sz="74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IFRS7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991809" y="9075306"/>
            <a:ext cx="66499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(Amendments)</a:t>
            </a:r>
            <a:endParaRPr sz="7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773119" y="7153474"/>
            <a:ext cx="1279280" cy="2896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17800"/>
              </a:lnSpc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Classification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Current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Non-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current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771698" y="7644607"/>
            <a:ext cx="1281182" cy="439126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1268" algn="just">
              <a:lnSpc>
                <a:spcPct val="1190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Presentation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4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49" spc="2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statements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current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liabllales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covenants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773831" y="8251665"/>
            <a:ext cx="1283717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liability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sale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leaseback</a:t>
            </a:r>
            <a:endParaRPr sz="7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773526" y="8791607"/>
            <a:ext cx="633301" cy="3004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22800"/>
              </a:lnSpc>
              <a:spcBef>
                <a:spcPts val="100"/>
              </a:spcBef>
            </a:pP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SUppller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Arrangements</a:t>
            </a:r>
            <a:endParaRPr sz="79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681111" y="8822113"/>
            <a:ext cx="37275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Finance</a:t>
            </a:r>
            <a:endParaRPr sz="79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156948" y="7248039"/>
            <a:ext cx="51665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156135" y="7815438"/>
            <a:ext cx="51665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Times New Roman"/>
                <a:cs typeface="Times New Roman"/>
              </a:rPr>
              <a:t>1</a:t>
            </a:r>
            <a:r>
              <a:rPr sz="799" spc="50" dirty="0">
                <a:solidFill>
                  <a:srgbClr val="343434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161367" y="8346231"/>
            <a:ext cx="51348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r>
              <a:rPr sz="6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156947" y="8895326"/>
            <a:ext cx="51602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Jan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938100" y="9383410"/>
            <a:ext cx="145931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67196" indent="-54517">
              <a:spcBef>
                <a:spcPts val="100"/>
              </a:spcBef>
              <a:buFont typeface="Arial"/>
              <a:buChar char="•"/>
              <a:tabLst>
                <a:tab pos="67196" algn="l"/>
              </a:tabLst>
            </a:pPr>
            <a:r>
              <a:rPr sz="749" i="1" dirty="0">
                <a:solidFill>
                  <a:srgbClr val="343434"/>
                </a:solidFill>
                <a:latin typeface="Arial"/>
                <a:cs typeface="Arial"/>
              </a:rPr>
              <a:t>periods</a:t>
            </a:r>
            <a:r>
              <a:rPr sz="749" i="1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343434"/>
                </a:solidFill>
                <a:latin typeface="Arial"/>
                <a:cs typeface="Arial"/>
              </a:rPr>
              <a:t>commencing</a:t>
            </a:r>
            <a:r>
              <a:rPr sz="749" i="1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49" i="1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i="1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49" i="1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i="1" spc="-20" dirty="0">
                <a:solidFill>
                  <a:srgbClr val="343434"/>
                </a:solidFill>
                <a:latin typeface="Arial"/>
                <a:cs typeface="Arial"/>
              </a:rPr>
              <a:t>after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25071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41398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1949" y="719777"/>
            <a:ext cx="405908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A5297"/>
                </a:solidFill>
                <a:latin typeface="Arial"/>
                <a:cs typeface="Arial"/>
              </a:rPr>
              <a:t>E6.</a:t>
            </a:r>
            <a:r>
              <a:rPr sz="1198" b="1" spc="8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297"/>
                </a:solidFill>
                <a:latin typeface="Arial"/>
                <a:cs typeface="Arial"/>
              </a:rPr>
              <a:t>Presentation</a:t>
            </a:r>
            <a:r>
              <a:rPr sz="1198" b="1" spc="16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297"/>
                </a:solidFill>
                <a:latin typeface="Arial"/>
                <a:cs typeface="Arial"/>
              </a:rPr>
              <a:t>of</a:t>
            </a:r>
            <a:r>
              <a:rPr sz="1198" b="1" spc="114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297"/>
                </a:solidFill>
                <a:latin typeface="Arial"/>
                <a:cs typeface="Arial"/>
              </a:rPr>
              <a:t>accounts</a:t>
            </a:r>
            <a:r>
              <a:rPr sz="1198" b="1" spc="18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297"/>
                </a:solidFill>
                <a:latin typeface="Arial"/>
                <a:cs typeface="Arial"/>
              </a:rPr>
              <a:t>and</a:t>
            </a:r>
            <a:r>
              <a:rPr sz="1198" b="1" spc="9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A5297"/>
                </a:solidFill>
                <a:latin typeface="Arial"/>
                <a:cs typeface="Arial"/>
              </a:rPr>
              <a:t>accounting</a:t>
            </a:r>
            <a:r>
              <a:rPr sz="1198" b="1" spc="254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A5297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2" name="object 2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56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6291" y="1151589"/>
            <a:ext cx="2842563" cy="607943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1902" algn="just">
              <a:lnSpc>
                <a:spcPct val="120200"/>
              </a:lnSpc>
              <a:spcBef>
                <a:spcPts val="7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Management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performed a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review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expected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impact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standards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interpretations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applied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shown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above.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Management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do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expect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impact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result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standards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interpretations</a:t>
            </a:r>
            <a:r>
              <a:rPr sz="799" spc="-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applied.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8704" y="1824959"/>
            <a:ext cx="283178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A5297"/>
                </a:solidFill>
                <a:latin typeface="Arial"/>
                <a:cs typeface="Arial"/>
              </a:rPr>
              <a:t>IV Use</a:t>
            </a:r>
            <a:r>
              <a:rPr sz="849" b="1" spc="-2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297"/>
                </a:solidFill>
                <a:latin typeface="Arial"/>
                <a:cs typeface="Arial"/>
              </a:rPr>
              <a:t>of</a:t>
            </a:r>
            <a:r>
              <a:rPr sz="849" b="1" spc="-3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297"/>
                </a:solidFill>
                <a:latin typeface="Arial"/>
                <a:cs typeface="Arial"/>
              </a:rPr>
              <a:t>estimates</a:t>
            </a:r>
            <a:r>
              <a:rPr sz="849" b="1" spc="3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297"/>
                </a:solidFill>
                <a:latin typeface="Arial"/>
                <a:cs typeface="Arial"/>
              </a:rPr>
              <a:t>and</a:t>
            </a:r>
            <a:r>
              <a:rPr sz="849" b="1" spc="-5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297"/>
                </a:solidFill>
                <a:latin typeface="Arial"/>
                <a:cs typeface="Arial"/>
              </a:rPr>
              <a:t>critical</a:t>
            </a:r>
            <a:r>
              <a:rPr sz="849" b="1" spc="20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A5297"/>
                </a:solidFill>
                <a:latin typeface="Arial"/>
                <a:cs typeface="Arial"/>
              </a:rPr>
              <a:t>accounting</a:t>
            </a:r>
            <a:r>
              <a:rPr sz="849" b="1" spc="3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A5297"/>
                </a:solidFill>
                <a:latin typeface="Arial"/>
                <a:cs typeface="Arial"/>
              </a:rPr>
              <a:t>judgments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3244" y="2026385"/>
            <a:ext cx="2847634" cy="1491648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3170" algn="just">
              <a:lnSpc>
                <a:spcPct val="120500"/>
              </a:lnSpc>
              <a:spcBef>
                <a:spcPts val="9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application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accounting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policies,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described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section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V,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directors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required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make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judgements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(other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than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involving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estimations)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significant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impact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make estimates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about the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amounts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liabilities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readily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apparent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sources.</a:t>
            </a:r>
            <a:r>
              <a:rPr sz="799" spc="33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estimates</a:t>
            </a:r>
            <a:r>
              <a:rPr sz="799" spc="3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associated</a:t>
            </a:r>
            <a:r>
              <a:rPr sz="79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based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historical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experience</a:t>
            </a:r>
            <a:r>
              <a:rPr sz="79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factors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considered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relevant.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Actual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results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may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differ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these estimates.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3245" y="3565664"/>
            <a:ext cx="2847000" cy="9033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estimates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underlying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reviewed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an</a:t>
            </a:r>
            <a:r>
              <a:rPr sz="79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ongoing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basis.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Revisions</a:t>
            </a:r>
            <a:r>
              <a:rPr sz="79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accounting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estimates</a:t>
            </a:r>
            <a:r>
              <a:rPr sz="799" spc="2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recognised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revised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if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revision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affects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only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period,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revision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future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if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revision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affects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both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current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future periods.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3142" y="4514889"/>
            <a:ext cx="2841295" cy="127420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 marR="10777" indent="-1902" algn="just">
              <a:lnSpc>
                <a:spcPct val="115500"/>
              </a:lnSpc>
              <a:spcBef>
                <a:spcPts val="100"/>
              </a:spcBef>
            </a:pPr>
            <a:r>
              <a:rPr sz="849" i="1" dirty="0">
                <a:solidFill>
                  <a:srgbClr val="46609A"/>
                </a:solidFill>
                <a:latin typeface="Arial"/>
                <a:cs typeface="Arial"/>
              </a:rPr>
              <a:t>Critical</a:t>
            </a:r>
            <a:r>
              <a:rPr sz="849" i="1" spc="28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6609A"/>
                </a:solidFill>
                <a:latin typeface="Arial"/>
                <a:cs typeface="Arial"/>
              </a:rPr>
              <a:t>judgements</a:t>
            </a:r>
            <a:r>
              <a:rPr sz="849" i="1" spc="290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6609A"/>
                </a:solidFill>
                <a:latin typeface="Arial"/>
                <a:cs typeface="Arial"/>
              </a:rPr>
              <a:t>in</a:t>
            </a:r>
            <a:r>
              <a:rPr sz="849" i="1" spc="24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6609A"/>
                </a:solidFill>
                <a:latin typeface="Arial"/>
                <a:cs typeface="Arial"/>
              </a:rPr>
              <a:t>applying</a:t>
            </a:r>
            <a:r>
              <a:rPr sz="849" i="1" spc="280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6609A"/>
                </a:solidFill>
                <a:latin typeface="Arial"/>
                <a:cs typeface="Arial"/>
              </a:rPr>
              <a:t>the</a:t>
            </a:r>
            <a:r>
              <a:rPr sz="849" i="1" spc="27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6609A"/>
                </a:solidFill>
                <a:latin typeface="Arial"/>
                <a:cs typeface="Arial"/>
              </a:rPr>
              <a:t>Group</a:t>
            </a:r>
            <a:r>
              <a:rPr sz="849" i="1" dirty="0">
                <a:solidFill>
                  <a:srgbClr val="AFAFB6"/>
                </a:solidFill>
                <a:latin typeface="Arial"/>
                <a:cs typeface="Arial"/>
              </a:rPr>
              <a:t>'</a:t>
            </a:r>
            <a:r>
              <a:rPr sz="849" i="1" dirty="0">
                <a:solidFill>
                  <a:srgbClr val="46609A"/>
                </a:solidFill>
                <a:latin typeface="Arial"/>
                <a:cs typeface="Arial"/>
              </a:rPr>
              <a:t>s</a:t>
            </a:r>
            <a:r>
              <a:rPr sz="849" i="1" spc="19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6609A"/>
                </a:solidFill>
                <a:latin typeface="Arial"/>
                <a:cs typeface="Arial"/>
              </a:rPr>
              <a:t>accounting policies</a:t>
            </a:r>
            <a:endParaRPr sz="849">
              <a:latin typeface="Arial"/>
              <a:cs typeface="Arial"/>
            </a:endParaRPr>
          </a:p>
          <a:p>
            <a:pPr marL="12678" marR="5071" indent="4437" algn="just">
              <a:lnSpc>
                <a:spcPct val="120700"/>
              </a:lnSpc>
              <a:spcBef>
                <a:spcPts val="53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critical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judgements,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apart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involving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estimations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(which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presented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separately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below),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directors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made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process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applying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lhe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Group's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accounting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policies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most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significant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effect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amounts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financial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statements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presented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below.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7050" y="5833436"/>
            <a:ext cx="2847000" cy="2369647"/>
          </a:xfrm>
          <a:prstGeom prst="rect">
            <a:avLst/>
          </a:prstGeom>
        </p:spPr>
        <p:txBody>
          <a:bodyPr vert="horz" wrap="square" lIns="0" tIns="36768" rIns="0" bIns="0" rtlCol="0">
            <a:spAutoFit/>
          </a:bodyPr>
          <a:lstStyle/>
          <a:p>
            <a:pPr marL="193980" algn="just">
              <a:spcBef>
                <a:spcPts val="29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1)</a:t>
            </a:r>
            <a:r>
              <a:rPr sz="799" spc="464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Definition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 generating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units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('CGU')</a:t>
            </a:r>
            <a:endParaRPr sz="799">
              <a:latin typeface="Arial"/>
              <a:cs typeface="Arial"/>
            </a:endParaRPr>
          </a:p>
          <a:p>
            <a:pPr marL="18384" indent="-2536" algn="just">
              <a:spcBef>
                <a:spcPts val="19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significant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capital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invested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property,</a:t>
            </a:r>
            <a:endParaRPr sz="799">
              <a:latin typeface="Arial"/>
              <a:cs typeface="Arial"/>
            </a:endParaRPr>
          </a:p>
          <a:p>
            <a:pPr marL="12678" marR="5071" indent="5705" algn="just">
              <a:lnSpc>
                <a:spcPct val="120200"/>
              </a:lnSpc>
              <a:spcBef>
                <a:spcPts val="2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plant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483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equipment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intangible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(including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goodwill).</a:t>
            </a:r>
            <a:r>
              <a:rPr sz="79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Determining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whether</a:t>
            </a:r>
            <a:r>
              <a:rPr sz="799" spc="2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these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impaired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requires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estimation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less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sell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CGU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relates.</a:t>
            </a:r>
            <a:r>
              <a:rPr sz="799" spc="2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smallest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identifiable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generates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inflows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largely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independent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inflows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 groups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assets.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Group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these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usually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taken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be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individual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hubs/businesses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legal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entities,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although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2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combined</a:t>
            </a:r>
            <a:r>
              <a:rPr sz="799" spc="3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spc="3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split</a:t>
            </a:r>
            <a:r>
              <a:rPr sz="799" spc="30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into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</a:t>
            </a:r>
            <a:r>
              <a:rPr sz="799" spc="3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entities</a:t>
            </a:r>
            <a:r>
              <a:rPr sz="79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where</a:t>
            </a:r>
            <a:r>
              <a:rPr sz="79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deemed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appropriate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reflect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specific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economic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risks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operational</a:t>
            </a:r>
            <a:r>
              <a:rPr sz="799" spc="3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inter-dependence</a:t>
            </a:r>
            <a:r>
              <a:rPr sz="79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particular</a:t>
            </a:r>
            <a:r>
              <a:rPr sz="799" spc="4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locations</a:t>
            </a:r>
            <a:r>
              <a:rPr sz="799" spc="4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operations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governance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structure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lines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reporting.</a:t>
            </a:r>
            <a:r>
              <a:rPr sz="799" spc="4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process</a:t>
            </a:r>
            <a:r>
              <a:rPr sz="799" spc="4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defining</a:t>
            </a:r>
            <a:r>
              <a:rPr sz="799" spc="4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CGU's</a:t>
            </a:r>
            <a:r>
              <a:rPr sz="799" spc="4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requires</a:t>
            </a:r>
            <a:r>
              <a:rPr sz="799" spc="4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exercise 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significant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Judgement.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95730" y="8250561"/>
            <a:ext cx="2844464" cy="12659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7607" indent="2536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formal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separation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into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value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chain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October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2021,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definition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some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specific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CGUs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testing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PPE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goodwill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updated.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definition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CGU's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the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current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 consistent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 the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prior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made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light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formal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separation.</a:t>
            </a:r>
            <a:endParaRPr sz="799">
              <a:latin typeface="Arial"/>
              <a:cs typeface="Arial"/>
            </a:endParaRPr>
          </a:p>
          <a:p>
            <a:pPr marL="13946" marR="5071" indent="1268" algn="just">
              <a:lnSpc>
                <a:spcPct val="120200"/>
              </a:lnSpc>
              <a:spcBef>
                <a:spcPts val="549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TSUK's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announcement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close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blast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furnaces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associated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2024,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assessed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80984" y="1148542"/>
            <a:ext cx="2862215" cy="1784526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4579" marR="5071" algn="just">
              <a:lnSpc>
                <a:spcPct val="120800"/>
              </a:lnSpc>
              <a:spcBef>
                <a:spcPts val="9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4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40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4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79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37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closed</a:t>
            </a:r>
            <a:r>
              <a:rPr sz="799" spc="3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concluded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specific assets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should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separated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their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nil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they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would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remain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loss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making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until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time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they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taken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service.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details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disclosure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72.</a:t>
            </a:r>
            <a:endParaRPr sz="799">
              <a:latin typeface="Arial"/>
              <a:cs typeface="Arial"/>
            </a:endParaRPr>
          </a:p>
          <a:p>
            <a:pPr marL="13312" algn="just">
              <a:spcBef>
                <a:spcPts val="669"/>
              </a:spcBef>
            </a:pPr>
            <a:r>
              <a:rPr sz="898" i="1" spc="-45" dirty="0">
                <a:solidFill>
                  <a:srgbClr val="2A5297"/>
                </a:solidFill>
                <a:latin typeface="Arial"/>
                <a:cs typeface="Arial"/>
              </a:rPr>
              <a:t>Key</a:t>
            </a:r>
            <a:r>
              <a:rPr sz="898" i="1" spc="-85" dirty="0">
                <a:solidFill>
                  <a:srgbClr val="2A5297"/>
                </a:solidFill>
                <a:latin typeface="Arial"/>
                <a:cs typeface="Arial"/>
              </a:rPr>
              <a:t> </a:t>
            </a:r>
            <a:r>
              <a:rPr sz="898" i="1" spc="-45" dirty="0">
                <a:solidFill>
                  <a:srgbClr val="46609A"/>
                </a:solidFill>
                <a:latin typeface="Arial"/>
                <a:cs typeface="Arial"/>
              </a:rPr>
              <a:t>sources</a:t>
            </a:r>
            <a:r>
              <a:rPr sz="898" i="1" spc="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46609A"/>
                </a:solidFill>
                <a:latin typeface="Arial"/>
                <a:cs typeface="Arial"/>
              </a:rPr>
              <a:t>of</a:t>
            </a:r>
            <a:r>
              <a:rPr sz="898" i="1" spc="-45" dirty="0">
                <a:solidFill>
                  <a:srgbClr val="46609A"/>
                </a:solidFill>
                <a:latin typeface="Arial"/>
                <a:cs typeface="Arial"/>
              </a:rPr>
              <a:t> estimation</a:t>
            </a:r>
            <a:r>
              <a:rPr sz="898" i="1" spc="3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46609A"/>
                </a:solidFill>
                <a:latin typeface="Arial"/>
                <a:cs typeface="Arial"/>
              </a:rPr>
              <a:t>uncertainty</a:t>
            </a:r>
            <a:endParaRPr sz="898">
              <a:latin typeface="Arial"/>
              <a:cs typeface="Arial"/>
            </a:endParaRPr>
          </a:p>
          <a:p>
            <a:pPr marL="12678" marR="8241" indent="634" algn="just">
              <a:lnSpc>
                <a:spcPct val="120200"/>
              </a:lnSpc>
              <a:spcBef>
                <a:spcPts val="554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concerning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sources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estimation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uncertainty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reporting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end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that</a:t>
            </a:r>
            <a:r>
              <a:rPr sz="799" spc="32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may</a:t>
            </a:r>
            <a:r>
              <a:rPr sz="799" spc="37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have</a:t>
            </a:r>
            <a:r>
              <a:rPr sz="799" spc="37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3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significant</a:t>
            </a:r>
            <a:r>
              <a:rPr sz="799" spc="37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risk</a:t>
            </a:r>
            <a:r>
              <a:rPr sz="799" spc="408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causing</a:t>
            </a:r>
            <a:r>
              <a:rPr sz="79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38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material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adjustment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amounts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liabilities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within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next financial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year,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discussed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below.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101672" y="3007868"/>
            <a:ext cx="177057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33282" algn="l"/>
              </a:tabLst>
            </a:pP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1)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	Impairment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current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3977" y="3209040"/>
            <a:ext cx="2858411" cy="3531016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3170" algn="just">
              <a:lnSpc>
                <a:spcPct val="120100"/>
              </a:lnSpc>
              <a:spcBef>
                <a:spcPts val="7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less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sell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calculations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require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estimation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flows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expecte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arise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-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suitable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discount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order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calculate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present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value.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present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sensitive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discoun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64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models,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forecast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profitability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4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3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Annual</a:t>
            </a:r>
            <a:r>
              <a:rPr sz="799" spc="3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Plan,</a:t>
            </a:r>
            <a:r>
              <a:rPr sz="799" spc="38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37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35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expected</a:t>
            </a:r>
            <a:r>
              <a:rPr sz="799" spc="37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impact</a:t>
            </a:r>
            <a:r>
              <a:rPr sz="799" spc="38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Group.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Further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details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review,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,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sensitivity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analyses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ar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set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notes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8</a:t>
            </a:r>
            <a:r>
              <a:rPr sz="799" spc="20" dirty="0">
                <a:solidFill>
                  <a:srgbClr val="9E9EA1"/>
                </a:solidFill>
                <a:latin typeface="Arial"/>
                <a:cs typeface="Arial"/>
              </a:rPr>
              <a:t>,</a:t>
            </a:r>
            <a:r>
              <a:rPr sz="799" spc="30" dirty="0">
                <a:solidFill>
                  <a:srgbClr val="9E9EA1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9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10.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respect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impairmen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investments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Company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accounts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judgement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is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required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around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relevant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575759"/>
                </a:solidFill>
                <a:latin typeface="Arial"/>
                <a:cs typeface="Arial"/>
              </a:rPr>
              <a:t>investmen</a:t>
            </a:r>
            <a:r>
              <a:rPr sz="799" dirty="0">
                <a:solidFill>
                  <a:srgbClr val="575759"/>
                </a:solidFill>
                <a:latin typeface="Arial"/>
                <a:cs typeface="Arial"/>
              </a:rPr>
              <a:t>t</a:t>
            </a:r>
            <a:r>
              <a:rPr sz="799" spc="240" dirty="0">
                <a:solidFill>
                  <a:srgbClr val="575759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Group.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assessing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outline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</a:t>
            </a:r>
            <a:r>
              <a:rPr sz="799" spc="2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799" spc="2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note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10,</a:t>
            </a:r>
            <a:r>
              <a:rPr sz="799" spc="2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estimates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associated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investment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TSNH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being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-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(i)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level</a:t>
            </a:r>
            <a:r>
              <a:rPr sz="799" spc="-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government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suppor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 towards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-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long</a:t>
            </a:r>
            <a:r>
              <a:rPr sz="799" spc="-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term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capital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expenditure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investments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needed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799" spc="-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Business,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(u)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levels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government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support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electricity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network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(iii)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forecast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prices.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investment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Company's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equity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investment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subsidiary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£946m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any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reductio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valu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less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to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sell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calculations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test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would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increase 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further.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full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details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se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sensitivities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disclosed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page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75.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094527" y="6811868"/>
            <a:ext cx="182636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2)</a:t>
            </a:r>
            <a:r>
              <a:rPr sz="799" spc="275" dirty="0">
                <a:solidFill>
                  <a:srgbClr val="414141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Recognition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deferred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tax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70929" y="7006945"/>
            <a:ext cx="2850170" cy="760088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1268" algn="just">
              <a:lnSpc>
                <a:spcPct val="120800"/>
              </a:lnSpc>
              <a:spcBef>
                <a:spcPts val="9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recognition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deferred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tax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subject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to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estimations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available</a:t>
            </a:r>
            <a:r>
              <a:rPr sz="799" spc="3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taxable</a:t>
            </a:r>
            <a:r>
              <a:rPr sz="799" spc="34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profits</a:t>
            </a:r>
            <a:r>
              <a:rPr sz="799" spc="3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3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directors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consider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more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likely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occur,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Group's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annual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plans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forecasts.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Further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information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found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13.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090093" y="7836021"/>
            <a:ext cx="134584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31381" algn="l"/>
              </a:tabLst>
            </a:pP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3)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	Post-retirement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benefits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70516" y="8031099"/>
            <a:ext cx="2853339" cy="104979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902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retirement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benefit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obligations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assessed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selecting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assumptions.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selection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inflation and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mor-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tality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sources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estimation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uncertainty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could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lead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 material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adjustment in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defined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benefit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obli-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gations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within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next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financial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year.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sets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judgements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close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reference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market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conditions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third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party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actuarial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advice.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68391" y="9128406"/>
            <a:ext cx="2848902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defined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benefit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obligations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discounted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rate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set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reference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market</a:t>
            </a:r>
            <a:r>
              <a:rPr sz="799" spc="25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yields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</a:t>
            </a:r>
            <a:r>
              <a:rPr sz="799" spc="36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end</a:t>
            </a:r>
            <a:r>
              <a:rPr sz="799" spc="2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29506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986304" y="5629704"/>
            <a:ext cx="2950331" cy="0"/>
          </a:xfrm>
          <a:custGeom>
            <a:avLst/>
            <a:gdLst/>
            <a:ahLst/>
            <a:cxnLst/>
            <a:rect l="l" t="t" r="r" b="b"/>
            <a:pathLst>
              <a:path w="2955290">
                <a:moveTo>
                  <a:pt x="0" y="0"/>
                </a:moveTo>
                <a:lnTo>
                  <a:pt x="295506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986304" y="6151345"/>
            <a:ext cx="2950331" cy="0"/>
          </a:xfrm>
          <a:custGeom>
            <a:avLst/>
            <a:gdLst/>
            <a:ahLst/>
            <a:cxnLst/>
            <a:rect l="l" t="t" r="r" b="b"/>
            <a:pathLst>
              <a:path w="2955290">
                <a:moveTo>
                  <a:pt x="0" y="0"/>
                </a:moveTo>
                <a:lnTo>
                  <a:pt x="295506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82858" y="9528281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93534" y="723975"/>
            <a:ext cx="4057181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69E"/>
                </a:solidFill>
                <a:latin typeface="Arial"/>
                <a:cs typeface="Arial"/>
              </a:rPr>
              <a:t>E6.</a:t>
            </a:r>
            <a:r>
              <a:rPr sz="1198" b="1" spc="9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E"/>
                </a:solidFill>
                <a:latin typeface="Arial"/>
                <a:cs typeface="Arial"/>
              </a:rPr>
              <a:t>Presentation</a:t>
            </a:r>
            <a:r>
              <a:rPr sz="1198" b="1" spc="19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E"/>
                </a:solidFill>
                <a:latin typeface="Arial"/>
                <a:cs typeface="Arial"/>
              </a:rPr>
              <a:t>of</a:t>
            </a:r>
            <a:r>
              <a:rPr sz="1198" b="1" spc="11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E"/>
                </a:solidFill>
                <a:latin typeface="Arial"/>
                <a:cs typeface="Arial"/>
              </a:rPr>
              <a:t>accounts</a:t>
            </a:r>
            <a:r>
              <a:rPr sz="1198" b="1" spc="12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E"/>
                </a:solidFill>
                <a:latin typeface="Arial"/>
                <a:cs typeface="Arial"/>
              </a:rPr>
              <a:t>and</a:t>
            </a:r>
            <a:r>
              <a:rPr sz="1198" b="1" spc="14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69E"/>
                </a:solidFill>
                <a:latin typeface="Arial"/>
                <a:cs typeface="Arial"/>
              </a:rPr>
              <a:t>accounting</a:t>
            </a:r>
            <a:r>
              <a:rPr sz="1198" b="1" spc="20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69E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27858" y="1150034"/>
            <a:ext cx="2841295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 on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high quality corporate bonds. 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most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sig-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nificant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criteria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considered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selection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bonds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include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issue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size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corporate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bonds,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quality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bonds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 identification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outliers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excluded.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26537" y="1811998"/>
            <a:ext cx="2852706" cy="1191163"/>
          </a:xfrm>
          <a:prstGeom prst="rect">
            <a:avLst/>
          </a:prstGeom>
        </p:spPr>
        <p:txBody>
          <a:bodyPr vert="horz" wrap="square" lIns="0" tIns="10143" rIns="0" bIns="0" rtlCol="0">
            <a:spAutoFit/>
          </a:bodyPr>
          <a:lstStyle/>
          <a:p>
            <a:pPr marL="12678" marR="5071" indent="2536" algn="just">
              <a:lnSpc>
                <a:spcPct val="119900"/>
              </a:lnSpc>
              <a:spcBef>
                <a:spcPts val="8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main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defined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 scheme,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BSPS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UK,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surplus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position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ance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sheet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an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IAS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19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basis.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'asset ceiling'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applied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reflect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longer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unconditional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right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refund from the Scheme and the net surplus has been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re</a:t>
            </a:r>
            <a:r>
              <a:rPr sz="799" spc="-25" dirty="0">
                <a:solidFill>
                  <a:srgbClr val="828282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stricted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to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nil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balance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sheet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 Group's retirement benefit obligations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 a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sensi-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tivity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analysis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key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judgements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21</a:t>
            </a:r>
            <a:r>
              <a:rPr sz="799" spc="-25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52773" y="3074917"/>
            <a:ext cx="135281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4)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Recognition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provision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34718" y="3270151"/>
            <a:ext cx="2850804" cy="199942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5071" indent="-2536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 is recognised when 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 has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present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obli</a:t>
            </a:r>
            <a:r>
              <a:rPr sz="799" spc="-20" dirty="0">
                <a:solidFill>
                  <a:srgbClr val="828282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gation,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legal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constructive,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result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past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event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probable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outflow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resources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required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settle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obligation,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reliable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estimate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made. They include provisions on restructuring and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rationali-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sation,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decommissioning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environmental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etc</a:t>
            </a:r>
            <a:r>
              <a:rPr sz="799" spc="-20" dirty="0">
                <a:solidFill>
                  <a:srgbClr val="A1A1A1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may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change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changes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facts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circumstances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affect expectations about the timing or cost of underlying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ac</a:t>
            </a:r>
            <a:r>
              <a:rPr sz="799" spc="-25" dirty="0">
                <a:solidFill>
                  <a:srgbClr val="6E6E6E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tivities.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balance sheet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date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 adjusted to reflect the current best estimates. Further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828282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formation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-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found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22.</a:t>
            </a:r>
            <a:endParaRPr sz="799">
              <a:latin typeface="Arial"/>
              <a:cs typeface="Arial"/>
            </a:endParaRPr>
          </a:p>
          <a:p>
            <a:pPr marL="24089" marR="6973" indent="1268" algn="just">
              <a:lnSpc>
                <a:spcPct val="120300"/>
              </a:lnSpc>
              <a:spcBef>
                <a:spcPts val="549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detailed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accounting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pohcies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areas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outhned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-9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section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below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49801" y="5335105"/>
            <a:ext cx="159561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2D569E"/>
                </a:solidFill>
                <a:latin typeface="Arial"/>
                <a:cs typeface="Arial"/>
              </a:rPr>
              <a:t>V</a:t>
            </a:r>
            <a:r>
              <a:rPr sz="849" b="1" spc="1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D569E"/>
                </a:solidFill>
                <a:latin typeface="Arial"/>
                <a:cs typeface="Arial"/>
              </a:rPr>
              <a:t>Material</a:t>
            </a:r>
            <a:r>
              <a:rPr sz="849" b="1" spc="4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D569E"/>
                </a:solidFill>
                <a:latin typeface="Arial"/>
                <a:cs typeface="Arial"/>
              </a:rPr>
              <a:t>accounting</a:t>
            </a:r>
            <a:r>
              <a:rPr sz="799" spc="4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D569E"/>
                </a:solidFill>
                <a:latin typeface="Arial"/>
                <a:cs typeface="Arial"/>
              </a:rPr>
              <a:t>policies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44315" y="5561098"/>
            <a:ext cx="156962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(a)</a:t>
            </a:r>
            <a:r>
              <a:rPr sz="799" i="1" spc="-2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Property</a:t>
            </a:r>
            <a:r>
              <a:rPr sz="799" i="1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i="1" spc="-10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plant</a:t>
            </a:r>
            <a:r>
              <a:rPr sz="799" i="1" spc="7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and</a:t>
            </a:r>
            <a:r>
              <a:rPr sz="799" i="1" spc="2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D569E"/>
                </a:solidFill>
                <a:latin typeface="Arial"/>
                <a:cs typeface="Arial"/>
              </a:rPr>
              <a:t>equrpment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134837" y="8422002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5">
                <a:moveTo>
                  <a:pt x="12211" y="138956"/>
                </a:moveTo>
                <a:lnTo>
                  <a:pt x="0" y="138956"/>
                </a:lnTo>
                <a:lnTo>
                  <a:pt x="0" y="0"/>
                </a:lnTo>
                <a:lnTo>
                  <a:pt x="12211" y="0"/>
                </a:lnTo>
                <a:lnTo>
                  <a:pt x="12211" y="138956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 txBox="1"/>
          <p:nvPr/>
        </p:nvSpPr>
        <p:spPr>
          <a:xfrm>
            <a:off x="845026" y="5756331"/>
            <a:ext cx="2850170" cy="28045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.</a:t>
            </a:r>
            <a:r>
              <a:rPr sz="799" spc="100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equipment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recorded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acquisition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accumulated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depreciation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recognised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impairment</a:t>
            </a:r>
            <a:r>
              <a:rPr sz="799" spc="294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loss.</a:t>
            </a:r>
            <a:r>
              <a:rPr sz="79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includes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professional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fees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and,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assets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constructed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Group,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related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works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extent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directly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attributable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acquisition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construction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April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2009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includes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capitalised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qualifying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accordance</a:t>
            </a:r>
            <a:r>
              <a:rPr sz="799" spc="38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lh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policy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229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Amounts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incurred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connection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</a:t>
            </a:r>
            <a:r>
              <a:rPr sz="799" spc="483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projects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4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directly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attributable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bringing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 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location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condition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necessary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capable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operating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manner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intended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(which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refers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·commissioning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costs'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mclude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expenses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initial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operating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losses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incurred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technical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deficiencies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rectified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incremental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operating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incurred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while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new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operating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less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full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capacity)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written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to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incurred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309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course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construction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depreciated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ready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intended</a:t>
            </a:r>
            <a:r>
              <a:rPr sz="799" spc="1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use</a:t>
            </a:r>
            <a:r>
              <a:rPr sz="799" spc="-2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58335" y="8608575"/>
            <a:ext cx="2831786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gain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determined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difference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proceeds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carrying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 is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profit 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loss.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8639" y="9124115"/>
            <a:ext cx="2841295" cy="2896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178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equipment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loose plant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tools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less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written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related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05966" y="1146984"/>
            <a:ext cx="2844464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902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expected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usefu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l</a:t>
            </a:r>
            <a:r>
              <a:rPr sz="799" spc="45" dirty="0">
                <a:solidFill>
                  <a:srgbClr val="6E6E6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lives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estimated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scrap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also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spares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.</a:t>
            </a:r>
            <a:r>
              <a:rPr sz="799" spc="95" dirty="0">
                <a:solidFill>
                  <a:srgbClr val="82828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against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impairment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made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necessary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cover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slow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moving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obsolete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items.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05974" y="1659471"/>
            <a:ext cx="2850804" cy="7575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902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Subsequent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included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carrying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asset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when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24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probable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additional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economic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flow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item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measured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reliably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repairs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renewals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charged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incurred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07389" y="2461762"/>
            <a:ext cx="2835589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536" algn="just">
              <a:lnSpc>
                <a:spcPct val="120300"/>
              </a:lnSpc>
              <a:spcBef>
                <a:spcPts val="100"/>
              </a:spcBef>
            </a:pP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(b)</a:t>
            </a:r>
            <a:r>
              <a:rPr sz="799" i="1" spc="19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Depreciation</a:t>
            </a:r>
            <a:r>
              <a:rPr sz="799" i="1" dirty="0">
                <a:solidFill>
                  <a:srgbClr val="A1A1A1"/>
                </a:solidFill>
                <a:latin typeface="Arial"/>
                <a:cs typeface="Arial"/>
              </a:rPr>
              <a:t>,</a:t>
            </a:r>
            <a:r>
              <a:rPr sz="799" i="1" spc="210" dirty="0">
                <a:solidFill>
                  <a:srgbClr val="A1A1A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amortisation</a:t>
            </a:r>
            <a:r>
              <a:rPr sz="799" i="1" spc="21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and</a:t>
            </a:r>
            <a:r>
              <a:rPr sz="799" i="1" spc="18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impairment</a:t>
            </a:r>
            <a:r>
              <a:rPr sz="799" i="1" spc="304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569E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D569E"/>
                </a:solidFill>
                <a:latin typeface="Arial"/>
                <a:cs typeface="Arial"/>
              </a:rPr>
              <a:t>property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plant</a:t>
            </a:r>
            <a:r>
              <a:rPr sz="799" i="1" spc="16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and</a:t>
            </a:r>
            <a:r>
              <a:rPr sz="799" i="1" spc="14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equipment</a:t>
            </a:r>
            <a:r>
              <a:rPr sz="799" i="1" spc="21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and</a:t>
            </a:r>
            <a:r>
              <a:rPr sz="799" i="1" spc="140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other</a:t>
            </a:r>
            <a:r>
              <a:rPr sz="799" i="1" spc="14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intangible</a:t>
            </a:r>
            <a:r>
              <a:rPr sz="799" i="1" spc="17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69E"/>
                </a:solidFill>
                <a:latin typeface="Arial"/>
                <a:cs typeface="Arial"/>
              </a:rPr>
              <a:t>assets</a:t>
            </a:r>
            <a:r>
              <a:rPr sz="799" i="1" spc="175" dirty="0">
                <a:solidFill>
                  <a:srgbClr val="2D56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D569E"/>
                </a:solidFill>
                <a:latin typeface="Arial"/>
                <a:cs typeface="Arial"/>
              </a:rPr>
              <a:t>(including goodwill)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4409688" y="3153737"/>
            <a:ext cx="15848" cy="138832"/>
          </a:xfrm>
          <a:custGeom>
            <a:avLst/>
            <a:gdLst/>
            <a:ahLst/>
            <a:cxnLst/>
            <a:rect l="l" t="t" r="r" b="b"/>
            <a:pathLst>
              <a:path w="15875" h="139064">
                <a:moveTo>
                  <a:pt x="15263" y="138956"/>
                </a:moveTo>
                <a:lnTo>
                  <a:pt x="0" y="138956"/>
                </a:lnTo>
                <a:lnTo>
                  <a:pt x="0" y="0"/>
                </a:lnTo>
                <a:lnTo>
                  <a:pt x="15263" y="0"/>
                </a:lnTo>
                <a:lnTo>
                  <a:pt x="15263" y="138956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3910944" y="2974247"/>
            <a:ext cx="2851438" cy="258518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6482" marR="5071" indent="-4437" algn="just">
              <a:lnSpc>
                <a:spcPct val="1198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Depreciation or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amort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sation </a:t>
            </a:r>
            <a:r>
              <a:rPr sz="799" spc="-200" dirty="0">
                <a:solidFill>
                  <a:srgbClr val="333333"/>
                </a:solidFill>
                <a:latin typeface="Arial"/>
                <a:cs typeface="Arial"/>
              </a:rPr>
              <a:t>1s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so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write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off,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straight-l</a:t>
            </a:r>
            <a:r>
              <a:rPr sz="799" dirty="0">
                <a:solidFill>
                  <a:srgbClr val="A1A1A1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basis,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property,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equipment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intangible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assets,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mcluding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leases,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residual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value.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charges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commenced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dates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available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intended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are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spread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estimated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useful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economic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lives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or,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leased assets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6E6E6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lease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period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shorter.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estimated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useful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lives</a:t>
            </a:r>
            <a:r>
              <a:rPr sz="799" spc="2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residual</a:t>
            </a:r>
            <a:r>
              <a:rPr sz="79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values</a:t>
            </a:r>
            <a:r>
              <a:rPr sz="79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reviewed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regularly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6E6E6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when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necessary,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revised.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Accelerated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depreciation</a:t>
            </a:r>
            <a:r>
              <a:rPr sz="79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amortisa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ti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provided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expected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become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obsolete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before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normal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useful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hfe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2828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events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changes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circumstances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indicate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impairment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needs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recognised,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discussed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below.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charges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provided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fully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written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down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but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still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use.</a:t>
            </a:r>
            <a:endParaRPr sz="799">
              <a:latin typeface="Arial"/>
              <a:cs typeface="Arial"/>
            </a:endParaRPr>
          </a:p>
          <a:p>
            <a:pPr marL="22821" marR="6973" indent="3804" algn="just">
              <a:lnSpc>
                <a:spcPct val="120300"/>
              </a:lnSpc>
              <a:spcBef>
                <a:spcPts val="549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estimated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useful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lives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main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categories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property,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equipment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intangible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are: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33" name="object 3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34" name="object 3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57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6526219" y="5713623"/>
            <a:ext cx="18954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Life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533349" y="5933263"/>
            <a:ext cx="28019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056722" y="6213910"/>
            <a:ext cx="2284700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Freehold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leasehold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buildings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house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works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buildings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060176" y="6616581"/>
            <a:ext cx="202351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freehold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leasehold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buildings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057230" y="6839270"/>
            <a:ext cx="100415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machinery: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4172207" y="7078168"/>
          <a:ext cx="2604203" cy="122539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5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72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03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69261">
                <a:tc>
                  <a:txBody>
                    <a:bodyPr/>
                    <a:lstStyle/>
                    <a:p>
                      <a:pPr marL="33020">
                        <a:lnSpc>
                          <a:spcPts val="910"/>
                        </a:lnSpc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Iron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steelmaking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(maximum)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33350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2511">
                <a:tc>
                  <a:txBody>
                    <a:bodyPr/>
                    <a:lstStyle/>
                    <a:p>
                      <a:pPr marL="33020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800" spc="-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hardware</a:t>
                      </a:r>
                      <a:r>
                        <a:rPr sz="800" spc="9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software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6277" marB="0"/>
                </a:tc>
                <a:tc>
                  <a:txBody>
                    <a:bodyPr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(maximum)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3741" marB="0"/>
                </a:tc>
                <a:tc>
                  <a:txBody>
                    <a:bodyPr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6277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0608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6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Office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furniture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627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34620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3741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2511">
                <a:tc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Motor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vehicles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81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3525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2511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/>
                </a:tc>
                <a:tc>
                  <a:txBody>
                    <a:bodyPr/>
                    <a:lstStyle/>
                    <a:p>
                      <a:pPr marL="9017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(maximum)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/>
                </a:tc>
                <a:tc>
                  <a:txBody>
                    <a:bodyPr/>
                    <a:lstStyle/>
                    <a:p>
                      <a:pPr marL="14097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7993">
                <a:tc>
                  <a:txBody>
                    <a:bodyPr/>
                    <a:lstStyle/>
                    <a:p>
                      <a:pPr marL="34290">
                        <a:lnSpc>
                          <a:spcPts val="869"/>
                        </a:lnSpc>
                        <a:spcBef>
                          <a:spcPts val="35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Patents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trademarks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1605">
                        <a:lnSpc>
                          <a:spcPts val="844"/>
                        </a:lnSpc>
                        <a:spcBef>
                          <a:spcPts val="380"/>
                        </a:spcBef>
                      </a:pPr>
                      <a:r>
                        <a:rPr sz="7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8179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8" name="object 28"/>
          <p:cNvSpPr txBox="1"/>
          <p:nvPr/>
        </p:nvSpPr>
        <p:spPr>
          <a:xfrm>
            <a:off x="3973625" y="8388938"/>
            <a:ext cx="297568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33282" algn="l"/>
                <a:tab pos="2576887" algn="l"/>
                <a:tab pos="2962310" algn="l"/>
              </a:tabLst>
            </a:pPr>
            <a:r>
              <a:rPr sz="799" u="heavy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Product</a:t>
            </a:r>
            <a:r>
              <a:rPr sz="799" u="heavy" spc="15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and</a:t>
            </a:r>
            <a:r>
              <a:rPr sz="799" u="heavy" spc="-35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dbl" spc="-40" dirty="0">
                <a:solidFill>
                  <a:srgbClr val="424242"/>
                </a:solidFill>
                <a:uFill>
                  <a:solidFill>
                    <a:srgbClr val="333333"/>
                  </a:solidFill>
                </a:uFill>
                <a:latin typeface="Arial"/>
                <a:cs typeface="Arial"/>
              </a:rPr>
              <a:t>f!:?.Cess</a:t>
            </a:r>
            <a:r>
              <a:rPr sz="799" u="dbl" spc="5" dirty="0">
                <a:solidFill>
                  <a:srgbClr val="424242"/>
                </a:solidFill>
                <a:uFill>
                  <a:solidFill>
                    <a:srgbClr val="333333"/>
                  </a:solidFill>
                </a:uFill>
                <a:latin typeface="Arial"/>
                <a:cs typeface="Arial"/>
              </a:rPr>
              <a:t> </a:t>
            </a:r>
            <a:r>
              <a:rPr sz="799" u="dbl" dirty="0">
                <a:solidFill>
                  <a:srgbClr val="333333"/>
                </a:solidFill>
                <a:uFill>
                  <a:solidFill>
                    <a:srgbClr val="333333"/>
                  </a:solidFill>
                </a:uFill>
                <a:latin typeface="Arial"/>
                <a:cs typeface="Arial"/>
              </a:rPr>
              <a:t>develoement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costs</a:t>
            </a:r>
            <a:r>
              <a:rPr sz="799" u="heavy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heavy" spc="-50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5</a:t>
            </a:r>
            <a:r>
              <a:rPr sz="799" u="heavy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530756" y="6281023"/>
            <a:ext cx="15024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25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529368" y="6613530"/>
            <a:ext cx="15024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50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930354" y="8599424"/>
            <a:ext cx="2842563" cy="755016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634" algn="just">
              <a:lnSpc>
                <a:spcPct val="119700"/>
              </a:lnSpc>
              <a:spcBef>
                <a:spcPts val="10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end,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carrying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amounts</a:t>
            </a:r>
            <a:r>
              <a:rPr sz="79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property,</a:t>
            </a:r>
            <a:r>
              <a:rPr sz="79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plant</a:t>
            </a:r>
            <a:r>
              <a:rPr sz="799" spc="2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equipment</a:t>
            </a:r>
            <a:r>
              <a:rPr sz="79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intangible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(including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goodwill)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determine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whether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indication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carrying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may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recoverable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through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use.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25071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41398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0559" y="697678"/>
            <a:ext cx="4053378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b="1" spc="-45" dirty="0">
                <a:solidFill>
                  <a:srgbClr val="285499"/>
                </a:solidFill>
                <a:latin typeface="Arial"/>
                <a:cs typeface="Arial"/>
              </a:rPr>
              <a:t>E6.</a:t>
            </a:r>
            <a:r>
              <a:rPr sz="1348" b="1" spc="-5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348" b="1" spc="-60" dirty="0">
                <a:solidFill>
                  <a:srgbClr val="285499"/>
                </a:solidFill>
                <a:latin typeface="Arial"/>
                <a:cs typeface="Arial"/>
              </a:rPr>
              <a:t>Presentation</a:t>
            </a:r>
            <a:r>
              <a:rPr sz="1348" b="1" spc="1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348" b="1" dirty="0">
                <a:solidFill>
                  <a:srgbClr val="285499"/>
                </a:solidFill>
                <a:latin typeface="Arial"/>
                <a:cs typeface="Arial"/>
              </a:rPr>
              <a:t>of</a:t>
            </a:r>
            <a:r>
              <a:rPr sz="1348" b="1" spc="-4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348" b="1" spc="-70" dirty="0">
                <a:solidFill>
                  <a:srgbClr val="285499"/>
                </a:solidFill>
                <a:latin typeface="Arial"/>
                <a:cs typeface="Arial"/>
              </a:rPr>
              <a:t>accounts</a:t>
            </a:r>
            <a:r>
              <a:rPr sz="1348" b="1" spc="1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348" b="1" spc="-60" dirty="0">
                <a:solidFill>
                  <a:srgbClr val="285499"/>
                </a:solidFill>
                <a:latin typeface="Arial"/>
                <a:cs typeface="Arial"/>
              </a:rPr>
              <a:t>and</a:t>
            </a:r>
            <a:r>
              <a:rPr sz="1348" b="1" spc="-4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348" b="1" spc="-60" dirty="0">
                <a:solidFill>
                  <a:srgbClr val="285499"/>
                </a:solidFill>
                <a:latin typeface="Arial"/>
                <a:cs typeface="Arial"/>
              </a:rPr>
              <a:t>accounting</a:t>
            </a:r>
            <a:r>
              <a:rPr sz="1348" b="1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348" b="1" spc="-30" dirty="0">
                <a:solidFill>
                  <a:srgbClr val="285499"/>
                </a:solidFill>
                <a:latin typeface="Arial"/>
                <a:cs typeface="Arial"/>
              </a:rPr>
              <a:t>policies</a:t>
            </a:r>
            <a:endParaRPr sz="1348">
              <a:latin typeface="Arial"/>
              <a:cs typeface="Arial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58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885" y="1142445"/>
            <a:ext cx="2838125" cy="1201940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634" algn="just">
              <a:lnSpc>
                <a:spcPct val="120600"/>
              </a:lnSpc>
              <a:spcBef>
                <a:spcPts val="1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indication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exists,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recoverable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asset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reviewed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extent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impairment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(if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any).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generate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independent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 assets,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recoverable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CGU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asset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belongs.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intangible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indefinite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useful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lives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tested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annually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whenever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 indication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asset may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impaired.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3244" y="2392157"/>
            <a:ext cx="2847634" cy="1930965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4437" algn="just">
              <a:lnSpc>
                <a:spcPct val="120400"/>
              </a:lnSpc>
              <a:spcBef>
                <a:spcPts val="95"/>
              </a:spcBef>
            </a:pP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Recoverabl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amoun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higher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sell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use.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assessin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value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sell,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estimated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are discounte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present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pre-tax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for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valu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post-tax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discoun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for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costs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sell,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based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upon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long-term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weighted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average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4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('WACC'),</a:t>
            </a:r>
            <a:r>
              <a:rPr sz="799" spc="6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5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recognises</a:t>
            </a:r>
            <a:r>
              <a:rPr sz="799" spc="5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comparativ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WACCs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European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peers,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appropriate adjustments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risks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associate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units.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If 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recoverabl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(or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CGU)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estimated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carryin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amount,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 asset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(or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CGU)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reduced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recoverabl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amount.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impairmen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recognise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expense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immediately.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1416" y="4370357"/>
            <a:ext cx="2842563" cy="1562015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3946" marR="5071" indent="1902" algn="just">
              <a:lnSpc>
                <a:spcPct val="1205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4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4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4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subsequently</a:t>
            </a:r>
            <a:r>
              <a:rPr sz="79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reverses,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carrying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(or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CGU)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increased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revised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recoverable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amount,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increased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does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exceed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carrying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 been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impairment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(or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CGU)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prior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years.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reversal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income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immediately,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although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impairments 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goodwill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subject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subsequent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reversal.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744"/>
              </a:spcBef>
            </a:pPr>
            <a:r>
              <a:rPr sz="799" i="1" dirty="0">
                <a:solidFill>
                  <a:srgbClr val="46609A"/>
                </a:solidFill>
                <a:latin typeface="Arial"/>
                <a:cs typeface="Arial"/>
              </a:rPr>
              <a:t>(c)</a:t>
            </a:r>
            <a:r>
              <a:rPr sz="799" i="1" spc="40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6609A"/>
                </a:solidFill>
                <a:latin typeface="Arial"/>
                <a:cs typeface="Arial"/>
              </a:rPr>
              <a:t>Taxation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00198" y="5985838"/>
            <a:ext cx="2835589" cy="2896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>
              <a:lnSpc>
                <a:spcPct val="1177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expense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represents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sum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currently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tax.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9900" y="6345514"/>
            <a:ext cx="2841295" cy="760088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4437" algn="just">
              <a:lnSpc>
                <a:spcPct val="1208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currently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year.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income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because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excludes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expense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deductible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further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excludes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items that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never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deductible.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7150" y="7147156"/>
            <a:ext cx="2843830" cy="222320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1902" algn="just">
              <a:lnSpc>
                <a:spcPct val="120200"/>
              </a:lnSpc>
              <a:spcBef>
                <a:spcPts val="1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 or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recoverable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liabilities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corresponding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bases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computation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profit,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accounted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liability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method.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 generally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taxable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temporary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differences.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contrast,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only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extent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probable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future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available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against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temporary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utilised.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taxable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temporary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79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arising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investments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subsidiaries,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ventures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associates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able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reversal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temporary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probable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temporary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foreseeable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future.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74688" y="1148542"/>
            <a:ext cx="2864750" cy="1199404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5071" algn="just">
              <a:lnSpc>
                <a:spcPct val="1206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calculated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tax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liability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settled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realised.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means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rates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enacted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substantially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enacted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end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period.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credited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statement,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except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relates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items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charged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credited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directly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equity,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deferred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dealt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equity.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74738" y="2395203"/>
            <a:ext cx="2857143" cy="1052965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1268" algn="just">
              <a:lnSpc>
                <a:spcPct val="1206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offset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extent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levied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same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authority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same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entity,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taxable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entities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entity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offset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taxable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another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legally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enforceable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rights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tax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Iiabilities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jurisdiction</a:t>
            </a:r>
            <a:r>
              <a:rPr sz="799" spc="-10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72556" y="3519944"/>
            <a:ext cx="130590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dirty="0">
                <a:solidFill>
                  <a:srgbClr val="46609A"/>
                </a:solidFill>
                <a:latin typeface="Arial"/>
                <a:cs typeface="Arial"/>
              </a:rPr>
              <a:t>(d)</a:t>
            </a:r>
            <a:r>
              <a:rPr sz="799" i="1" spc="-2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6609A"/>
                </a:solidFill>
                <a:latin typeface="Arial"/>
                <a:cs typeface="Arial"/>
              </a:rPr>
              <a:t>Retirement</a:t>
            </a:r>
            <a:r>
              <a:rPr sz="799" i="1" spc="90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6609A"/>
                </a:solidFill>
                <a:latin typeface="Arial"/>
                <a:cs typeface="Arial"/>
              </a:rPr>
              <a:t>benefit</a:t>
            </a:r>
            <a:r>
              <a:rPr sz="799" i="1" spc="15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6609A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2656" y="3715021"/>
            <a:ext cx="2859045" cy="104979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170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Payments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retirement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schemes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expense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fall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due.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Payments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made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retirement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dealt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payments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schemes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Group's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obligations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schemes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equivalent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those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arising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retirement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benefit scheme.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69712" y="4812329"/>
            <a:ext cx="2860947" cy="16349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retirement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providing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Projected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Method,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valuations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carried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reporting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end.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applies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'Employee</a:t>
            </a:r>
            <a:r>
              <a:rPr sz="799" i="1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Benefits'</a:t>
            </a:r>
            <a:r>
              <a:rPr sz="799" i="1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recognise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gains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directly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retained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earnings,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presenting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arising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comprehensive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applying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19,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45454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retirement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costs,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current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service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treated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expense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employment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costs.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Past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service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cost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immediately.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63415" y="6494867"/>
            <a:ext cx="2857143" cy="97372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 marR="5071" indent="3804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retirement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liability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balance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represents 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less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obligation,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plus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present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available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refunds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future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plan.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744"/>
              </a:spcBef>
            </a:pPr>
            <a:r>
              <a:rPr sz="799" i="1" dirty="0">
                <a:solidFill>
                  <a:srgbClr val="46609A"/>
                </a:solidFill>
                <a:latin typeface="Arial"/>
                <a:cs typeface="Arial"/>
              </a:rPr>
              <a:t>(e)</a:t>
            </a:r>
            <a:r>
              <a:rPr sz="799" i="1" spc="40" dirty="0">
                <a:solidFill>
                  <a:srgbClr val="46609A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6609A"/>
                </a:solidFill>
                <a:latin typeface="Arial"/>
                <a:cs typeface="Arial"/>
              </a:rPr>
              <a:t>Provisions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62298" y="7519023"/>
            <a:ext cx="2859679" cy="16349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20200"/>
              </a:lnSpc>
              <a:spcBef>
                <a:spcPts val="100"/>
              </a:spcBef>
            </a:pP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Provisions</a:t>
            </a:r>
            <a:r>
              <a:rPr sz="799" spc="7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6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rationalisation   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7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6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measures</a:t>
            </a:r>
            <a:r>
              <a:rPr sz="799" spc="10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environmental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remediatio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legal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claims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when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has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present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legal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constructiv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obligation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result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past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events.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likely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outflow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resources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settle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obligation</a:t>
            </a:r>
            <a:r>
              <a:rPr sz="799" spc="5" dirty="0">
                <a:solidFill>
                  <a:srgbClr val="A8A8A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reliably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estimated.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involves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series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judgements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estimates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past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experienc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similar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events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third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party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advice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.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appropriate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relevant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provisions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discounte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take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consideration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value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money</a:t>
            </a:r>
            <a:r>
              <a:rPr sz="799" spc="10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65243" y="9201559"/>
            <a:ext cx="2848902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particular,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redundancy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provisions are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plans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sufficiently</a:t>
            </a:r>
            <a:r>
              <a:rPr sz="799" spc="4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</a:t>
            </a:r>
            <a:r>
              <a:rPr sz="799" dirty="0">
                <a:solidFill>
                  <a:srgbClr val="757575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led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well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advanced,</a:t>
            </a:r>
            <a:r>
              <a:rPr sz="79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32556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31332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8773" y="727026"/>
            <a:ext cx="405401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7A0"/>
                </a:solidFill>
                <a:latin typeface="Arial"/>
                <a:cs typeface="Arial"/>
              </a:rPr>
              <a:t>E6.</a:t>
            </a:r>
            <a:r>
              <a:rPr sz="1198" b="1" spc="8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A0"/>
                </a:solidFill>
                <a:latin typeface="Arial"/>
                <a:cs typeface="Arial"/>
              </a:rPr>
              <a:t>Presentation</a:t>
            </a:r>
            <a:r>
              <a:rPr sz="1198" b="1" spc="20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A0"/>
                </a:solidFill>
                <a:latin typeface="Arial"/>
                <a:cs typeface="Arial"/>
              </a:rPr>
              <a:t>of</a:t>
            </a:r>
            <a:r>
              <a:rPr sz="1198" b="1" spc="9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A0"/>
                </a:solidFill>
                <a:latin typeface="Arial"/>
                <a:cs typeface="Arial"/>
              </a:rPr>
              <a:t>accounts</a:t>
            </a:r>
            <a:r>
              <a:rPr sz="1198" b="1" spc="18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A0"/>
                </a:solidFill>
                <a:latin typeface="Arial"/>
                <a:cs typeface="Arial"/>
              </a:rPr>
              <a:t>and</a:t>
            </a:r>
            <a:r>
              <a:rPr sz="1198" b="1" spc="12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A0"/>
                </a:solidFill>
                <a:latin typeface="Arial"/>
                <a:cs typeface="Arial"/>
              </a:rPr>
              <a:t>accounting</a:t>
            </a:r>
            <a:r>
              <a:rPr sz="1198" b="1" spc="15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7A0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59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2868" y="1154356"/>
            <a:ext cx="2853339" cy="50670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13946" indent="-3170" algn="just">
              <a:lnSpc>
                <a:spcPct val="113199"/>
              </a:lnSpc>
              <a:spcBef>
                <a:spcPts val="100"/>
              </a:spcBef>
            </a:pP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appropriate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communication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affected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made at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end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year.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also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include charges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termination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arising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enhancement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retirement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post-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employment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those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employees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affected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these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plans.</a:t>
            </a:r>
            <a:endParaRPr sz="849">
              <a:latin typeface="Arial"/>
              <a:cs typeface="Arial"/>
            </a:endParaRPr>
          </a:p>
          <a:p>
            <a:pPr marL="15214" marR="10777" indent="1268" algn="just">
              <a:lnSpc>
                <a:spcPct val="112900"/>
              </a:lnSpc>
              <a:spcBef>
                <a:spcPts val="579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onerous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contracts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when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expected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derived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contract are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lower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than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unavoidable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meeting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obligations under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contract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provision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measured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at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present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lower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expected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terminating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contract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expected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continuing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contract.</a:t>
            </a:r>
            <a:r>
              <a:rPr sz="84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Before</a:t>
            </a:r>
            <a:r>
              <a:rPr sz="849" spc="2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provision</a:t>
            </a:r>
            <a:r>
              <a:rPr sz="84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established,</a:t>
            </a:r>
            <a:r>
              <a:rPr sz="84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Group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recognises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impairment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assets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associated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with that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contract.</a:t>
            </a:r>
            <a:endParaRPr sz="849">
              <a:latin typeface="Arial"/>
              <a:cs typeface="Arial"/>
            </a:endParaRPr>
          </a:p>
          <a:p>
            <a:pPr marL="20919" marR="10143" indent="-4437" algn="just">
              <a:lnSpc>
                <a:spcPct val="113199"/>
              </a:lnSpc>
              <a:spcBef>
                <a:spcPts val="574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created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long-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employee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benefits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depend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length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of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service,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service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sabbatical</a:t>
            </a:r>
            <a:r>
              <a:rPr sz="849" spc="16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awards,</a:t>
            </a:r>
            <a:r>
              <a:rPr sz="84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disability</a:t>
            </a:r>
            <a:r>
              <a:rPr sz="849" spc="17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long-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term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compensated</a:t>
            </a:r>
            <a:r>
              <a:rPr sz="84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absences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sick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leave</a:t>
            </a:r>
            <a:r>
              <a:rPr sz="849" dirty="0">
                <a:solidFill>
                  <a:srgbClr val="696969"/>
                </a:solidFill>
                <a:latin typeface="Arial"/>
                <a:cs typeface="Arial"/>
              </a:rPr>
              <a:t>.</a:t>
            </a:r>
            <a:r>
              <a:rPr sz="849" spc="125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amount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b="1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b="1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liability</a:t>
            </a:r>
            <a:r>
              <a:rPr sz="84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present</a:t>
            </a:r>
            <a:r>
              <a:rPr sz="849" spc="2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benefit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obligations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end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849" spc="-25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movements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provision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(including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actuarial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gains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losses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past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service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costs}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immediately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24089" marR="5071" indent="1268" algn="just">
              <a:lnSpc>
                <a:spcPct val="113199"/>
              </a:lnSpc>
              <a:spcBef>
                <a:spcPts val="554"/>
              </a:spcBef>
            </a:pP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84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participates</a:t>
            </a:r>
            <a:r>
              <a:rPr sz="849" spc="38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EU</a:t>
            </a:r>
            <a:r>
              <a:rPr sz="84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ETS</a:t>
            </a:r>
            <a:r>
              <a:rPr sz="849" spc="3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3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849" spc="34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ETS,</a:t>
            </a:r>
            <a:r>
              <a:rPr sz="84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initially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measuring</a:t>
            </a:r>
            <a:r>
              <a:rPr sz="84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rights</a:t>
            </a:r>
            <a:r>
              <a:rPr sz="84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received</a:t>
            </a:r>
            <a:r>
              <a:rPr sz="849" spc="2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purchased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 at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cost,</a:t>
            </a:r>
            <a:r>
              <a:rPr sz="84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recognises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provision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relation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dioxide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quotas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84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anticipated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shortfall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level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quotas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received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purchased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when</a:t>
            </a:r>
            <a:r>
              <a:rPr sz="84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compared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849" spc="-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actual</a:t>
            </a:r>
            <a:r>
              <a:rPr sz="84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emissions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given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year.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surplus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only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once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is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realised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5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b="1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form</a:t>
            </a:r>
            <a:r>
              <a:rPr sz="84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an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external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spc="-30" dirty="0">
                <a:solidFill>
                  <a:srgbClr val="333333"/>
                </a:solidFill>
                <a:latin typeface="Arial"/>
                <a:cs typeface="Arial"/>
              </a:rPr>
              <a:t>sale.</a:t>
            </a:r>
            <a:endParaRPr sz="799">
              <a:latin typeface="Arial"/>
              <a:cs typeface="Arial"/>
            </a:endParaRPr>
          </a:p>
          <a:p>
            <a:pPr marL="34232" algn="just">
              <a:spcBef>
                <a:spcPts val="639"/>
              </a:spcBef>
            </a:pPr>
            <a:r>
              <a:rPr sz="898" b="1" spc="-10" dirty="0">
                <a:solidFill>
                  <a:srgbClr val="2D57A0"/>
                </a:solidFill>
                <a:latin typeface="Arial"/>
                <a:cs typeface="Arial"/>
              </a:rPr>
              <a:t>VI</a:t>
            </a:r>
            <a:r>
              <a:rPr sz="898" b="1" spc="-5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898" b="1" spc="-35" dirty="0">
                <a:solidFill>
                  <a:srgbClr val="2D57A0"/>
                </a:solidFill>
                <a:latin typeface="Arial"/>
                <a:cs typeface="Arial"/>
              </a:rPr>
              <a:t>Other</a:t>
            </a:r>
            <a:r>
              <a:rPr sz="898" b="1" spc="-2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898" b="1" spc="-20" dirty="0">
                <a:solidFill>
                  <a:srgbClr val="2D57A0"/>
                </a:solidFill>
                <a:latin typeface="Arial"/>
                <a:cs typeface="Arial"/>
              </a:rPr>
              <a:t>accounting</a:t>
            </a:r>
            <a:r>
              <a:rPr sz="898" b="1" spc="1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D57A0"/>
                </a:solidFill>
                <a:latin typeface="Arial"/>
                <a:cs typeface="Arial"/>
              </a:rPr>
              <a:t>policies</a:t>
            </a:r>
            <a:endParaRPr sz="898">
              <a:latin typeface="Arial"/>
              <a:cs typeface="Arial"/>
            </a:endParaRPr>
          </a:p>
          <a:p>
            <a:pPr marL="29159">
              <a:spcBef>
                <a:spcPts val="749"/>
              </a:spcBef>
            </a:pP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(a)</a:t>
            </a:r>
            <a:r>
              <a:rPr sz="799" i="1" spc="-3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Basis</a:t>
            </a:r>
            <a:r>
              <a:rPr sz="799" i="1" spc="1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D57A0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D57A0"/>
                </a:solidFill>
                <a:latin typeface="Arial"/>
                <a:cs typeface="Arial"/>
              </a:rPr>
              <a:t>consolidation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0721" y="6276193"/>
            <a:ext cx="2837491" cy="1484041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1268" algn="just">
              <a:lnSpc>
                <a:spcPct val="112999"/>
              </a:lnSpc>
              <a:spcBef>
                <a:spcPts val="75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9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conso</a:t>
            </a:r>
            <a:r>
              <a:rPr sz="849" dirty="0">
                <a:solidFill>
                  <a:srgbClr val="8A8A8A"/>
                </a:solidFill>
                <a:latin typeface="Arial"/>
                <a:cs typeface="Arial"/>
              </a:rPr>
              <a:t>l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idated</a:t>
            </a:r>
            <a:r>
              <a:rPr sz="849" spc="21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income</a:t>
            </a:r>
            <a:r>
              <a:rPr sz="849" spc="22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statement</a:t>
            </a:r>
            <a:r>
              <a:rPr sz="84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849" spc="210" dirty="0">
                <a:solidFill>
                  <a:srgbClr val="A3A3A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statement</a:t>
            </a:r>
            <a:r>
              <a:rPr sz="849" spc="2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comprehensive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income</a:t>
            </a:r>
            <a:r>
              <a:rPr sz="849" spc="-30" dirty="0">
                <a:solidFill>
                  <a:srgbClr val="A3A3A3"/>
                </a:solidFill>
                <a:latin typeface="Arial"/>
                <a:cs typeface="Arial"/>
              </a:rPr>
              <a:t>,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balance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sheet.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statement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changes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statement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flows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Company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subsidiaries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-4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dirty="0">
                <a:solidFill>
                  <a:srgbClr val="7C7C7C"/>
                </a:solidFill>
                <a:latin typeface="Arial"/>
                <a:cs typeface="Arial"/>
              </a:rPr>
              <a:t>'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share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profits,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retained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post-acquisition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reserves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 joint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ventures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associates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consolidated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using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method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consolidation</a:t>
            </a:r>
            <a:r>
              <a:rPr sz="849" spc="-20" dirty="0">
                <a:solidFill>
                  <a:srgbClr val="A3A3A3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profits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losses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subsidiaries,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joint</a:t>
            </a:r>
            <a:r>
              <a:rPr sz="849" spc="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ventures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associates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acquired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sold during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included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date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acquisition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or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up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disposal.</a:t>
            </a:r>
            <a:r>
              <a:rPr sz="84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intra-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transactions,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147147" y="7734346"/>
            <a:ext cx="1552506" cy="2956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1062" marR="5071" indent="-19018">
              <a:lnSpc>
                <a:spcPct val="113199"/>
              </a:lnSpc>
              <a:spcBef>
                <a:spcPts val="100"/>
              </a:spcBef>
              <a:tabLst>
                <a:tab pos="642795" algn="l"/>
                <a:tab pos="1064353" algn="l"/>
                <a:tab pos="1310948" algn="l"/>
              </a:tabLst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expenses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eliminated</a:t>
            </a:r>
            <a:r>
              <a:rPr sz="849" spc="130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on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unrealised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profits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64119" y="7734345"/>
            <a:ext cx="1233637" cy="67704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36767" indent="-3170" algn="just">
              <a:lnSpc>
                <a:spcPct val="113199"/>
              </a:lnSpc>
              <a:spcBef>
                <a:spcPts val="100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balances,</a:t>
            </a:r>
            <a:r>
              <a:rPr sz="849" spc="45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income</a:t>
            </a:r>
            <a:r>
              <a:rPr sz="84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consolidation</a:t>
            </a:r>
            <a:r>
              <a:rPr sz="849" dirty="0">
                <a:solidFill>
                  <a:srgbClr val="696969"/>
                </a:solidFill>
                <a:latin typeface="Arial"/>
                <a:cs typeface="Arial"/>
              </a:rPr>
              <a:t>.</a:t>
            </a:r>
            <a:r>
              <a:rPr sz="849" spc="483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494949"/>
                </a:solidFill>
                <a:latin typeface="Arial"/>
                <a:cs typeface="Arial"/>
              </a:rPr>
              <a:t>including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transactions</a:t>
            </a:r>
            <a:r>
              <a:rPr sz="849" spc="-10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13946">
              <a:spcBef>
                <a:spcPts val="714"/>
              </a:spcBef>
            </a:pP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(b)</a:t>
            </a:r>
            <a:r>
              <a:rPr sz="799" i="1" spc="8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D57A0"/>
                </a:solidFill>
                <a:latin typeface="Arial"/>
                <a:cs typeface="Arial"/>
              </a:rPr>
              <a:t>Business</a:t>
            </a:r>
            <a:r>
              <a:rPr sz="799" i="1" spc="1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2D57A0"/>
                </a:solidFill>
                <a:latin typeface="Arial"/>
                <a:cs typeface="Arial"/>
              </a:rPr>
              <a:t>combmat1ons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2906" y="8466473"/>
            <a:ext cx="2839393" cy="10478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 algn="just">
              <a:lnSpc>
                <a:spcPct val="112799"/>
              </a:lnSpc>
              <a:spcBef>
                <a:spcPts val="100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acquisition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subsidiary,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joint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venture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associate,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values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attributed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acquired.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Any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excess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consideration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given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(including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contingent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consideration)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over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values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-10" dirty="0">
                <a:solidFill>
                  <a:srgbClr val="696969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share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identifiable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acquired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is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treated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goodwill</a:t>
            </a:r>
            <a:r>
              <a:rPr sz="84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acquisition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charged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to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period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incurred.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20544" y="1157407"/>
            <a:ext cx="2856509" cy="3385845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12044" indent="3170" algn="just">
              <a:lnSpc>
                <a:spcPct val="112400"/>
              </a:lnSpc>
              <a:spcBef>
                <a:spcPts val="105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fa</a:t>
            </a:r>
            <a:r>
              <a:rPr sz="849" dirty="0">
                <a:solidFill>
                  <a:srgbClr val="8A8A8A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acquired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exceeds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value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consideration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then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values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reassessed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before taking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remainder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year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acquls1t1on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13312" marR="10143" indent="634" algn="just">
              <a:lnSpc>
                <a:spcPct val="112799"/>
              </a:lnSpc>
              <a:spcBef>
                <a:spcPts val="584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Goodwill</a:t>
            </a:r>
            <a:r>
              <a:rPr sz="84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649" spc="37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84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asset.</a:t>
            </a:r>
            <a:r>
              <a:rPr sz="84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Although</a:t>
            </a:r>
            <a:r>
              <a:rPr sz="84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2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not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amortised</a:t>
            </a:r>
            <a:r>
              <a:rPr sz="84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849" dirty="0">
                <a:solidFill>
                  <a:srgbClr val="696969"/>
                </a:solidFill>
                <a:latin typeface="Arial"/>
                <a:cs typeface="Arial"/>
              </a:rPr>
              <a:t>,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84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is</a:t>
            </a:r>
            <a:r>
              <a:rPr sz="849" spc="354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reviewed</a:t>
            </a:r>
            <a:r>
              <a:rPr sz="849" spc="4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impairment</a:t>
            </a:r>
            <a:r>
              <a:rPr sz="84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annually</a:t>
            </a:r>
            <a:r>
              <a:rPr sz="84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whenever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is</a:t>
            </a:r>
            <a:r>
              <a:rPr sz="849" spc="6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possible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indicator</a:t>
            </a:r>
            <a:r>
              <a:rPr sz="84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6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impairment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3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immediately</a:t>
            </a:r>
            <a:r>
              <a:rPr sz="849" spc="384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in</a:t>
            </a:r>
            <a:r>
              <a:rPr sz="849" spc="254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84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2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cannot subsequently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reversed</a:t>
            </a:r>
            <a:r>
              <a:rPr sz="849" spc="-2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subsidiary</a:t>
            </a:r>
            <a:r>
              <a:rPr sz="849" spc="-10" dirty="0">
                <a:solidFill>
                  <a:srgbClr val="A3A3A3"/>
                </a:solidFill>
                <a:latin typeface="Arial"/>
                <a:cs typeface="Arial"/>
              </a:rPr>
              <a:t>,</a:t>
            </a:r>
            <a:r>
              <a:rPr sz="849" spc="20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joint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venture</a:t>
            </a:r>
            <a:r>
              <a:rPr sz="84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associate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residual</a:t>
            </a:r>
            <a:r>
              <a:rPr sz="84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84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goodwill</a:t>
            </a:r>
            <a:r>
              <a:rPr sz="84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is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included </a:t>
            </a:r>
            <a:r>
              <a:rPr sz="849" dirty="0">
                <a:solidFill>
                  <a:srgbClr val="696969"/>
                </a:solidFill>
                <a:latin typeface="Arial"/>
                <a:cs typeface="Arial"/>
              </a:rPr>
              <a:t>I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determination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disposal.</a:t>
            </a:r>
            <a:endParaRPr sz="849">
              <a:latin typeface="Arial"/>
              <a:cs typeface="Arial"/>
            </a:endParaRPr>
          </a:p>
          <a:p>
            <a:pPr marL="18384" marR="10143" indent="-3170" algn="just">
              <a:lnSpc>
                <a:spcPct val="112400"/>
              </a:lnSpc>
              <a:spcBef>
                <a:spcPts val="609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acquisition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is</a:t>
            </a:r>
            <a:r>
              <a:rPr sz="849" spc="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achieved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stages</a:t>
            </a:r>
            <a:r>
              <a:rPr sz="849" dirty="0">
                <a:solidFill>
                  <a:srgbClr val="696969"/>
                </a:solidFill>
                <a:latin typeface="Arial"/>
                <a:cs typeface="Arial"/>
              </a:rPr>
              <a:t>,</a:t>
            </a:r>
            <a:r>
              <a:rPr sz="849" spc="5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upon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obtaining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control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previous</a:t>
            </a:r>
            <a:r>
              <a:rPr sz="849" spc="-20" dirty="0">
                <a:solidFill>
                  <a:srgbClr val="7C7C7C"/>
                </a:solidFill>
                <a:latin typeface="Arial"/>
                <a:cs typeface="Arial"/>
              </a:rPr>
              <a:t>l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y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interest </a:t>
            </a:r>
            <a:r>
              <a:rPr sz="849" dirty="0">
                <a:solidFill>
                  <a:srgbClr val="494949"/>
                </a:solidFill>
                <a:latin typeface="Arial"/>
                <a:cs typeface="Arial"/>
              </a:rPr>
              <a:t>is</a:t>
            </a:r>
            <a:r>
              <a:rPr sz="849" spc="5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reassessed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fair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resulting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gain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loss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profit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loss.</a:t>
            </a:r>
            <a:endParaRPr sz="849">
              <a:latin typeface="Arial"/>
              <a:cs typeface="Arial"/>
            </a:endParaRPr>
          </a:p>
          <a:p>
            <a:pPr marL="17116" marR="5071" indent="2536" algn="just">
              <a:lnSpc>
                <a:spcPct val="113999"/>
              </a:lnSpc>
              <a:spcBef>
                <a:spcPts val="569"/>
              </a:spcBef>
            </a:pP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39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3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849" spc="4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applied</a:t>
            </a:r>
            <a:r>
              <a:rPr sz="849" spc="3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IFRS</a:t>
            </a:r>
            <a:r>
              <a:rPr sz="849" spc="43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3</a:t>
            </a:r>
            <a:r>
              <a:rPr sz="849" spc="3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(Revised)</a:t>
            </a:r>
            <a:r>
              <a:rPr sz="84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7C7C7C"/>
                </a:solidFill>
                <a:latin typeface="Arial"/>
                <a:cs typeface="Arial"/>
              </a:rPr>
              <a:t>'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Business Combinations</a:t>
            </a:r>
            <a:r>
              <a:rPr sz="849" spc="-10" dirty="0">
                <a:solidFill>
                  <a:srgbClr val="8A8A8A"/>
                </a:solidFill>
                <a:latin typeface="Arial"/>
                <a:cs typeface="Arial"/>
              </a:rPr>
              <a:t>'</a:t>
            </a:r>
            <a:r>
              <a:rPr sz="849" spc="45" dirty="0">
                <a:solidFill>
                  <a:srgbClr val="8A8A8A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combinations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after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April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2010. The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accounting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combinations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transacted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prior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to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has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84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been restated</a:t>
            </a:r>
            <a:r>
              <a:rPr sz="84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17116" marR="15848" indent="-634" algn="just">
              <a:lnSpc>
                <a:spcPct val="118100"/>
              </a:lnSpc>
              <a:spcBef>
                <a:spcPts val="499"/>
              </a:spcBef>
            </a:pP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(c)</a:t>
            </a:r>
            <a:r>
              <a:rPr sz="799" i="1" spc="114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D57A0"/>
                </a:solidFill>
                <a:latin typeface="Arial"/>
                <a:cs typeface="Arial"/>
              </a:rPr>
              <a:t>Non-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current</a:t>
            </a:r>
            <a:r>
              <a:rPr sz="799" i="1" spc="8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2D57A0"/>
                </a:solidFill>
                <a:latin typeface="Arial"/>
                <a:cs typeface="Arial"/>
              </a:rPr>
              <a:t>assets</a:t>
            </a:r>
            <a:r>
              <a:rPr sz="849" spc="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and</a:t>
            </a:r>
            <a:r>
              <a:rPr sz="799" i="1" spc="3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disposal</a:t>
            </a:r>
            <a:r>
              <a:rPr sz="799" i="1" spc="6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groups</a:t>
            </a:r>
            <a:r>
              <a:rPr sz="799" i="1" spc="2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held</a:t>
            </a:r>
            <a:r>
              <a:rPr sz="799" i="1" spc="55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for</a:t>
            </a:r>
            <a:r>
              <a:rPr sz="799" i="1" spc="1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sale</a:t>
            </a:r>
            <a:r>
              <a:rPr sz="799" i="1" spc="-2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spc="-25" dirty="0">
                <a:solidFill>
                  <a:srgbClr val="2D57A0"/>
                </a:solidFill>
                <a:latin typeface="Arial"/>
                <a:cs typeface="Arial"/>
              </a:rPr>
              <a:t>and</a:t>
            </a:r>
            <a:r>
              <a:rPr sz="799" i="1" dirty="0">
                <a:solidFill>
                  <a:srgbClr val="2D57A0"/>
                </a:solidFill>
                <a:latin typeface="Arial"/>
                <a:cs typeface="Arial"/>
              </a:rPr>
              <a:t> discontinued</a:t>
            </a:r>
            <a:r>
              <a:rPr sz="799" i="1" spc="10" dirty="0">
                <a:solidFill>
                  <a:srgbClr val="2D57A0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2D57A0"/>
                </a:solidFill>
                <a:latin typeface="Arial"/>
                <a:cs typeface="Arial"/>
              </a:rPr>
              <a:t>operations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26881" y="4592299"/>
            <a:ext cx="2852072" cy="492186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6973" indent="634" algn="just">
              <a:lnSpc>
                <a:spcPct val="112999"/>
              </a:lnSpc>
              <a:spcBef>
                <a:spcPts val="100"/>
              </a:spcBef>
            </a:pP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Non</a:t>
            </a:r>
            <a:r>
              <a:rPr sz="849" spc="-30" dirty="0">
                <a:solidFill>
                  <a:srgbClr val="7C7C7C"/>
                </a:solidFill>
                <a:latin typeface="Arial"/>
                <a:cs typeface="Arial"/>
              </a:rPr>
              <a:t>-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current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groups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classified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measured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lower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carrying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less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costs to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sell.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Assets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groups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are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classified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if</a:t>
            </a:r>
            <a:r>
              <a:rPr sz="84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carrying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will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be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recovered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through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transaction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rather</a:t>
            </a:r>
            <a:r>
              <a:rPr sz="84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than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through continuing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use.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condition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only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met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when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is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highly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probable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asset,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disposal group,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available for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immediate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present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condition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marketed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for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price that is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reasonable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relation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current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fair value.</a:t>
            </a:r>
            <a:r>
              <a:rPr sz="849" spc="-20" dirty="0">
                <a:solidFill>
                  <a:srgbClr val="B5B5B5"/>
                </a:solidFill>
                <a:latin typeface="Arial"/>
                <a:cs typeface="Arial"/>
              </a:rPr>
              <a:t>·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must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committed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sale,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which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should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be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expected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to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qualify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recognition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completed sale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within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date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classification.</a:t>
            </a:r>
            <a:endParaRPr sz="849">
              <a:latin typeface="Arial"/>
              <a:cs typeface="Arial"/>
            </a:endParaRPr>
          </a:p>
          <a:p>
            <a:pPr marL="12678" marR="7607" indent="1902" algn="just">
              <a:lnSpc>
                <a:spcPct val="113700"/>
              </a:lnSpc>
              <a:spcBef>
                <a:spcPts val="574"/>
              </a:spcBef>
            </a:pP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Non-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current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classified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assets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dassifred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presented separately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 other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balance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sheet.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liabilities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classified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sale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are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presented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separately</a:t>
            </a:r>
            <a:r>
              <a:rPr sz="84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84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liabilities</a:t>
            </a:r>
            <a:r>
              <a:rPr sz="84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84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balance sheet.</a:t>
            </a:r>
            <a:endParaRPr sz="849">
              <a:latin typeface="Arial"/>
              <a:cs typeface="Arial"/>
            </a:endParaRPr>
          </a:p>
          <a:p>
            <a:pPr marL="15214" marR="5705" indent="1902" algn="just">
              <a:lnSpc>
                <a:spcPct val="113799"/>
              </a:lnSpc>
              <a:spcBef>
                <a:spcPts val="519"/>
              </a:spcBef>
            </a:pP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Non-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current</a:t>
            </a:r>
            <a:r>
              <a:rPr sz="84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assets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(including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part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group)</a:t>
            </a:r>
            <a:r>
              <a:rPr sz="849" spc="32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84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depreciated</a:t>
            </a:r>
            <a:r>
              <a:rPr sz="849" spc="31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amortised</a:t>
            </a:r>
            <a:r>
              <a:rPr sz="849" spc="30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while</a:t>
            </a:r>
            <a:r>
              <a:rPr sz="849" spc="2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84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classified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sale.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i="1" spc="-125" dirty="0">
                <a:solidFill>
                  <a:srgbClr val="333333"/>
                </a:solidFill>
                <a:latin typeface="Arial"/>
                <a:cs typeface="Arial"/>
              </a:rPr>
              <a:t>Aro</a:t>
            </a:r>
            <a:r>
              <a:rPr sz="849" i="1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impairment</a:t>
            </a:r>
            <a:r>
              <a:rPr sz="84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initial</a:t>
            </a:r>
            <a:r>
              <a:rPr sz="84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subsequent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write-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down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disposal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value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less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sell.</a:t>
            </a:r>
            <a:endParaRPr sz="849">
              <a:latin typeface="Arial"/>
              <a:cs typeface="Arial"/>
            </a:endParaRPr>
          </a:p>
          <a:p>
            <a:pPr marL="15214" marR="5071" indent="2536" algn="just">
              <a:lnSpc>
                <a:spcPct val="112900"/>
              </a:lnSpc>
              <a:spcBef>
                <a:spcPts val="559"/>
              </a:spcBef>
            </a:pP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represents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separate</a:t>
            </a:r>
            <a:r>
              <a:rPr sz="84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major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line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geographical</a:t>
            </a:r>
            <a:r>
              <a:rPr sz="84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area</a:t>
            </a:r>
            <a:r>
              <a:rPr sz="84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operation,</a:t>
            </a:r>
            <a:r>
              <a:rPr sz="84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par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single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co9rdinated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pla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dispose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separate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major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line</a:t>
            </a:r>
            <a:r>
              <a:rPr sz="84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 geographical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area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operation.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then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treated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discontinued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operation</a:t>
            </a:r>
            <a:r>
              <a:rPr sz="849" spc="-15" dirty="0">
                <a:solidFill>
                  <a:srgbClr val="696969"/>
                </a:solidFill>
                <a:latin typeface="Arial"/>
                <a:cs typeface="Arial"/>
              </a:rPr>
              <a:t>.</a:t>
            </a:r>
            <a:r>
              <a:rPr sz="849" spc="-55" dirty="0">
                <a:solidFill>
                  <a:srgbClr val="696969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post-tax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84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loss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discontinued</a:t>
            </a:r>
            <a:r>
              <a:rPr sz="849" spc="508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operation</a:t>
            </a:r>
            <a:r>
              <a:rPr sz="849" spc="5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together</a:t>
            </a:r>
            <a:r>
              <a:rPr sz="849" spc="46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849" spc="44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46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gain</a:t>
            </a:r>
            <a:r>
              <a:rPr sz="84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849" spc="4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recognised</a:t>
            </a:r>
            <a:r>
              <a:rPr sz="84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84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disposal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84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disclosed</a:t>
            </a:r>
            <a:r>
              <a:rPr sz="84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b="1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spc="-5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b="1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single</a:t>
            </a:r>
            <a:r>
              <a:rPr sz="84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face</a:t>
            </a:r>
            <a:r>
              <a:rPr sz="84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84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income</a:t>
            </a:r>
            <a:r>
              <a:rPr sz="84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33333"/>
                </a:solidFill>
                <a:latin typeface="Arial"/>
                <a:cs typeface="Arial"/>
              </a:rPr>
              <a:t>statement,</a:t>
            </a:r>
            <a:r>
              <a:rPr sz="84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84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84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prior</a:t>
            </a:r>
            <a:r>
              <a:rPr sz="84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periods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presented</a:t>
            </a:r>
            <a:r>
              <a:rPr sz="84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84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84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849" spc="-5" dirty="0">
                <a:solidFill>
                  <a:srgbClr val="696969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22023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8351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62809" y="713681"/>
            <a:ext cx="4059082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497"/>
                </a:solidFill>
                <a:latin typeface="Arial"/>
                <a:cs typeface="Arial"/>
              </a:rPr>
              <a:t>E6.</a:t>
            </a:r>
            <a:r>
              <a:rPr sz="1198" b="1" spc="9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7"/>
                </a:solidFill>
                <a:latin typeface="Arial"/>
                <a:cs typeface="Arial"/>
              </a:rPr>
              <a:t>Presentation</a:t>
            </a:r>
            <a:r>
              <a:rPr sz="1198" b="1" spc="17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7"/>
                </a:solidFill>
                <a:latin typeface="Arial"/>
                <a:cs typeface="Arial"/>
              </a:rPr>
              <a:t>of</a:t>
            </a:r>
            <a:r>
              <a:rPr sz="1198" b="1" spc="9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7"/>
                </a:solidFill>
                <a:latin typeface="Arial"/>
                <a:cs typeface="Arial"/>
              </a:rPr>
              <a:t>accounts</a:t>
            </a:r>
            <a:r>
              <a:rPr sz="1198" b="1" spc="13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7"/>
                </a:solidFill>
                <a:latin typeface="Arial"/>
                <a:cs typeface="Arial"/>
              </a:rPr>
              <a:t>and</a:t>
            </a:r>
            <a:r>
              <a:rPr sz="1198" b="1" spc="10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7"/>
                </a:solidFill>
                <a:latin typeface="Arial"/>
                <a:cs typeface="Arial"/>
              </a:rPr>
              <a:t>accounting</a:t>
            </a:r>
            <a:r>
              <a:rPr sz="1198" b="1" spc="27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497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96543" y="1142443"/>
            <a:ext cx="2841929" cy="90335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intercompany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occurred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between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continuing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discontinued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operations,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eliminated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against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discontinued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except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interest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intercompany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arrangements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continue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after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disposal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eliminated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against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operations.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7836" y="2333988"/>
            <a:ext cx="59336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20" dirty="0">
                <a:solidFill>
                  <a:srgbClr val="48629E"/>
                </a:solidFill>
                <a:latin typeface="Arial"/>
                <a:cs typeface="Arial"/>
              </a:rPr>
              <a:t>(d)</a:t>
            </a:r>
            <a:r>
              <a:rPr sz="849" i="1" spc="-35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8629E"/>
                </a:solidFill>
                <a:latin typeface="Arial"/>
                <a:cs typeface="Arial"/>
              </a:rPr>
              <a:t>Revenue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4105" y="2535415"/>
            <a:ext cx="2845098" cy="1638086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3804" algn="just">
              <a:lnSpc>
                <a:spcPct val="1205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revenue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primarily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derived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single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obligation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transfer</a:t>
            </a:r>
            <a:r>
              <a:rPr sz="79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under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arrangements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products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fulfilment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performance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obligation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occur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same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time.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Revenue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goods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recognised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-10" dirty="0">
                <a:solidFill>
                  <a:srgbClr val="A3A3A5"/>
                </a:solidFill>
                <a:latin typeface="Arial"/>
                <a:cs typeface="Arial"/>
              </a:rPr>
              <a:t>•</a:t>
            </a:r>
            <a:r>
              <a:rPr sz="799" spc="-50" dirty="0">
                <a:solidFill>
                  <a:srgbClr val="A3A3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transferred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goods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buyer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buyer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obtains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goods,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potential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revenue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(the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price)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measured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reliably,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probable that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collect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consideration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entitled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goods</a:t>
            </a:r>
            <a:r>
              <a:rPr sz="799" spc="-10" dirty="0">
                <a:solidFill>
                  <a:srgbClr val="A3A3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93699" y="4221003"/>
            <a:ext cx="2848268" cy="20006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manufactures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sells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range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transferred,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delivered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customer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22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Delivery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occurs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shipped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specific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location</a:t>
            </a:r>
            <a:r>
              <a:rPr sz="799" dirty="0">
                <a:solidFill>
                  <a:srgbClr val="A3A3A5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A3A3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risks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obsolescence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loss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transferred</a:t>
            </a:r>
            <a:r>
              <a:rPr sz="799" dirty="0">
                <a:solidFill>
                  <a:srgbClr val="89898C"/>
                </a:solidFill>
                <a:latin typeface="Arial"/>
                <a:cs typeface="Arial"/>
              </a:rPr>
              <a:t>,</a:t>
            </a:r>
            <a:r>
              <a:rPr sz="799" spc="175" dirty="0">
                <a:solidFill>
                  <a:srgbClr val="8989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either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customer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accepted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accordance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sales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contract</a:t>
            </a:r>
            <a:r>
              <a:rPr sz="799" spc="-10" dirty="0">
                <a:solidFill>
                  <a:srgbClr val="89898C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obJectIve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evidence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criteria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acceptance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satisfied</a:t>
            </a:r>
            <a:r>
              <a:rPr sz="799" spc="-10" dirty="0">
                <a:solidFill>
                  <a:srgbClr val="A3A3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 marR="11411" indent="1268" algn="just">
              <a:lnSpc>
                <a:spcPct val="121000"/>
              </a:lnSpc>
              <a:spcBef>
                <a:spcPts val="54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sometimes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sold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volume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aggregate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 a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12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period.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Revenue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these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specified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contract,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volume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discounts.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1058" y="6266261"/>
            <a:ext cx="2844464" cy="1491648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2678" marR="5071" indent="634" algn="just">
              <a:lnSpc>
                <a:spcPct val="1205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Accumulated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experience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discounts, using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method,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revenue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only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 highly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probable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significant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reversal</a:t>
            </a:r>
            <a:r>
              <a:rPr sz="79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occur.</a:t>
            </a:r>
            <a:r>
              <a:rPr sz="79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liability</a:t>
            </a:r>
            <a:r>
              <a:rPr sz="799" spc="38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recognised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4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volume</a:t>
            </a:r>
            <a:r>
              <a:rPr sz="799" spc="4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discounts</a:t>
            </a:r>
            <a:r>
              <a:rPr sz="799" spc="4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customers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until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reporting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element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deemed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present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normally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60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days,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consistent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practice.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obligation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provide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refund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provision.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0042" y="7805542"/>
            <a:ext cx="2838759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receivable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goods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delivered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this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point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consideration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unconditional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because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only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passage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before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payment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due.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7605" y="8463925"/>
            <a:ext cx="2842563" cy="97499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does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period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transfer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promised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goods 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services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customer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payment by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customer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exceeds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year.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consequence,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does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adjust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transaction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money.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694"/>
              </a:spcBef>
            </a:pPr>
            <a:r>
              <a:rPr sz="849" i="1" dirty="0">
                <a:solidFill>
                  <a:srgbClr val="48629E"/>
                </a:solidFill>
                <a:latin typeface="Arial"/>
                <a:cs typeface="Arial"/>
              </a:rPr>
              <a:t>(e)</a:t>
            </a:r>
            <a:r>
              <a:rPr sz="849" i="1" spc="-95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48629E"/>
                </a:solidFill>
                <a:latin typeface="Arial"/>
                <a:cs typeface="Arial"/>
              </a:rPr>
              <a:t>Government</a:t>
            </a:r>
            <a:r>
              <a:rPr sz="849" i="1" spc="70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8629E"/>
                </a:solidFill>
                <a:latin typeface="Arial"/>
                <a:cs typeface="Arial"/>
              </a:rPr>
              <a:t>grants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69509" y="1145493"/>
            <a:ext cx="2857143" cy="1416844"/>
          </a:xfrm>
          <a:prstGeom prst="rect">
            <a:avLst/>
          </a:prstGeom>
        </p:spPr>
        <p:txBody>
          <a:bodyPr vert="horz" wrap="square" lIns="0" tIns="12045" rIns="0" bIns="0" rtlCol="0">
            <a:spAutoFit/>
          </a:bodyPr>
          <a:lstStyle/>
          <a:p>
            <a:pPr marL="13946" marR="5071" indent="1268" algn="just">
              <a:lnSpc>
                <a:spcPct val="120600"/>
              </a:lnSpc>
              <a:spcBef>
                <a:spcPts val="9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expenditure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89898C"/>
                </a:solidFill>
                <a:latin typeface="Arial"/>
                <a:cs typeface="Arial"/>
              </a:rPr>
              <a:t>,</a:t>
            </a:r>
            <a:r>
              <a:rPr sz="799" spc="444" dirty="0">
                <a:solidFill>
                  <a:srgbClr val="8989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equipment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credited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useful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lives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qualifying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assets. Grants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revenue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credited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line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when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associated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grants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incurred</a:t>
            </a:r>
            <a:r>
              <a:rPr sz="799" dirty="0">
                <a:solidFill>
                  <a:srgbClr val="A3A3A5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A3A3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grants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received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income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end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sheet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income.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694"/>
              </a:spcBef>
            </a:pPr>
            <a:r>
              <a:rPr sz="799" i="1" dirty="0">
                <a:solidFill>
                  <a:srgbClr val="48629E"/>
                </a:solidFill>
                <a:latin typeface="Arial"/>
                <a:cs typeface="Arial"/>
              </a:rPr>
              <a:t>(f)</a:t>
            </a:r>
            <a:r>
              <a:rPr sz="799" i="1" spc="40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8629E"/>
                </a:solidFill>
                <a:latin typeface="Arial"/>
                <a:cs typeface="Arial"/>
              </a:rPr>
              <a:t>Insurance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68290" y="2611618"/>
            <a:ext cx="2858411" cy="13426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7607" algn="just">
              <a:lnSpc>
                <a:spcPct val="1202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Insurance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premiums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insurance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spc="-20" dirty="0">
                <a:solidFill>
                  <a:srgbClr val="A3A3A5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rd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parties</a:t>
            </a:r>
            <a:r>
              <a:rPr sz="79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reinsurance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premiums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retained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89898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captive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insurance</a:t>
            </a:r>
            <a:r>
              <a:rPr sz="79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charged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relate</a:t>
            </a:r>
            <a:r>
              <a:rPr sz="799" spc="-10" dirty="0">
                <a:solidFill>
                  <a:srgbClr val="A3A3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3312" algn="just">
              <a:spcBef>
                <a:spcPts val="719"/>
              </a:spcBef>
            </a:pPr>
            <a:r>
              <a:rPr sz="849" i="1" dirty="0">
                <a:solidFill>
                  <a:srgbClr val="48629E"/>
                </a:solidFill>
                <a:latin typeface="Arial"/>
                <a:cs typeface="Arial"/>
              </a:rPr>
              <a:t>(g)</a:t>
            </a:r>
            <a:r>
              <a:rPr sz="849" i="1" spc="-60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48629E"/>
                </a:solidFill>
                <a:latin typeface="Arial"/>
                <a:cs typeface="Arial"/>
              </a:rPr>
              <a:t>Fmancing</a:t>
            </a:r>
            <a:r>
              <a:rPr sz="849" i="1" spc="20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89898C"/>
                </a:solidFill>
                <a:latin typeface="Arial"/>
                <a:cs typeface="Arial"/>
              </a:rPr>
              <a:t>i</a:t>
            </a:r>
            <a:r>
              <a:rPr sz="849" i="1" spc="-10" dirty="0">
                <a:solidFill>
                  <a:srgbClr val="48629E"/>
                </a:solidFill>
                <a:latin typeface="Arial"/>
                <a:cs typeface="Arial"/>
              </a:rPr>
              <a:t>tems</a:t>
            </a:r>
            <a:endParaRPr sz="849">
              <a:latin typeface="Arial"/>
              <a:cs typeface="Arial"/>
            </a:endParaRPr>
          </a:p>
          <a:p>
            <a:pPr marL="12678" marR="5071" algn="just">
              <a:lnSpc>
                <a:spcPct val="120200"/>
              </a:lnSpc>
              <a:spcBef>
                <a:spcPts val="56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accrued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reference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principal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outstanding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45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effective</a:t>
            </a:r>
            <a:r>
              <a:rPr sz="799" spc="4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rate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applicable.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6479409" y="4912432"/>
            <a:ext cx="9509" cy="138832"/>
          </a:xfrm>
          <a:custGeom>
            <a:avLst/>
            <a:gdLst/>
            <a:ahLst/>
            <a:cxnLst/>
            <a:rect l="l" t="t" r="r" b="b"/>
            <a:pathLst>
              <a:path w="9525" h="139064">
                <a:moveTo>
                  <a:pt x="9155" y="138845"/>
                </a:moveTo>
                <a:lnTo>
                  <a:pt x="0" y="138845"/>
                </a:lnTo>
                <a:lnTo>
                  <a:pt x="0" y="0"/>
                </a:lnTo>
                <a:lnTo>
                  <a:pt x="9155" y="0"/>
                </a:lnTo>
                <a:lnTo>
                  <a:pt x="9155" y="138845"/>
                </a:lnTo>
                <a:close/>
              </a:path>
            </a:pathLst>
          </a:custGeom>
          <a:solidFill>
            <a:srgbClr val="D6D6D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3865142" y="3998493"/>
            <a:ext cx="2856509" cy="1494818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170" algn="just">
              <a:lnSpc>
                <a:spcPct val="120500"/>
              </a:lnSpc>
              <a:spcBef>
                <a:spcPts val="1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expense,</a:t>
            </a:r>
            <a:r>
              <a:rPr sz="79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excluding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financing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construction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qualifying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property,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equipment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expensed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incurred</a:t>
            </a:r>
            <a:r>
              <a:rPr sz="799" dirty="0">
                <a:solidFill>
                  <a:srgbClr val="A3A3A5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3A3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premiums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expenses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issue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securities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amortised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security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expense</a:t>
            </a:r>
            <a:r>
              <a:rPr sz="799" spc="-10" dirty="0">
                <a:solidFill>
                  <a:srgbClr val="A3A3A5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Unamortised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shown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part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outstanding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security</a:t>
            </a:r>
            <a:r>
              <a:rPr sz="799" dirty="0">
                <a:solidFill>
                  <a:srgbClr val="A3A3A5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A3A3A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Prem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ums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early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redemptions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securities,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lieu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future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costs,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written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 expense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when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paid.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60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3862881" y="5558855"/>
            <a:ext cx="2854607" cy="19797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algn="just">
              <a:spcBef>
                <a:spcPts val="100"/>
              </a:spcBef>
            </a:pPr>
            <a:r>
              <a:rPr sz="849" i="1" dirty="0">
                <a:solidFill>
                  <a:srgbClr val="48629E"/>
                </a:solidFill>
                <a:latin typeface="Arial"/>
                <a:cs typeface="Arial"/>
              </a:rPr>
              <a:t>(h)</a:t>
            </a:r>
            <a:r>
              <a:rPr sz="849" i="1" spc="-50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48629E"/>
                </a:solidFill>
                <a:latin typeface="Arial"/>
                <a:cs typeface="Arial"/>
              </a:rPr>
              <a:t>Foreign</a:t>
            </a:r>
            <a:r>
              <a:rPr sz="849" i="1" spc="5" dirty="0">
                <a:solidFill>
                  <a:srgbClr val="48629E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48629E"/>
                </a:solidFill>
                <a:latin typeface="Arial"/>
                <a:cs typeface="Arial"/>
              </a:rPr>
              <a:t>cuffencies</a:t>
            </a:r>
            <a:endParaRPr sz="849">
              <a:latin typeface="Arial"/>
              <a:cs typeface="Arial"/>
            </a:endParaRPr>
          </a:p>
          <a:p>
            <a:pPr marL="13946" marR="5071" indent="2536" algn="just">
              <a:lnSpc>
                <a:spcPct val="120000"/>
              </a:lnSpc>
              <a:spcBef>
                <a:spcPts val="56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Monetary</a:t>
            </a:r>
            <a:r>
              <a:rPr sz="79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3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foreign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currencies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translated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sterling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quoted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ruling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cash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translated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 sterling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exposure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certain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foreign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risks,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enters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into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forward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options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(see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below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Group's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79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policies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derivative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instruments)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preparing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individual</a:t>
            </a:r>
            <a:r>
              <a:rPr sz="79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companies,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currencies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other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entity's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functional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rates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exchange prevailing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-10" dirty="0">
                <a:solidFill>
                  <a:srgbClr val="A3A3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59157" y="7589127"/>
            <a:ext cx="2853973" cy="148594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199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retranslalion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opening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investment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foreign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enterprises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retranslation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profit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closing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recorded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movements</a:t>
            </a:r>
            <a:r>
              <a:rPr sz="799" spc="229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reserves.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22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cumulative</a:t>
            </a:r>
            <a:r>
              <a:rPr sz="799" spc="26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exchange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transferred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subsequent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disposal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foreign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enterprise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substantial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enterprises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21,</a:t>
            </a:r>
            <a:r>
              <a:rPr sz="79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cumulative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translation</a:t>
            </a:r>
            <a:r>
              <a:rPr sz="79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79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consolidation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subsidiaries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only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accumulated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each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individual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date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acquisition.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29506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31332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5725" y="720926"/>
            <a:ext cx="404830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44FA1"/>
                </a:solidFill>
                <a:latin typeface="Arial"/>
                <a:cs typeface="Arial"/>
              </a:rPr>
              <a:t>E6.</a:t>
            </a:r>
            <a:r>
              <a:rPr sz="1198" b="1" spc="135" dirty="0">
                <a:solidFill>
                  <a:srgbClr val="244F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1"/>
                </a:solidFill>
                <a:latin typeface="Arial"/>
                <a:cs typeface="Arial"/>
              </a:rPr>
              <a:t>Presentation</a:t>
            </a:r>
            <a:r>
              <a:rPr sz="1198" b="1" spc="265" dirty="0">
                <a:solidFill>
                  <a:srgbClr val="244F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1"/>
                </a:solidFill>
                <a:latin typeface="Arial"/>
                <a:cs typeface="Arial"/>
              </a:rPr>
              <a:t>of</a:t>
            </a:r>
            <a:r>
              <a:rPr sz="1198" b="1" spc="65" dirty="0">
                <a:solidFill>
                  <a:srgbClr val="244F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1"/>
                </a:solidFill>
                <a:latin typeface="Arial"/>
                <a:cs typeface="Arial"/>
              </a:rPr>
              <a:t>accounts</a:t>
            </a:r>
            <a:r>
              <a:rPr sz="1198" b="1" spc="140" dirty="0">
                <a:solidFill>
                  <a:srgbClr val="244F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1"/>
                </a:solidFill>
                <a:latin typeface="Arial"/>
                <a:cs typeface="Arial"/>
              </a:rPr>
              <a:t>and</a:t>
            </a:r>
            <a:r>
              <a:rPr sz="1198" b="1" spc="105" dirty="0">
                <a:solidFill>
                  <a:srgbClr val="244F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1"/>
                </a:solidFill>
                <a:latin typeface="Arial"/>
                <a:cs typeface="Arial"/>
              </a:rPr>
              <a:t>accounting</a:t>
            </a:r>
            <a:r>
              <a:rPr sz="1198" b="1" spc="125" dirty="0">
                <a:solidFill>
                  <a:srgbClr val="244F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4FA1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3" name="object 23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5273" y="1150034"/>
            <a:ext cx="2846366" cy="119686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 marR="5071" indent="-5071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Goodwill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fair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adjustments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arising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 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acquisition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foreign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entity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treated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llabilitles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foreign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entity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translated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closing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rate</a:t>
            </a:r>
            <a:r>
              <a:rPr sz="799" spc="-20" dirty="0">
                <a:solidFill>
                  <a:srgbClr val="A7A7A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7750">
              <a:spcBef>
                <a:spcPts val="694"/>
              </a:spcBef>
            </a:pPr>
            <a:r>
              <a:rPr sz="849" i="1" dirty="0">
                <a:solidFill>
                  <a:srgbClr val="385DA1"/>
                </a:solidFill>
                <a:latin typeface="Arial"/>
                <a:cs typeface="Arial"/>
              </a:rPr>
              <a:t>(i)</a:t>
            </a:r>
            <a:r>
              <a:rPr sz="849" i="1" spc="-5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385DA1"/>
                </a:solidFill>
                <a:latin typeface="Arial"/>
                <a:cs typeface="Arial"/>
              </a:rPr>
              <a:t>Financial</a:t>
            </a:r>
            <a:r>
              <a:rPr sz="849" i="1" spc="55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5DA1"/>
                </a:solidFill>
                <a:latin typeface="Arial"/>
                <a:cs typeface="Arial"/>
              </a:rPr>
              <a:t>instruments</a:t>
            </a:r>
            <a:endParaRPr sz="849">
              <a:latin typeface="Arial"/>
              <a:cs typeface="Arial"/>
            </a:endParaRPr>
          </a:p>
          <a:p>
            <a:pPr marL="24723" marR="5071" indent="-3170" algn="just">
              <a:lnSpc>
                <a:spcPct val="120300"/>
              </a:lnSpc>
              <a:spcBef>
                <a:spcPts val="59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Group's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balance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sheet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when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becomes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party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contractua</a:t>
            </a:r>
            <a:r>
              <a:rPr sz="799" spc="-10" dirty="0">
                <a:solidFill>
                  <a:srgbClr val="666666"/>
                </a:solidFill>
                <a:latin typeface="Arial"/>
                <a:cs typeface="Arial"/>
              </a:rPr>
              <a:t>l</a:t>
            </a:r>
            <a:r>
              <a:rPr sz="799" spc="-4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provisions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B4B4B"/>
                </a:solidFill>
                <a:latin typeface="Arial"/>
                <a:cs typeface="Arial"/>
              </a:rPr>
              <a:t>instrument.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1471" y="2394649"/>
            <a:ext cx="2840661" cy="439126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6482" marR="5071" indent="-4437" algn="just">
              <a:lnSpc>
                <a:spcPct val="1190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initially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measured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fair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detailed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accounting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treatment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items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differ</a:t>
            </a:r>
            <a:r>
              <a:rPr sz="799" dirty="0">
                <a:solidFill>
                  <a:srgbClr val="A7A7A7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A7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described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sections</a:t>
            </a:r>
            <a:r>
              <a:rPr sz="799" spc="-10" dirty="0">
                <a:solidFill>
                  <a:srgbClr val="A7A7A7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6829" y="2922136"/>
            <a:ext cx="2837491" cy="95914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algn="just">
              <a:spcBef>
                <a:spcPts val="100"/>
              </a:spcBef>
            </a:pPr>
            <a:r>
              <a:rPr sz="849" i="1" spc="-105" dirty="0">
                <a:solidFill>
                  <a:srgbClr val="385DA1"/>
                </a:solidFill>
                <a:latin typeface="Arial"/>
                <a:cs typeface="Arial"/>
              </a:rPr>
              <a:t>(1)</a:t>
            </a:r>
            <a:r>
              <a:rPr sz="849" i="1" spc="-5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75" dirty="0">
                <a:solidFill>
                  <a:srgbClr val="385DA1"/>
                </a:solidFill>
                <a:latin typeface="Arial"/>
                <a:cs typeface="Arial"/>
              </a:rPr>
              <a:t>Fmanc1al</a:t>
            </a:r>
            <a:r>
              <a:rPr sz="849" i="1" spc="2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5DA1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  <a:p>
            <a:pPr marL="14579" marR="5071" indent="-2536" algn="just">
              <a:lnSpc>
                <a:spcPct val="120300"/>
              </a:lnSpc>
              <a:spcBef>
                <a:spcPts val="569"/>
              </a:spcBef>
            </a:pP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All</a:t>
            </a:r>
            <a:r>
              <a:rPr sz="799" spc="18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regular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way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purchases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sales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financial</a:t>
            </a:r>
            <a:r>
              <a:rPr sz="799" spc="16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recognised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derecognised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dirty="0">
                <a:solidFill>
                  <a:srgbClr val="A7A7A7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A7A7A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Regular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way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purchases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sales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purchases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sales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require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delivery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within</a:t>
            </a:r>
            <a:r>
              <a:rPr sz="799" spc="10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time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frame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established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regulation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convention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marketplace</a:t>
            </a:r>
            <a:r>
              <a:rPr sz="799" spc="-10" dirty="0">
                <a:solidFill>
                  <a:srgbClr val="A7A7A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9957" y="3929065"/>
            <a:ext cx="2840661" cy="133760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5214" marR="5071" indent="-3170" algn="just">
              <a:lnSpc>
                <a:spcPct val="119700"/>
              </a:lnSpc>
              <a:spcBef>
                <a:spcPts val="10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sed financial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subsequently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their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entirety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either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amortised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.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depending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 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classification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2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transfers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substantially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rewards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ownership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derecognised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any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rights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obligations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created</a:t>
            </a:r>
            <a:r>
              <a:rPr sz="799" spc="4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retained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transfer are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separately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indudes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securitises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receivables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recourse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5217" y="5335105"/>
            <a:ext cx="1485309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spc="-35" dirty="0">
                <a:solidFill>
                  <a:srgbClr val="385DA1"/>
                </a:solidFill>
                <a:latin typeface="Arial"/>
                <a:cs typeface="Arial"/>
              </a:rPr>
              <a:t>ClasStfication</a:t>
            </a:r>
            <a:r>
              <a:rPr sz="849" i="1" spc="-25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35" dirty="0">
                <a:solidFill>
                  <a:srgbClr val="385DA1"/>
                </a:solidFill>
                <a:latin typeface="Arial"/>
                <a:cs typeface="Arial"/>
              </a:rPr>
              <a:t>of</a:t>
            </a:r>
            <a:r>
              <a:rPr sz="849" i="1" spc="-4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85DA1"/>
                </a:solidFill>
                <a:latin typeface="Arial"/>
                <a:cs typeface="Arial"/>
              </a:rPr>
              <a:t>financial</a:t>
            </a:r>
            <a:r>
              <a:rPr sz="849" i="1" spc="3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5DA1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51122" y="5536693"/>
            <a:ext cx="2840661" cy="82791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705" indent="-1268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Debt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instruments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3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meet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ll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owing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conditions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measured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subsequently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amortised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cost:</a:t>
            </a:r>
            <a:endParaRPr sz="799">
              <a:latin typeface="Arial"/>
              <a:cs typeface="Arial"/>
            </a:endParaRPr>
          </a:p>
          <a:p>
            <a:pPr marL="363236" marR="5071" indent="-175596" algn="just">
              <a:lnSpc>
                <a:spcPct val="120300"/>
              </a:lnSpc>
              <a:spcBef>
                <a:spcPts val="549"/>
              </a:spcBef>
              <a:buChar char="•"/>
              <a:tabLst>
                <a:tab pos="363236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held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within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model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whose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objective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 financial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order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collect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contractual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flows;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033370" y="6412194"/>
            <a:ext cx="2661257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1935" marR="5071" indent="-169891" algn="just">
              <a:lnSpc>
                <a:spcPct val="120300"/>
              </a:lnSpc>
              <a:spcBef>
                <a:spcPts val="100"/>
              </a:spcBef>
              <a:buChar char="•"/>
              <a:tabLst>
                <a:tab pos="181935" algn="l"/>
                <a:tab pos="184471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contractual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terms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give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specified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solely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payments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principal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3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principal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amount outstanding.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7216" y="7071110"/>
            <a:ext cx="2833688" cy="439126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3312" marR="5071" indent="-1268" algn="just">
              <a:lnSpc>
                <a:spcPct val="1190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Debi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instruments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meet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conditions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measured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subsequently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fair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other comprehensive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(FVTOCI):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033370" y="7583598"/>
            <a:ext cx="2661257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1935" marR="5071" indent="-169891" algn="just">
              <a:lnSpc>
                <a:spcPct val="120300"/>
              </a:lnSpc>
              <a:spcBef>
                <a:spcPts val="100"/>
              </a:spcBef>
              <a:buChar char="•"/>
              <a:tabLst>
                <a:tab pos="181935" algn="l"/>
                <a:tab pos="187640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the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held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within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model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whose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objective</a:t>
            </a:r>
            <a:r>
              <a:rPr sz="799" spc="4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4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achieved</a:t>
            </a:r>
            <a:r>
              <a:rPr sz="799" spc="4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4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both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collecting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contractual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selling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-10" dirty="0">
                <a:solidFill>
                  <a:srgbClr val="878787"/>
                </a:solidFill>
                <a:latin typeface="Arial"/>
                <a:cs typeface="Arial"/>
              </a:rPr>
              <a:t>;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33370" y="8239462"/>
            <a:ext cx="2659989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5105" marR="5071" indent="-173060" algn="just">
              <a:lnSpc>
                <a:spcPct val="120300"/>
              </a:lnSpc>
              <a:spcBef>
                <a:spcPts val="100"/>
              </a:spcBef>
              <a:buChar char="•"/>
              <a:tabLst>
                <a:tab pos="185105" algn="l"/>
                <a:tab pos="190810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contractual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terms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rise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specified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solely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payments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principal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principal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amount outstanding.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63719" y="8898377"/>
            <a:ext cx="2824812" cy="53630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default,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measured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subsequently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fair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(FVTPL)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694"/>
              </a:spcBef>
            </a:pPr>
            <a:r>
              <a:rPr sz="799" i="1" spc="-110" dirty="0">
                <a:solidFill>
                  <a:srgbClr val="385DA1"/>
                </a:solidFill>
                <a:latin typeface="Times New Roman"/>
                <a:cs typeface="Times New Roman"/>
              </a:rPr>
              <a:t>(11)</a:t>
            </a:r>
            <a:r>
              <a:rPr sz="799" i="1" spc="35" dirty="0">
                <a:solidFill>
                  <a:srgbClr val="385DA1"/>
                </a:solidFill>
                <a:latin typeface="Times New Roman"/>
                <a:cs typeface="Times New Roman"/>
              </a:rPr>
              <a:t> </a:t>
            </a:r>
            <a:r>
              <a:rPr sz="849" i="1" spc="-40" dirty="0">
                <a:solidFill>
                  <a:srgbClr val="385DA1"/>
                </a:solidFill>
                <a:latin typeface="Arial"/>
                <a:cs typeface="Arial"/>
              </a:rPr>
              <a:t>Impairment</a:t>
            </a:r>
            <a:r>
              <a:rPr sz="849" i="1" spc="1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385DA1"/>
                </a:solidFill>
                <a:latin typeface="Arial"/>
                <a:cs typeface="Arial"/>
              </a:rPr>
              <a:t>of</a:t>
            </a:r>
            <a:r>
              <a:rPr sz="849" i="1" spc="-15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85DA1"/>
                </a:solidFill>
                <a:latin typeface="Arial"/>
                <a:cs typeface="Arial"/>
              </a:rPr>
              <a:t>financial</a:t>
            </a:r>
            <a:r>
              <a:rPr sz="849" i="1" spc="2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5DA1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10335" y="1150035"/>
            <a:ext cx="2855241" cy="13433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allowance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credit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 investments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debt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measured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amortised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FVTOCI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spc="21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receivables.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trade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receivables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spc="24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expected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losses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updated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each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reporting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reflect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since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initial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recognition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respective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instrument.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always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lifetime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ECL</a:t>
            </a:r>
            <a:r>
              <a:rPr sz="799" spc="48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4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trade</a:t>
            </a:r>
            <a:r>
              <a:rPr sz="799" spc="48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receivables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444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lease receivables.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13484" y="2541073"/>
            <a:ext cx="2857143" cy="119686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 marR="5071" indent="-4437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instruments</a:t>
            </a:r>
            <a:r>
              <a:rPr sz="799" spc="3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case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company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intercompany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receivables,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recognises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lifetime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ECL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when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significant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credit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since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initial</a:t>
            </a:r>
            <a:r>
              <a:rPr sz="799" spc="5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recognition</a:t>
            </a:r>
            <a:r>
              <a:rPr sz="799" dirty="0">
                <a:solidFill>
                  <a:srgbClr val="A7A7A7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A7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However,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risk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instrument</a:t>
            </a:r>
            <a:r>
              <a:rPr sz="799" spc="26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increased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significantly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smce</a:t>
            </a:r>
            <a:r>
              <a:rPr sz="799" spc="43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initial</a:t>
            </a:r>
            <a:r>
              <a:rPr sz="799" spc="3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recognition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spc="429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</a:t>
            </a:r>
            <a:r>
              <a:rPr sz="799" dirty="0">
                <a:solidFill>
                  <a:srgbClr val="A7A7A7"/>
                </a:solidFill>
                <a:latin typeface="Arial"/>
                <a:cs typeface="Arial"/>
              </a:rPr>
              <a:t>·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asures</a:t>
            </a:r>
            <a:r>
              <a:rPr sz="799" spc="3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8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loss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allowance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l</a:t>
            </a:r>
            <a:r>
              <a:rPr sz="799" spc="2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12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month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ECL.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18463" y="3785691"/>
            <a:ext cx="2848268" cy="16317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3804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measurement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losses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function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probability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default,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given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default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(i.e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magnitude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default)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exposure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default.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assessment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probab1hty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default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given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default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historical data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adjusted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forward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-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looking information.</a:t>
            </a:r>
            <a:endParaRPr sz="799">
              <a:latin typeface="Arial"/>
              <a:cs typeface="Arial"/>
            </a:endParaRPr>
          </a:p>
          <a:p>
            <a:pPr marL="17750" marR="5705" indent="-4437" algn="just">
              <a:lnSpc>
                <a:spcPct val="120300"/>
              </a:lnSpc>
              <a:spcBef>
                <a:spcPts val="54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Even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when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losses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recognised,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only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fully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written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off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once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possibility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recoverability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been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extinguished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4579" algn="just">
              <a:spcBef>
                <a:spcPts val="699"/>
              </a:spcBef>
            </a:pPr>
            <a:r>
              <a:rPr sz="799" i="1" spc="-110" dirty="0">
                <a:solidFill>
                  <a:srgbClr val="385DA1"/>
                </a:solidFill>
                <a:latin typeface="Times New Roman"/>
                <a:cs typeface="Times New Roman"/>
              </a:rPr>
              <a:t>{11i)</a:t>
            </a:r>
            <a:r>
              <a:rPr sz="799" i="1" spc="35" dirty="0">
                <a:solidFill>
                  <a:srgbClr val="385DA1"/>
                </a:solidFill>
                <a:latin typeface="Times New Roman"/>
                <a:cs typeface="Times New Roman"/>
              </a:rPr>
              <a:t> </a:t>
            </a:r>
            <a:r>
              <a:rPr sz="849" i="1" spc="-30" dirty="0">
                <a:solidFill>
                  <a:srgbClr val="385DA1"/>
                </a:solidFill>
                <a:latin typeface="Arial"/>
                <a:cs typeface="Arial"/>
              </a:rPr>
              <a:t>Fmanc,al</a:t>
            </a:r>
            <a:r>
              <a:rPr sz="849" i="1" spc="35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5DA1"/>
                </a:solidFill>
                <a:latin typeface="Arial"/>
                <a:cs typeface="Arial"/>
              </a:rPr>
              <a:t>liab1lihes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21407" y="5463479"/>
            <a:ext cx="2847634" cy="90145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3170" algn="just">
              <a:lnSpc>
                <a:spcPct val="119800"/>
              </a:lnSpc>
              <a:spcBef>
                <a:spcPts val="10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measured subsequently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amortised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effective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interest</a:t>
            </a:r>
            <a:r>
              <a:rPr sz="799" spc="1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method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FVTPL.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Financial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lities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class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FVTPL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when 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liability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is</a:t>
            </a:r>
            <a:r>
              <a:rPr sz="799" spc="13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(i)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contingent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consideration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acquirer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spc="21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business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combination</a:t>
            </a:r>
            <a:r>
              <a:rPr sz="799" dirty="0">
                <a:solidFill>
                  <a:srgbClr val="A7A7A7"/>
                </a:solidFill>
                <a:latin typeface="Arial"/>
                <a:cs typeface="Arial"/>
              </a:rPr>
              <a:t>,</a:t>
            </a:r>
            <a:r>
              <a:rPr sz="799" spc="70" dirty="0">
                <a:solidFill>
                  <a:srgbClr val="A7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(ii)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held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trading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(iii)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It</a:t>
            </a:r>
            <a:r>
              <a:rPr sz="799" spc="100" dirty="0">
                <a:solidFill>
                  <a:srgbClr val="66666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designated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FVTPL.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24253" y="6412195"/>
            <a:ext cx="2847000" cy="105043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 FVTPL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measured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value,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gains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losses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arising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fair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recognised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extent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they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designated</a:t>
            </a:r>
            <a:r>
              <a:rPr sz="799" spc="4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hedging</a:t>
            </a:r>
            <a:r>
              <a:rPr sz="799" spc="408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relationship</a:t>
            </a:r>
            <a:r>
              <a:rPr sz="799" spc="43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(see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Hedge</a:t>
            </a:r>
            <a:r>
              <a:rPr sz="799" spc="3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accounting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policy).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gain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loss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incorporates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interest</a:t>
            </a:r>
            <a:r>
              <a:rPr sz="799" spc="8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paid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liability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included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 or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-20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22626" y="7507334"/>
            <a:ext cx="2850170" cy="6142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 marR="5071" indent="-5071">
              <a:lnSpc>
                <a:spcPct val="1228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Fmancial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(i)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contingent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</a:t>
            </a:r>
            <a:r>
              <a:rPr sz="799" dirty="0">
                <a:solidFill>
                  <a:srgbClr val="666666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deration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acquirer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combination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(ii)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held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trading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endParaRPr sz="799">
              <a:latin typeface="Arial"/>
              <a:cs typeface="Arial"/>
            </a:endParaRPr>
          </a:p>
          <a:p>
            <a:pPr marL="17116" marR="5705" indent="-2536">
              <a:lnSpc>
                <a:spcPct val="117800"/>
              </a:lnSpc>
              <a:spcBef>
                <a:spcPts val="2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(iii)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designated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FVTPL</a:t>
            </a:r>
            <a:r>
              <a:rPr sz="799" dirty="0">
                <a:solidFill>
                  <a:srgbClr val="A7A7A7"/>
                </a:solidFill>
                <a:latin typeface="Arial"/>
                <a:cs typeface="Arial"/>
              </a:rPr>
              <a:t>.</a:t>
            </a:r>
            <a:r>
              <a:rPr sz="799" spc="75" dirty="0">
                <a:solidFill>
                  <a:srgbClr val="A7A7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measured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subsequen</a:t>
            </a:r>
            <a:r>
              <a:rPr sz="799" spc="-10" dirty="0">
                <a:solidFill>
                  <a:srgbClr val="666666"/>
                </a:solidFill>
                <a:latin typeface="Arial"/>
                <a:cs typeface="Arial"/>
              </a:rPr>
              <a:t>G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y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amortised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effective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method</a:t>
            </a:r>
            <a:r>
              <a:rPr sz="799" spc="-10" dirty="0">
                <a:solidFill>
                  <a:srgbClr val="A7A7A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923946" y="8187349"/>
            <a:ext cx="2850804" cy="125202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i="1" spc="-60" dirty="0">
                <a:solidFill>
                  <a:srgbClr val="385DA1"/>
                </a:solidFill>
                <a:latin typeface="Times New Roman"/>
                <a:cs typeface="Times New Roman"/>
              </a:rPr>
              <a:t>{JV)</a:t>
            </a:r>
            <a:r>
              <a:rPr sz="799" i="1" spc="20" dirty="0">
                <a:solidFill>
                  <a:srgbClr val="385DA1"/>
                </a:solidFill>
                <a:latin typeface="Times New Roman"/>
                <a:cs typeface="Times New Roman"/>
              </a:rPr>
              <a:t> </a:t>
            </a:r>
            <a:r>
              <a:rPr sz="849" i="1" spc="-25" dirty="0">
                <a:solidFill>
                  <a:srgbClr val="385DA1"/>
                </a:solidFill>
                <a:latin typeface="Arial"/>
                <a:cs typeface="Arial"/>
              </a:rPr>
              <a:t>Derivative</a:t>
            </a:r>
            <a:r>
              <a:rPr sz="849" i="1" spc="3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85DA1"/>
                </a:solidFill>
                <a:latin typeface="Arial"/>
                <a:cs typeface="Arial"/>
              </a:rPr>
              <a:t>financial</a:t>
            </a:r>
            <a:r>
              <a:rPr sz="849" i="1" spc="3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85DA1"/>
                </a:solidFill>
                <a:latin typeface="Arial"/>
                <a:cs typeface="Arial"/>
              </a:rPr>
              <a:t>instruments</a:t>
            </a:r>
            <a:r>
              <a:rPr sz="849" i="1" spc="15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5DA1"/>
                </a:solidFill>
                <a:latin typeface="Arial"/>
                <a:cs typeface="Arial"/>
              </a:rPr>
              <a:t>and</a:t>
            </a:r>
            <a:r>
              <a:rPr sz="849" i="1" spc="-15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40" dirty="0">
                <a:solidFill>
                  <a:srgbClr val="385DA1"/>
                </a:solidFill>
                <a:latin typeface="Arial"/>
                <a:cs typeface="Arial"/>
              </a:rPr>
              <a:t>hedge</a:t>
            </a:r>
            <a:r>
              <a:rPr sz="849" i="1" spc="-20" dirty="0">
                <a:solidFill>
                  <a:srgbClr val="38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85DA1"/>
                </a:solidFill>
                <a:latin typeface="Arial"/>
                <a:cs typeface="Arial"/>
              </a:rPr>
              <a:t>accounting</a:t>
            </a:r>
            <a:endParaRPr sz="849">
              <a:latin typeface="Arial"/>
              <a:cs typeface="Arial"/>
            </a:endParaRPr>
          </a:p>
          <a:p>
            <a:pPr marL="12678" marR="5071" indent="6339">
              <a:lnSpc>
                <a:spcPct val="120700"/>
              </a:lnSpc>
              <a:spcBef>
                <a:spcPts val="53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ordinary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course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certain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derivative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-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arise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exposure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foreign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exchange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21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metal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prices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carbon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rights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mterest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fluctuations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instruments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confined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principally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forward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foreign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exchange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contracts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15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forward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agreements</a:t>
            </a:r>
            <a:r>
              <a:rPr sz="799" spc="4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interest</a:t>
            </a:r>
            <a:r>
              <a:rPr sz="799" spc="15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rate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swaps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London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Metal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Exchange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(LME)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contracts</a:t>
            </a:r>
            <a:r>
              <a:rPr sz="799" dirty="0">
                <a:solidFill>
                  <a:srgbClr val="B8B8B8"/>
                </a:solidFill>
                <a:latin typeface="Arial"/>
                <a:cs typeface="Arial"/>
              </a:rPr>
              <a:t>.</a:t>
            </a:r>
            <a:r>
              <a:rPr sz="799" spc="195" dirty="0">
                <a:solidFill>
                  <a:srgbClr val="B8B8B8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28119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44447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71022" y="710125"/>
            <a:ext cx="4052743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spc="-20" dirty="0">
                <a:solidFill>
                  <a:srgbClr val="285699"/>
                </a:solidFill>
                <a:latin typeface="Arial"/>
                <a:cs typeface="Arial"/>
              </a:rPr>
              <a:t>E6.</a:t>
            </a:r>
            <a:r>
              <a:rPr sz="1298" b="1" spc="-75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85699"/>
                </a:solidFill>
                <a:latin typeface="Arial"/>
                <a:cs typeface="Arial"/>
              </a:rPr>
              <a:t>Presentation</a:t>
            </a:r>
            <a:r>
              <a:rPr sz="1298" b="1" spc="10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298" b="1" dirty="0">
                <a:solidFill>
                  <a:srgbClr val="285699"/>
                </a:solidFill>
                <a:latin typeface="Arial"/>
                <a:cs typeface="Arial"/>
              </a:rPr>
              <a:t>of</a:t>
            </a:r>
            <a:r>
              <a:rPr sz="1298" b="1" spc="-55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298" b="1" spc="-35" dirty="0">
                <a:solidFill>
                  <a:srgbClr val="285699"/>
                </a:solidFill>
                <a:latin typeface="Arial"/>
                <a:cs typeface="Arial"/>
              </a:rPr>
              <a:t>accounts</a:t>
            </a:r>
            <a:r>
              <a:rPr sz="1298" b="1" spc="-5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85699"/>
                </a:solidFill>
                <a:latin typeface="Arial"/>
                <a:cs typeface="Arial"/>
              </a:rPr>
              <a:t>and</a:t>
            </a:r>
            <a:r>
              <a:rPr sz="1298" b="1" spc="-50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85699"/>
                </a:solidFill>
                <a:latin typeface="Arial"/>
                <a:cs typeface="Arial"/>
              </a:rPr>
              <a:t>accounting</a:t>
            </a:r>
            <a:r>
              <a:rPr sz="1298" b="1" spc="40" dirty="0">
                <a:solidFill>
                  <a:srgbClr val="285699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85699"/>
                </a:solidFill>
                <a:latin typeface="Arial"/>
                <a:cs typeface="Arial"/>
              </a:rPr>
              <a:t>policies</a:t>
            </a:r>
            <a:endParaRPr sz="1298">
              <a:latin typeface="Arial"/>
              <a:cs typeface="Arial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7246" y="1146762"/>
            <a:ext cx="2847634" cy="6398935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7750" marR="5071" algn="just">
              <a:lnSpc>
                <a:spcPct val="113700"/>
              </a:lnSpc>
              <a:spcBef>
                <a:spcPts val="11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84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employed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4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hedges</a:t>
            </a:r>
            <a:r>
              <a:rPr sz="849" spc="16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forecast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firm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contractual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commitments.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do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generally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extend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beyond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months,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except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certain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swaps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commodity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contracts.</a:t>
            </a:r>
            <a:endParaRPr sz="849">
              <a:latin typeface="Arial"/>
              <a:cs typeface="Arial"/>
            </a:endParaRPr>
          </a:p>
          <a:p>
            <a:pPr marL="12678" marR="9509" indent="3804" algn="just">
              <a:lnSpc>
                <a:spcPct val="113199"/>
              </a:lnSpc>
              <a:spcBef>
                <a:spcPts val="579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Derivatives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initially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accounted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 and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measured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fair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date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contract</a:t>
            </a:r>
            <a:r>
              <a:rPr sz="84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taken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out.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this,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subsequent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derivative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re-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measured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value.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forward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contracts,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swaps</a:t>
            </a:r>
            <a:r>
              <a:rPr sz="849" spc="2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commodity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values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determined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market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forward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 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period.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Group seeks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to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adopt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hedge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currency,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interest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rate,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carbon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emission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right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commodity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contracts.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Al inception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ofthe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hedge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relationship,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documents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relationship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hedging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hedged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whether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flows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hedging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offset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hedged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items.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documentation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includes,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inter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alia,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identification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hedged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item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or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84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nature</a:t>
            </a:r>
            <a:r>
              <a:rPr sz="8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hedged.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At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inception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 expected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highly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effective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achieving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offset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flows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attributable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hedged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risk.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methodology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testing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effectiveness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reliability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approach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for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testing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849" spc="40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considered</a:t>
            </a:r>
            <a:r>
              <a:rPr sz="84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documented</a:t>
            </a:r>
            <a:r>
              <a:rPr sz="84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43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inception.</a:t>
            </a:r>
            <a:r>
              <a:rPr sz="849" spc="4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This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effectiveness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assessed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ongoing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throughout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life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cycle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hedging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relationship.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particular,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only forecast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highly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probable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subject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hedges.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derivative financial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designated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effective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hedges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of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directly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equity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ineffective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portion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immediately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profit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loss.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firm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commitment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or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forecasted transaction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results in the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recognition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 a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or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liability,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then,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8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liability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is recognised,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associated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gains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derivative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had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previously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initial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measurement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liability.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hedges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do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result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recognition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liability,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profit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loss in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same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period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which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hedged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item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affects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loss.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6491" y="7596493"/>
            <a:ext cx="2835589" cy="192462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8875" indent="-1268" algn="just">
              <a:lnSpc>
                <a:spcPct val="113100"/>
              </a:lnSpc>
              <a:spcBef>
                <a:spcPts val="100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effective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hedge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ofan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exposure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value,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hedged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item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is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adjusted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attributable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risk being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hedged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corresponding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entry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loss. Gains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or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re-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measuring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associated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derivative </a:t>
            </a:r>
            <a:r>
              <a:rPr sz="849" b="1" spc="-5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b="1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loss.</a:t>
            </a:r>
            <a:endParaRPr sz="849">
              <a:latin typeface="Arial"/>
              <a:cs typeface="Arial"/>
            </a:endParaRPr>
          </a:p>
          <a:p>
            <a:pPr marL="15214" marR="5071" indent="1902" algn="just">
              <a:lnSpc>
                <a:spcPct val="113100"/>
              </a:lnSpc>
              <a:spcBef>
                <a:spcPts val="574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 fair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instruments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do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not qualify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they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arise.</a:t>
            </a:r>
            <a:endParaRPr sz="849">
              <a:latin typeface="Arial"/>
              <a:cs typeface="Arial"/>
            </a:endParaRPr>
          </a:p>
          <a:p>
            <a:pPr marL="12678" marR="8241" indent="1268" algn="just">
              <a:lnSpc>
                <a:spcPct val="112300"/>
              </a:lnSpc>
              <a:spcBef>
                <a:spcPts val="58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849" spc="36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accounting</a:t>
            </a:r>
            <a:r>
              <a:rPr sz="84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discontinued</a:t>
            </a:r>
            <a:r>
              <a:rPr sz="84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84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hedging instrument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expires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sold,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terminated,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exercised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no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longer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qualifies</a:t>
            </a:r>
            <a:r>
              <a:rPr sz="8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hedge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accounting.</a:t>
            </a:r>
            <a:r>
              <a:rPr sz="8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</a:t>
            </a:r>
            <a:r>
              <a:rPr sz="849" spc="2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lime,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any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cumulative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gain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loss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hedging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instrument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endParaRPr sz="8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77119" y="1152856"/>
            <a:ext cx="2848268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536" algn="just">
              <a:lnSpc>
                <a:spcPct val="113100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retained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until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forecasted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occurs.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hedged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longer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expected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occur,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ne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cumulative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gain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84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is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reclassified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period.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64907" y="2276329"/>
            <a:ext cx="2862848" cy="606272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0285">
              <a:spcBef>
                <a:spcPts val="100"/>
              </a:spcBef>
            </a:pPr>
            <a:r>
              <a:rPr sz="799" i="1" dirty="0">
                <a:solidFill>
                  <a:srgbClr val="49629E"/>
                </a:solidFill>
                <a:latin typeface="Arial"/>
                <a:cs typeface="Arial"/>
              </a:rPr>
              <a:t>(v)</a:t>
            </a:r>
            <a:r>
              <a:rPr sz="799" i="1" spc="70" dirty="0">
                <a:solidFill>
                  <a:srgbClr val="4962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9629E"/>
                </a:solidFill>
                <a:latin typeface="Arial"/>
                <a:cs typeface="Arial"/>
              </a:rPr>
              <a:t>Embedded</a:t>
            </a:r>
            <a:r>
              <a:rPr sz="799" i="1" spc="10" dirty="0">
                <a:solidFill>
                  <a:srgbClr val="4962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9629E"/>
                </a:solidFill>
                <a:latin typeface="Arial"/>
                <a:cs typeface="Arial"/>
              </a:rPr>
              <a:t>deflvatives</a:t>
            </a:r>
            <a:endParaRPr sz="799">
              <a:latin typeface="Arial"/>
              <a:cs typeface="Arial"/>
            </a:endParaRPr>
          </a:p>
          <a:p>
            <a:pPr marL="21553" marR="5071" indent="634" algn="just">
              <a:lnSpc>
                <a:spcPct val="113100"/>
              </a:lnSpc>
              <a:spcBef>
                <a:spcPts val="58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embedded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component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hybrid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contract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includes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host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effect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some of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combined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instrument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vary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way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similar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stand-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alone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derivative.</a:t>
            </a:r>
            <a:endParaRPr sz="849">
              <a:latin typeface="Arial"/>
              <a:cs typeface="Arial"/>
            </a:endParaRPr>
          </a:p>
          <a:p>
            <a:pPr marL="18384" marR="10777" indent="4437" algn="just">
              <a:lnSpc>
                <a:spcPct val="113700"/>
              </a:lnSpc>
              <a:spcBef>
                <a:spcPts val="57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Derivatives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embedded</a:t>
            </a:r>
            <a:r>
              <a:rPr sz="84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hybrid</a:t>
            </a:r>
            <a:r>
              <a:rPr sz="84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financial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host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84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scope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IFRS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separated.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entire</a:t>
            </a:r>
            <a:r>
              <a:rPr sz="84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hybrid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contract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classified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subsequently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measured</a:t>
            </a:r>
            <a:r>
              <a:rPr sz="84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either</a:t>
            </a:r>
            <a:r>
              <a:rPr sz="84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amortised</a:t>
            </a:r>
            <a:r>
              <a:rPr sz="84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84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84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84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appropriate.</a:t>
            </a:r>
            <a:endParaRPr sz="849">
              <a:latin typeface="Arial"/>
              <a:cs typeface="Arial"/>
            </a:endParaRPr>
          </a:p>
          <a:p>
            <a:pPr marL="18384" marR="8875" indent="4437" algn="just">
              <a:lnSpc>
                <a:spcPct val="113100"/>
              </a:lnSpc>
              <a:spcBef>
                <a:spcPts val="574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Derivatives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embedded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hybrid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hosts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are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scope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IFRS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(e.g.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liabilities)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treated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separate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derivatives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when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they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meet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definition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derivative,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characteristics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are no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closely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hos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host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measured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FVTPL.</a:t>
            </a:r>
            <a:endParaRPr sz="849">
              <a:latin typeface="Arial"/>
              <a:cs typeface="Arial"/>
            </a:endParaRPr>
          </a:p>
          <a:p>
            <a:pPr marL="19018" marR="15848" indent="2536" algn="just">
              <a:lnSpc>
                <a:spcPct val="113100"/>
              </a:lnSpc>
              <a:spcBef>
                <a:spcPts val="579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hybrid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contract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 a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quoted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liability,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instead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separating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embedded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derivative,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generally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designates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whole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hybrid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contract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FVTPL.</a:t>
            </a:r>
            <a:endParaRPr sz="849">
              <a:latin typeface="Arial"/>
              <a:cs typeface="Arial"/>
            </a:endParaRPr>
          </a:p>
          <a:p>
            <a:pPr marL="18384" marR="8875" indent="3804" algn="just">
              <a:lnSpc>
                <a:spcPct val="113100"/>
              </a:lnSpc>
              <a:spcBef>
                <a:spcPts val="574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embedded derivative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presented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asset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liability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remaining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maturity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 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hybrid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instrument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embedded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relates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more than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12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months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realised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settled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12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months.</a:t>
            </a:r>
            <a:endParaRPr sz="849">
              <a:latin typeface="Arial"/>
              <a:cs typeface="Arial"/>
            </a:endParaRPr>
          </a:p>
          <a:p>
            <a:pPr marL="17116">
              <a:spcBef>
                <a:spcPts val="759"/>
              </a:spcBef>
            </a:pPr>
            <a:r>
              <a:rPr sz="799" i="1" spc="-65" dirty="0">
                <a:solidFill>
                  <a:srgbClr val="49629E"/>
                </a:solidFill>
                <a:latin typeface="Arial"/>
                <a:cs typeface="Arial"/>
              </a:rPr>
              <a:t>(J)</a:t>
            </a:r>
            <a:r>
              <a:rPr sz="799" i="1" spc="-5" dirty="0">
                <a:solidFill>
                  <a:srgbClr val="4962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9629E"/>
                </a:solidFill>
                <a:latin typeface="Arial"/>
                <a:cs typeface="Arial"/>
              </a:rPr>
              <a:t>Other</a:t>
            </a:r>
            <a:r>
              <a:rPr sz="799" i="1" spc="10" dirty="0">
                <a:solidFill>
                  <a:srgbClr val="49629E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49629E"/>
                </a:solidFill>
                <a:latin typeface="Arial"/>
                <a:cs typeface="Arial"/>
              </a:rPr>
              <a:t>intangible</a:t>
            </a:r>
            <a:r>
              <a:rPr sz="799" i="1" spc="60" dirty="0">
                <a:solidFill>
                  <a:srgbClr val="49629E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49629E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  <a:p>
            <a:pPr marL="12678" marR="15848" indent="4437" algn="just">
              <a:lnSpc>
                <a:spcPct val="113100"/>
              </a:lnSpc>
              <a:spcBef>
                <a:spcPts val="589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Patents,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trademarks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software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balance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intangible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where they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clearly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linked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long-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benefits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Group.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they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measured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initially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fair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acquisition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purchase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then</a:t>
            </a:r>
            <a:r>
              <a:rPr sz="8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amortised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straight-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fine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their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estimated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useful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lives.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patents,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trademarks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software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expensed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incurred.</a:t>
            </a:r>
            <a:endParaRPr sz="849">
              <a:latin typeface="Arial"/>
              <a:cs typeface="Arial"/>
            </a:endParaRPr>
          </a:p>
          <a:p>
            <a:pPr marL="12678" marR="16482" indent="1268" algn="just">
              <a:lnSpc>
                <a:spcPct val="113100"/>
              </a:lnSpc>
              <a:spcBef>
                <a:spcPts val="57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Expenditure</a:t>
            </a:r>
            <a:r>
              <a:rPr sz="849" spc="2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research</a:t>
            </a:r>
            <a:r>
              <a:rPr sz="849" spc="2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activities</a:t>
            </a:r>
            <a:r>
              <a:rPr sz="84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expense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incurred.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incurred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on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individual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development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projects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intangible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date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following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conditions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are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met: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67936" y="8328031"/>
            <a:ext cx="410790" cy="53757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13100"/>
              </a:lnSpc>
              <a:spcBef>
                <a:spcPts val="10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(i) feasible;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709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03318" y="8344798"/>
            <a:ext cx="2398808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completion</a:t>
            </a:r>
            <a:r>
              <a:rPr sz="84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42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development</a:t>
            </a:r>
            <a:r>
              <a:rPr sz="84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4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technically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306606" y="8710566"/>
            <a:ext cx="2401978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intention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complete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intangible</a:t>
            </a:r>
            <a:r>
              <a:rPr sz="84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61777" y="8856874"/>
            <a:ext cx="2843197" cy="5210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>
              <a:spcBef>
                <a:spcPts val="100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sell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it;</a:t>
            </a:r>
            <a:endParaRPr sz="849">
              <a:latin typeface="Arial"/>
              <a:cs typeface="Arial"/>
            </a:endParaRPr>
          </a:p>
          <a:p>
            <a:pPr marL="12678" marR="5071" indent="6339">
              <a:lnSpc>
                <a:spcPct val="113100"/>
              </a:lnSpc>
              <a:spcBef>
                <a:spcPts val="574"/>
              </a:spcBef>
              <a:tabLst>
                <a:tab pos="457056" algn="l"/>
              </a:tabLst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	it</a:t>
            </a:r>
            <a:r>
              <a:rPr sz="84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clear</a:t>
            </a:r>
            <a:r>
              <a:rPr sz="84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intangible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84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generate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probable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economic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benefits;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35607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95048" y="9537433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905725" y="730077"/>
            <a:ext cx="4059717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1F4D9C"/>
                </a:solidFill>
                <a:latin typeface="Arial"/>
                <a:cs typeface="Arial"/>
              </a:rPr>
              <a:t>E6.</a:t>
            </a:r>
            <a:r>
              <a:rPr sz="1198" b="1" spc="9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C"/>
                </a:solidFill>
                <a:latin typeface="Arial"/>
                <a:cs typeface="Arial"/>
              </a:rPr>
              <a:t>Presentation</a:t>
            </a:r>
            <a:r>
              <a:rPr sz="1198" b="1" spc="210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C"/>
                </a:solidFill>
                <a:latin typeface="Arial"/>
                <a:cs typeface="Arial"/>
              </a:rPr>
              <a:t>of</a:t>
            </a:r>
            <a:r>
              <a:rPr sz="1198" b="1" spc="130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C"/>
                </a:solidFill>
                <a:latin typeface="Arial"/>
                <a:cs typeface="Arial"/>
              </a:rPr>
              <a:t>accounts</a:t>
            </a:r>
            <a:r>
              <a:rPr sz="1198" b="1" spc="13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C"/>
                </a:solidFill>
                <a:latin typeface="Arial"/>
                <a:cs typeface="Arial"/>
              </a:rPr>
              <a:t>and</a:t>
            </a:r>
            <a:r>
              <a:rPr sz="1198" b="1" spc="10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C"/>
                </a:solidFill>
                <a:latin typeface="Arial"/>
                <a:cs typeface="Arial"/>
              </a:rPr>
              <a:t>accounting</a:t>
            </a:r>
            <a:r>
              <a:rPr sz="1198" b="1" spc="155" dirty="0">
                <a:solidFill>
                  <a:srgbClr val="1F4D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1F4D9C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556" y="1156136"/>
            <a:ext cx="2841295" cy="83108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5071" indent="-2536" algn="just">
              <a:lnSpc>
                <a:spcPct val="120300"/>
              </a:lnSpc>
              <a:spcBef>
                <a:spcPts val="100"/>
              </a:spcBef>
              <a:buAutoNum type="romanLcParenBoth" startAt="4"/>
              <a:tabLst>
                <a:tab pos="14579" algn="l"/>
                <a:tab pos="453886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adequate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technical,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resources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complete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development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sell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intangible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available;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15214" marR="12678" indent="438673" algn="just">
              <a:lnSpc>
                <a:spcPct val="120300"/>
              </a:lnSpc>
              <a:spcBef>
                <a:spcPts val="574"/>
              </a:spcBef>
              <a:buAutoNum type="romanLcParenBoth" startAt="4"/>
              <a:tabLst>
                <a:tab pos="453886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possible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reliably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expenditure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attributable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intangible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during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development.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2690" y="2031637"/>
            <a:ext cx="2838759" cy="7575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902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longer recognised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project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complete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43434"/>
                </a:solidFill>
                <a:latin typeface="Arial"/>
                <a:cs typeface="Arial"/>
              </a:rPr>
              <a:t>available</a:t>
            </a:r>
            <a:r>
              <a:rPr sz="799" b="1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intended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use,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criteria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longer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apply.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approach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amortisation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b="1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intangible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described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section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V</a:t>
            </a:r>
            <a:endParaRPr sz="799">
              <a:latin typeface="Arial"/>
              <a:cs typeface="Arial"/>
            </a:endParaRPr>
          </a:p>
          <a:p>
            <a:pPr marL="16482" algn="just">
              <a:spcBef>
                <a:spcPts val="19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(b)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above.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5534" y="2836975"/>
            <a:ext cx="2840661" cy="441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 marR="5071" indent="-3804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development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activities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meet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conditions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recognition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asset,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expenditure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treated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expense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incurred.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47464" y="3349465"/>
            <a:ext cx="2843197" cy="907160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3804" algn="just">
              <a:lnSpc>
                <a:spcPct val="1193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purchases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rights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emission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trading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scheme,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b="1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b="1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current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asset,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where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intended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settle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current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liability,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values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asset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cost.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amortisation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prov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Group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intends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utilise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settle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emission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rights liabilities.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50410" y="4325634"/>
            <a:ext cx="2839393" cy="80382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algn="just">
              <a:spcBef>
                <a:spcPts val="100"/>
              </a:spcBef>
            </a:pPr>
            <a:r>
              <a:rPr sz="799" i="1" dirty="0">
                <a:solidFill>
                  <a:srgbClr val="365DA1"/>
                </a:solidFill>
                <a:latin typeface="Arial"/>
                <a:cs typeface="Arial"/>
              </a:rPr>
              <a:t>(k)</a:t>
            </a:r>
            <a:r>
              <a:rPr sz="799" i="1" spc="30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65DA1"/>
                </a:solidFill>
                <a:latin typeface="Arial"/>
                <a:cs typeface="Arial"/>
              </a:rPr>
              <a:t>Leases</a:t>
            </a:r>
            <a:endParaRPr sz="799">
              <a:latin typeface="Arial"/>
              <a:cs typeface="Arial"/>
            </a:endParaRPr>
          </a:p>
          <a:p>
            <a:pPr marL="17116" marR="5071" indent="-2536" algn="just">
              <a:lnSpc>
                <a:spcPct val="118800"/>
              </a:lnSpc>
              <a:spcBef>
                <a:spcPts val="529"/>
              </a:spcBef>
            </a:pP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As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lessee,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assesses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contains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lease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inception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contract. A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contains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 if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conveys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right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control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identified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time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exchange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consideration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55286" y="5176732"/>
            <a:ext cx="2842563" cy="7575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liab</a:t>
            </a:r>
            <a:r>
              <a:rPr sz="799" spc="-10" dirty="0">
                <a:solidFill>
                  <a:srgbClr val="858585"/>
                </a:solidFill>
                <a:latin typeface="Arial"/>
                <a:cs typeface="Arial"/>
              </a:rPr>
              <a:t>ts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commencement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date,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except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short-term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twelve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months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less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underlying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low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value,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expensed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consolidated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straight-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line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over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term</a:t>
            </a:r>
            <a:r>
              <a:rPr sz="799" spc="-2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6608" y="5982071"/>
            <a:ext cx="2841929" cy="119560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4579" marR="5071" indent="-2536" algn="just">
              <a:lnSpc>
                <a:spcPct val="1192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liability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initially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present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payments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paid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date,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discounted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implicit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readily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determined.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cannot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readily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determined,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48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uses</a:t>
            </a:r>
            <a:r>
              <a:rPr sz="799" spc="4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incremental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borrowing</a:t>
            </a:r>
            <a:r>
              <a:rPr sz="799" spc="4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incremental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borrowing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reference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businesses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funding,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length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suitability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43434"/>
                </a:solidFill>
                <a:latin typeface="Arial"/>
                <a:cs typeface="Arial"/>
              </a:rPr>
              <a:t>leasing.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57623" y="7223635"/>
            <a:ext cx="2839393" cy="7575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marR="5071" indent="-1268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4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payments</a:t>
            </a:r>
            <a:r>
              <a:rPr sz="799" spc="4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can</a:t>
            </a:r>
            <a:r>
              <a:rPr sz="799" spc="42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</a:t>
            </a:r>
            <a:r>
              <a:rPr sz="799" spc="48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fixed</a:t>
            </a:r>
            <a:r>
              <a:rPr sz="799" spc="4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payments,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variable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payments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depend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index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known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commencement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extension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options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.</a:t>
            </a:r>
            <a:r>
              <a:rPr sz="799" spc="65" dirty="0">
                <a:solidFill>
                  <a:srgbClr val="5E5E5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reasonable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certain to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spc="-30" dirty="0">
                <a:solidFill>
                  <a:srgbClr val="343434"/>
                </a:solidFill>
                <a:latin typeface="Arial"/>
                <a:cs typeface="Arial"/>
              </a:rPr>
              <a:t>exercise</a:t>
            </a:r>
            <a:r>
              <a:rPr sz="799" b="1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option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classified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borrowings.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61280" y="8028976"/>
            <a:ext cx="2841295" cy="901454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5071" indent="1268" algn="just">
              <a:lnSpc>
                <a:spcPct val="119800"/>
              </a:lnSpc>
              <a:spcBef>
                <a:spcPts val="10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associated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capitalised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equal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lease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liability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disclosed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together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 property,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equipment.</a:t>
            </a:r>
            <a:r>
              <a:rPr sz="799" spc="33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</a:t>
            </a:r>
            <a:r>
              <a:rPr sz="799" spc="32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8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subsequenUy depreciated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straight-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line basis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over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term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Right-of-use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subject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testing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there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indicator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impairment.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67639" y="8977688"/>
            <a:ext cx="2830518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Variable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payments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measurement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expensed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consohdated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21711" y="1156135"/>
            <a:ext cx="2837491" cy="2940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-1902">
              <a:lnSpc>
                <a:spcPct val="120300"/>
              </a:lnSpc>
              <a:spcBef>
                <a:spcPts val="100"/>
              </a:spcBef>
            </a:pP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statement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events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conditions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which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trigger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 payments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occur.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918922" y="1522197"/>
            <a:ext cx="2850170" cy="1486577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4579" marR="5071" indent="-2536" algn="just">
              <a:lnSpc>
                <a:spcPct val="118400"/>
              </a:lnSpc>
              <a:spcBef>
                <a:spcPts val="11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lessor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799" spc="10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then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amortised</a:t>
            </a:r>
            <a:r>
              <a:rPr sz="799" spc="37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over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life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leases</a:t>
            </a:r>
            <a:r>
              <a:rPr sz="799" spc="3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9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interest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either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operating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leases.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343434"/>
                </a:solidFill>
                <a:latin typeface="Arial"/>
                <a:cs typeface="Arial"/>
              </a:rPr>
              <a:t>A 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849" b="1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classified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 a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If</a:t>
            </a:r>
            <a:r>
              <a:rPr sz="799" spc="-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transfers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substantially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all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risks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rewards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incidental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ownership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underlying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asset.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classified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operating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not.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leases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property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vessels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sublet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relation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head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lease.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risk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associated with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rights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retained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underlying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managed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via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safeguards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within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sub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lease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vetting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monitoring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lessees.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918843" y="3077714"/>
            <a:ext cx="227772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i="1" dirty="0">
                <a:solidFill>
                  <a:srgbClr val="365DA1"/>
                </a:solidFill>
                <a:latin typeface="Arial"/>
                <a:cs typeface="Arial"/>
              </a:rPr>
              <a:t>(/)</a:t>
            </a:r>
            <a:r>
              <a:rPr sz="849" i="1" spc="-25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849" i="1" spc="-50" dirty="0">
                <a:solidFill>
                  <a:srgbClr val="365DA1"/>
                </a:solidFill>
                <a:latin typeface="Arial"/>
                <a:cs typeface="Arial"/>
              </a:rPr>
              <a:t>Jomt</a:t>
            </a:r>
            <a:r>
              <a:rPr sz="849" i="1" spc="-5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849" i="1" spc="-30" dirty="0">
                <a:solidFill>
                  <a:srgbClr val="365DA1"/>
                </a:solidFill>
                <a:latin typeface="Arial"/>
                <a:cs typeface="Arial"/>
              </a:rPr>
              <a:t>ventures,</a:t>
            </a:r>
            <a:r>
              <a:rPr sz="849" i="1" spc="-85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849" i="1" spc="-75" dirty="0">
                <a:solidFill>
                  <a:srgbClr val="365DA1"/>
                </a:solidFill>
                <a:latin typeface="Arial"/>
                <a:cs typeface="Arial"/>
              </a:rPr>
              <a:t>Jomt</a:t>
            </a:r>
            <a:r>
              <a:rPr sz="849" i="1" spc="10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849" i="1" spc="-25" dirty="0">
                <a:solidFill>
                  <a:srgbClr val="365DA1"/>
                </a:solidFill>
                <a:latin typeface="Arial"/>
                <a:cs typeface="Arial"/>
              </a:rPr>
              <a:t>operations</a:t>
            </a:r>
            <a:r>
              <a:rPr sz="849" i="1" spc="45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849" i="1" spc="-20" dirty="0">
                <a:solidFill>
                  <a:srgbClr val="365DA1"/>
                </a:solidFill>
                <a:latin typeface="Arial"/>
                <a:cs typeface="Arial"/>
              </a:rPr>
              <a:t>and</a:t>
            </a:r>
            <a:r>
              <a:rPr sz="849" i="1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65DA1"/>
                </a:solidFill>
                <a:latin typeface="Arial"/>
                <a:cs typeface="Arial"/>
              </a:rPr>
              <a:t>associates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21508" y="3282352"/>
            <a:ext cx="2853973" cy="2871724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5214" marR="10777" indent="3804" algn="just">
              <a:lnSpc>
                <a:spcPct val="120300"/>
              </a:lnSpc>
              <a:spcBef>
                <a:spcPts val="7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results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ventures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associates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incorporated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equity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method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accounting,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except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classified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held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sale</a:t>
            </a:r>
            <a:r>
              <a:rPr sz="79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214" marR="5071" indent="-3170" algn="just">
              <a:lnSpc>
                <a:spcPct val="120100"/>
              </a:lnSpc>
              <a:spcBef>
                <a:spcPts val="55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Investments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29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ventures</a:t>
            </a:r>
            <a:r>
              <a:rPr sz="799" spc="30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associates</a:t>
            </a:r>
            <a:r>
              <a:rPr sz="799" spc="35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initially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2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excess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acquisition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over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fair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values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identifiable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assets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acquired.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being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goodwill,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within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carrying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subsequently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tested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basis.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deficiency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acquisition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below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Group's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fair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identifiable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acquired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credited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profit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spc="-30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b="1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acquis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tion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post-acqu</a:t>
            </a:r>
            <a:r>
              <a:rPr sz="799" spc="-35" dirty="0">
                <a:solidFill>
                  <a:srgbClr val="9C9C9C"/>
                </a:solidFill>
                <a:latin typeface="Arial"/>
                <a:cs typeface="Arial"/>
              </a:rPr>
              <a:t>1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-35" dirty="0">
                <a:solidFill>
                  <a:srgbClr val="6E6E6E"/>
                </a:solidFill>
                <a:latin typeface="Arial"/>
                <a:cs typeface="Arial"/>
              </a:rPr>
              <a:t>1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losses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oss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3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post-acquisition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movement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reserves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directly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reserves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799" spc="100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Losses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excess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</a:t>
            </a:r>
            <a:r>
              <a:rPr sz="799" spc="23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associates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recogn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sed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19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unless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incurred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obUga</a:t>
            </a:r>
            <a:r>
              <a:rPr sz="799" dirty="0">
                <a:solidFill>
                  <a:srgbClr val="5E5E5E"/>
                </a:solidFill>
                <a:latin typeface="Arial"/>
                <a:cs typeface="Arial"/>
              </a:rPr>
              <a:t>b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ons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made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payments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behalf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associate.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924253" y="6201709"/>
            <a:ext cx="2848268" cy="7575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4437" algn="just">
              <a:lnSpc>
                <a:spcPct val="120300"/>
              </a:lnSpc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Unrealised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gains</a:t>
            </a:r>
            <a:r>
              <a:rPr sz="799" spc="38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transactions</a:t>
            </a:r>
            <a:r>
              <a:rPr sz="799" spc="433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ventures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associates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eliminated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extent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Group's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interest </a:t>
            </a:r>
            <a:r>
              <a:rPr sz="799" spc="50" dirty="0">
                <a:solidFill>
                  <a:srgbClr val="6E6E6E"/>
                </a:solidFill>
                <a:latin typeface="Arial"/>
                <a:cs typeface="Arial"/>
              </a:rPr>
              <a:t>i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ties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245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material,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results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joint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ventures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associates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modified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conform</a:t>
            </a:r>
            <a:r>
              <a:rPr sz="799" spc="3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Group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policies</a:t>
            </a:r>
            <a:r>
              <a:rPr sz="799" spc="-10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930348" y="7007049"/>
            <a:ext cx="2844464" cy="1118895"/>
          </a:xfrm>
          <a:prstGeom prst="rect">
            <a:avLst/>
          </a:prstGeom>
        </p:spPr>
        <p:txBody>
          <a:bodyPr vert="horz" wrap="square" lIns="0" tIns="14580" rIns="0" bIns="0" rtlCol="0">
            <a:spAutoFit/>
          </a:bodyPr>
          <a:lstStyle/>
          <a:p>
            <a:pPr marL="12678" marR="5071" indent="634" algn="just">
              <a:lnSpc>
                <a:spcPct val="118800"/>
              </a:lnSpc>
              <a:spcBef>
                <a:spcPts val="11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operation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arrangerrient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whereby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parties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control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arrangerrient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rights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assets</a:t>
            </a:r>
            <a:r>
              <a:rPr sz="799" spc="37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1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obligations</a:t>
            </a:r>
            <a:r>
              <a:rPr sz="799" spc="4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36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�abilities</a:t>
            </a:r>
            <a:r>
              <a:rPr sz="799" spc="408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relating</a:t>
            </a:r>
            <a:r>
              <a:rPr sz="799" spc="36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4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arrangement.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operations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accounted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recognising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25" dirty="0">
                <a:solidFill>
                  <a:srgbClr val="343434"/>
                </a:solidFill>
                <a:latin typeface="Arial"/>
                <a:cs typeface="Arial"/>
              </a:rPr>
              <a:t>assets,</a:t>
            </a:r>
            <a:r>
              <a:rPr sz="849" b="1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li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abilities,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expenses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income</a:t>
            </a:r>
            <a:r>
              <a:rPr sz="799" spc="1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operation</a:t>
            </a:r>
            <a:r>
              <a:rPr sz="79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669"/>
              </a:spcBef>
            </a:pPr>
            <a:r>
              <a:rPr sz="849" i="1" dirty="0">
                <a:solidFill>
                  <a:srgbClr val="365DA1"/>
                </a:solidFill>
                <a:latin typeface="Arial"/>
                <a:cs typeface="Arial"/>
              </a:rPr>
              <a:t>(m)</a:t>
            </a:r>
            <a:r>
              <a:rPr sz="849" i="1" spc="-45" dirty="0">
                <a:solidFill>
                  <a:srgbClr val="365DA1"/>
                </a:solidFill>
                <a:latin typeface="Arial"/>
                <a:cs typeface="Arial"/>
              </a:rPr>
              <a:t> </a:t>
            </a:r>
            <a:r>
              <a:rPr sz="849" i="1" spc="-10" dirty="0">
                <a:solidFill>
                  <a:srgbClr val="365DA1"/>
                </a:solidFill>
                <a:latin typeface="Arial"/>
                <a:cs typeface="Arial"/>
              </a:rPr>
              <a:t>Inventories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933396" y="8175162"/>
            <a:ext cx="2847000" cy="1340772"/>
          </a:xfrm>
          <a:prstGeom prst="rect">
            <a:avLst/>
          </a:prstGeom>
        </p:spPr>
        <p:txBody>
          <a:bodyPr vert="horz" wrap="square" lIns="0" tIns="8875" rIns="0" bIns="0" rtlCol="0">
            <a:spAutoFit/>
          </a:bodyPr>
          <a:lstStyle/>
          <a:p>
            <a:pPr marL="12678" marR="5071" algn="just">
              <a:lnSpc>
                <a:spcPct val="119400"/>
              </a:lnSpc>
              <a:spcBef>
                <a:spcPts val="7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Inventories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raw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valued at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lower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net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realisable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799" spc="65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1s</a:t>
            </a:r>
            <a:r>
              <a:rPr sz="5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generally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determined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we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ghted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average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method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.</a:t>
            </a:r>
            <a:r>
              <a:rPr sz="799" spc="165" dirty="0">
                <a:solidFill>
                  <a:srgbClr val="9C9C9C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Inventories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partly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processed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9C9C9C"/>
                </a:solidFill>
                <a:latin typeface="Arial"/>
                <a:cs typeface="Arial"/>
              </a:rPr>
              <a:t>,</a:t>
            </a:r>
            <a:r>
              <a:rPr sz="799" spc="449" dirty="0">
                <a:solidFill>
                  <a:srgbClr val="9C9C9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finished</a:t>
            </a:r>
            <a:r>
              <a:rPr sz="799" spc="458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products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3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stores</a:t>
            </a:r>
            <a:r>
              <a:rPr sz="799" spc="48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individually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valued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lower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2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realisable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comprises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and,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applicable,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</a:t>
            </a:r>
            <a:r>
              <a:rPr sz="799" spc="2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labour</a:t>
            </a:r>
            <a:r>
              <a:rPr sz="799" spc="2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2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overheads</a:t>
            </a:r>
            <a:r>
              <a:rPr sz="799" spc="3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incurred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bringing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inventories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their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present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location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r>
              <a:rPr sz="799" spc="45" dirty="0">
                <a:solidFill>
                  <a:srgbClr val="AFAF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realisable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D"/>
                </a:solidFill>
                <a:latin typeface="Arial"/>
                <a:cs typeface="Arial"/>
              </a:rPr>
              <a:t>is</a:t>
            </a:r>
            <a:r>
              <a:rPr sz="799" spc="19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price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18975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953530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92283" y="710633"/>
            <a:ext cx="4123744" cy="409456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8749">
              <a:spcBef>
                <a:spcPts val="100"/>
              </a:spcBef>
            </a:pP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E6.</a:t>
            </a:r>
            <a:r>
              <a:rPr sz="1198" b="1" spc="70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Presentation</a:t>
            </a:r>
            <a:r>
              <a:rPr sz="1198" b="1" spc="140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of</a:t>
            </a:r>
            <a:r>
              <a:rPr sz="1198" b="1" spc="100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accounts</a:t>
            </a:r>
            <a:r>
              <a:rPr sz="1198" b="1" spc="165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and</a:t>
            </a:r>
            <a:r>
              <a:rPr sz="1198" b="1" spc="105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79C"/>
                </a:solidFill>
                <a:latin typeface="Arial"/>
                <a:cs typeface="Arial"/>
              </a:rPr>
              <a:t>accounting</a:t>
            </a:r>
            <a:r>
              <a:rPr sz="1198" b="1" spc="250" dirty="0">
                <a:solidFill>
                  <a:srgbClr val="2D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79C"/>
                </a:solidFill>
                <a:latin typeface="Arial"/>
                <a:cs typeface="Arial"/>
              </a:rPr>
              <a:t>policies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559"/>
              </a:spcBef>
            </a:pPr>
            <a:endParaRPr sz="1198">
              <a:latin typeface="Arial"/>
              <a:cs typeface="Arial"/>
            </a:endParaRPr>
          </a:p>
          <a:p>
            <a:pPr marL="13946" marR="1271645" indent="5705" algn="just">
              <a:lnSpc>
                <a:spcPct val="113799"/>
              </a:lnSpc>
              <a:spcBef>
                <a:spcPts val="5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inventories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can be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realised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normal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course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business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after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allowing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conversion</a:t>
            </a:r>
            <a:r>
              <a:rPr sz="8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existing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state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finished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condition</a:t>
            </a:r>
            <a:r>
              <a:rPr sz="8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marketing</a:t>
            </a:r>
            <a:r>
              <a:rPr sz="849" spc="-10" dirty="0">
                <a:solidFill>
                  <a:srgbClr val="878589"/>
                </a:solidFill>
                <a:latin typeface="Arial"/>
                <a:cs typeface="Arial"/>
              </a:rPr>
              <a:t>,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selling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distribution</a:t>
            </a:r>
            <a:r>
              <a:rPr sz="849" spc="-10" dirty="0">
                <a:solidFill>
                  <a:srgbClr val="A8A8A8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Provisions</a:t>
            </a:r>
            <a:r>
              <a:rPr sz="8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made</a:t>
            </a:r>
            <a:r>
              <a:rPr sz="84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cover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slow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moving and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obsolete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565656"/>
                </a:solidFill>
                <a:latin typeface="Arial"/>
                <a:cs typeface="Arial"/>
              </a:rPr>
              <a:t>items</a:t>
            </a:r>
            <a:r>
              <a:rPr sz="849" spc="-5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based on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historical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experience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utilisation</a:t>
            </a:r>
            <a:r>
              <a:rPr sz="849" spc="3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2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product</a:t>
            </a:r>
            <a:r>
              <a:rPr sz="8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category</a:t>
            </a:r>
            <a:r>
              <a:rPr sz="849" spc="2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849" dirty="0">
                <a:solidFill>
                  <a:srgbClr val="878589"/>
                </a:solidFill>
                <a:latin typeface="Arial"/>
                <a:cs typeface="Arial"/>
              </a:rPr>
              <a:t>,</a:t>
            </a:r>
            <a:r>
              <a:rPr sz="849" spc="235" dirty="0">
                <a:solidFill>
                  <a:srgbClr val="87858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involves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individual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considering</a:t>
            </a:r>
            <a:r>
              <a:rPr sz="8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product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lines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conditions</a:t>
            </a:r>
            <a:r>
              <a:rPr sz="849" spc="-10" dirty="0">
                <a:solidFill>
                  <a:srgbClr val="BDBCBF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49">
              <a:latin typeface="Arial"/>
              <a:cs typeface="Arial"/>
            </a:endParaRPr>
          </a:p>
          <a:p>
            <a:pPr>
              <a:spcBef>
                <a:spcPts val="408"/>
              </a:spcBef>
            </a:pPr>
            <a:endParaRPr sz="849">
              <a:latin typeface="Arial"/>
              <a:cs typeface="Arial"/>
            </a:endParaRPr>
          </a:p>
          <a:p>
            <a:pPr marL="170525" indent="-153409" algn="just">
              <a:buAutoNum type="alphaLcParenBoth" startAt="14"/>
              <a:tabLst>
                <a:tab pos="170525" algn="l"/>
              </a:tabLst>
            </a:pPr>
            <a:r>
              <a:rPr sz="898" i="1" spc="-55" dirty="0">
                <a:solidFill>
                  <a:srgbClr val="46629C"/>
                </a:solidFill>
                <a:latin typeface="Arial"/>
                <a:cs typeface="Arial"/>
              </a:rPr>
              <a:t>Cash</a:t>
            </a:r>
            <a:r>
              <a:rPr sz="898" i="1" spc="5" dirty="0">
                <a:solidFill>
                  <a:srgbClr val="46629C"/>
                </a:solidFill>
                <a:latin typeface="Arial"/>
                <a:cs typeface="Arial"/>
              </a:rPr>
              <a:t> </a:t>
            </a:r>
            <a:r>
              <a:rPr sz="898" i="1" spc="-50" dirty="0">
                <a:solidFill>
                  <a:srgbClr val="46629C"/>
                </a:solidFill>
                <a:latin typeface="Arial"/>
                <a:cs typeface="Arial"/>
              </a:rPr>
              <a:t>and</a:t>
            </a:r>
            <a:r>
              <a:rPr sz="898" i="1" spc="-20" dirty="0">
                <a:solidFill>
                  <a:srgbClr val="46629C"/>
                </a:solidFill>
                <a:latin typeface="Arial"/>
                <a:cs typeface="Arial"/>
              </a:rPr>
              <a:t> </a:t>
            </a:r>
            <a:r>
              <a:rPr sz="898" i="1" spc="-45" dirty="0">
                <a:solidFill>
                  <a:srgbClr val="46629C"/>
                </a:solidFill>
                <a:latin typeface="Arial"/>
                <a:cs typeface="Arial"/>
              </a:rPr>
              <a:t>cash</a:t>
            </a:r>
            <a:r>
              <a:rPr sz="898" i="1" spc="-40" dirty="0">
                <a:solidFill>
                  <a:srgbClr val="46629C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46629C"/>
                </a:solidFill>
                <a:latin typeface="Arial"/>
                <a:cs typeface="Arial"/>
              </a:rPr>
              <a:t>equivalents</a:t>
            </a:r>
            <a:endParaRPr sz="898">
              <a:latin typeface="Arial"/>
              <a:cs typeface="Arial"/>
            </a:endParaRPr>
          </a:p>
          <a:p>
            <a:pPr marL="13946" marR="1277350" indent="1268" algn="just">
              <a:lnSpc>
                <a:spcPct val="113700"/>
              </a:lnSpc>
              <a:spcBef>
                <a:spcPts val="56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equ</a:t>
            </a:r>
            <a:r>
              <a:rPr sz="849" spc="-10" dirty="0">
                <a:solidFill>
                  <a:srgbClr val="878589"/>
                </a:solidFill>
                <a:latin typeface="Arial"/>
                <a:cs typeface="Arial"/>
              </a:rPr>
              <a:t>i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valents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65656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hand,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deposits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84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33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call</a:t>
            </a:r>
            <a:r>
              <a:rPr sz="84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banks</a:t>
            </a:r>
            <a:r>
              <a:rPr sz="849" dirty="0">
                <a:solidFill>
                  <a:srgbClr val="878589"/>
                </a:solidFill>
                <a:latin typeface="Arial"/>
                <a:cs typeface="Arial"/>
              </a:rPr>
              <a:t>,</a:t>
            </a:r>
            <a:r>
              <a:rPr sz="849" spc="260" dirty="0">
                <a:solidFill>
                  <a:srgbClr val="87858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849" spc="4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short-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849" spc="3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highly</a:t>
            </a:r>
            <a:r>
              <a:rPr sz="849" spc="36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liquid investments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original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maturities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three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months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or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849" spc="-20" dirty="0">
                <a:solidFill>
                  <a:srgbClr val="A8A8A8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bank</a:t>
            </a:r>
            <a:r>
              <a:rPr sz="84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overdrafts</a:t>
            </a:r>
            <a:r>
              <a:rPr sz="84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849" spc="14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Bank</a:t>
            </a:r>
            <a:r>
              <a:rPr sz="849" spc="2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overdrafts</a:t>
            </a:r>
            <a:r>
              <a:rPr sz="849" spc="2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shown</a:t>
            </a:r>
            <a:r>
              <a:rPr sz="84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within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65656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sheet.</a:t>
            </a:r>
            <a:endParaRPr sz="849">
              <a:latin typeface="Arial"/>
              <a:cs typeface="Arial"/>
            </a:endParaRPr>
          </a:p>
          <a:p>
            <a:pPr marL="170525" indent="-153409" algn="just">
              <a:spcBef>
                <a:spcPts val="659"/>
              </a:spcBef>
              <a:buAutoNum type="alphaLcParenBoth" startAt="15"/>
              <a:tabLst>
                <a:tab pos="170525" algn="l"/>
              </a:tabLst>
            </a:pPr>
            <a:r>
              <a:rPr sz="898" i="1" spc="-55" dirty="0">
                <a:solidFill>
                  <a:srgbClr val="46629C"/>
                </a:solidFill>
                <a:latin typeface="Arial"/>
                <a:cs typeface="Arial"/>
              </a:rPr>
              <a:t>Cash</a:t>
            </a:r>
            <a:r>
              <a:rPr sz="898" i="1" spc="10" dirty="0">
                <a:solidFill>
                  <a:srgbClr val="46629C"/>
                </a:solidFill>
                <a:latin typeface="Arial"/>
                <a:cs typeface="Arial"/>
              </a:rPr>
              <a:t> </a:t>
            </a:r>
            <a:r>
              <a:rPr sz="898" i="1" spc="-50" dirty="0">
                <a:solidFill>
                  <a:srgbClr val="46629C"/>
                </a:solidFill>
                <a:latin typeface="Arial"/>
                <a:cs typeface="Arial"/>
              </a:rPr>
              <a:t>flow</a:t>
            </a:r>
            <a:r>
              <a:rPr sz="898" i="1" spc="10" dirty="0">
                <a:solidFill>
                  <a:srgbClr val="46629C"/>
                </a:solidFill>
                <a:latin typeface="Arial"/>
                <a:cs typeface="Arial"/>
              </a:rPr>
              <a:t> </a:t>
            </a:r>
            <a:r>
              <a:rPr sz="898" i="1" spc="-10" dirty="0">
                <a:solidFill>
                  <a:srgbClr val="46629C"/>
                </a:solidFill>
                <a:latin typeface="Arial"/>
                <a:cs typeface="Arial"/>
              </a:rPr>
              <a:t>statement</a:t>
            </a:r>
            <a:endParaRPr sz="898">
              <a:latin typeface="Arial"/>
              <a:cs typeface="Arial"/>
            </a:endParaRPr>
          </a:p>
          <a:p>
            <a:pPr marL="12678" marR="1277350" indent="5705" algn="just">
              <a:lnSpc>
                <a:spcPct val="113100"/>
              </a:lnSpc>
              <a:spcBef>
                <a:spcPts val="564"/>
              </a:spcBef>
            </a:pP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been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prepared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using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indirect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method</a:t>
            </a:r>
            <a:r>
              <a:rPr sz="849" dirty="0">
                <a:solidFill>
                  <a:srgbClr val="878589"/>
                </a:solidFill>
                <a:latin typeface="Arial"/>
                <a:cs typeface="Arial"/>
              </a:rPr>
              <a:t>.</a:t>
            </a:r>
            <a:r>
              <a:rPr sz="849" spc="265" dirty="0">
                <a:solidFill>
                  <a:srgbClr val="878589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849" spc="38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65656"/>
                </a:solidFill>
                <a:latin typeface="Arial"/>
                <a:cs typeface="Arial"/>
              </a:rPr>
              <a:t>in</a:t>
            </a:r>
            <a:r>
              <a:rPr sz="849" spc="349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foreign</a:t>
            </a:r>
            <a:r>
              <a:rPr sz="849" spc="33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currencies</a:t>
            </a:r>
            <a:r>
              <a:rPr sz="84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849" spc="32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been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translated</a:t>
            </a:r>
            <a:r>
              <a:rPr sz="849" spc="29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565656"/>
                </a:solidFill>
                <a:latin typeface="Arial"/>
                <a:cs typeface="Arial"/>
              </a:rPr>
              <a:t>into</a:t>
            </a:r>
            <a:r>
              <a:rPr sz="849" spc="294" dirty="0">
                <a:solidFill>
                  <a:srgbClr val="565656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sterling</a:t>
            </a:r>
            <a:r>
              <a:rPr sz="84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84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849" spc="2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849" spc="2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849" spc="-10" dirty="0">
                <a:solidFill>
                  <a:srgbClr val="979797"/>
                </a:solidFill>
                <a:latin typeface="Arial"/>
                <a:cs typeface="Arial"/>
              </a:rPr>
              <a:t>.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approximating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foreign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 at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date</a:t>
            </a:r>
            <a:r>
              <a:rPr sz="849" spc="-20" dirty="0">
                <a:solidFill>
                  <a:srgbClr val="A8A8A8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849" spc="37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849" spc="31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differences</a:t>
            </a:r>
            <a:r>
              <a:rPr sz="849" spc="4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849" spc="34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84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r>
              <a:rPr sz="849" spc="37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shown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separately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cash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flow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statement.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64</a:t>
            </a:r>
          </a:p>
        </p:txBody>
      </p:sp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2858" y="1047809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11814" y="2329031"/>
            <a:ext cx="2462836" cy="0"/>
          </a:xfrm>
          <a:custGeom>
            <a:avLst/>
            <a:gdLst/>
            <a:ahLst/>
            <a:cxnLst/>
            <a:rect l="l" t="t" r="r" b="b"/>
            <a:pathLst>
              <a:path w="2466975">
                <a:moveTo>
                  <a:pt x="0" y="0"/>
                </a:moveTo>
                <a:lnTo>
                  <a:pt x="2466625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07239" y="9534382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56963" y="727027"/>
            <a:ext cx="2861581" cy="64217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9240">
              <a:spcBef>
                <a:spcPts val="100"/>
              </a:spcBef>
            </a:pP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E7.</a:t>
            </a:r>
            <a:r>
              <a:rPr sz="1198" b="1" spc="60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Notes</a:t>
            </a:r>
            <a:r>
              <a:rPr sz="1198" b="1" spc="150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to</a:t>
            </a:r>
            <a:r>
              <a:rPr sz="1198" b="1" spc="70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the</a:t>
            </a:r>
            <a:r>
              <a:rPr sz="1198" b="1" spc="25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financial</a:t>
            </a:r>
            <a:r>
              <a:rPr sz="1198" b="1" spc="204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4FA0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594"/>
              </a:spcBef>
            </a:pPr>
            <a:endParaRPr sz="1198">
              <a:latin typeface="Arial"/>
              <a:cs typeface="Arial"/>
            </a:endParaRPr>
          </a:p>
          <a:p>
            <a:pPr marL="12678">
              <a:spcBef>
                <a:spcPts val="5"/>
              </a:spcBef>
            </a:pP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For</a:t>
            </a:r>
            <a:r>
              <a:rPr sz="1198" b="1" spc="100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financial</a:t>
            </a:r>
            <a:r>
              <a:rPr sz="1198" b="1" spc="185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year</a:t>
            </a:r>
            <a:r>
              <a:rPr sz="1198" b="1" spc="95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ended</a:t>
            </a:r>
            <a:r>
              <a:rPr sz="1198" b="1" spc="170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A0"/>
                </a:solidFill>
                <a:latin typeface="Arial"/>
                <a:cs typeface="Arial"/>
              </a:rPr>
              <a:t>31</a:t>
            </a:r>
            <a:r>
              <a:rPr sz="1198" b="1" spc="20" dirty="0">
                <a:solidFill>
                  <a:srgbClr val="244F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4FA0"/>
                </a:solidFill>
                <a:latin typeface="Arial"/>
                <a:cs typeface="Arial"/>
              </a:rPr>
              <a:t>March</a:t>
            </a:r>
            <a:endParaRPr sz="1198">
              <a:latin typeface="Arial"/>
              <a:cs typeface="Arial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65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7014" y="1500845"/>
            <a:ext cx="5877207" cy="6873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50" dirty="0">
                <a:solidFill>
                  <a:srgbClr val="244FA0"/>
                </a:solidFill>
                <a:latin typeface="Arial"/>
                <a:cs typeface="Arial"/>
              </a:rPr>
              <a:t>1</a:t>
            </a:r>
            <a:r>
              <a:rPr sz="799" b="1" spc="50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799" b="1" spc="-2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244FA0"/>
                </a:solidFill>
                <a:latin typeface="Arial"/>
                <a:cs typeface="Arial"/>
              </a:rPr>
              <a:t>Revenue</a:t>
            </a:r>
            <a:endParaRPr sz="799">
              <a:latin typeface="Arial"/>
              <a:cs typeface="Arial"/>
            </a:endParaRPr>
          </a:p>
          <a:p>
            <a:pPr marL="13946" marR="5071" indent="3804" algn="just">
              <a:lnSpc>
                <a:spcPct val="130300"/>
              </a:lnSpc>
              <a:spcBef>
                <a:spcPts val="724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derives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its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revenue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from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contracts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customers</a:t>
            </a:r>
            <a:r>
              <a:rPr sz="799" spc="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for</a:t>
            </a:r>
            <a:r>
              <a:rPr sz="799" spc="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transfer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goods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point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time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following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major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geograph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</a:t>
            </a:r>
            <a:r>
              <a:rPr sz="799" spc="1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regions</a:t>
            </a:r>
            <a:r>
              <a:rPr sz="799" dirty="0">
                <a:solidFill>
                  <a:srgbClr val="676767"/>
                </a:solidFill>
                <a:latin typeface="Arial"/>
                <a:cs typeface="Arial"/>
              </a:rPr>
              <a:t>.</a:t>
            </a:r>
            <a:r>
              <a:rPr sz="799" spc="100" dirty="0">
                <a:solidFill>
                  <a:srgbClr val="67676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Substantially</a:t>
            </a:r>
            <a:r>
              <a:rPr sz="799" spc="2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all</a:t>
            </a:r>
            <a:r>
              <a:rPr sz="799" spc="10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revenue</a:t>
            </a:r>
            <a:r>
              <a:rPr sz="799" spc="1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1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derived</a:t>
            </a:r>
            <a:r>
              <a:rPr sz="799" spc="1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from</a:t>
            </a:r>
            <a:r>
              <a:rPr sz="799" spc="1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sale</a:t>
            </a:r>
            <a:r>
              <a:rPr sz="799" spc="1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1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goods.</a:t>
            </a:r>
            <a:r>
              <a:rPr sz="799" spc="204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This</a:t>
            </a:r>
            <a:r>
              <a:rPr sz="799" spc="1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disaggregation</a:t>
            </a:r>
            <a:r>
              <a:rPr sz="799" spc="1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1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consistent</a:t>
            </a:r>
            <a:r>
              <a:rPr sz="799" spc="2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1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information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regularly</a:t>
            </a:r>
            <a:r>
              <a:rPr sz="79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reviewed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by the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Board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Directors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order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evaluate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performance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Group.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56447" y="6693861"/>
            <a:ext cx="584488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dirty="0">
                <a:solidFill>
                  <a:srgbClr val="363636"/>
                </a:solidFill>
                <a:latin typeface="Arial"/>
                <a:cs typeface="Arial"/>
              </a:rPr>
              <a:t>Impairment</a:t>
            </a:r>
            <a:r>
              <a:rPr sz="599" spc="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599" spc="-25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endParaRPr sz="5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89937" y="6699962"/>
            <a:ext cx="539478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spc="-20" dirty="0">
                <a:solidFill>
                  <a:srgbClr val="363636"/>
                </a:solidFill>
                <a:latin typeface="Arial"/>
                <a:cs typeface="Arial"/>
              </a:rPr>
              <a:t>impai,ment</a:t>
            </a:r>
            <a:r>
              <a:rPr sz="599" spc="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599" spc="-25" dirty="0">
                <a:solidFill>
                  <a:srgbClr val="363636"/>
                </a:solidFill>
                <a:latin typeface="Arial"/>
                <a:cs typeface="Arial"/>
              </a:rPr>
              <a:t>end</a:t>
            </a:r>
            <a:endParaRPr sz="599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52625" y="2335133"/>
          <a:ext cx="5977369" cy="437858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614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96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718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44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3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5171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8638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33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5233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595"/>
                        </a:lnSpc>
                        <a:spcBef>
                          <a:spcPts val="105"/>
                        </a:spcBef>
                      </a:pPr>
                      <a:r>
                        <a:rPr sz="6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" algn="r">
                        <a:lnSpc>
                          <a:spcPts val="595"/>
                        </a:lnSpc>
                        <a:spcBef>
                          <a:spcPts val="105"/>
                        </a:spcBef>
                      </a:pPr>
                      <a:r>
                        <a:rPr sz="6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 marL="87630">
                        <a:lnSpc>
                          <a:spcPts val="940"/>
                        </a:lnSpc>
                        <a:spcBef>
                          <a:spcPts val="65"/>
                        </a:spcBef>
                      </a:pP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r>
                        <a:rPr sz="800" b="1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b="1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destination: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8055">
                <a:tc>
                  <a:txBody>
                    <a:bodyPr/>
                    <a:lstStyle/>
                    <a:p>
                      <a:pPr marL="86995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3365">
                        <a:lnSpc>
                          <a:spcPts val="910"/>
                        </a:lnSpc>
                      </a:pPr>
                      <a:r>
                        <a:rPr sz="80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1,610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875" algn="r">
                        <a:lnSpc>
                          <a:spcPts val="910"/>
                        </a:lnSpc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1,949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6152">
                <a:tc>
                  <a:txBody>
                    <a:bodyPr/>
                    <a:lstStyle/>
                    <a:p>
                      <a:pPr marL="89535">
                        <a:lnSpc>
                          <a:spcPts val="900"/>
                        </a:lnSpc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Netherlands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39725">
                        <a:lnSpc>
                          <a:spcPts val="900"/>
                        </a:lnSpc>
                      </a:pPr>
                      <a:r>
                        <a:rPr sz="800" b="1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686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875" algn="r">
                        <a:lnSpc>
                          <a:spcPts val="900"/>
                        </a:lnSpc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850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6152">
                <a:tc>
                  <a:txBody>
                    <a:bodyPr/>
                    <a:lstStyle/>
                    <a:p>
                      <a:pPr marL="86995">
                        <a:lnSpc>
                          <a:spcPts val="900"/>
                        </a:lnSpc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Europe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excluding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Netherlands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6540">
                        <a:lnSpc>
                          <a:spcPts val="900"/>
                        </a:lnSpc>
                      </a:pPr>
                      <a:r>
                        <a:rPr sz="80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4,052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145" algn="r">
                        <a:lnSpc>
                          <a:spcPts val="900"/>
                        </a:lnSpc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5,056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26152">
                <a:tc>
                  <a:txBody>
                    <a:bodyPr/>
                    <a:lstStyle/>
                    <a:p>
                      <a:pPr marL="86995">
                        <a:lnSpc>
                          <a:spcPts val="900"/>
                        </a:lnSpc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North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America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39725">
                        <a:lnSpc>
                          <a:spcPts val="900"/>
                        </a:lnSpc>
                      </a:pPr>
                      <a:r>
                        <a:rPr sz="800" b="1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862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780" algn="r">
                        <a:lnSpc>
                          <a:spcPts val="900"/>
                        </a:lnSpc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1,097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93345">
                        <a:lnSpc>
                          <a:spcPts val="944"/>
                        </a:lnSpc>
                      </a:pPr>
                      <a:r>
                        <a:rPr sz="800" u="heavy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Rest</a:t>
                      </a:r>
                      <a:r>
                        <a:rPr sz="800" u="heavy" spc="-5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of</a:t>
                      </a:r>
                      <a:r>
                        <a:rPr sz="800" u="heavy" spc="-15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u="heavy" spc="-30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world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607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700" b="1" u="heavy" spc="-25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311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3335" algn="r">
                        <a:lnSpc>
                          <a:spcPts val="944"/>
                        </a:lnSpc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341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7175">
                        <a:lnSpc>
                          <a:spcPts val="915"/>
                        </a:lnSpc>
                        <a:spcBef>
                          <a:spcPts val="55"/>
                        </a:spcBef>
                      </a:pPr>
                      <a:r>
                        <a:rPr sz="80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7,521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ts val="915"/>
                        </a:lnSpc>
                        <a:spcBef>
                          <a:spcPts val="55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9,293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980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ct val="100000"/>
                        </a:lnSpc>
                      </a:pPr>
                      <a:r>
                        <a:rPr sz="800" b="1" dirty="0">
                          <a:solidFill>
                            <a:srgbClr val="3B60AA"/>
                          </a:solidFill>
                          <a:latin typeface="Arial"/>
                          <a:cs typeface="Arial"/>
                        </a:rPr>
                        <a:t>2.</a:t>
                      </a:r>
                      <a:r>
                        <a:rPr sz="800" b="1" spc="100" dirty="0">
                          <a:solidFill>
                            <a:srgbClr val="3B60A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60AA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b="1" spc="110" dirty="0">
                          <a:solidFill>
                            <a:srgbClr val="3B60A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60AA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69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9527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2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ts val="94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2234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79095">
                        <a:lnSpc>
                          <a:spcPts val="840"/>
                        </a:lnSpc>
                      </a:pPr>
                      <a:r>
                        <a:rPr sz="800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40"/>
                        </a:lnSpc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15113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b="1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b="1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type</a:t>
                      </a:r>
                      <a:r>
                        <a:rPr sz="800" b="1" spc="-10" dirty="0">
                          <a:solidFill>
                            <a:srgbClr val="676767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1511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consumables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6670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b="1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3,798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4,753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L="15748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Maintenance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(excluding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labour)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179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784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 marR="20320" algn="r">
                        <a:lnSpc>
                          <a:spcPts val="1160"/>
                        </a:lnSpc>
                      </a:pPr>
                      <a:r>
                        <a:rPr sz="1000" spc="-25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761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5171">
                <a:tc>
                  <a:txBody>
                    <a:bodyPr/>
                    <a:lstStyle/>
                    <a:p>
                      <a:pPr marL="154305">
                        <a:lnSpc>
                          <a:spcPct val="100000"/>
                        </a:lnSpc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fuels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utilities</a:t>
                      </a:r>
                      <a:r>
                        <a:rPr sz="80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5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hire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carriage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6289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b="1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1,533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1,503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5748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Employment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6543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1,759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1,385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5430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impairments</a:t>
                      </a:r>
                      <a:r>
                        <a:rPr sz="800" spc="12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(Notes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8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750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535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Grants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302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15748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(mcluding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rents</a:t>
                      </a:r>
                      <a:r>
                        <a:rPr sz="80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5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rates</a:t>
                      </a:r>
                      <a:r>
                        <a:rPr sz="80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2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general</a:t>
                      </a:r>
                      <a:r>
                        <a:rPr sz="800" spc="-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expenses)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433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495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623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inventory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finished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goods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600" spc="1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progress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814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354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(140)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6065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capitalised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416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(74)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15430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492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(2</a:t>
                      </a:r>
                      <a:r>
                        <a:rPr sz="800" spc="-25" dirty="0">
                          <a:solidFill>
                            <a:srgbClr val="676767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74332">
                <a:tc>
                  <a:txBody>
                    <a:bodyPr/>
                    <a:lstStyle/>
                    <a:p>
                      <a:pPr marL="16065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Profrt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r>
                        <a:rPr sz="800" spc="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66700">
                        <a:lnSpc>
                          <a:spcPts val="1240"/>
                        </a:lnSpc>
                        <a:spcBef>
                          <a:spcPts val="40"/>
                        </a:spcBef>
                      </a:pPr>
                      <a:r>
                        <a:rPr sz="1000" spc="-25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_@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u="heavy" spc="-20" dirty="0">
                          <a:solidFill>
                            <a:srgbClr val="363636"/>
                          </a:solidFill>
                          <a:uFill>
                            <a:solidFill>
                              <a:srgbClr val="363636"/>
                            </a:solidFill>
                          </a:uFill>
                          <a:latin typeface="Arial"/>
                          <a:cs typeface="Arial"/>
                        </a:rPr>
                        <a:t>(17)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7335">
                        <a:lnSpc>
                          <a:spcPts val="955"/>
                        </a:lnSpc>
                      </a:pPr>
                      <a:r>
                        <a:rPr sz="800" b="1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9,175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955"/>
                        </a:lnSpc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9</a:t>
                      </a:r>
                      <a:r>
                        <a:rPr sz="800" spc="-1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050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3030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922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5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Operaling</a:t>
                      </a:r>
                      <a:r>
                        <a:rPr sz="500" b="1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�ems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139065" marR="109220" indent="247015" algn="r">
                        <a:lnSpc>
                          <a:spcPts val="700"/>
                        </a:lnSpc>
                        <a:spcBef>
                          <a:spcPts val="45"/>
                        </a:spcBef>
                      </a:pPr>
                      <a:r>
                        <a:rPr sz="6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600" spc="5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restructuring,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L="113664">
                        <a:lnSpc>
                          <a:spcPts val="630"/>
                        </a:lnSpc>
                      </a:pPr>
                      <a:r>
                        <a:rPr sz="600" b="1" spc="-20" dirty="0">
                          <a:solidFill>
                            <a:srgbClr val="363636"/>
                          </a:solidFill>
                          <a:latin typeface="Times New Roman"/>
                          <a:cs typeface="Times New Roman"/>
                        </a:rPr>
                        <a:t>RHtrvc\Uring</a:t>
                      </a:r>
                      <a:r>
                        <a:rPr sz="600" b="1" spc="-20" dirty="0">
                          <a:solidFill>
                            <a:srgbClr val="676767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</a:tbl>
          </a:graphicData>
        </a:graphic>
      </p:graphicFrame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950861" y="6779217"/>
          <a:ext cx="5921583" cy="228977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031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20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97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119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5376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7955" algn="r">
                        <a:lnSpc>
                          <a:spcPts val="685"/>
                        </a:lnSpc>
                        <a:spcBef>
                          <a:spcPts val="125"/>
                        </a:spcBef>
                      </a:pPr>
                      <a:r>
                        <a:rPr sz="6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ts val="660"/>
                        </a:lnSpc>
                        <a:spcBef>
                          <a:spcPts val="150"/>
                        </a:spcBef>
                      </a:pPr>
                      <a:r>
                        <a:rPr sz="6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r>
                        <a:rPr sz="6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(i)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ts val="810"/>
                        </a:lnSpc>
                      </a:pPr>
                      <a:r>
                        <a:rPr sz="800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Totat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188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0970" algn="r">
                        <a:lnSpc>
                          <a:spcPts val="605"/>
                        </a:lnSpc>
                      </a:pPr>
                      <a:r>
                        <a:rPr sz="6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ts val="605"/>
                        </a:lnSpc>
                      </a:pPr>
                      <a:r>
                        <a:rPr sz="6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625"/>
                        </a:lnSpc>
                        <a:spcBef>
                          <a:spcPts val="5"/>
                        </a:spcBef>
                      </a:pPr>
                      <a:r>
                        <a:rPr sz="600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above</a:t>
                      </a:r>
                      <a:r>
                        <a:rPr sz="800" b="1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b="1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b="1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2024</a:t>
                      </a:r>
                      <a:r>
                        <a:rPr sz="800" b="1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lnclude: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151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consumables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4351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1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798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3,798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Maintenance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(excluding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800" spc="-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labour)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ts val="1135"/>
                        </a:lnSpc>
                      </a:pPr>
                      <a:r>
                        <a:rPr sz="1000" spc="-25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784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784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9813">
                <a:tc gridSpan="4">
                  <a:txBody>
                    <a:bodyPr/>
                    <a:lstStyle/>
                    <a:p>
                      <a:pPr marL="71120">
                        <a:lnSpc>
                          <a:spcPts val="844"/>
                        </a:lnSpc>
                        <a:tabLst>
                          <a:tab pos="4219575" algn="l"/>
                          <a:tab pos="5516880" algn="l"/>
                        </a:tabLst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1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1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1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fuels</a:t>
                      </a:r>
                      <a:r>
                        <a:rPr sz="800" spc="1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&amp;</a:t>
                      </a:r>
                      <a:r>
                        <a:rPr sz="800" spc="1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utilities,</a:t>
                      </a:r>
                      <a:r>
                        <a:rPr sz="800" spc="1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hire</a:t>
                      </a:r>
                      <a:r>
                        <a:rPr sz="800" spc="1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19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carriage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15" baseline="-34722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1,533</a:t>
                      </a:r>
                      <a:r>
                        <a:rPr sz="1200" baseline="-34722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b="1" spc="-15" baseline="-34722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1,533</a:t>
                      </a:r>
                      <a:endParaRPr sz="1200" baseline="-34722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9813">
                <a:tc>
                  <a:txBody>
                    <a:bodyPr/>
                    <a:lstStyle/>
                    <a:p>
                      <a:pPr marL="71755">
                        <a:lnSpc>
                          <a:spcPts val="844"/>
                        </a:lnSpc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Employment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4438" marB="0"/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1.473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1085"/>
                        </a:lnSpc>
                      </a:pPr>
                      <a:r>
                        <a:rPr sz="1000" spc="-25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286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b="1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1,759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Depreciation,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impairments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(Notes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8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1055"/>
                        </a:lnSpc>
                      </a:pPr>
                      <a:r>
                        <a:rPr sz="1000" spc="-25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276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535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Grants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9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(including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rents,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rates</a:t>
                      </a:r>
                      <a:r>
                        <a:rPr sz="80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45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r>
                        <a:rPr sz="800" spc="2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general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expenses)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4351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955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495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inventory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finished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goods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45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progress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4351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354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354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47073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Own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capitalised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454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(74)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35"/>
                        </a:lnSpc>
                      </a:pPr>
                      <a:r>
                        <a:rPr sz="1000" spc="-25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(6)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39466">
                <a:tc>
                  <a:txBody>
                    <a:bodyPr/>
                    <a:lstStyle/>
                    <a:p>
                      <a:pPr marL="74295">
                        <a:lnSpc>
                          <a:spcPts val="950"/>
                        </a:lnSpc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disposal of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r>
                        <a:rPr sz="800" spc="7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spc="-25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900" b="1" spc="-1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8</a:t>
                      </a:r>
                      <a:r>
                        <a:rPr sz="900" b="1" spc="-10" dirty="0">
                          <a:solidFill>
                            <a:srgbClr val="9C9C9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900" b="1" spc="-1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900" b="1" spc="-10" dirty="0">
                          <a:solidFill>
                            <a:srgbClr val="676767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900" b="1" spc="-10" dirty="0">
                          <a:solidFill>
                            <a:srgbClr val="4D4B4D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647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10" dirty="0">
                          <a:solidFill>
                            <a:srgbClr val="262626"/>
                          </a:solidFill>
                          <a:latin typeface="Arial"/>
                          <a:cs typeface="Arial"/>
                        </a:rPr>
                        <a:t>9,175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910652" y="9188178"/>
            <a:ext cx="12298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(i)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338234" y="9162755"/>
            <a:ext cx="3575391" cy="166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Further analysis</a:t>
            </a:r>
            <a:r>
              <a:rPr sz="799" spc="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restructuring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r>
              <a:rPr sz="799" spc="-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B4D"/>
                </a:solidFill>
                <a:latin typeface="Arial"/>
                <a:cs typeface="Arial"/>
              </a:rPr>
              <a:t>impairment</a:t>
            </a:r>
            <a:r>
              <a:rPr sz="799" spc="45" dirty="0">
                <a:solidFill>
                  <a:srgbClr val="4D4B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costs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presented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B4D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4D4B4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Note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998" spc="-25" dirty="0">
                <a:solidFill>
                  <a:srgbClr val="363636"/>
                </a:solidFill>
                <a:latin typeface="Times New Roman"/>
                <a:cs typeface="Times New Roman"/>
              </a:rPr>
              <a:t>3</a:t>
            </a:r>
            <a:r>
              <a:rPr sz="998" spc="-25" dirty="0">
                <a:solidFill>
                  <a:srgbClr val="B8B8B8"/>
                </a:solidFill>
                <a:latin typeface="Times New Roman"/>
                <a:cs typeface="Times New Roman"/>
              </a:rPr>
              <a:t>.</a:t>
            </a:r>
            <a:endParaRPr sz="998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40312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13487" y="1287206"/>
          <a:ext cx="5953279" cy="28920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0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995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80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53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49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9609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6690" algn="r">
                        <a:lnSpc>
                          <a:spcPts val="1080"/>
                        </a:lnSpc>
                      </a:pPr>
                      <a:r>
                        <a:rPr sz="900" b="1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4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581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ts val="545"/>
                        </a:lnSpc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545"/>
                        </a:lnSpc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£m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above 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stated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Including: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intangible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owned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ts val="111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183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 held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517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intangible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19494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67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ts val="111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517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ts val="110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Reversal of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losses/(gains)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(14}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Expenses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low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Expenses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 variable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 payments</a:t>
                      </a:r>
                      <a:r>
                        <a:rPr sz="800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included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ts val="111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research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r>
                        <a:rPr sz="800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(gross)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65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 research</a:t>
                      </a:r>
                      <a:r>
                        <a:rPr sz="800" spc="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19494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release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grants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4960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emissions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rights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deficit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9494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Impairments</a:t>
                      </a:r>
                      <a:r>
                        <a:rPr sz="800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against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trade receivables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(ii))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0660" algn="r">
                        <a:lnSpc>
                          <a:spcPct val="100000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13487" y="4822440"/>
          <a:ext cx="5953279" cy="6275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9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502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287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60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49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29957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885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Fees payable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auditors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 their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audit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Group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5425" algn="r">
                        <a:lnSpc>
                          <a:spcPts val="885"/>
                        </a:lnSpc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2.8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25" dirty="0">
                          <a:solidFill>
                            <a:srgbClr val="9C9A9E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9752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033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Audit-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assurance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seNices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060" algn="r">
                        <a:lnSpc>
                          <a:spcPts val="111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0.5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800" spc="-25" dirty="0">
                          <a:solidFill>
                            <a:srgbClr val="ACACAE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audit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fees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479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0.5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</a:t>
                      </a:r>
                      <a:r>
                        <a:rPr sz="800" spc="-25" dirty="0">
                          <a:solidFill>
                            <a:srgbClr val="ACACAE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auditors</a:t>
                      </a:r>
                      <a:r>
                        <a:rPr sz="800" dirty="0">
                          <a:solidFill>
                            <a:srgbClr val="808285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800" spc="35" dirty="0">
                          <a:solidFill>
                            <a:srgbClr val="808285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remuneration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542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3.3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25" dirty="0">
                          <a:solidFill>
                            <a:srgbClr val="ACACAE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877469" y="6462841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77469" y="6700591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77469" y="6877522"/>
          <a:ext cx="5889886" cy="1068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167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9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60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5805">
                <a:tc>
                  <a:txBody>
                    <a:bodyPr/>
                    <a:lstStyle/>
                    <a:p>
                      <a:pPr marL="15367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Redundancy</a:t>
                      </a:r>
                      <a:r>
                        <a:rPr sz="800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241935" algn="r">
                        <a:lnSpc>
                          <a:spcPts val="98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171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ts val="950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1536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21}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115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5176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property,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233679" algn="r">
                        <a:lnSpc>
                          <a:spcPts val="107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259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15494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relaled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ts val="104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15176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intangible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fixed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22860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rationalisation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0504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1140" algn="r">
                        <a:lnSpc>
                          <a:spcPts val="869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655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869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877469" y="8590398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77469" y="8758043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65281" y="8925687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13486" y="4551697"/>
            <a:ext cx="5816350" cy="0"/>
          </a:xfrm>
          <a:custGeom>
            <a:avLst/>
            <a:gdLst/>
            <a:ahLst/>
            <a:cxnLst/>
            <a:rect l="l" t="t" r="r" b="b"/>
            <a:pathLst>
              <a:path w="5826125">
                <a:moveTo>
                  <a:pt x="0" y="0"/>
                </a:moveTo>
                <a:lnTo>
                  <a:pt x="582605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867975" y="704028"/>
            <a:ext cx="2786776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spc="-25" dirty="0">
                <a:solidFill>
                  <a:srgbClr val="2A529A"/>
                </a:solidFill>
                <a:latin typeface="Arial"/>
                <a:cs typeface="Arial"/>
              </a:rPr>
              <a:t>E7.</a:t>
            </a:r>
            <a:r>
              <a:rPr sz="1298" b="1" spc="-70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A529A"/>
                </a:solidFill>
                <a:latin typeface="Arial"/>
                <a:cs typeface="Arial"/>
              </a:rPr>
              <a:t>Notes</a:t>
            </a:r>
            <a:r>
              <a:rPr sz="1298" b="1" spc="-50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1298" b="1" dirty="0">
                <a:solidFill>
                  <a:srgbClr val="2A529A"/>
                </a:solidFill>
                <a:latin typeface="Arial"/>
                <a:cs typeface="Arial"/>
              </a:rPr>
              <a:t>to</a:t>
            </a:r>
            <a:r>
              <a:rPr sz="1298" b="1" spc="-65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A529A"/>
                </a:solidFill>
                <a:latin typeface="Arial"/>
                <a:cs typeface="Arial"/>
              </a:rPr>
              <a:t>the</a:t>
            </a:r>
            <a:r>
              <a:rPr sz="1298" b="1" spc="-50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1298" b="1" spc="-30" dirty="0">
                <a:solidFill>
                  <a:srgbClr val="2A529A"/>
                </a:solidFill>
                <a:latin typeface="Arial"/>
                <a:cs typeface="Arial"/>
              </a:rPr>
              <a:t>financial</a:t>
            </a:r>
            <a:r>
              <a:rPr sz="1298" b="1" spc="20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1298" b="1" spc="-25" dirty="0">
                <a:solidFill>
                  <a:srgbClr val="2A529A"/>
                </a:solidFill>
                <a:latin typeface="Arial"/>
                <a:cs typeface="Arial"/>
              </a:rPr>
              <a:t>statements</a:t>
            </a:r>
            <a:endParaRPr sz="1298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66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8472" y="4297204"/>
            <a:ext cx="289391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analysis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auditors'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remuneration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264318" y="4532585"/>
            <a:ext cx="1375638" cy="258355"/>
          </a:xfrm>
          <a:prstGeom prst="rect">
            <a:avLst/>
          </a:prstGeom>
        </p:spPr>
        <p:txBody>
          <a:bodyPr vert="horz" wrap="square" lIns="0" tIns="30429" rIns="0" bIns="0" rtlCol="0">
            <a:spAutoFit/>
          </a:bodyPr>
          <a:lstStyle/>
          <a:p>
            <a:pPr marL="528056">
              <a:spcBef>
                <a:spcPts val="240"/>
              </a:spcBef>
              <a:tabLst>
                <a:tab pos="1142959" algn="l"/>
              </a:tabLst>
            </a:pPr>
            <a:r>
              <a:rPr sz="749" b="1" spc="-2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105"/>
              </a:spcBef>
              <a:tabLst>
                <a:tab pos="638992" algn="l"/>
                <a:tab pos="1254529" algn="l"/>
              </a:tabLst>
            </a:pPr>
            <a:r>
              <a:rPr sz="5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sng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sng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95730" y="5562156"/>
            <a:ext cx="5840439" cy="811436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2536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Fees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£10,000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£10,000)</a:t>
            </a:r>
            <a:r>
              <a:rPr sz="79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Fees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audit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seNices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Company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required 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because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disclose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fees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consolidated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audit-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assurance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seNices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£0</a:t>
            </a:r>
            <a:r>
              <a:rPr sz="79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5m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9C9A9E"/>
                </a:solidFill>
                <a:latin typeface="Arial"/>
                <a:cs typeface="Arial"/>
              </a:rPr>
              <a:t>:</a:t>
            </a:r>
            <a:r>
              <a:rPr sz="799" spc="35" dirty="0">
                <a:solidFill>
                  <a:srgbClr val="9C9A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£0</a:t>
            </a:r>
            <a:r>
              <a:rPr sz="79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5m}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primarily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quarterly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reviews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undertaken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auditors.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84"/>
              </a:spcBef>
            </a:pPr>
            <a:endParaRPr sz="799">
              <a:latin typeface="Arial"/>
              <a:cs typeface="Arial"/>
            </a:endParaRPr>
          </a:p>
          <a:p>
            <a:pPr marL="19018"/>
            <a:r>
              <a:rPr sz="898" dirty="0">
                <a:solidFill>
                  <a:srgbClr val="2A529A"/>
                </a:solidFill>
                <a:latin typeface="Times New Roman"/>
                <a:cs typeface="Times New Roman"/>
              </a:rPr>
              <a:t>3.</a:t>
            </a:r>
            <a:r>
              <a:rPr sz="898" spc="35" dirty="0">
                <a:solidFill>
                  <a:srgbClr val="2A529A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2A529A"/>
                </a:solidFill>
                <a:latin typeface="Arial"/>
                <a:cs typeface="Arial"/>
              </a:rPr>
              <a:t>Net</a:t>
            </a:r>
            <a:r>
              <a:rPr sz="799" spc="200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A529A"/>
                </a:solidFill>
                <a:latin typeface="Arial"/>
                <a:cs typeface="Arial"/>
              </a:rPr>
              <a:t>restructuring</a:t>
            </a:r>
            <a:r>
              <a:rPr sz="799" spc="70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799" spc="75" dirty="0">
                <a:solidFill>
                  <a:srgbClr val="2A529A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2A529A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A529A"/>
                </a:solidFill>
                <a:latin typeface="Arial"/>
                <a:cs typeface="Arial"/>
              </a:rPr>
              <a:t>impairment </a:t>
            </a:r>
            <a:r>
              <a:rPr sz="799" spc="65" dirty="0">
                <a:solidFill>
                  <a:srgbClr val="2A529A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801215" y="6467116"/>
            <a:ext cx="244699" cy="226349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>
              <a:spcBef>
                <a:spcPts val="150"/>
              </a:spcBef>
            </a:pPr>
            <a:r>
              <a:rPr sz="749" b="1" spc="-2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  <a:p>
            <a:pPr marL="117275">
              <a:spcBef>
                <a:spcPts val="45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388742" y="6467435"/>
            <a:ext cx="247234" cy="22762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9954">
              <a:spcBef>
                <a:spcPts val="35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30091" y="6711281"/>
            <a:ext cx="226441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Provision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measures: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32835" y="7933561"/>
            <a:ext cx="3768741" cy="647247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2678">
              <a:spcBef>
                <a:spcPts val="364"/>
              </a:spcBef>
            </a:pPr>
            <a:r>
              <a:rPr sz="799" dirty="0">
                <a:solidFill>
                  <a:srgbClr val="5B5B5D"/>
                </a:solidFill>
                <a:latin typeface="Arial"/>
                <a:cs typeface="Arial"/>
              </a:rPr>
              <a:t>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redits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related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measures:</a:t>
            </a:r>
            <a:endParaRPr sz="799">
              <a:latin typeface="Arial"/>
              <a:cs typeface="Arial"/>
            </a:endParaRPr>
          </a:p>
          <a:p>
            <a:pPr marL="100793">
              <a:spcBef>
                <a:spcPts val="26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rationalisation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  <a:p>
            <a:pPr marL="97624" marR="5071">
              <a:lnSpc>
                <a:spcPct val="127699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Reversal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property,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equipment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(Note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9)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Redundancy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costs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67688" y="8089012"/>
            <a:ext cx="162287" cy="488763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8384">
              <a:spcBef>
                <a:spcPts val="364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(1)</a:t>
            </a:r>
            <a:endParaRPr sz="799">
              <a:latin typeface="Arial"/>
              <a:cs typeface="Arial"/>
            </a:endParaRPr>
          </a:p>
          <a:p>
            <a:pPr marL="18384">
              <a:spcBef>
                <a:spcPts val="265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(9)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4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(1)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7004" y="8552321"/>
            <a:ext cx="7313703" cy="992108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R="787329" algn="r">
              <a:spcBef>
                <a:spcPts val="483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(11)</a:t>
            </a:r>
            <a:endParaRPr sz="799">
              <a:latin typeface="Arial"/>
              <a:cs typeface="Arial"/>
            </a:endParaRPr>
          </a:p>
          <a:p>
            <a:pPr marR="789865" algn="r">
              <a:spcBef>
                <a:spcPts val="384"/>
              </a:spcBef>
              <a:tabLst>
                <a:tab pos="4902741" algn="l"/>
                <a:tab pos="5609563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restructuring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655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49" spc="-50" dirty="0">
                <a:solidFill>
                  <a:srgbClr val="3F3F3F"/>
                </a:solidFill>
                <a:latin typeface="Arial"/>
                <a:cs typeface="Arial"/>
              </a:rPr>
              <a:t>4</a:t>
            </a:r>
            <a:endParaRPr sz="749">
              <a:latin typeface="Arial"/>
              <a:cs typeface="Arial"/>
            </a:endParaRPr>
          </a:p>
          <a:p>
            <a:pPr>
              <a:spcBef>
                <a:spcPts val="260"/>
              </a:spcBef>
            </a:pPr>
            <a:endParaRPr sz="799">
              <a:latin typeface="Arial"/>
              <a:cs typeface="Arial"/>
            </a:endParaRPr>
          </a:p>
          <a:p>
            <a:pPr marL="712527" marR="786061" indent="1268" algn="just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announced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intent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restructure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closing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heavy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Blast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Furnace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making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2,500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roles by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2025.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 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above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£252m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losses related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property,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equipment,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£148m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redundancy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ACACAE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£93m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rationalisation</a:t>
            </a:r>
            <a:endParaRPr sz="799">
              <a:latin typeface="Arial"/>
              <a:cs typeface="Arial"/>
            </a:endParaRPr>
          </a:p>
          <a:p>
            <a:pPr marL="12678" algn="just">
              <a:lnSpc>
                <a:spcPts val="928"/>
              </a:lnSpc>
              <a:tabLst>
                <a:tab pos="711893" algn="l"/>
                <a:tab pos="7300227" algn="l"/>
              </a:tabLst>
            </a:pPr>
            <a:r>
              <a:rPr sz="7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costs related</a:t>
            </a:r>
            <a:r>
              <a:rPr sz="799" u="sng" spc="2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to</a:t>
            </a:r>
            <a:r>
              <a:rPr sz="799" u="sng" spc="2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this</a:t>
            </a:r>
            <a:r>
              <a:rPr sz="799" u="sng" spc="1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spc="-1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announcement.</a:t>
            </a:r>
            <a:r>
              <a:rPr sz="7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41707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02099" y="2383941"/>
          <a:ext cx="5891154" cy="13426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134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103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37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6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7707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ts val="980"/>
                        </a:lnSpc>
                        <a:spcBef>
                          <a:spcPts val="85"/>
                        </a:spcBef>
                      </a:pPr>
                      <a:r>
                        <a:rPr sz="8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3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</a:t>
                      </a:r>
                      <a:r>
                        <a:rPr sz="800" spc="-20" dirty="0">
                          <a:solidFill>
                            <a:srgbClr val="5D6466"/>
                          </a:solidFill>
                          <a:latin typeface="Arial"/>
                          <a:cs typeface="Arial"/>
                        </a:rPr>
                        <a:t>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75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ts val="585"/>
                        </a:lnSpc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ts val="585"/>
                        </a:lnSpc>
                      </a:pPr>
                      <a:r>
                        <a:rPr sz="600" spc="-25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employment</a:t>
                      </a:r>
                      <a:r>
                        <a:rPr sz="8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all</a:t>
                      </a:r>
                      <a:r>
                        <a:rPr sz="8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employees</a:t>
                      </a:r>
                      <a:r>
                        <a:rPr sz="800" spc="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(includ</a:t>
                      </a:r>
                      <a:r>
                        <a:rPr sz="80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ng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directors)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9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were</a:t>
                      </a:r>
                      <a:r>
                        <a:rPr sz="800" spc="-10" dirty="0">
                          <a:solidFill>
                            <a:srgbClr val="9A9A9A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184785">
                        <a:lnSpc>
                          <a:spcPts val="935"/>
                        </a:lnSpc>
                        <a:spcBef>
                          <a:spcPts val="27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Wages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salaries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4232" marB="0"/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1,168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ACACAC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180975">
                        <a:lnSpc>
                          <a:spcPts val="940"/>
                        </a:lnSpc>
                        <a:spcBef>
                          <a:spcPts val="19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Social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r>
                        <a:rPr sz="800" spc="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090" marB="0"/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ts val="994"/>
                        </a:lnSpc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167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157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8097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00"/>
                        </a:lnSpc>
                      </a:pPr>
                      <a:r>
                        <a:rPr sz="900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94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18097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restructuring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R="16573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180975">
                        <a:lnSpc>
                          <a:spcPts val="1040"/>
                        </a:lnSpc>
                        <a:spcBef>
                          <a:spcPts val="35"/>
                        </a:spcBef>
                      </a:pPr>
                      <a:r>
                        <a:rPr sz="800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Redundancy</a:t>
                      </a:r>
                      <a:r>
                        <a:rPr sz="800" u="heavy" spc="75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u="heavy" spc="5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00" u="heavy" spc="-5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costs </a:t>
                      </a:r>
                      <a:r>
                        <a:rPr sz="800" u="heavy" dirty="0">
                          <a:solidFill>
                            <a:srgbClr val="5D6466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(</a:t>
                      </a:r>
                      <a:r>
                        <a:rPr sz="800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Note</a:t>
                      </a:r>
                      <a:r>
                        <a:rPr sz="800" u="heavy" spc="30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900" u="heavy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Times New Roman"/>
                          <a:cs typeface="Times New Roman"/>
                        </a:rPr>
                        <a:t>3</a:t>
                      </a:r>
                      <a:r>
                        <a:rPr sz="900" u="heavy" spc="-25" dirty="0">
                          <a:solidFill>
                            <a:srgbClr val="5D6466"/>
                          </a:solidFill>
                          <a:uFill>
                            <a:solidFill>
                              <a:srgbClr val="5D6466"/>
                            </a:solidFill>
                          </a:uFill>
                          <a:latin typeface="Times New Roman"/>
                          <a:cs typeface="Times New Roman"/>
                        </a:rPr>
                        <a:t>)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443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764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171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573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1,759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89898A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902099" y="4815213"/>
            <a:ext cx="5839805" cy="0"/>
          </a:xfrm>
          <a:custGeom>
            <a:avLst/>
            <a:gdLst/>
            <a:ahLst/>
            <a:cxnLst/>
            <a:rect l="l" t="t" r="r" b="b"/>
            <a:pathLst>
              <a:path w="5849620">
                <a:moveTo>
                  <a:pt x="0" y="0"/>
                </a:moveTo>
                <a:lnTo>
                  <a:pt x="58490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02099" y="5056204"/>
            <a:ext cx="5851850" cy="0"/>
          </a:xfrm>
          <a:custGeom>
            <a:avLst/>
            <a:gdLst/>
            <a:ahLst/>
            <a:cxnLst/>
            <a:rect l="l" t="t" r="r" b="b"/>
            <a:pathLst>
              <a:path w="5861684">
                <a:moveTo>
                  <a:pt x="0" y="0"/>
                </a:moveTo>
                <a:lnTo>
                  <a:pt x="58612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315071" y="5416167"/>
            <a:ext cx="1439031" cy="0"/>
          </a:xfrm>
          <a:custGeom>
            <a:avLst/>
            <a:gdLst/>
            <a:ahLst/>
            <a:cxnLst/>
            <a:rect l="l" t="t" r="r" b="b"/>
            <a:pathLst>
              <a:path w="1441450">
                <a:moveTo>
                  <a:pt x="0" y="0"/>
                </a:moveTo>
                <a:lnTo>
                  <a:pt x="144090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290" y="6709591"/>
            <a:ext cx="5875939" cy="0"/>
          </a:xfrm>
          <a:custGeom>
            <a:avLst/>
            <a:gdLst/>
            <a:ahLst/>
            <a:cxnLst/>
            <a:rect l="l" t="t" r="r" b="b"/>
            <a:pathLst>
              <a:path w="5885815">
                <a:moveTo>
                  <a:pt x="0" y="0"/>
                </a:moveTo>
                <a:lnTo>
                  <a:pt x="5885711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4290" y="6962785"/>
            <a:ext cx="5875939" cy="0"/>
          </a:xfrm>
          <a:custGeom>
            <a:avLst/>
            <a:gdLst/>
            <a:ahLst/>
            <a:cxnLst/>
            <a:rect l="l" t="t" r="r" b="b"/>
            <a:pathLst>
              <a:path w="5885815">
                <a:moveTo>
                  <a:pt x="0" y="0"/>
                </a:moveTo>
                <a:lnTo>
                  <a:pt x="588571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2099" y="7328850"/>
            <a:ext cx="5888618" cy="0"/>
          </a:xfrm>
          <a:custGeom>
            <a:avLst/>
            <a:gdLst/>
            <a:ahLst/>
            <a:cxnLst/>
            <a:rect l="l" t="t" r="r" b="b"/>
            <a:pathLst>
              <a:path w="5898515">
                <a:moveTo>
                  <a:pt x="0" y="0"/>
                </a:moveTo>
                <a:lnTo>
                  <a:pt x="5897922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82858" y="9525230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902677" y="717875"/>
            <a:ext cx="277853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4FA0"/>
                </a:solidFill>
                <a:latin typeface="Arial"/>
                <a:cs typeface="Arial"/>
              </a:rPr>
              <a:t>E7.</a:t>
            </a:r>
            <a:r>
              <a:rPr sz="1198" b="1" spc="95" dirty="0">
                <a:solidFill>
                  <a:srgbClr val="23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A0"/>
                </a:solidFill>
                <a:latin typeface="Arial"/>
                <a:cs typeface="Arial"/>
              </a:rPr>
              <a:t>Notes</a:t>
            </a:r>
            <a:r>
              <a:rPr sz="1198" b="1" spc="40" dirty="0">
                <a:solidFill>
                  <a:srgbClr val="23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A0"/>
                </a:solidFill>
                <a:latin typeface="Arial"/>
                <a:cs typeface="Arial"/>
              </a:rPr>
              <a:t>to</a:t>
            </a:r>
            <a:r>
              <a:rPr sz="1198" b="1" spc="40" dirty="0">
                <a:solidFill>
                  <a:srgbClr val="23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A0"/>
                </a:solidFill>
                <a:latin typeface="Arial"/>
                <a:cs typeface="Arial"/>
              </a:rPr>
              <a:t>the</a:t>
            </a:r>
            <a:r>
              <a:rPr sz="1198" b="1" spc="100" dirty="0">
                <a:solidFill>
                  <a:srgbClr val="234F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A0"/>
                </a:solidFill>
                <a:latin typeface="Arial"/>
                <a:cs typeface="Arial"/>
              </a:rPr>
              <a:t>financial</a:t>
            </a:r>
            <a:r>
              <a:rPr sz="1198" b="1" spc="185" dirty="0">
                <a:solidFill>
                  <a:srgbClr val="234F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4FA0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9" name="object 2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67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884" y="1269004"/>
            <a:ext cx="5831564" cy="1023170"/>
          </a:xfrm>
          <a:prstGeom prst="rect">
            <a:avLst/>
          </a:prstGeom>
        </p:spPr>
        <p:txBody>
          <a:bodyPr vert="horz" wrap="square" lIns="0" tIns="15848" rIns="0" bIns="0" rtlCol="0">
            <a:spAutoFit/>
          </a:bodyPr>
          <a:lstStyle/>
          <a:p>
            <a:pPr marL="13312" marR="5071" indent="-1268" algn="just">
              <a:lnSpc>
                <a:spcPct val="97700"/>
              </a:lnSpc>
              <a:spcBef>
                <a:spcPts val="12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Pension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restructuring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of£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115m represents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past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service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arising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amendment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British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Pension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Scheme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(BSPS)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where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longer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unconditional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right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refund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surplus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scheme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surplus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now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 used 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additional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members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Scheme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0"/>
              </a:spcBef>
            </a:pPr>
            <a:endParaRPr sz="799">
              <a:latin typeface="Arial"/>
              <a:cs typeface="Arial"/>
            </a:endParaRPr>
          </a:p>
          <a:p>
            <a:pPr marL="17116" marR="19018" indent="-5071" algn="just">
              <a:lnSpc>
                <a:spcPts val="938"/>
              </a:lnSpc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ProvIsIon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redundancy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related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£23m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£4m)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restructuring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measures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across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number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units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thln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Group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04"/>
              </a:spcBef>
            </a:pPr>
            <a:endParaRPr sz="799">
              <a:latin typeface="Arial"/>
              <a:cs typeface="Arial"/>
            </a:endParaRPr>
          </a:p>
          <a:p>
            <a:pPr marL="19018"/>
            <a:r>
              <a:rPr sz="799" dirty="0">
                <a:solidFill>
                  <a:srgbClr val="234FA0"/>
                </a:solidFill>
                <a:latin typeface="Arial"/>
                <a:cs typeface="Arial"/>
              </a:rPr>
              <a:t>4</a:t>
            </a:r>
            <a:r>
              <a:rPr sz="799" dirty="0">
                <a:solidFill>
                  <a:srgbClr val="727272"/>
                </a:solidFill>
                <a:latin typeface="Arial"/>
                <a:cs typeface="Arial"/>
              </a:rPr>
              <a:t>.</a:t>
            </a:r>
            <a:r>
              <a:rPr sz="799" spc="70" dirty="0">
                <a:solidFill>
                  <a:srgbClr val="727272"/>
                </a:solidFill>
                <a:latin typeface="Arial"/>
                <a:cs typeface="Arial"/>
              </a:rPr>
              <a:t> </a:t>
            </a:r>
            <a:r>
              <a:rPr sz="799" spc="45" dirty="0">
                <a:solidFill>
                  <a:srgbClr val="234FA0"/>
                </a:solidFill>
                <a:latin typeface="Arial"/>
                <a:cs typeface="Arial"/>
              </a:rPr>
              <a:t>Employees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45026" y="3843651"/>
            <a:ext cx="5872136" cy="862785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214" marR="5071" indent="-3170">
              <a:lnSpc>
                <a:spcPts val="938"/>
              </a:lnSpc>
              <a:spcBef>
                <a:spcPts val="150"/>
              </a:spcBef>
              <a:tabLst>
                <a:tab pos="2681484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Pension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restructuring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represents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past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service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account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addit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onal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granted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members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British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Pension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Scheme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(See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21)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799" spc="-50" dirty="0">
                <a:solidFill>
                  <a:srgbClr val="ACACAC"/>
                </a:solidFill>
                <a:latin typeface="Arial"/>
                <a:cs typeface="Arial"/>
              </a:rPr>
              <a:t>•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8384" marR="17116" indent="-4437">
              <a:lnSpc>
                <a:spcPts val="93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(i}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average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number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continuing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20,600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20,300).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includes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staff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8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200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:</a:t>
            </a:r>
            <a:r>
              <a:rPr sz="799" spc="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8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200)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ness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staff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12.400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:</a:t>
            </a:r>
            <a:r>
              <a:rPr sz="799" spc="1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12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100}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834"/>
              </a:spcBef>
            </a:pPr>
            <a:r>
              <a:rPr sz="849" spc="-25" dirty="0">
                <a:solidFill>
                  <a:srgbClr val="333333"/>
                </a:solidFill>
                <a:latin typeface="Times New Roman"/>
                <a:cs typeface="Times New Roman"/>
              </a:rPr>
              <a:t>(i</a:t>
            </a:r>
            <a:r>
              <a:rPr sz="849" spc="-25" dirty="0">
                <a:solidFill>
                  <a:srgbClr val="727272"/>
                </a:solidFill>
                <a:latin typeface="Times New Roman"/>
                <a:cs typeface="Times New Roman"/>
              </a:rPr>
              <a:t>i</a:t>
            </a:r>
            <a:r>
              <a:rPr sz="849" spc="-25" dirty="0">
                <a:solidFill>
                  <a:srgbClr val="333333"/>
                </a:solidFill>
                <a:latin typeface="Times New Roman"/>
                <a:cs typeface="Times New Roman"/>
              </a:rPr>
              <a:t>)</a:t>
            </a:r>
            <a:r>
              <a:rPr sz="849" spc="-15" dirty="0">
                <a:solidFill>
                  <a:srgbClr val="333333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'</a:t>
            </a:r>
            <a:r>
              <a:rPr sz="799" spc="75" dirty="0">
                <a:solidFill>
                  <a:srgbClr val="89898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remuneration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75465" y="4862528"/>
            <a:ext cx="289137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total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employment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were: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842090" y="4828716"/>
            <a:ext cx="245966" cy="23772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83"/>
              </a:lnSpc>
              <a:spcBef>
                <a:spcPts val="100"/>
              </a:spcBef>
            </a:pPr>
            <a:r>
              <a:rPr sz="849" b="1" spc="-65" dirty="0">
                <a:solidFill>
                  <a:srgbClr val="333333"/>
                </a:solidFill>
                <a:latin typeface="Courier New"/>
                <a:cs typeface="Courier New"/>
              </a:rPr>
              <a:t>2024</a:t>
            </a:r>
            <a:endParaRPr sz="849">
              <a:latin typeface="Courier New"/>
              <a:cs typeface="Courier New"/>
            </a:endParaRPr>
          </a:p>
          <a:p>
            <a:pPr marL="122347">
              <a:lnSpc>
                <a:spcPts val="684"/>
              </a:lnSpc>
            </a:pPr>
            <a:r>
              <a:rPr sz="599" spc="-25" dirty="0">
                <a:solidFill>
                  <a:srgbClr val="333333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454564" y="4835071"/>
            <a:ext cx="244699" cy="22948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53"/>
              </a:lnSpc>
              <a:spcBef>
                <a:spcPts val="100"/>
              </a:spcBef>
            </a:pP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33123">
              <a:lnSpc>
                <a:spcPts val="654"/>
              </a:lnSpc>
            </a:pPr>
            <a:r>
              <a:rPr sz="549" spc="-25" dirty="0">
                <a:solidFill>
                  <a:srgbClr val="333333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79021" y="5021153"/>
            <a:ext cx="1375004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479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Short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benefits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913035" y="5076063"/>
            <a:ext cx="17369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333333"/>
                </a:solidFill>
                <a:latin typeface="Arial"/>
                <a:cs typeface="Arial"/>
              </a:rPr>
              <a:t>1.4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529367" y="5009475"/>
            <a:ext cx="178770" cy="378058"/>
          </a:xfrm>
          <a:prstGeom prst="rect">
            <a:avLst/>
          </a:prstGeom>
        </p:spPr>
        <p:txBody>
          <a:bodyPr vert="horz" wrap="square" lIns="0" tIns="72902" rIns="0" bIns="0" rtlCol="0">
            <a:spAutoFit/>
          </a:bodyPr>
          <a:lstStyle/>
          <a:p>
            <a:pPr marL="13946">
              <a:spcBef>
                <a:spcPts val="574"/>
              </a:spcBef>
            </a:pPr>
            <a:r>
              <a:rPr sz="849" spc="-25" dirty="0">
                <a:solidFill>
                  <a:srgbClr val="333333"/>
                </a:solidFill>
                <a:latin typeface="Arial"/>
                <a:cs typeface="Arial"/>
              </a:rPr>
              <a:t>1.6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449"/>
              </a:spcBef>
            </a:pP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0.2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55185" y="5521442"/>
            <a:ext cx="5861993" cy="108719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algn="just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retirement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accruing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defined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schemes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nil}.</a:t>
            </a:r>
            <a:endParaRPr sz="799">
              <a:latin typeface="Arial"/>
              <a:cs typeface="Arial"/>
            </a:endParaRPr>
          </a:p>
          <a:p>
            <a:pPr marL="12678" marR="5071" indent="1268" algn="just">
              <a:lnSpc>
                <a:spcPts val="938"/>
              </a:lnSpc>
              <a:spcBef>
                <a:spcPts val="913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emoluments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Narendran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Mr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Chatterjee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paid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makes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recharge to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Mr TV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Narendran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Mr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Chatterjee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directors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spc="33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number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fellow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</a:t>
            </a:r>
            <a:r>
              <a:rPr sz="799" dirty="0">
                <a:solidFill>
                  <a:srgbClr val="9A9A9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diaries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possible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84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make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accurate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apportionment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emoluments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each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subsidiaries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r>
              <a:rPr sz="799" spc="75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Accordingly</a:t>
            </a:r>
            <a:r>
              <a:rPr sz="799" dirty="0">
                <a:solidFill>
                  <a:srgbClr val="89898A"/>
                </a:solidFill>
                <a:latin typeface="Arial"/>
                <a:cs typeface="Arial"/>
              </a:rPr>
              <a:t>,</a:t>
            </a:r>
            <a:r>
              <a:rPr sz="799" spc="85" dirty="0">
                <a:solidFill>
                  <a:srgbClr val="89898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above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emoluments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aforementioned.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whose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emoluments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disclosed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statements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TSL with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whom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they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primary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employment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contract.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83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(iii)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Highest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paid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director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84607" y="6766056"/>
            <a:ext cx="135154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Total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emoluments: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851232" y="6726146"/>
            <a:ext cx="245966" cy="2605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lnSpc>
                <a:spcPts val="892"/>
              </a:lnSpc>
              <a:spcBef>
                <a:spcPts val="100"/>
              </a:spcBef>
            </a:pPr>
            <a:r>
              <a:rPr sz="849" b="1" spc="-70" dirty="0">
                <a:solidFill>
                  <a:srgbClr val="333333"/>
                </a:solidFill>
                <a:latin typeface="Courier New"/>
                <a:cs typeface="Courier New"/>
              </a:rPr>
              <a:t>2024</a:t>
            </a:r>
            <a:endParaRPr sz="849">
              <a:latin typeface="Courier New"/>
              <a:cs typeface="Courier New"/>
            </a:endParaRPr>
          </a:p>
          <a:p>
            <a:pPr marR="8241" algn="r">
              <a:lnSpc>
                <a:spcPts val="953"/>
              </a:lnSpc>
            </a:pPr>
            <a:r>
              <a:rPr sz="898" spc="-25" dirty="0">
                <a:solidFill>
                  <a:srgbClr val="333333"/>
                </a:solidFill>
                <a:latin typeface="Courier New"/>
                <a:cs typeface="Courier New"/>
              </a:rPr>
              <a:t>lm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500279" y="6729451"/>
            <a:ext cx="244065" cy="22762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33123">
              <a:spcBef>
                <a:spcPts val="10"/>
              </a:spcBef>
            </a:pPr>
            <a:r>
              <a:rPr sz="599" spc="-125" dirty="0">
                <a:solidFill>
                  <a:srgbClr val="333333"/>
                </a:solidFill>
                <a:latin typeface="Arial"/>
                <a:cs typeface="Arial"/>
              </a:rPr>
              <a:t>£m_</a:t>
            </a:r>
            <a:endParaRPr sz="5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982068" y="6933836"/>
            <a:ext cx="1374370" cy="3476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454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Short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benefits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922178" y="6982644"/>
            <a:ext cx="17686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333333"/>
                </a:solidFill>
                <a:latin typeface="Arial"/>
                <a:cs typeface="Arial"/>
              </a:rPr>
              <a:t>1.3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71425" y="6927735"/>
            <a:ext cx="171162" cy="379727"/>
          </a:xfrm>
          <a:prstGeom prst="rect">
            <a:avLst/>
          </a:prstGeom>
        </p:spPr>
        <p:txBody>
          <a:bodyPr vert="horz" wrap="square" lIns="0" tIns="67831" rIns="0" bIns="0" rtlCol="0">
            <a:spAutoFit/>
          </a:bodyPr>
          <a:lstStyle/>
          <a:p>
            <a:pPr marL="12678">
              <a:spcBef>
                <a:spcPts val="534"/>
              </a:spcBef>
            </a:pP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1</a:t>
            </a:r>
            <a:r>
              <a:rPr sz="799" spc="-25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6</a:t>
            </a:r>
            <a:endParaRPr sz="799">
              <a:latin typeface="Arial"/>
              <a:cs typeface="Arial"/>
            </a:endParaRPr>
          </a:p>
          <a:p>
            <a:pPr marL="15848">
              <a:spcBef>
                <a:spcPts val="433"/>
              </a:spcBef>
            </a:pP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0</a:t>
            </a:r>
            <a:r>
              <a:rPr sz="799" spc="-25" dirty="0">
                <a:solidFill>
                  <a:srgbClr val="9A9A9A"/>
                </a:solidFill>
                <a:latin typeface="Arial"/>
                <a:cs typeface="Arial"/>
              </a:rPr>
              <a:t>.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61890" y="7443274"/>
            <a:ext cx="5858189" cy="5046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accrued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lump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sum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falling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defined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pension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scheme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nil)</a:t>
            </a:r>
            <a:r>
              <a:rPr sz="799" spc="-10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3312" marR="5071" indent="-1268">
              <a:spcBef>
                <a:spcPts val="893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(iv}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employees.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 director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received any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remuneration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services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Company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nil).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77469" y="1588966"/>
            <a:ext cx="5935529" cy="0"/>
          </a:xfrm>
          <a:custGeom>
            <a:avLst/>
            <a:gdLst/>
            <a:ahLst/>
            <a:cxnLst/>
            <a:rect l="l" t="t" r="r" b="b"/>
            <a:pathLst>
              <a:path w="5945505">
                <a:moveTo>
                  <a:pt x="0" y="0"/>
                </a:moveTo>
                <a:lnTo>
                  <a:pt x="594507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21870" y="997639"/>
          <a:ext cx="7376462" cy="28051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5596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9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40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5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857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56271">
                <a:tc>
                  <a:txBody>
                    <a:bodyPr/>
                    <a:lstStyle/>
                    <a:p>
                      <a:pPr marL="699770">
                        <a:lnSpc>
                          <a:spcPct val="100000"/>
                        </a:lnSpc>
                        <a:spcBef>
                          <a:spcPts val="925"/>
                        </a:spcBef>
                      </a:pPr>
                      <a:r>
                        <a:rPr sz="900" dirty="0">
                          <a:solidFill>
                            <a:srgbClr val="345BA0"/>
                          </a:solidFill>
                          <a:latin typeface="Arial"/>
                          <a:cs typeface="Arial"/>
                        </a:rPr>
                        <a:t>5.</a:t>
                      </a:r>
                      <a:r>
                        <a:rPr sz="900" spc="20" dirty="0">
                          <a:solidFill>
                            <a:srgbClr val="345BA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345BA0"/>
                          </a:solidFill>
                          <a:latin typeface="Arial"/>
                          <a:cs typeface="Arial"/>
                        </a:rPr>
                        <a:t>Financing</a:t>
                      </a:r>
                      <a:r>
                        <a:rPr sz="900" spc="85" dirty="0">
                          <a:solidFill>
                            <a:srgbClr val="345BA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20" dirty="0">
                          <a:solidFill>
                            <a:srgbClr val="345BA0"/>
                          </a:solidFill>
                          <a:latin typeface="Arial"/>
                          <a:cs typeface="Arial"/>
                        </a:rPr>
                        <a:t>items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1727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70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ts val="1045"/>
                        </a:lnSpc>
                      </a:pPr>
                      <a:r>
                        <a:rPr sz="900" b="1" spc="-20" dirty="0">
                          <a:solidFill>
                            <a:srgbClr val="414141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2163">
                <a:tc>
                  <a:txBody>
                    <a:bodyPr/>
                    <a:lstStyle/>
                    <a:p>
                      <a:pPr marL="823594">
                        <a:lnSpc>
                          <a:spcPct val="100000"/>
                        </a:lnSpc>
                        <a:spcBef>
                          <a:spcPts val="85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expense: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69" marB="0"/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690"/>
                        </a:lnSpc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7329">
                        <a:lnSpc>
                          <a:spcPts val="944"/>
                        </a:lnSpc>
                      </a:pPr>
                      <a:r>
                        <a:rPr sz="800" spc="-50" dirty="0">
                          <a:solidFill>
                            <a:srgbClr val="87878E"/>
                          </a:solidFill>
                          <a:latin typeface="Arial"/>
                          <a:cs typeface="Arial"/>
                        </a:rPr>
                        <a:t>�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9321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144780" algn="r">
                        <a:lnSpc>
                          <a:spcPts val="1019"/>
                        </a:lnSpc>
                        <a:spcBef>
                          <a:spcPts val="110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930910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Accelerated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prepayment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SFA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(i)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93027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93345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loans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immediate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parent company</a:t>
                      </a:r>
                      <a:r>
                        <a:rPr sz="8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{Note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4097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944244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purchase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agreement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b="1" spc="-25" dirty="0">
                          <a:solidFill>
                            <a:srgbClr val="414141"/>
                          </a:solidFill>
                          <a:latin typeface="Courier New"/>
                          <a:cs typeface="Courier New"/>
                        </a:rPr>
                        <a:t>49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93726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414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7850">
                <a:tc gridSpan="5">
                  <a:txBody>
                    <a:bodyPr/>
                    <a:lstStyle/>
                    <a:p>
                      <a:pPr marL="82613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income relating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944880">
                        <a:lnSpc>
                          <a:spcPts val="95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measured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amortised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/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944880">
                        <a:lnSpc>
                          <a:spcPts val="950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carried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through profit and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R="14287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827405">
                        <a:lnSpc>
                          <a:spcPts val="950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R="14287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 marL="82740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modification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(i)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82423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Finance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119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25674" y="4789447"/>
          <a:ext cx="5953279" cy="15233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9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027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7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152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4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55948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b="1" spc="-20" dirty="0">
                          <a:solidFill>
                            <a:srgbClr val="414141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4438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117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ts val="590"/>
                        </a:lnSpc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70"/>
                        </a:lnSpc>
                        <a:spcBef>
                          <a:spcPts val="20"/>
                        </a:spcBef>
                      </a:pPr>
                      <a:r>
                        <a:rPr sz="5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6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charge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95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Overseas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 year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charge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prior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charge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03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Overseas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prior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{cred1t)/charge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charge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669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Overseas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(89)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55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0096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Total tax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charge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889655" y="6706687"/>
            <a:ext cx="5813814" cy="0"/>
          </a:xfrm>
          <a:custGeom>
            <a:avLst/>
            <a:gdLst/>
            <a:ahLst/>
            <a:cxnLst/>
            <a:rect l="l" t="t" r="r" b="b"/>
            <a:pathLst>
              <a:path w="5823584">
                <a:moveTo>
                  <a:pt x="0" y="0"/>
                </a:moveTo>
                <a:lnTo>
                  <a:pt x="582299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705527" y="6938341"/>
            <a:ext cx="938857" cy="0"/>
          </a:xfrm>
          <a:custGeom>
            <a:avLst/>
            <a:gdLst/>
            <a:ahLst/>
            <a:cxnLst/>
            <a:rect l="l" t="t" r="r" b="b"/>
            <a:pathLst>
              <a:path w="940435">
                <a:moveTo>
                  <a:pt x="0" y="0"/>
                </a:moveTo>
                <a:lnTo>
                  <a:pt x="93998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89655" y="6941389"/>
            <a:ext cx="1511300" cy="0"/>
          </a:xfrm>
          <a:custGeom>
            <a:avLst/>
            <a:gdLst/>
            <a:ahLst/>
            <a:cxnLst/>
            <a:rect l="l" t="t" r="r" b="b"/>
            <a:pathLst>
              <a:path w="1513839">
                <a:moveTo>
                  <a:pt x="0" y="0"/>
                </a:moveTo>
                <a:lnTo>
                  <a:pt x="1513735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4057" y="9498726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1089" y="674056"/>
            <a:ext cx="277599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45BA0"/>
                </a:solidFill>
                <a:latin typeface="Arial"/>
                <a:cs typeface="Arial"/>
              </a:rPr>
              <a:t>E7.</a:t>
            </a:r>
            <a:r>
              <a:rPr sz="1198" b="1" spc="65" dirty="0">
                <a:solidFill>
                  <a:srgbClr val="34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BA0"/>
                </a:solidFill>
                <a:latin typeface="Arial"/>
                <a:cs typeface="Arial"/>
              </a:rPr>
              <a:t>Notes</a:t>
            </a:r>
            <a:r>
              <a:rPr sz="1198" b="1" spc="85" dirty="0">
                <a:solidFill>
                  <a:srgbClr val="34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BA0"/>
                </a:solidFill>
                <a:latin typeface="Arial"/>
                <a:cs typeface="Arial"/>
              </a:rPr>
              <a:t>to</a:t>
            </a:r>
            <a:r>
              <a:rPr sz="1198" b="1" spc="75" dirty="0">
                <a:solidFill>
                  <a:srgbClr val="34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BA0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34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45BA0"/>
                </a:solidFill>
                <a:latin typeface="Arial"/>
                <a:cs typeface="Arial"/>
              </a:rPr>
              <a:t>financial</a:t>
            </a:r>
            <a:r>
              <a:rPr sz="1198" b="1" spc="160" dirty="0">
                <a:solidFill>
                  <a:srgbClr val="345B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45BA0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68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11166" y="3919243"/>
            <a:ext cx="5879109" cy="774034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 indent="1268" algn="just">
              <a:lnSpc>
                <a:spcPct val="96500"/>
              </a:lnSpc>
              <a:spcBef>
                <a:spcPts val="13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(i)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prior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made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early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repayment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against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Senior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Facilities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Agreement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('SFA')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E168m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October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2022.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b="1" spc="-160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849" b="1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849" b="1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result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prepayment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accelerated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interest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£7m.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prepayment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AAAAAC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October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2022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refinanced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SFA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result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debt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modification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 recognised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gain of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£7m</a:t>
            </a:r>
            <a:r>
              <a:rPr sz="799" dirty="0">
                <a:solidFill>
                  <a:srgbClr val="BCBABF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BCBAB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full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details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see Note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19.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60"/>
              </a:spcBef>
            </a:pPr>
            <a:endParaRPr sz="799">
              <a:latin typeface="Arial"/>
              <a:cs typeface="Arial"/>
            </a:endParaRPr>
          </a:p>
          <a:p>
            <a:pPr marL="15848" algn="just"/>
            <a:r>
              <a:rPr sz="849" b="1" dirty="0">
                <a:solidFill>
                  <a:srgbClr val="345BA0"/>
                </a:solidFill>
                <a:latin typeface="Arial"/>
                <a:cs typeface="Arial"/>
              </a:rPr>
              <a:t>6</a:t>
            </a:r>
            <a:r>
              <a:rPr sz="849" b="1" dirty="0">
                <a:solidFill>
                  <a:srgbClr val="87878E"/>
                </a:solidFill>
                <a:latin typeface="Arial"/>
                <a:cs typeface="Arial"/>
              </a:rPr>
              <a:t>.</a:t>
            </a:r>
            <a:r>
              <a:rPr sz="849" b="1" spc="-10" dirty="0">
                <a:solidFill>
                  <a:srgbClr val="87878E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45BA0"/>
                </a:solidFill>
                <a:latin typeface="Arial"/>
                <a:cs typeface="Arial"/>
              </a:rPr>
              <a:t>Taxation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3705" y="6449147"/>
            <a:ext cx="489651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total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income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statement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charge for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can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reconciled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accounting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(loss)/profit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BCBABF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785238" y="6689437"/>
            <a:ext cx="253574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75" dirty="0">
                <a:solidFill>
                  <a:srgbClr val="414141"/>
                </a:solidFill>
                <a:latin typeface="Courier New"/>
                <a:cs typeface="Courier New"/>
              </a:rPr>
              <a:t>2024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400929" y="6702137"/>
            <a:ext cx="24152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6B6B6E"/>
                </a:solidFill>
                <a:latin typeface="Arial"/>
                <a:cs typeface="Arial"/>
              </a:rPr>
              <a:t>2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264980" y="6812121"/>
            <a:ext cx="2450791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1648193" algn="l"/>
                <a:tab pos="2254855" algn="l"/>
              </a:tabLst>
            </a:pPr>
            <a:r>
              <a:rPr sz="549" b="1" u="sng" dirty="0">
                <a:solidFill>
                  <a:srgbClr val="41414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49" b="1" u="sng" spc="-25" dirty="0">
                <a:solidFill>
                  <a:srgbClr val="41414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£,n</a:t>
            </a:r>
            <a:r>
              <a:rPr sz="549" b="1" u="sng" dirty="0">
                <a:solidFill>
                  <a:srgbClr val="41414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49" u="sng" spc="-25" dirty="0">
                <a:solidFill>
                  <a:srgbClr val="41414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rm</a:t>
            </a:r>
            <a:r>
              <a:rPr sz="749" u="sng" spc="499" dirty="0">
                <a:solidFill>
                  <a:srgbClr val="41414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877469" y="6938341"/>
          <a:ext cx="5889886" cy="1969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293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2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08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6582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before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(1,858)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(Loss)/profit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multiplied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applicable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corporation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 rate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25.33%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(2023: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37</a:t>
                      </a:r>
                      <a:r>
                        <a:rPr sz="800" spc="-10" dirty="0">
                          <a:solidFill>
                            <a:srgbClr val="AAAAAC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91%)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(471)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Effects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17145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Re-measurement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lax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balances</a:t>
                      </a:r>
                      <a:r>
                        <a:rPr sz="800" spc="7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arising from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1708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Adjustments</a:t>
                      </a:r>
                      <a:r>
                        <a:rPr sz="8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respect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prior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200660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1005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1510">
                <a:tc>
                  <a:txBody>
                    <a:bodyPr/>
                    <a:lstStyle/>
                    <a:p>
                      <a:pPr marL="170815">
                        <a:lnSpc>
                          <a:spcPct val="100000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Adjustments</a:t>
                      </a:r>
                      <a:r>
                        <a:rPr sz="8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respect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prior</a:t>
                      </a:r>
                      <a:r>
                        <a:rPr sz="8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320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5397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2001">
                <a:tc>
                  <a:txBody>
                    <a:bodyPr/>
                    <a:lstStyle/>
                    <a:p>
                      <a:pPr marL="17145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Utilisation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credits not</a:t>
                      </a:r>
                      <a:r>
                        <a:rPr sz="800" spc="-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previously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ts val="869"/>
                        </a:lnSpc>
                        <a:spcBef>
                          <a:spcPts val="150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58644">
                <a:tc gridSpan="3">
                  <a:txBody>
                    <a:bodyPr/>
                    <a:lstStyle/>
                    <a:p>
                      <a:pPr marL="69215" marR="53975" indent="102870">
                        <a:lnSpc>
                          <a:spcPts val="940"/>
                        </a:lnSpc>
                        <a:spcBef>
                          <a:spcPts val="60"/>
                        </a:spcBef>
                        <a:tabLst>
                          <a:tab pos="5624195" algn="l"/>
                        </a:tabLst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Previously</a:t>
                      </a:r>
                      <a:r>
                        <a:rPr sz="800" spc="1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unrecognised</a:t>
                      </a:r>
                      <a:r>
                        <a:rPr sz="800" spc="2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1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credits</a:t>
                      </a:r>
                      <a:r>
                        <a:rPr sz="800" spc="1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that</a:t>
                      </a:r>
                      <a:r>
                        <a:rPr sz="8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800" spc="8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expected</a:t>
                      </a:r>
                      <a:r>
                        <a:rPr sz="800" spc="1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8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used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7" baseline="-31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(9)</a:t>
                      </a:r>
                      <a:r>
                        <a:rPr sz="1200" spc="-15" baseline="-312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future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0242">
                <a:tc>
                  <a:txBody>
                    <a:bodyPr/>
                    <a:lstStyle/>
                    <a:p>
                      <a:pPr marL="172085">
                        <a:lnSpc>
                          <a:spcPts val="885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De-recognition</a:t>
                      </a:r>
                      <a:r>
                        <a:rPr sz="800" spc="-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previously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credits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320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ts val="95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7462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 temporary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differences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{including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losses)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expected</a:t>
                      </a:r>
                      <a:r>
                        <a:rPr sz="800" spc="6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be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utilised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17462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permanent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differences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5104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Times New Roman"/>
                          <a:cs typeface="Times New Roman"/>
                        </a:rPr>
                        <a:t>33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812810" y="9021724"/>
            <a:ext cx="5824591" cy="388602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5071" indent="634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applicable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corporation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tax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average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tax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we19hted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proportion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accounting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profits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earned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5B5B5B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each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geographical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area</a:t>
            </a:r>
            <a:r>
              <a:rPr sz="799" dirty="0">
                <a:solidFill>
                  <a:srgbClr val="BCBABF"/>
                </a:solidFill>
                <a:latin typeface="Arial"/>
                <a:cs typeface="Arial"/>
              </a:rPr>
              <a:t>.</a:t>
            </a:r>
            <a:r>
              <a:rPr sz="799" spc="105" dirty="0">
                <a:solidFill>
                  <a:srgbClr val="BCBAB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decrease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caused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relative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profitability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weightings</a:t>
            </a:r>
            <a:r>
              <a:rPr sz="799" spc="2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various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geographical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areas</a:t>
            </a:r>
            <a:r>
              <a:rPr sz="799" spc="-10" dirty="0">
                <a:solidFill>
                  <a:srgbClr val="AAAA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02051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14290" y="1981271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14290" y="2219212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14290" y="2698145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14289" y="2862873"/>
            <a:ext cx="5827127" cy="0"/>
          </a:xfrm>
          <a:custGeom>
            <a:avLst/>
            <a:gdLst/>
            <a:ahLst/>
            <a:cxnLst/>
            <a:rect l="l" t="t" r="r" b="b"/>
            <a:pathLst>
              <a:path w="5836920">
                <a:moveTo>
                  <a:pt x="0" y="0"/>
                </a:moveTo>
                <a:lnTo>
                  <a:pt x="58368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26480" y="4351533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26480" y="4592524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26480" y="4760304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95048" y="9485573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914868" y="678218"/>
            <a:ext cx="277663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E7.</a:t>
            </a:r>
            <a:r>
              <a:rPr sz="1198" b="1" spc="85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Notes</a:t>
            </a:r>
            <a:r>
              <a:rPr sz="1198" b="1" spc="105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to</a:t>
            </a:r>
            <a:r>
              <a:rPr sz="1198" b="1" spc="70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the</a:t>
            </a:r>
            <a:r>
              <a:rPr sz="1198" b="1" spc="95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financial</a:t>
            </a:r>
            <a:r>
              <a:rPr sz="1198" b="1" spc="150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69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7464" y="1107325"/>
            <a:ext cx="5824591" cy="745507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3946" marR="5071" indent="-1902" algn="just">
              <a:lnSpc>
                <a:spcPct val="94100"/>
              </a:lnSpc>
              <a:spcBef>
                <a:spcPts val="15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prior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remeasurement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deferred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lax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balances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arising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£91m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represents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remeasureme</a:t>
            </a:r>
            <a:r>
              <a:rPr sz="799" spc="-10" dirty="0">
                <a:solidFill>
                  <a:srgbClr val="606060"/>
                </a:solidFill>
                <a:latin typeface="Arial"/>
                <a:cs typeface="Arial"/>
              </a:rPr>
              <a:t>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deferred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enactment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24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2021 of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an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increase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corporate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rates,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effective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343434"/>
                </a:solidFill>
                <a:latin typeface="Times New Roman"/>
                <a:cs typeface="Times New Roman"/>
              </a:rPr>
              <a:t>1</a:t>
            </a:r>
            <a:r>
              <a:rPr sz="898" spc="5" dirty="0">
                <a:solidFill>
                  <a:srgbClr val="343434"/>
                </a:solidFill>
                <a:latin typeface="Times New Roman"/>
                <a:cs typeface="Times New Roman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Apn</a:t>
            </a:r>
            <a:r>
              <a:rPr sz="799" spc="-10" dirty="0">
                <a:solidFill>
                  <a:srgbClr val="606060"/>
                </a:solidFill>
                <a:latin typeface="Arial"/>
                <a:cs typeface="Arial"/>
              </a:rPr>
              <a:t>l</a:t>
            </a:r>
            <a:r>
              <a:rPr sz="799" spc="155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20285" marR="5071" indent="-3170" algn="just">
              <a:spcBef>
                <a:spcPts val="87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addition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taxation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charge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statement.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following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relating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directly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comprehensive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income: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833346" y="1979459"/>
            <a:ext cx="244699" cy="226989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L="12678">
              <a:spcBef>
                <a:spcPts val="155"/>
              </a:spcBef>
            </a:pPr>
            <a:r>
              <a:rPr sz="749" b="1" spc="-20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  <a:p>
            <a:pPr marL="120445">
              <a:spcBef>
                <a:spcPts val="40"/>
              </a:spcBef>
            </a:pPr>
            <a:r>
              <a:rPr sz="599" spc="-25" dirty="0">
                <a:solidFill>
                  <a:srgbClr val="343434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42374" y="1979777"/>
            <a:ext cx="250404" cy="22372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2347">
              <a:lnSpc>
                <a:spcPts val="769"/>
              </a:lnSpc>
            </a:pPr>
            <a:r>
              <a:rPr sz="649" spc="-20" dirty="0">
                <a:solidFill>
                  <a:srgbClr val="343434"/>
                </a:solidFill>
                <a:latin typeface="Arial"/>
                <a:cs typeface="Arial"/>
              </a:rPr>
              <a:t>r,,,</a:t>
            </a:r>
            <a:endParaRPr sz="6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72823" y="2196363"/>
            <a:ext cx="4145932" cy="467868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2678">
              <a:spcBef>
                <a:spcPts val="36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ating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components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comprehensive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income:</a:t>
            </a:r>
            <a:endParaRPr sz="799">
              <a:latin typeface="Arial"/>
              <a:cs typeface="Arial"/>
            </a:endParaRPr>
          </a:p>
          <a:p>
            <a:pPr marL="155311" marR="5071" indent="1902">
              <a:lnSpc>
                <a:spcPct val="127800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Actuarial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movements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defined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pension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post-retirement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plans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Revaluation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instruments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treated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 cash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hedges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861252" y="2335351"/>
            <a:ext cx="216172" cy="351834"/>
          </a:xfrm>
          <a:prstGeom prst="rect">
            <a:avLst/>
          </a:prstGeom>
        </p:spPr>
        <p:txBody>
          <a:bodyPr vert="horz" wrap="square" lIns="0" tIns="56420" rIns="0" bIns="0" rtlCol="0">
            <a:spAutoFit/>
          </a:bodyPr>
          <a:lstStyle/>
          <a:p>
            <a:pPr marL="20919">
              <a:spcBef>
                <a:spcPts val="444"/>
              </a:spcBef>
            </a:pPr>
            <a:r>
              <a:rPr sz="849" b="1" spc="-25" dirty="0">
                <a:solidFill>
                  <a:srgbClr val="343434"/>
                </a:solidFill>
                <a:latin typeface="Arial"/>
                <a:cs typeface="Arial"/>
              </a:rPr>
              <a:t>144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308"/>
              </a:spcBef>
            </a:pPr>
            <a:r>
              <a:rPr sz="749" b="1" spc="-20" dirty="0">
                <a:solidFill>
                  <a:srgbClr val="343434"/>
                </a:solidFill>
                <a:latin typeface="Arial"/>
                <a:cs typeface="Arial"/>
              </a:rPr>
              <a:t>(33)</a:t>
            </a:r>
            <a:endParaRPr sz="7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83654" y="2348893"/>
            <a:ext cx="201591" cy="342959"/>
          </a:xfrm>
          <a:prstGeom prst="rect">
            <a:avLst/>
          </a:prstGeom>
        </p:spPr>
        <p:txBody>
          <a:bodyPr vert="horz" wrap="square" lIns="0" tIns="49447" rIns="0" bIns="0" rtlCol="0">
            <a:spAutoFit/>
          </a:bodyPr>
          <a:lstStyle/>
          <a:p>
            <a:pPr marL="12678">
              <a:spcBef>
                <a:spcPts val="389"/>
              </a:spcBef>
            </a:pP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349</a:t>
            </a:r>
            <a:endParaRPr sz="799">
              <a:latin typeface="Arial"/>
              <a:cs typeface="Arial"/>
            </a:endParaRPr>
          </a:p>
          <a:p>
            <a:pPr marL="67196">
              <a:spcBef>
                <a:spcPts val="290"/>
              </a:spcBef>
            </a:pP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54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005942" y="2687246"/>
            <a:ext cx="2938287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849" b="1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35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849" b="1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84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849" b="1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35" dirty="0">
                <a:solidFill>
                  <a:srgbClr val="343434"/>
                </a:solidFill>
                <a:latin typeface="Arial"/>
                <a:cs typeface="Arial"/>
              </a:rPr>
              <a:t>comprehensive</a:t>
            </a:r>
            <a:r>
              <a:rPr sz="849" b="1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876965" y="2708853"/>
            <a:ext cx="8089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16171" algn="l"/>
              </a:tabLst>
            </a:pPr>
            <a:r>
              <a:rPr sz="749" b="1" spc="-25" dirty="0">
                <a:solidFill>
                  <a:srgbClr val="343434"/>
                </a:solidFill>
                <a:latin typeface="Arial"/>
                <a:cs typeface="Arial"/>
              </a:rPr>
              <a:t>111</a:t>
            </a:r>
            <a:r>
              <a:rPr sz="749" b="1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403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57528" y="2998653"/>
            <a:ext cx="5871502" cy="1264699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3312" marR="5071" indent="1268" algn="just">
              <a:lnSpc>
                <a:spcPct val="98100"/>
              </a:lnSpc>
              <a:spcBef>
                <a:spcPts val="120"/>
              </a:spcBef>
            </a:pP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P</a:t>
            </a:r>
            <a:r>
              <a:rPr sz="799" spc="-145" dirty="0">
                <a:solidFill>
                  <a:srgbClr val="808080"/>
                </a:solidFill>
                <a:latin typeface="Arial"/>
                <a:cs typeface="Arial"/>
              </a:rPr>
              <a:t>1</a:t>
            </a:r>
            <a:r>
              <a:rPr sz="799" spc="-145" dirty="0">
                <a:solidFill>
                  <a:srgbClr val="606060"/>
                </a:solidFill>
                <a:latin typeface="Arial"/>
                <a:cs typeface="Arial"/>
              </a:rPr>
              <a:t>W</a:t>
            </a: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ar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Two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legislation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substantively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enacted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certain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jurisdictions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operates.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legislation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will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effective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end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ng 31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2025. 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scope 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substantively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enacted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legislation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performed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assessment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potential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exposure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Pillar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Two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taxes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OECD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model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rules</a:t>
            </a:r>
            <a:r>
              <a:rPr sz="799" spc="34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assessment of the potential exposure is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 on the most recent tax filings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country-by-country reporting and financial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</a:t>
            </a:r>
            <a:r>
              <a:rPr sz="799" spc="-10" dirty="0">
                <a:solidFill>
                  <a:srgbClr val="808080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ments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constituent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entities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assessment 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transitional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safe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harbours,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Piliar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Two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simplified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effective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most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jurisdictions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 the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operates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above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15%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However,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limited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number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jurisdictions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where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transitional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safe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harbour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apply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55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does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ti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ng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profits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exposure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those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ju</a:t>
            </a:r>
            <a:r>
              <a:rPr sz="799" spc="-10" dirty="0">
                <a:solidFill>
                  <a:srgbClr val="606060"/>
                </a:solidFill>
                <a:latin typeface="Arial"/>
                <a:cs typeface="Arial"/>
              </a:rPr>
              <a:t>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sdictions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5"/>
              </a:spcBef>
            </a:pPr>
            <a:endParaRPr sz="799">
              <a:latin typeface="Arial"/>
              <a:cs typeface="Arial"/>
            </a:endParaRPr>
          </a:p>
          <a:p>
            <a:pPr marL="12678">
              <a:spcBef>
                <a:spcPts val="5"/>
              </a:spcBef>
            </a:pPr>
            <a:r>
              <a:rPr sz="948" dirty="0">
                <a:solidFill>
                  <a:srgbClr val="3F62AA"/>
                </a:solidFill>
                <a:latin typeface="Times New Roman"/>
                <a:cs typeface="Times New Roman"/>
              </a:rPr>
              <a:t>7</a:t>
            </a:r>
            <a:r>
              <a:rPr sz="948" dirty="0">
                <a:solidFill>
                  <a:srgbClr val="5D74A5"/>
                </a:solidFill>
                <a:latin typeface="Times New Roman"/>
                <a:cs typeface="Times New Roman"/>
              </a:rPr>
              <a:t>.</a:t>
            </a:r>
            <a:r>
              <a:rPr sz="948" spc="20" dirty="0">
                <a:solidFill>
                  <a:srgbClr val="5D74A5"/>
                </a:solidFill>
                <a:latin typeface="Times New Roman"/>
                <a:cs typeface="Times New Roman"/>
              </a:rPr>
              <a:t> </a:t>
            </a:r>
            <a:r>
              <a:rPr sz="849" b="1" spc="-10" dirty="0">
                <a:solidFill>
                  <a:srgbClr val="3F62AA"/>
                </a:solidFill>
                <a:latin typeface="Arial"/>
                <a:cs typeface="Arial"/>
              </a:rPr>
              <a:t>Goodwill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86944" y="4405201"/>
            <a:ext cx="715078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49" b="1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49" b="1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49" b="1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836393" y="4324553"/>
            <a:ext cx="245966" cy="277663"/>
          </a:xfrm>
          <a:prstGeom prst="rect">
            <a:avLst/>
          </a:prstGeom>
        </p:spPr>
        <p:txBody>
          <a:bodyPr vert="horz" wrap="square" lIns="0" tIns="38670" rIns="0" bIns="0" rtlCol="0">
            <a:spAutoFit/>
          </a:bodyPr>
          <a:lstStyle/>
          <a:p>
            <a:pPr marL="12678">
              <a:spcBef>
                <a:spcPts val="304"/>
              </a:spcBef>
            </a:pPr>
            <a:r>
              <a:rPr sz="749" b="1" spc="-20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  <a:p>
            <a:pPr marL="123614">
              <a:spcBef>
                <a:spcPts val="165"/>
              </a:spcBef>
            </a:pPr>
            <a:r>
              <a:rPr sz="599" spc="-25" dirty="0">
                <a:solidFill>
                  <a:srgbClr val="343434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45422" y="4343937"/>
            <a:ext cx="250404" cy="22372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2347">
              <a:lnSpc>
                <a:spcPts val="769"/>
              </a:lnSpc>
            </a:pPr>
            <a:r>
              <a:rPr sz="649" spc="-20" dirty="0">
                <a:solidFill>
                  <a:srgbClr val="343434"/>
                </a:solidFill>
                <a:latin typeface="Arial"/>
                <a:cs typeface="Arial"/>
              </a:rPr>
              <a:t>r,,,</a:t>
            </a:r>
            <a:endParaRPr sz="64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64429" y="4606281"/>
            <a:ext cx="5833466" cy="481790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3">
              <a:spcBef>
                <a:spcPts val="100"/>
              </a:spcBef>
              <a:tabLst>
                <a:tab pos="5027623" algn="l"/>
                <a:tab pos="5634285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 book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49" b="1" spc="-25" dirty="0">
                <a:solidFill>
                  <a:srgbClr val="343434"/>
                </a:solidFill>
                <a:latin typeface="Arial"/>
                <a:cs typeface="Arial"/>
              </a:rPr>
              <a:t>405</a:t>
            </a:r>
            <a:r>
              <a:rPr sz="749" b="1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405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60"/>
              </a:spcBef>
            </a:pPr>
            <a:endParaRPr sz="799">
              <a:latin typeface="Arial"/>
              <a:cs typeface="Arial"/>
            </a:endParaRPr>
          </a:p>
          <a:p>
            <a:pPr marL="12678" marR="8875" indent="1268" algn="just">
              <a:lnSpc>
                <a:spcPts val="938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book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predominantly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goodwill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arose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acquisition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Corus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PLC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('Corus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)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has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against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recoverable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Unit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IJmuiden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CGU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-35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Unit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IJmuiden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CGU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contains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steelmaking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IJmuiden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forms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major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goodwill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expected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synergies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combining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Corus'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activities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those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could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recognised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separately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iclentifia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ble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intangille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0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Goodwill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acquired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through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other acquisitions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tested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annually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more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frequently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indications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goodw�I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impaired</a:t>
            </a:r>
            <a:r>
              <a:rPr sz="799" spc="-10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214" marR="6339" indent="634" algn="just">
              <a:lnSpc>
                <a:spcPct val="97900"/>
              </a:lnSpc>
              <a:spcBef>
                <a:spcPts val="898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prior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year,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recoverable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ljmuiden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CGU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determined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fair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less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disposal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(FV)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model.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goodwill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consistent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property,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plant and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equipment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(Note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9).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calculation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involves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estimating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expects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derive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CGU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three-year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FY25-FY27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and,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FY28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onwards,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cashflows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during,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after, 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transition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DRI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route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production.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committed to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transitioning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phased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manner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blast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furnace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operations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making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iron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technology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electric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smelting,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with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eventual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transition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Green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Hydrogen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depending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availability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economics.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Updated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phase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1, replacing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one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blast furnaces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coke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gas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plants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first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DRI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Electric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Arc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Furnace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(EAF).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which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be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completed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2030.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were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submitted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Netherlands</a:t>
            </a:r>
            <a:r>
              <a:rPr sz="799" spc="2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November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called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"Maatwerk"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discussions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calculation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respect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expenditure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regarding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amounts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necessary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pursue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decarbonisation,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well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grants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Phase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1.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further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adjusted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improvement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initiatives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future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expenditure.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FV calculation,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inflation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extrapolate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cash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projections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beyond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three-year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 budgets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until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terminal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point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2.0%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:</a:t>
            </a:r>
            <a:r>
              <a:rPr sz="799" spc="-10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2.0%)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growth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cashflows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into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perpetuity.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post-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discount </a:t>
            </a:r>
            <a:r>
              <a:rPr sz="799" i="1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i="1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8.2%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(2023: 7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9%)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derived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Group's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weighted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average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(WACC)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WACCs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main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European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competitors.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outcome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Group's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PPE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impainnent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2024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IJmuiden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CGU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resulted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property,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equipment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(2023: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Nil).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23455" marR="9509" algn="just">
              <a:lnSpc>
                <a:spcPct val="97700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Key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model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 selling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prices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raw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costs,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EU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demand,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energy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including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network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costs,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timing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availability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permits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required.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ability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successfully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deliver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business improvement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initiatives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identified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Plan.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expenditure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needed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decarbonisation,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EBITDA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resulting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producing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selling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low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carbon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steel,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levels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decarbonisation,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commissioning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carbon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free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production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post-tax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8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2%</a:t>
            </a:r>
            <a:r>
              <a:rPr sz="799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6060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particular,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whilst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submitted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green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Dutch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government,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commitment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guarantee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Dutch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would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forthcoming. However,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significant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step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taken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tailored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(Maatwerk)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trajectory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accelerated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sustainability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Green Steel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 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TSN</a:t>
            </a:r>
            <a:r>
              <a:rPr sz="799" spc="-20" dirty="0">
                <a:solidFill>
                  <a:srgbClr val="60606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95"/>
              </a:spcBef>
            </a:pPr>
            <a:endParaRPr sz="799">
              <a:latin typeface="Arial"/>
              <a:cs typeface="Arial"/>
            </a:endParaRPr>
          </a:p>
          <a:p>
            <a:pPr marL="29794" marR="5071" indent="-3804" algn="just">
              <a:lnSpc>
                <a:spcPts val="908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conducted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several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sensitivity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analysis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carrying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BU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IJmuiden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CGU.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Sensitivity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analysis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performed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(i)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100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points,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(II)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decrease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profitability,</a:t>
            </a:r>
            <a:endParaRPr sz="799">
              <a:latin typeface="Arial"/>
              <a:cs typeface="Arial"/>
            </a:endParaRPr>
          </a:p>
          <a:p>
            <a:pPr marL="27893" marR="5705">
              <a:lnSpc>
                <a:spcPts val="938"/>
              </a:lnSpc>
              <a:spcBef>
                <a:spcPts val="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(iii) early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closure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plants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affected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decarbonisation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strategy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(e.g.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coke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gas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plants),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(Iv) negative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impact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a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level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playing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field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EU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industry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regarding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climate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network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costs,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(v)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lower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3726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792159" y="4792494"/>
          <a:ext cx="5816350" cy="22758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9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1117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2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759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8131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05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8987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163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36296">
                <a:tc rowSpan="13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13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660"/>
                        </a:lnSpc>
                        <a:spcBef>
                          <a:spcPts val="310"/>
                        </a:spcBef>
                      </a:pPr>
                      <a:r>
                        <a:rPr sz="6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Computer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930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ts val="640"/>
                        </a:lnSpc>
                        <a:spcBef>
                          <a:spcPts val="335"/>
                        </a:spcBef>
                      </a:pPr>
                      <a:r>
                        <a:rPr sz="6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4247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4">
                  <a:txBody>
                    <a:bodyPr/>
                    <a:lstStyle/>
                    <a:p>
                      <a:pPr marL="87630">
                        <a:lnSpc>
                          <a:spcPts val="730"/>
                        </a:lnSpc>
                        <a:tabLst>
                          <a:tab pos="706120" algn="l"/>
                        </a:tabLst>
                      </a:pPr>
                      <a:r>
                        <a:rPr sz="1000" b="1" spc="-15" baseline="-299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Patent•and</a:t>
                      </a:r>
                      <a:r>
                        <a:rPr sz="1000" b="1" baseline="-29914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6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Intangibles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3778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ts val="690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software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59055" algn="r">
                        <a:lnSpc>
                          <a:spcPts val="620"/>
                        </a:lnSpc>
                        <a:spcBef>
                          <a:spcPts val="350"/>
                        </a:spcBef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7630" algn="r">
                        <a:lnSpc>
                          <a:spcPts val="690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coals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83820" algn="r">
                        <a:lnSpc>
                          <a:spcPts val="620"/>
                        </a:lnSpc>
                        <a:spcBef>
                          <a:spcPts val="350"/>
                        </a:spcBef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ts val="690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Trademark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55880" algn="r">
                        <a:lnSpc>
                          <a:spcPts val="620"/>
                        </a:lnSpc>
                        <a:spcBef>
                          <a:spcPts val="350"/>
                        </a:spcBef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1150">
                        <a:lnSpc>
                          <a:spcPts val="300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under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147320" algn="r">
                        <a:lnSpc>
                          <a:spcPts val="705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132080" algn="r">
                        <a:lnSpc>
                          <a:spcPts val="620"/>
                        </a:lnSpc>
                        <a:spcBef>
                          <a:spcPts val="40"/>
                        </a:spcBef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4414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595"/>
                        </a:lnSpc>
                        <a:spcBef>
                          <a:spcPts val="35"/>
                        </a:spcBef>
                      </a:pPr>
                      <a:r>
                        <a:rPr sz="6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216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318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27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368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2287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8975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Times New Roman"/>
                          <a:cs typeface="Times New Roman"/>
                        </a:rPr>
                        <a:t>(5)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4046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 marR="86360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4620" algn="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1653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033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6725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001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1115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376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2430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252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318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283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1510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4046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8975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080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15"/>
                        </a:lnSpc>
                        <a:spcBef>
                          <a:spcPts val="60"/>
                        </a:spcBef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32655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001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25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1245"/>
                        </a:lnSpc>
                      </a:pPr>
                      <a:r>
                        <a:rPr sz="13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3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06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109683" y="953530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61420" y="697678"/>
            <a:ext cx="2786142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b="1" spc="-55" dirty="0">
                <a:solidFill>
                  <a:srgbClr val="285497"/>
                </a:solidFill>
                <a:latin typeface="Arial"/>
                <a:cs typeface="Arial"/>
              </a:rPr>
              <a:t>E7.</a:t>
            </a:r>
            <a:r>
              <a:rPr sz="1348" b="1" spc="-40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348" b="1" spc="-65" dirty="0">
                <a:solidFill>
                  <a:srgbClr val="285497"/>
                </a:solidFill>
                <a:latin typeface="Arial"/>
                <a:cs typeface="Arial"/>
              </a:rPr>
              <a:t>Notes</a:t>
            </a:r>
            <a:r>
              <a:rPr sz="1348" b="1" spc="-30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348" b="1" spc="-10" dirty="0">
                <a:solidFill>
                  <a:srgbClr val="285497"/>
                </a:solidFill>
                <a:latin typeface="Arial"/>
                <a:cs typeface="Arial"/>
              </a:rPr>
              <a:t>to</a:t>
            </a:r>
            <a:r>
              <a:rPr sz="1348" b="1" spc="-8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348" b="1" spc="-45" dirty="0">
                <a:solidFill>
                  <a:srgbClr val="285497"/>
                </a:solidFill>
                <a:latin typeface="Arial"/>
                <a:cs typeface="Arial"/>
              </a:rPr>
              <a:t>the </a:t>
            </a:r>
            <a:r>
              <a:rPr sz="1348" b="1" spc="-50" dirty="0">
                <a:solidFill>
                  <a:srgbClr val="285497"/>
                </a:solidFill>
                <a:latin typeface="Arial"/>
                <a:cs typeface="Arial"/>
              </a:rPr>
              <a:t>financial</a:t>
            </a:r>
            <a:r>
              <a:rPr sz="1348" b="1" spc="40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1348" b="1" spc="-55" dirty="0">
                <a:solidFill>
                  <a:srgbClr val="285497"/>
                </a:solidFill>
                <a:latin typeface="Arial"/>
                <a:cs typeface="Arial"/>
              </a:rPr>
              <a:t>statements</a:t>
            </a:r>
            <a:endParaRPr sz="1348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615412"/>
          </a:xfrm>
          <a:prstGeom prst="rect">
            <a:avLst/>
          </a:prstGeom>
        </p:spPr>
        <p:txBody>
          <a:bodyPr vert="horz" wrap="square" lIns="0" tIns="6174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Tata</a:t>
            </a:r>
            <a:r>
              <a:rPr spc="25" dirty="0"/>
              <a:t> </a:t>
            </a:r>
            <a:r>
              <a:rPr dirty="0"/>
              <a:t>Steel</a:t>
            </a:r>
            <a:r>
              <a:rPr spc="-35" dirty="0"/>
              <a:t> </a:t>
            </a:r>
            <a:r>
              <a:rPr dirty="0"/>
              <a:t>Europe</a:t>
            </a:r>
            <a:r>
              <a:rPr spc="30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30106"/>
          </a:xfrm>
          <a:prstGeom prst="rect">
            <a:avLst/>
          </a:prstGeom>
        </p:spPr>
        <p:txBody>
          <a:bodyPr vert="horz" wrap="square" lIns="0" tIns="76293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dirty="0"/>
              <a:t>Report</a:t>
            </a:r>
            <a:r>
              <a:rPr spc="20" dirty="0"/>
              <a:t> </a:t>
            </a:r>
            <a:r>
              <a:rPr dirty="0"/>
              <a:t>&amp; Accounts</a:t>
            </a:r>
            <a:r>
              <a:rPr spc="70" dirty="0"/>
              <a:t> </a:t>
            </a:r>
            <a:r>
              <a:rPr spc="-20" dirty="0"/>
              <a:t>2024</a:t>
            </a: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4"/>
            <a:ext cx="619353" cy="240298"/>
          </a:xfrm>
          <a:prstGeom prst="rect">
            <a:avLst/>
          </a:prstGeom>
        </p:spPr>
        <p:txBody>
          <a:bodyPr vert="horz" wrap="square" lIns="0" tIns="70615" rIns="0" bIns="0" rtlCol="0">
            <a:spAutoFit/>
          </a:bodyPr>
          <a:lstStyle/>
          <a:p>
            <a:pPr marL="12678">
              <a:spcBef>
                <a:spcPts val="95"/>
              </a:spcBef>
            </a:pPr>
            <a:r>
              <a:rPr dirty="0"/>
              <a:t>Page</a:t>
            </a:r>
            <a:r>
              <a:rPr spc="35" dirty="0"/>
              <a:t> </a:t>
            </a:r>
            <a:r>
              <a:rPr spc="-25" dirty="0"/>
              <a:t>70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4105" y="1145491"/>
            <a:ext cx="5845511" cy="1215886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long-term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investments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required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enable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transition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neutral.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Board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believes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none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above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sensitivities</a:t>
            </a:r>
            <a:r>
              <a:rPr sz="799" spc="-10" dirty="0">
                <a:solidFill>
                  <a:srgbClr val="8C8CA5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individually</a:t>
            </a:r>
            <a:r>
              <a:rPr sz="799" dirty="0">
                <a:solidFill>
                  <a:srgbClr val="A5A1B3"/>
                </a:solidFill>
                <a:latin typeface="Arial"/>
                <a:cs typeface="Arial"/>
              </a:rPr>
              <a:t>,</a:t>
            </a:r>
            <a:r>
              <a:rPr sz="799" spc="10" dirty="0">
                <a:solidFill>
                  <a:srgbClr val="A5A1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would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cause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property,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equipment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materially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exceed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less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disposal.</a:t>
            </a:r>
            <a:endParaRPr sz="799">
              <a:latin typeface="Arial"/>
              <a:cs typeface="Arial"/>
            </a:endParaRPr>
          </a:p>
          <a:p>
            <a:pPr marL="12678" marR="11411" indent="1268">
              <a:spcBef>
                <a:spcPts val="903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outcome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Group's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goodwill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05050"/>
                </a:solidFill>
                <a:latin typeface="Arial"/>
                <a:cs typeface="Arial"/>
              </a:rPr>
              <a:t>impairment</a:t>
            </a:r>
            <a:r>
              <a:rPr sz="799" spc="210" dirty="0">
                <a:solidFill>
                  <a:srgbClr val="5050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test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31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March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2024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resulted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goodwill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5A1B3"/>
                </a:solidFill>
                <a:latin typeface="Arial"/>
                <a:cs typeface="Arial"/>
              </a:rPr>
              <a:t>:</a:t>
            </a:r>
            <a:r>
              <a:rPr sz="799" spc="-5" dirty="0">
                <a:solidFill>
                  <a:srgbClr val="A5A1B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no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impairment)</a:t>
            </a:r>
            <a:r>
              <a:rPr sz="799" spc="-10" dirty="0">
                <a:solidFill>
                  <a:srgbClr val="A5A1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85"/>
              </a:spcBef>
            </a:pPr>
            <a:endParaRPr sz="799">
              <a:latin typeface="Arial"/>
              <a:cs typeface="Arial"/>
            </a:endParaRPr>
          </a:p>
          <a:p>
            <a:pPr marL="14579"/>
            <a:r>
              <a:rPr sz="849" b="1" dirty="0">
                <a:solidFill>
                  <a:srgbClr val="285497"/>
                </a:solidFill>
                <a:latin typeface="Arial"/>
                <a:cs typeface="Arial"/>
              </a:rPr>
              <a:t>8.</a:t>
            </a:r>
            <a:r>
              <a:rPr sz="849" b="1" spc="-4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85497"/>
                </a:solidFill>
                <a:latin typeface="Arial"/>
                <a:cs typeface="Arial"/>
              </a:rPr>
              <a:t>Other</a:t>
            </a:r>
            <a:r>
              <a:rPr sz="849" b="1" spc="2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85497"/>
                </a:solidFill>
                <a:latin typeface="Arial"/>
                <a:cs typeface="Arial"/>
              </a:rPr>
              <a:t>intangible</a:t>
            </a:r>
            <a:r>
              <a:rPr sz="849" b="1" spc="25" dirty="0">
                <a:solidFill>
                  <a:srgbClr val="285497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85497"/>
                </a:solidFill>
                <a:latin typeface="Arial"/>
                <a:cs typeface="Arial"/>
              </a:rPr>
              <a:t>assets</a:t>
            </a:r>
            <a:endParaRPr sz="849">
              <a:latin typeface="Arial"/>
              <a:cs typeface="Arial"/>
            </a:endParaRPr>
          </a:p>
          <a:p>
            <a:pPr marL="19018">
              <a:spcBef>
                <a:spcPts val="544"/>
              </a:spcBef>
              <a:tabLst>
                <a:tab pos="5277388" algn="l"/>
              </a:tabLst>
            </a:pPr>
            <a:r>
              <a:rPr sz="849" b="1" u="sng" spc="225" dirty="0">
                <a:solidFill>
                  <a:srgbClr val="285497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849" b="1" u="sng" spc="-20" dirty="0">
                <a:solidFill>
                  <a:srgbClr val="285497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Grou</a:t>
            </a:r>
            <a:r>
              <a:rPr sz="849" b="1" u="sng" dirty="0">
                <a:solidFill>
                  <a:srgbClr val="285497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849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02822" y="2349408"/>
          <a:ext cx="5805573" cy="21224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39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26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94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941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643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9177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846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662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</a:pPr>
                      <a:r>
                        <a:rPr sz="700" b="1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L="300990">
                        <a:lnSpc>
                          <a:spcPts val="670"/>
                        </a:lnSpc>
                        <a:spcBef>
                          <a:spcPts val="325"/>
                        </a:spcBef>
                      </a:pPr>
                      <a:r>
                        <a:rPr sz="6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Computer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348615">
                        <a:lnSpc>
                          <a:spcPts val="730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software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41206" marB="0"/>
                </a:tc>
                <a:tc>
                  <a:txBody>
                    <a:bodyPr/>
                    <a:lstStyle/>
                    <a:p>
                      <a:pPr marR="96520" algn="r">
                        <a:lnSpc>
                          <a:spcPts val="740"/>
                        </a:lnSpc>
                        <a:spcBef>
                          <a:spcPts val="275"/>
                        </a:spcBef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86995" algn="r">
                        <a:lnSpc>
                          <a:spcPts val="740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cost•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4866" marB="0"/>
                </a:tc>
                <a:tc>
                  <a:txBody>
                    <a:bodyPr/>
                    <a:lstStyle/>
                    <a:p>
                      <a:pPr marL="135255" marR="64135" indent="-46990">
                        <a:lnSpc>
                          <a:spcPts val="650"/>
                        </a:lnSpc>
                        <a:spcBef>
                          <a:spcPts val="430"/>
                        </a:spcBef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Palent•and</a:t>
                      </a:r>
                      <a:r>
                        <a:rPr sz="600" b="1" spc="5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Trademark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4518" marB="0"/>
                </a:tc>
                <a:tc>
                  <a:txBody>
                    <a:bodyPr/>
                    <a:lstStyle/>
                    <a:p>
                      <a:pPr marR="144780" algn="r">
                        <a:lnSpc>
                          <a:spcPts val="665"/>
                        </a:lnSpc>
                      </a:pPr>
                      <a:r>
                        <a:rPr sz="60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Intangibles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66675" marR="139065" indent="244475" algn="r">
                        <a:lnSpc>
                          <a:spcPts val="650"/>
                        </a:lnSpc>
                        <a:spcBef>
                          <a:spcPts val="25"/>
                        </a:spcBef>
                      </a:pPr>
                      <a:r>
                        <a:rPr sz="6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600" b="1" spc="5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development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ts val="855"/>
                        </a:lnSpc>
                      </a:pPr>
                      <a:r>
                        <a:rPr sz="7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486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255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630"/>
                        </a:lnSpc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0" algn="r">
                        <a:lnSpc>
                          <a:spcPts val="630"/>
                        </a:lnSpc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ts val="630"/>
                        </a:lnSpc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2080" algn="r">
                        <a:lnSpc>
                          <a:spcPts val="630"/>
                        </a:lnSpc>
                      </a:pPr>
                      <a:r>
                        <a:rPr sz="6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630"/>
                        </a:lnSpc>
                      </a:pPr>
                      <a:r>
                        <a:rPr sz="6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382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b="1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376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Additions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ts val="919"/>
                        </a:lnSpc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0"/>
                        </a:lnSpc>
                        <a:spcBef>
                          <a:spcPts val="10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ts val="950"/>
                        </a:lnSpc>
                        <a:spcBef>
                          <a:spcPts val="17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</a:t>
                      </a:r>
                      <a:r>
                        <a:rPr sz="800" spc="-25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906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0"/>
                        </a:lnSpc>
                        <a:spcBef>
                          <a:spcPts val="17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Transfers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06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6725"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 March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94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0" algn="r">
                        <a:lnSpc>
                          <a:spcPts val="94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ts val="94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589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90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379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9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 Impairment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699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99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charge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for the</a:t>
                      </a:r>
                      <a:r>
                        <a:rPr sz="800" spc="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-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r>
                        <a:rPr sz="800" spc="4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1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017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Amortisation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 31 March</a:t>
                      </a:r>
                      <a:r>
                        <a:rPr sz="800" spc="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6E6E6E"/>
                          </a:solidFill>
                          <a:latin typeface="Arial"/>
                          <a:cs typeface="Arial"/>
                        </a:rPr>
                        <a:t>27</a:t>
                      </a: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40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304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7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value as</a:t>
                      </a:r>
                      <a:r>
                        <a:rPr sz="800" spc="3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3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505050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900" b="1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75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789331" y="7183734"/>
            <a:ext cx="454340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remaining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amortisation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computer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software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approximately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years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5A1B3"/>
                </a:solidFill>
                <a:latin typeface="Arial"/>
                <a:cs typeface="Arial"/>
              </a:rPr>
              <a:t>:</a:t>
            </a:r>
            <a:r>
              <a:rPr sz="799" spc="-60" dirty="0">
                <a:solidFill>
                  <a:srgbClr val="A5A1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4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years)</a:t>
            </a:r>
            <a:r>
              <a:rPr sz="799" spc="-10" dirty="0">
                <a:solidFill>
                  <a:srgbClr val="8C8C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157724" y="1035607"/>
            <a:ext cx="5257219" cy="0"/>
          </a:xfrm>
          <a:custGeom>
            <a:avLst/>
            <a:gdLst/>
            <a:ahLst/>
            <a:cxnLst/>
            <a:rect l="l" t="t" r="r" b="b"/>
            <a:pathLst>
              <a:path w="5266055">
                <a:moveTo>
                  <a:pt x="0" y="0"/>
                </a:moveTo>
                <a:lnTo>
                  <a:pt x="5266002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82858" y="9522180"/>
            <a:ext cx="7262988" cy="0"/>
          </a:xfrm>
          <a:custGeom>
            <a:avLst/>
            <a:gdLst/>
            <a:ahLst/>
            <a:cxnLst/>
            <a:rect l="l" t="t" r="r" b="b"/>
            <a:pathLst>
              <a:path w="7275195">
                <a:moveTo>
                  <a:pt x="0" y="0"/>
                </a:moveTo>
                <a:lnTo>
                  <a:pt x="727471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3337" y="1380316"/>
            <a:ext cx="5366890" cy="0"/>
          </a:xfrm>
          <a:custGeom>
            <a:avLst/>
            <a:gdLst/>
            <a:ahLst/>
            <a:cxnLst/>
            <a:rect l="l" t="t" r="r" b="b"/>
            <a:pathLst>
              <a:path w="5375910">
                <a:moveTo>
                  <a:pt x="0" y="0"/>
                </a:moveTo>
                <a:lnTo>
                  <a:pt x="537590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53337" y="1785501"/>
          <a:ext cx="5887984" cy="298202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040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13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231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44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9653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4248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38832">
                <a:tc>
                  <a:txBody>
                    <a:bodyPr/>
                    <a:lstStyle/>
                    <a:p>
                      <a:pPr marL="125730">
                        <a:lnSpc>
                          <a:spcPts val="935"/>
                        </a:lnSpc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valuation</a:t>
                      </a:r>
                      <a:r>
                        <a:rPr sz="800" spc="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Apnl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7640" algn="r">
                        <a:lnSpc>
                          <a:spcPts val="935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9075" algn="r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4,717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264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827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ts val="885"/>
                        </a:lnSpc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6,758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Additions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7716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22161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8097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23189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6700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11454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1209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(106)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816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708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(148)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3081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Adjustment</a:t>
                      </a:r>
                      <a:r>
                        <a:rPr sz="800" spc="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6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remeasurement</a:t>
                      </a:r>
                      <a:r>
                        <a:rPr sz="800" spc="6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liability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11454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(66)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(76)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4394">
                <a:tc>
                  <a:txBody>
                    <a:bodyPr/>
                    <a:lstStyle/>
                    <a:p>
                      <a:pPr marL="128905">
                        <a:lnSpc>
                          <a:spcPts val="835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Reclassifications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9550" algn="r">
                        <a:lnSpc>
                          <a:spcPts val="86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79705" algn="r">
                        <a:lnSpc>
                          <a:spcPts val="86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ts val="88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6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1448">
                <a:tc>
                  <a:txBody>
                    <a:bodyPr/>
                    <a:lstStyle/>
                    <a:p>
                      <a:pPr marL="13208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Classified</a:t>
                      </a:r>
                      <a:r>
                        <a:rPr sz="800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held</a:t>
                      </a:r>
                      <a:r>
                        <a:rPr sz="800" spc="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sale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3599" marB="0"/>
                </a:tc>
                <a:tc>
                  <a:txBody>
                    <a:bodyPr/>
                    <a:lstStyle/>
                    <a:p>
                      <a:pPr marR="167005" algn="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2" marB="0"/>
                </a:tc>
                <a:tc>
                  <a:txBody>
                    <a:bodyPr/>
                    <a:lstStyle/>
                    <a:p>
                      <a:pPr marR="210820" algn="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ts val="1410"/>
                        </a:lnSpc>
                      </a:pPr>
                      <a:r>
                        <a:rPr sz="1300" spc="-50" dirty="0">
                          <a:solidFill>
                            <a:srgbClr val="6B696B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3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9957">
                <a:tc>
                  <a:txBody>
                    <a:bodyPr/>
                    <a:lstStyle/>
                    <a:p>
                      <a:pPr marL="134620">
                        <a:lnSpc>
                          <a:spcPts val="915"/>
                        </a:lnSpc>
                        <a:spcBef>
                          <a:spcPts val="1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Transfers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ts val="925"/>
                        </a:lnSpc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7645" algn="r">
                        <a:lnSpc>
                          <a:spcPts val="925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(634)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32080">
                        <a:lnSpc>
                          <a:spcPts val="915"/>
                        </a:lnSpc>
                        <a:spcBef>
                          <a:spcPts val="305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Cost or</a:t>
                      </a:r>
                      <a:r>
                        <a:rPr sz="800" b="1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valuation</a:t>
                      </a:r>
                      <a:r>
                        <a:rPr sz="800" b="1" spc="6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ts val="915"/>
                        </a:lnSpc>
                        <a:spcBef>
                          <a:spcPts val="30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2090" algn="r">
                        <a:lnSpc>
                          <a:spcPts val="915"/>
                        </a:lnSpc>
                        <a:spcBef>
                          <a:spcPts val="30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800" spc="-10" dirty="0">
                          <a:solidFill>
                            <a:srgbClr val="939393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163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6530" algn="r">
                        <a:lnSpc>
                          <a:spcPts val="94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ts val="94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6,998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8770">
                <a:tc>
                  <a:txBody>
                    <a:bodyPr/>
                    <a:lstStyle/>
                    <a:p>
                      <a:pPr marL="13208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5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4465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1018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3,367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3,942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13525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Charge</a:t>
                      </a:r>
                      <a:r>
                        <a:rPr sz="800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20701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186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17462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13652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5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800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-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701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103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424242"/>
                          </a:solidFill>
                          <a:latin typeface="Arial"/>
                          <a:cs typeface="Arial"/>
                        </a:rPr>
                        <a:t>88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3208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800" spc="-10" dirty="0">
                          <a:solidFill>
                            <a:srgbClr val="6B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89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(95)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746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89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(69)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(83)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138430">
                        <a:lnSpc>
                          <a:spcPts val="905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Reclassifications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5104" algn="r">
                        <a:lnSpc>
                          <a:spcPts val="93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ts val="93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 marL="140970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Classified</a:t>
                      </a:r>
                      <a:r>
                        <a:rPr sz="800" spc="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held</a:t>
                      </a:r>
                      <a:r>
                        <a:rPr sz="800" spc="6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sale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ts val="1125"/>
                        </a:lnSpc>
                      </a:pPr>
                      <a:r>
                        <a:rPr sz="1000" spc="-50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139065">
                        <a:lnSpc>
                          <a:spcPts val="940"/>
                        </a:lnSpc>
                        <a:spcBef>
                          <a:spcPts val="234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b="1" spc="7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b="1" spc="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ts val="94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5740" algn="r">
                        <a:lnSpc>
                          <a:spcPts val="940"/>
                        </a:lnSpc>
                        <a:spcBef>
                          <a:spcPts val="234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1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ts val="94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ts val="94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4,267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39065">
                        <a:lnSpc>
                          <a:spcPts val="915"/>
                        </a:lnSpc>
                        <a:spcBef>
                          <a:spcPts val="305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b="1" spc="8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b="1" spc="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8750" algn="r">
                        <a:lnSpc>
                          <a:spcPts val="915"/>
                        </a:lnSpc>
                        <a:spcBef>
                          <a:spcPts val="30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459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ts val="940"/>
                        </a:lnSpc>
                        <a:spcBef>
                          <a:spcPts val="28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1,650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ts val="915"/>
                        </a:lnSpc>
                        <a:spcBef>
                          <a:spcPts val="30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ts val="94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499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2,731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141605">
                        <a:lnSpc>
                          <a:spcPts val="940"/>
                        </a:lnSpc>
                        <a:spcBef>
                          <a:spcPts val="30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-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(net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9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value)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164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5519262" y="5190428"/>
            <a:ext cx="1146154" cy="0"/>
          </a:xfrm>
          <a:custGeom>
            <a:avLst/>
            <a:gdLst/>
            <a:ahLst/>
            <a:cxnLst/>
            <a:rect l="l" t="t" r="r" b="b"/>
            <a:pathLst>
              <a:path w="1148079">
                <a:moveTo>
                  <a:pt x="0" y="0"/>
                </a:moveTo>
                <a:lnTo>
                  <a:pt x="1147835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53337" y="5589511"/>
          <a:ext cx="5895591" cy="314558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262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69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485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06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984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931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35662">
                <a:tc>
                  <a:txBody>
                    <a:bodyPr/>
                    <a:lstStyle/>
                    <a:p>
                      <a:pPr marL="147320">
                        <a:lnSpc>
                          <a:spcPts val="935"/>
                        </a:lnSpc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valuation</a:t>
                      </a:r>
                      <a:r>
                        <a:rPr sz="800" spc="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7155" algn="ct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2090" algn="r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4,410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252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673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885"/>
                        </a:lnSpc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6,256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4668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Additions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L="154305" algn="ct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4732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L="141605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21082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7780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(39)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4732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L="141605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473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L="158115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6764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194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473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Reclassifications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L="141605" algn="ct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1082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08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9609">
                <a:tc>
                  <a:txBody>
                    <a:bodyPr/>
                    <a:lstStyle/>
                    <a:p>
                      <a:pPr marL="153035">
                        <a:lnSpc>
                          <a:spcPts val="940"/>
                        </a:lnSpc>
                        <a:spcBef>
                          <a:spcPts val="14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Transfers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6375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95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283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(287)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5049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b="1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b="1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valuation</a:t>
                      </a:r>
                      <a:r>
                        <a:rPr sz="800" b="1" spc="6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 31</a:t>
                      </a:r>
                      <a:r>
                        <a:rPr sz="800" b="1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3980" algn="ct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082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800" spc="-10" dirty="0">
                          <a:solidFill>
                            <a:srgbClr val="6B696B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717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264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827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6,758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153670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10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939393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mpairment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96520" algn="ct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1082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10" dirty="0">
                          <a:solidFill>
                            <a:srgbClr val="6B696B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7640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3,819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L="150495">
                        <a:lnSpc>
                          <a:spcPts val="919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Charge</a:t>
                      </a:r>
                      <a:r>
                        <a:rPr sz="800" spc="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period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L="167005" algn="ctr">
                        <a:lnSpc>
                          <a:spcPts val="944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ts val="944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171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ts val="944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4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151765">
                        <a:lnSpc>
                          <a:spcPts val="885"/>
                        </a:lnSpc>
                        <a:spcBef>
                          <a:spcPts val="18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800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the year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(Note 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 marL="220979" algn="ctr">
                        <a:lnSpc>
                          <a:spcPts val="885"/>
                        </a:lnSpc>
                        <a:spcBef>
                          <a:spcPts val="18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 marR="203835" algn="r">
                        <a:lnSpc>
                          <a:spcPts val="885"/>
                        </a:lnSpc>
                        <a:spcBef>
                          <a:spcPts val="18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ts val="885"/>
                        </a:lnSpc>
                        <a:spcBef>
                          <a:spcPts val="18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ts val="1065"/>
                        </a:lnSpc>
                      </a:pPr>
                      <a:r>
                        <a:rPr sz="10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85"/>
                        </a:lnSpc>
                        <a:spcBef>
                          <a:spcPts val="180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4966">
                <a:tc>
                  <a:txBody>
                    <a:bodyPr/>
                    <a:lstStyle/>
                    <a:p>
                      <a:pPr marL="15367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Reversal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impa</a:t>
                      </a:r>
                      <a:r>
                        <a:rPr sz="800" dirty="0">
                          <a:solidFill>
                            <a:srgbClr val="6B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rment</a:t>
                      </a:r>
                      <a:r>
                        <a:rPr sz="800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losses</a:t>
                      </a:r>
                      <a:r>
                        <a:rPr sz="800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3599" marB="0"/>
                </a:tc>
                <a:tc>
                  <a:txBody>
                    <a:bodyPr/>
                    <a:lstStyle/>
                    <a:p>
                      <a:pPr marL="147955" algn="ct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259" marB="0"/>
                </a:tc>
                <a:tc>
                  <a:txBody>
                    <a:bodyPr/>
                    <a:lstStyle/>
                    <a:p>
                      <a:pPr marR="206375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259" marB="0"/>
                </a:tc>
                <a:tc>
                  <a:txBody>
                    <a:bodyPr/>
                    <a:lstStyle/>
                    <a:p>
                      <a:pPr marR="173990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259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ts val="1285"/>
                        </a:lnSpc>
                      </a:pPr>
                      <a:r>
                        <a:rPr sz="13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3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670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259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42001">
                <a:tc>
                  <a:txBody>
                    <a:bodyPr/>
                    <a:lstStyle/>
                    <a:p>
                      <a:pPr marL="153670">
                        <a:lnSpc>
                          <a:spcPts val="915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</a:t>
                      </a:r>
                      <a:r>
                        <a:rPr sz="800" spc="-10" dirty="0">
                          <a:solidFill>
                            <a:srgbClr val="6B696B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L="147955" algn="ct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20955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(177)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(38)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ts val="1025"/>
                        </a:lnSpc>
                      </a:pPr>
                      <a:r>
                        <a:rPr sz="10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(223)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153670">
                        <a:lnSpc>
                          <a:spcPts val="94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Disposa</a:t>
                      </a:r>
                      <a:r>
                        <a:rPr sz="800" dirty="0">
                          <a:solidFill>
                            <a:srgbClr val="565757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20" dirty="0">
                          <a:solidFill>
                            <a:srgbClr val="56575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tc>
                  <a:txBody>
                    <a:bodyPr/>
                    <a:lstStyle/>
                    <a:p>
                      <a:pPr marL="154305" algn="ct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0020" algn="r">
                        <a:lnSpc>
                          <a:spcPts val="1155"/>
                        </a:lnSpc>
                      </a:pPr>
                      <a:r>
                        <a:rPr sz="1100" spc="-5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156210">
                        <a:lnSpc>
                          <a:spcPts val="925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/>
                </a:tc>
                <a:tc>
                  <a:txBody>
                    <a:bodyPr/>
                    <a:lstStyle/>
                    <a:p>
                      <a:pPr marL="153670" algn="ctr">
                        <a:lnSpc>
                          <a:spcPts val="95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205104" algn="r">
                        <a:lnSpc>
                          <a:spcPts val="95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ts val="1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ts val="1110"/>
                        </a:lnSpc>
                      </a:pPr>
                      <a:r>
                        <a:rPr sz="1000" spc="-50" dirty="0">
                          <a:solidFill>
                            <a:srgbClr val="808080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56210">
                        <a:lnSpc>
                          <a:spcPts val="915"/>
                        </a:lnSpc>
                        <a:spcBef>
                          <a:spcPts val="20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Reclass</a:t>
                      </a:r>
                      <a:r>
                        <a:rPr sz="800" spc="-10" dirty="0">
                          <a:solidFill>
                            <a:srgbClr val="565757"/>
                          </a:solidFill>
                          <a:latin typeface="Arial"/>
                          <a:cs typeface="Arial"/>
                        </a:rPr>
                        <a:t>ifi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5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19075" algn="ctr">
                        <a:lnSpc>
                          <a:spcPts val="94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ts val="94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ts val="1120"/>
                        </a:lnSpc>
                      </a:pPr>
                      <a:r>
                        <a:rPr sz="10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b="1" spc="1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b="1" spc="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3505" algn="ct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800" spc="-10" dirty="0">
                          <a:solidFill>
                            <a:srgbClr val="939393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3,942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b="1" spc="7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value as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8585" algn="ct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939393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195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789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2,816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6002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Spares</a:t>
                      </a:r>
                      <a:r>
                        <a:rPr sz="800" spc="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(net</a:t>
                      </a:r>
                      <a:r>
                        <a:rPr sz="800" spc="-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</a:t>
                      </a:r>
                      <a:r>
                        <a:rPr sz="800" spc="-10" dirty="0">
                          <a:solidFill>
                            <a:srgbClr val="6B696B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ue)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158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163195">
                        <a:lnSpc>
                          <a:spcPts val="940"/>
                        </a:lnSpc>
                        <a:spcBef>
                          <a:spcPts val="254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b="1" spc="5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 31</a:t>
                      </a:r>
                      <a:r>
                        <a:rPr sz="800" b="1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-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2,974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  <p:sp>
        <p:nvSpPr>
          <p:cNvPr id="29" name="object 29"/>
          <p:cNvSpPr txBox="1"/>
          <p:nvPr/>
        </p:nvSpPr>
        <p:spPr>
          <a:xfrm>
            <a:off x="877941" y="9896380"/>
            <a:ext cx="1224128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Tata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Steel</a:t>
            </a:r>
            <a:r>
              <a:rPr sz="799" spc="-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Europe </a:t>
            </a:r>
            <a:r>
              <a:rPr sz="799" spc="40" dirty="0">
                <a:solidFill>
                  <a:srgbClr val="2F2F2F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04851"/>
          </a:xfrm>
          <a:prstGeom prst="rect">
            <a:avLst/>
          </a:prstGeom>
        </p:spPr>
        <p:txBody>
          <a:bodyPr vert="horz" wrap="square" lIns="0" tIns="51283" rIns="0" bIns="0" rtlCol="0">
            <a:spAutoFit/>
          </a:bodyPr>
          <a:lstStyle/>
          <a:p>
            <a:pPr marL="98258">
              <a:spcBef>
                <a:spcPts val="25"/>
              </a:spcBef>
            </a:pPr>
            <a:r>
              <a:rPr dirty="0">
                <a:solidFill>
                  <a:srgbClr val="2F2F2F"/>
                </a:solidFill>
              </a:rPr>
              <a:t>Report</a:t>
            </a:r>
            <a:r>
              <a:rPr spc="5" dirty="0">
                <a:solidFill>
                  <a:srgbClr val="2F2F2F"/>
                </a:solidFill>
              </a:rPr>
              <a:t> </a:t>
            </a:r>
            <a:r>
              <a:rPr dirty="0">
                <a:solidFill>
                  <a:srgbClr val="2F2F2F"/>
                </a:solidFill>
              </a:rPr>
              <a:t>&amp;</a:t>
            </a:r>
            <a:r>
              <a:rPr spc="10" dirty="0">
                <a:solidFill>
                  <a:srgbClr val="2F2F2F"/>
                </a:solidFill>
              </a:rPr>
              <a:t> </a:t>
            </a:r>
            <a:r>
              <a:rPr dirty="0">
                <a:solidFill>
                  <a:srgbClr val="2F2F2F"/>
                </a:solidFill>
              </a:rPr>
              <a:t>Accounts</a:t>
            </a:r>
            <a:r>
              <a:rPr spc="50" dirty="0">
                <a:solidFill>
                  <a:srgbClr val="2F2F2F"/>
                </a:solidFill>
              </a:rPr>
              <a:t> </a:t>
            </a:r>
            <a:r>
              <a:rPr spc="-20" dirty="0">
                <a:solidFill>
                  <a:srgbClr val="2F2F2F"/>
                </a:solidFill>
              </a:rPr>
              <a:t>2024</a:t>
            </a: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12237"/>
          </a:xfrm>
          <a:prstGeom prst="rect">
            <a:avLst/>
          </a:prstGeom>
        </p:spPr>
        <p:txBody>
          <a:bodyPr vert="horz" wrap="square" lIns="0" tIns="42826" rIns="0" bIns="0" rtlCol="0">
            <a:spAutoFit/>
          </a:bodyPr>
          <a:lstStyle/>
          <a:p>
            <a:pPr marL="90651">
              <a:spcBef>
                <a:spcPts val="25"/>
              </a:spcBef>
            </a:pPr>
            <a:r>
              <a:rPr dirty="0">
                <a:solidFill>
                  <a:srgbClr val="2F2F2F"/>
                </a:solidFill>
              </a:rPr>
              <a:t>Page</a:t>
            </a:r>
            <a:r>
              <a:rPr spc="10" dirty="0">
                <a:solidFill>
                  <a:srgbClr val="2F2F2F"/>
                </a:solidFill>
              </a:rPr>
              <a:t> </a:t>
            </a:r>
            <a:r>
              <a:rPr spc="-25" dirty="0">
                <a:solidFill>
                  <a:srgbClr val="2F2F2F"/>
                </a:solidFill>
              </a:rPr>
              <a:t>71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9629" y="717875"/>
            <a:ext cx="277346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E7.</a:t>
            </a:r>
            <a:r>
              <a:rPr sz="1198" b="1" spc="6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Notes</a:t>
            </a:r>
            <a:r>
              <a:rPr sz="1198" b="1" spc="8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to</a:t>
            </a:r>
            <a:r>
              <a:rPr sz="1198" b="1" spc="7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the</a:t>
            </a:r>
            <a:r>
              <a:rPr sz="1198" b="1" spc="8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financial</a:t>
            </a:r>
            <a:r>
              <a:rPr sz="1198" b="1" spc="18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36392" y="1153084"/>
            <a:ext cx="163238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10" dirty="0">
                <a:solidFill>
                  <a:srgbClr val="2652A1"/>
                </a:solidFill>
                <a:latin typeface="Arial"/>
                <a:cs typeface="Arial"/>
              </a:rPr>
              <a:t>9.</a:t>
            </a:r>
            <a:r>
              <a:rPr sz="799" spc="7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2652A1"/>
                </a:solidFill>
                <a:latin typeface="Arial"/>
                <a:cs typeface="Arial"/>
              </a:rPr>
              <a:t>Property,</a:t>
            </a:r>
            <a:r>
              <a:rPr sz="799" spc="6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2652A1"/>
                </a:solidFill>
                <a:latin typeface="Arial"/>
                <a:cs typeface="Arial"/>
              </a:rPr>
              <a:t>plant</a:t>
            </a:r>
            <a:r>
              <a:rPr sz="799" spc="50" dirty="0">
                <a:solidFill>
                  <a:srgbClr val="2652A1"/>
                </a:solidFill>
                <a:latin typeface="Arial"/>
                <a:cs typeface="Arial"/>
              </a:rPr>
              <a:t> and</a:t>
            </a:r>
            <a:r>
              <a:rPr sz="799" spc="1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652A1"/>
                </a:solidFill>
                <a:latin typeface="Arial"/>
                <a:cs typeface="Arial"/>
              </a:rPr>
              <a:t>equipment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69166" y="1509996"/>
            <a:ext cx="25357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0" dirty="0">
                <a:solidFill>
                  <a:srgbClr val="2F2F2F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59541" y="1445934"/>
            <a:ext cx="363245" cy="3230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92"/>
              </a:lnSpc>
              <a:spcBef>
                <a:spcPts val="100"/>
              </a:spcBef>
            </a:pPr>
            <a:r>
              <a:rPr sz="799" spc="-95" dirty="0">
                <a:solidFill>
                  <a:srgbClr val="2F2F2F"/>
                </a:solidFill>
                <a:latin typeface="Arial"/>
                <a:cs typeface="Arial"/>
              </a:rPr>
              <a:t>Land</a:t>
            </a:r>
            <a:r>
              <a:rPr sz="799" spc="-10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70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654"/>
              </a:lnSpc>
            </a:pPr>
            <a:r>
              <a:rPr sz="599" b="1" spc="-10" dirty="0">
                <a:solidFill>
                  <a:srgbClr val="2F2F2F"/>
                </a:solidFill>
                <a:latin typeface="Arial"/>
                <a:cs typeface="Arial"/>
              </a:rPr>
              <a:t>bulldlnga</a:t>
            </a:r>
            <a:endParaRPr sz="599">
              <a:latin typeface="Arial"/>
              <a:cs typeface="Arial"/>
            </a:endParaRPr>
          </a:p>
          <a:p>
            <a:pPr marL="240256">
              <a:spcBef>
                <a:spcPts val="50"/>
              </a:spcBef>
            </a:pPr>
            <a:r>
              <a:rPr sz="599" spc="-25" dirty="0">
                <a:solidFill>
                  <a:srgbClr val="2F2F2F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465614" y="1445934"/>
            <a:ext cx="36514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90" dirty="0">
                <a:solidFill>
                  <a:srgbClr val="2F2F2F"/>
                </a:solidFill>
                <a:latin typeface="Arial"/>
                <a:cs typeface="Arial"/>
              </a:rPr>
              <a:t>Plant</a:t>
            </a:r>
            <a:r>
              <a:rPr sz="799" spc="-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70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003952" y="1468305"/>
            <a:ext cx="44629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b="1" spc="80" dirty="0">
                <a:solidFill>
                  <a:srgbClr val="2F2F2F"/>
                </a:solidFill>
                <a:latin typeface="Arial"/>
                <a:cs typeface="Arial"/>
              </a:rPr>
              <a:t>Loon</a:t>
            </a:r>
            <a:r>
              <a:rPr sz="599" b="1" spc="-8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599" b="1" spc="-20" dirty="0">
                <a:solidFill>
                  <a:srgbClr val="2F2F2F"/>
                </a:solidFill>
                <a:latin typeface="Arial"/>
                <a:cs typeface="Arial"/>
              </a:rPr>
              <a:t>plant</a:t>
            </a:r>
            <a:endParaRPr sz="5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95651" y="1382890"/>
            <a:ext cx="356905" cy="1792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384">
              <a:lnSpc>
                <a:spcPts val="709"/>
              </a:lnSpc>
              <a:spcBef>
                <a:spcPts val="100"/>
              </a:spcBef>
            </a:pPr>
            <a:r>
              <a:rPr sz="599" spc="60" dirty="0">
                <a:solidFill>
                  <a:srgbClr val="2F2F2F"/>
                </a:solidFill>
                <a:latin typeface="Arial"/>
                <a:cs typeface="Arial"/>
              </a:rPr>
              <a:t>AHill•ln</a:t>
            </a:r>
            <a:endParaRPr sz="599">
              <a:latin typeface="Arial"/>
              <a:cs typeface="Arial"/>
            </a:endParaRPr>
          </a:p>
          <a:p>
            <a:pPr marL="12678">
              <a:lnSpc>
                <a:spcPts val="649"/>
              </a:lnSpc>
            </a:pPr>
            <a:r>
              <a:rPr sz="549" b="1" spc="-10" dirty="0">
                <a:solidFill>
                  <a:srgbClr val="2F2F2F"/>
                </a:solidFill>
                <a:latin typeface="Arial"/>
                <a:cs typeface="Arial"/>
              </a:rPr>
              <a:t>c:ourseof</a:t>
            </a:r>
            <a:endParaRPr sz="5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4430167" y="1528299"/>
            <a:ext cx="161336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70688" algn="l"/>
                <a:tab pos="1167048" algn="l"/>
              </a:tabLst>
            </a:pP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machinery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	</a:t>
            </a:r>
            <a:r>
              <a:rPr sz="799" spc="-100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r>
              <a:rPr sz="799" spc="-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tools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	</a:t>
            </a:r>
            <a:r>
              <a:rPr sz="799" spc="-95" dirty="0">
                <a:solidFill>
                  <a:srgbClr val="2F2F2F"/>
                </a:solidFill>
                <a:latin typeface="Arial"/>
                <a:cs typeface="Arial"/>
              </a:rPr>
              <a:t>constn1ctlon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461863" y="1547618"/>
            <a:ext cx="200323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b="1" spc="-10" dirty="0">
                <a:solidFill>
                  <a:srgbClr val="2F2F2F"/>
                </a:solidFill>
                <a:latin typeface="Arial"/>
                <a:cs typeface="Arial"/>
              </a:rPr>
              <a:t>Total</a:t>
            </a:r>
            <a:endParaRPr sz="5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321055" y="1641932"/>
            <a:ext cx="2356335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389861" algn="l"/>
                <a:tab pos="1001594" algn="l"/>
                <a:tab pos="1610792" algn="l"/>
                <a:tab pos="2223159" algn="l"/>
              </a:tabLst>
            </a:pPr>
            <a:r>
              <a:rPr sz="599" b="1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b="1" u="sng" spc="-25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b="1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sng" spc="-25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649" b="1" u="sng" spc="-25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£m</a:t>
            </a:r>
            <a:r>
              <a:rPr sz="649" b="1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649" b="1" u="sng" spc="-25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E</a:t>
            </a:r>
            <a:r>
              <a:rPr sz="649" b="1" u="sng" spc="-25" dirty="0">
                <a:solidFill>
                  <a:srgbClr val="565757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M</a:t>
            </a:r>
            <a:endParaRPr sz="649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82576" y="4792365"/>
            <a:ext cx="175916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2F2F2F"/>
                </a:solidFill>
                <a:latin typeface="Arial"/>
                <a:cs typeface="Arial"/>
              </a:rPr>
              <a:t>Net</a:t>
            </a:r>
            <a:r>
              <a:rPr sz="799" b="1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2F2F"/>
                </a:solidFill>
                <a:latin typeface="Arial"/>
                <a:cs typeface="Arial"/>
              </a:rPr>
              <a:t>book</a:t>
            </a:r>
            <a:r>
              <a:rPr sz="799" b="1" spc="8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2F2F"/>
                </a:solidFill>
                <a:latin typeface="Arial"/>
                <a:cs typeface="Arial"/>
              </a:rPr>
              <a:t>value</a:t>
            </a:r>
            <a:r>
              <a:rPr sz="799" b="1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2F2F"/>
                </a:solidFill>
                <a:latin typeface="Arial"/>
                <a:cs typeface="Arial"/>
              </a:rPr>
              <a:t>as</a:t>
            </a:r>
            <a:r>
              <a:rPr sz="799" b="1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2F2F"/>
                </a:solidFill>
                <a:latin typeface="Arial"/>
                <a:cs typeface="Arial"/>
              </a:rPr>
              <a:t>at</a:t>
            </a:r>
            <a:r>
              <a:rPr sz="799" b="1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31</a:t>
            </a:r>
            <a:r>
              <a:rPr sz="799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2F2F"/>
                </a:solidFill>
                <a:latin typeface="Arial"/>
                <a:cs typeface="Arial"/>
              </a:rPr>
              <a:t>March</a:t>
            </a:r>
            <a:r>
              <a:rPr sz="799" b="1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2F2F2F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506583" y="4789314"/>
            <a:ext cx="116897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893828" algn="l"/>
              </a:tabLst>
            </a:pPr>
            <a:r>
              <a:rPr sz="799" b="1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b="1" u="sng" spc="-10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2,895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13822" y="5186899"/>
            <a:ext cx="349298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b="1" spc="-10" dirty="0">
                <a:solidFill>
                  <a:srgbClr val="2F2F2F"/>
                </a:solidFill>
                <a:latin typeface="Arial"/>
                <a:cs typeface="Arial"/>
              </a:rPr>
              <a:t>Assetaln</a:t>
            </a:r>
            <a:endParaRPr sz="5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90499" y="5307904"/>
            <a:ext cx="25357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0" dirty="0">
                <a:solidFill>
                  <a:srgbClr val="2F2F2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76328" y="5272314"/>
            <a:ext cx="362611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b="1" dirty="0">
                <a:solidFill>
                  <a:srgbClr val="2F2F2F"/>
                </a:solidFill>
                <a:latin typeface="Arial"/>
                <a:cs typeface="Arial"/>
              </a:rPr>
              <a:t>Land</a:t>
            </a:r>
            <a:r>
              <a:rPr sz="599" b="1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599" b="1" spc="-25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endParaRPr sz="5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486947" y="5243842"/>
            <a:ext cx="97055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543270" algn="l"/>
              </a:tabLst>
            </a:pPr>
            <a:r>
              <a:rPr sz="799" spc="-95" dirty="0">
                <a:solidFill>
                  <a:srgbClr val="2F2F2F"/>
                </a:solidFill>
                <a:latin typeface="Arial"/>
                <a:cs typeface="Arial"/>
              </a:rPr>
              <a:t>Plant</a:t>
            </a:r>
            <a:r>
              <a:rPr sz="799" spc="-25" dirty="0">
                <a:solidFill>
                  <a:srgbClr val="2F2F2F"/>
                </a:solidFill>
                <a:latin typeface="Arial"/>
                <a:cs typeface="Arial"/>
              </a:rPr>
              <a:t> and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	</a:t>
            </a:r>
            <a:r>
              <a:rPr sz="799" spc="-100" dirty="0">
                <a:solidFill>
                  <a:srgbClr val="2F2F2F"/>
                </a:solidFill>
                <a:latin typeface="Arial"/>
                <a:cs typeface="Arial"/>
              </a:rPr>
              <a:t>Loose</a:t>
            </a:r>
            <a:r>
              <a:rPr sz="799" spc="-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2F2F2F"/>
                </a:solidFill>
                <a:latin typeface="Arial"/>
                <a:cs typeface="Arial"/>
              </a:rPr>
              <a:t>plant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707573" y="5269264"/>
            <a:ext cx="357539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b="1" spc="-20" dirty="0">
                <a:solidFill>
                  <a:srgbClr val="2F2F2F"/>
                </a:solidFill>
                <a:latin typeface="Arial"/>
                <a:cs typeface="Arial"/>
              </a:rPr>
              <a:t>course</a:t>
            </a:r>
            <a:r>
              <a:rPr sz="599" b="1" spc="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599" b="1" spc="-25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endParaRPr sz="5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875592" y="5326208"/>
            <a:ext cx="363878" cy="2485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74"/>
              </a:lnSpc>
              <a:spcBef>
                <a:spcPts val="100"/>
              </a:spcBef>
            </a:pPr>
            <a:r>
              <a:rPr sz="799" spc="-65" dirty="0">
                <a:solidFill>
                  <a:srgbClr val="2F2F2F"/>
                </a:solidFill>
                <a:latin typeface="Arial"/>
                <a:cs typeface="Arial"/>
              </a:rPr>
              <a:t>bulldlnga</a:t>
            </a:r>
            <a:endParaRPr sz="799">
              <a:latin typeface="Arial"/>
              <a:cs typeface="Arial"/>
            </a:endParaRPr>
          </a:p>
          <a:p>
            <a:pPr marL="236451">
              <a:lnSpc>
                <a:spcPts val="874"/>
              </a:lnSpc>
            </a:pPr>
            <a:r>
              <a:rPr sz="799" spc="-130" dirty="0">
                <a:solidFill>
                  <a:srgbClr val="2F2F2F"/>
                </a:solidFill>
                <a:latin typeface="Arial"/>
                <a:cs typeface="Arial"/>
              </a:rPr>
              <a:t>Em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451501" y="5332308"/>
            <a:ext cx="222701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70688" algn="l"/>
                <a:tab pos="1155003" algn="l"/>
                <a:tab pos="2037419" algn="l"/>
              </a:tabLst>
            </a:pPr>
            <a:r>
              <a:rPr sz="1198" spc="-15" baseline="3472" dirty="0">
                <a:solidFill>
                  <a:srgbClr val="2F2F2F"/>
                </a:solidFill>
                <a:latin typeface="Arial"/>
                <a:cs typeface="Arial"/>
              </a:rPr>
              <a:t>machinery</a:t>
            </a:r>
            <a:r>
              <a:rPr sz="1198" baseline="3472" dirty="0">
                <a:solidFill>
                  <a:srgbClr val="2F2F2F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andtool•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constn1c11on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	</a:t>
            </a:r>
            <a:r>
              <a:rPr sz="799" spc="-75" dirty="0">
                <a:solidFill>
                  <a:srgbClr val="2F2F2F"/>
                </a:solidFill>
                <a:latin typeface="Arial"/>
                <a:cs typeface="Arial"/>
              </a:rPr>
              <a:t>Total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321055" y="5426874"/>
            <a:ext cx="2356969" cy="1354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04441" algn="l"/>
                <a:tab pos="1016808" algn="l"/>
                <a:tab pos="1621569" algn="l"/>
                <a:tab pos="2232034" algn="l"/>
              </a:tabLst>
            </a:pPr>
            <a:r>
              <a:rPr sz="599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sng" spc="-25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sng" spc="-25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649" b="1" u="sng" spc="-25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r>
              <a:rPr sz="649" b="1" u="sng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1198" u="sng" spc="-209" baseline="3472" dirty="0">
                <a:solidFill>
                  <a:srgbClr val="2F2F2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endParaRPr sz="1198" baseline="3472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74080" y="8861770"/>
            <a:ext cx="5816984" cy="626327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76864" marR="5071" indent="-164819" algn="just">
              <a:lnSpc>
                <a:spcPct val="99000"/>
              </a:lnSpc>
              <a:spcBef>
                <a:spcPts val="110"/>
              </a:spcBef>
              <a:buAutoNum type="romanLcParenBoth"/>
              <a:tabLst>
                <a:tab pos="176864" algn="l"/>
              </a:tabLst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During</a:t>
            </a:r>
            <a:r>
              <a:rPr sz="799" spc="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r>
              <a:rPr sz="799" spc="3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fo</a:t>
            </a:r>
            <a:r>
              <a:rPr sz="799" dirty="0">
                <a:solidFill>
                  <a:srgbClr val="6B696B"/>
                </a:solidFill>
                <a:latin typeface="Arial"/>
                <a:cs typeface="Arial"/>
              </a:rPr>
              <a:t>ll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ow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ng</a:t>
            </a:r>
            <a:r>
              <a:rPr sz="799" spc="10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announcement</a:t>
            </a:r>
            <a:r>
              <a:rPr sz="799" spc="14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on UK</a:t>
            </a:r>
            <a:r>
              <a:rPr sz="799" spc="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decarbonisation</a:t>
            </a:r>
            <a:r>
              <a:rPr sz="799" spc="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strategy,</a:t>
            </a:r>
            <a:r>
              <a:rPr sz="799" spc="10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Group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"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</a:t>
            </a:r>
            <a:r>
              <a:rPr sz="799" spc="7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UK</a:t>
            </a:r>
            <a:r>
              <a:rPr sz="799" spc="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operations</a:t>
            </a:r>
            <a:r>
              <a:rPr sz="799" spc="10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reassessed</a:t>
            </a:r>
            <a:r>
              <a:rPr sz="799" spc="9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2F2F2F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ease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6B696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ability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position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relating to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heavy</a:t>
            </a:r>
            <a:r>
              <a:rPr sz="799" spc="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end</a:t>
            </a:r>
            <a:r>
              <a:rPr sz="799" spc="-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operations</a:t>
            </a:r>
            <a:r>
              <a:rPr sz="799" spc="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Port</a:t>
            </a:r>
            <a:r>
              <a:rPr sz="799" spc="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Talbot</a:t>
            </a:r>
            <a:r>
              <a:rPr sz="799" spc="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</a:t>
            </a:r>
            <a:r>
              <a:rPr sz="799" dirty="0">
                <a:solidFill>
                  <a:srgbClr val="939393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te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and recognised</a:t>
            </a:r>
            <a:r>
              <a:rPr sz="799" spc="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</a:t>
            </a:r>
            <a:r>
              <a:rPr sz="799" spc="-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amount</a:t>
            </a:r>
            <a:r>
              <a:rPr sz="799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remeasurement</a:t>
            </a:r>
            <a:r>
              <a:rPr sz="799" spc="499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lease</a:t>
            </a:r>
            <a:r>
              <a:rPr sz="799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liab</a:t>
            </a:r>
            <a:r>
              <a:rPr sz="799" dirty="0">
                <a:solidFill>
                  <a:srgbClr val="6B696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ty</a:t>
            </a:r>
            <a:r>
              <a:rPr sz="799" spc="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£76m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</a:t>
            </a:r>
            <a:r>
              <a:rPr sz="799" spc="-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adjustment</a:t>
            </a:r>
            <a:r>
              <a:rPr sz="799" spc="9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corresponding</a:t>
            </a:r>
            <a:r>
              <a:rPr sz="799" spc="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right-of-use</a:t>
            </a:r>
            <a:r>
              <a:rPr sz="799" spc="7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assets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83837" indent="-171159">
              <a:spcBef>
                <a:spcPts val="913"/>
              </a:spcBef>
              <a:buAutoNum type="romanLcParenBoth"/>
              <a:tabLst>
                <a:tab pos="183837" algn="l"/>
              </a:tabLst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additions</a:t>
            </a:r>
            <a:r>
              <a:rPr sz="799" spc="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use</a:t>
            </a:r>
            <a:r>
              <a:rPr sz="799" spc="8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assets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during</a:t>
            </a:r>
            <a:r>
              <a:rPr sz="799" spc="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2024</a:t>
            </a:r>
            <a:r>
              <a:rPr sz="799" spc="-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year</a:t>
            </a:r>
            <a:r>
              <a:rPr sz="799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were</a:t>
            </a:r>
            <a:r>
              <a:rPr sz="799" spc="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£64m</a:t>
            </a:r>
            <a:r>
              <a:rPr sz="799" spc="-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(2023:</a:t>
            </a:r>
            <a:r>
              <a:rPr sz="799" spc="5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£55m).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00687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21871" y="9498726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65856" y="677103"/>
            <a:ext cx="2795017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69C"/>
                </a:solidFill>
                <a:latin typeface="Arial"/>
                <a:cs typeface="Arial"/>
              </a:rPr>
              <a:t>E7.</a:t>
            </a:r>
            <a:r>
              <a:rPr sz="1198" b="1" spc="55" dirty="0">
                <a:solidFill>
                  <a:srgbClr val="26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69C"/>
                </a:solidFill>
                <a:latin typeface="Arial"/>
                <a:cs typeface="Arial"/>
              </a:rPr>
              <a:t>Notes</a:t>
            </a:r>
            <a:r>
              <a:rPr sz="1198" b="1" spc="85" dirty="0">
                <a:solidFill>
                  <a:srgbClr val="26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69C"/>
                </a:solidFill>
                <a:latin typeface="Arial"/>
                <a:cs typeface="Arial"/>
              </a:rPr>
              <a:t>to</a:t>
            </a:r>
            <a:r>
              <a:rPr sz="1198" b="1" spc="70" dirty="0">
                <a:solidFill>
                  <a:srgbClr val="26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69C"/>
                </a:solidFill>
                <a:latin typeface="Arial"/>
                <a:cs typeface="Arial"/>
              </a:rPr>
              <a:t>the</a:t>
            </a:r>
            <a:r>
              <a:rPr sz="1198" b="1" spc="80" dirty="0">
                <a:solidFill>
                  <a:srgbClr val="26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69C"/>
                </a:solidFill>
                <a:latin typeface="Arial"/>
                <a:cs typeface="Arial"/>
              </a:rPr>
              <a:t>financial</a:t>
            </a:r>
            <a:r>
              <a:rPr sz="1198" b="1" spc="185" dirty="0">
                <a:solidFill>
                  <a:srgbClr val="2656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69C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896231" y="5055691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4">
                <a:moveTo>
                  <a:pt x="12207" y="138845"/>
                </a:moveTo>
                <a:lnTo>
                  <a:pt x="0" y="138845"/>
                </a:lnTo>
                <a:lnTo>
                  <a:pt x="0" y="0"/>
                </a:lnTo>
                <a:lnTo>
                  <a:pt x="12207" y="0"/>
                </a:lnTo>
                <a:lnTo>
                  <a:pt x="12207" y="138845"/>
                </a:lnTo>
                <a:close/>
              </a:path>
            </a:pathLst>
          </a:custGeom>
          <a:solidFill>
            <a:srgbClr val="E1E1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428726" y="8393336"/>
            <a:ext cx="12679" cy="138832"/>
          </a:xfrm>
          <a:custGeom>
            <a:avLst/>
            <a:gdLst/>
            <a:ahLst/>
            <a:cxnLst/>
            <a:rect l="l" t="t" r="r" b="b"/>
            <a:pathLst>
              <a:path w="12700" h="139065">
                <a:moveTo>
                  <a:pt x="12207" y="138845"/>
                </a:moveTo>
                <a:lnTo>
                  <a:pt x="0" y="138845"/>
                </a:lnTo>
                <a:lnTo>
                  <a:pt x="0" y="0"/>
                </a:lnTo>
                <a:lnTo>
                  <a:pt x="12207" y="0"/>
                </a:lnTo>
                <a:lnTo>
                  <a:pt x="12207" y="138845"/>
                </a:lnTo>
                <a:close/>
              </a:path>
            </a:pathLst>
          </a:custGeom>
          <a:solidFill>
            <a:srgbClr val="E1E1E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797660" y="1227791"/>
            <a:ext cx="5882279" cy="8136550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84471" marR="45008" indent="-172426" algn="just">
              <a:lnSpc>
                <a:spcPts val="938"/>
              </a:lnSpc>
              <a:spcBef>
                <a:spcPts val="150"/>
              </a:spcBef>
              <a:buAutoNum type="romanLcParenBoth" startAt="3"/>
              <a:tabLst>
                <a:tab pos="188274" algn="l"/>
              </a:tabLst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Consistent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annual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test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goodwill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31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March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2024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(Note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7),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property,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equipment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	also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tested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date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where indicators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existed</a:t>
            </a:r>
            <a:r>
              <a:rPr sz="799" spc="-10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84471" marR="41839" indent="-1902" algn="just">
              <a:lnSpc>
                <a:spcPct val="98700"/>
              </a:lnSpc>
              <a:spcBef>
                <a:spcPts val="892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respect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TSUK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less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disposal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(FV)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model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test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Property</a:t>
            </a:r>
            <a:r>
              <a:rPr sz="799" spc="-10" dirty="0">
                <a:solidFill>
                  <a:srgbClr val="808080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Plant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Equipment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31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calculation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longer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deemed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appropriate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TSUK's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announcement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regarding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whereby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existing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blast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fuma�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steelmaking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Port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Talbot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taken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2024/25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replaced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by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EAF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transition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period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will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continue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supply</a:t>
            </a:r>
            <a:r>
              <a:rPr sz="799" spc="2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rts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customers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using</a:t>
            </a:r>
            <a:r>
              <a:rPr sz="799" spc="2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purchased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slab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coll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processed</a:t>
            </a:r>
            <a:r>
              <a:rPr sz="799" spc="2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through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downstream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factNties</a:t>
            </a:r>
            <a:r>
              <a:rPr sz="799" spc="-10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85739" marR="5071" indent="3804" algn="just">
              <a:lnSpc>
                <a:spcPct val="98200"/>
              </a:lnSpc>
              <a:spcBef>
                <a:spcPts val="883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FV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calculation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TSUK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nvolves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estimating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flows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expected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derived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49" i="1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849" i="1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period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up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2049/50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114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flows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include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EBITDA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benefits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generated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EAF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once</a:t>
            </a:r>
            <a:r>
              <a:rPr sz="799" spc="1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they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commissioned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model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assumes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capital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expenditure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£1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25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billion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inclusive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grant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Government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up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£500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million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model,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Nil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growth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(March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3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2023: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Nil)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used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extrapolate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flow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projections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beyond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steady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state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operations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once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EAF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commiss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oned</a:t>
            </a:r>
            <a:r>
              <a:rPr sz="799" spc="29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Given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lhat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flows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 prepared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real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bas</a:t>
            </a:r>
            <a:r>
              <a:rPr sz="799" spc="-10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without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any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growth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,</a:t>
            </a:r>
            <a:r>
              <a:rPr sz="799" spc="-5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post-tax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discount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 9.1%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(March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31,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:</a:t>
            </a:r>
            <a:r>
              <a:rPr sz="799" spc="-5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11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7%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tax)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adjusted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post-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tax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reaI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discount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0%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derived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TSE's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weighted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average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 of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capitaI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(WACC)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WACCs</a:t>
            </a:r>
            <a:r>
              <a:rPr sz="799" spc="4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main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European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competitors</a:t>
            </a:r>
            <a:r>
              <a:rPr sz="799" spc="-10" dirty="0">
                <a:solidFill>
                  <a:srgbClr val="5B5B5B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0"/>
              </a:spcBef>
            </a:pPr>
            <a:endParaRPr sz="799">
              <a:latin typeface="Arial"/>
              <a:cs typeface="Arial"/>
            </a:endParaRPr>
          </a:p>
          <a:p>
            <a:pPr marL="185105" marR="5071" indent="-634" algn="just">
              <a:lnSpc>
                <a:spcPts val="938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expected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prices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raw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,</a:t>
            </a:r>
            <a:r>
              <a:rPr sz="799" spc="60" dirty="0">
                <a:solidFill>
                  <a:srgbClr val="5B5B5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EU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demand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energy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12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exchange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8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capital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expenditure</a:t>
            </a:r>
            <a:r>
              <a:rPr sz="799" spc="22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needed</a:t>
            </a:r>
            <a:r>
              <a:rPr sz="799" spc="2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decarbonisation,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2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EBITDA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resulting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producing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low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CO2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including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price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effects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'green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premium',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levels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government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support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decarbon1sation,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phasing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decommissioning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legacy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well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commissioning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carbon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free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production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facmties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post-tax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real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discount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7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0%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(post-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tax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nominal discount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9.1%)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0"/>
              </a:spcBef>
            </a:pPr>
            <a:endParaRPr sz="799">
              <a:latin typeface="Arial"/>
              <a:cs typeface="Arial"/>
            </a:endParaRPr>
          </a:p>
          <a:p>
            <a:pPr marL="185739" marR="50714" indent="3170" algn="just">
              <a:lnSpc>
                <a:spcPts val="938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 the prior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recoverable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amount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ljmuiden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determined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fair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less costs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disposal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(FV)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model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,</a:t>
            </a:r>
            <a:r>
              <a:rPr sz="799" spc="-9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refer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7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 disclosure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test.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 marL="185739" marR="46910" indent="1902" algn="just">
              <a:lnSpc>
                <a:spcPct val="96300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MLE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FV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model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expected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prices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raw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costs,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EU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steel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demand,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energy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inc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udlng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network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timing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availability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permits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required,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ability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successfully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deliver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improvement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initiatives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identified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Annual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3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capital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expenditure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needed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decarbonisation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808080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EBITDA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resulting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producing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low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steel,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levels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government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support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tor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decarbonisatlon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,</a:t>
            </a:r>
            <a:r>
              <a:rPr sz="799" spc="2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commission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ng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898" spc="-20" dirty="0">
                <a:solidFill>
                  <a:srgbClr val="414141"/>
                </a:solidFill>
                <a:latin typeface="Arial"/>
                <a:cs typeface="Arial"/>
              </a:rPr>
              <a:t>new</a:t>
            </a:r>
            <a:r>
              <a:rPr sz="898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carbon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free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production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facilities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post-tax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discount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8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2%</a:t>
            </a:r>
            <a:r>
              <a:rPr sz="799" spc="2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particular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4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whilst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TSN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submitted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green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Dutch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government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9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there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not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yet</a:t>
            </a:r>
            <a:r>
              <a:rPr sz="799" spc="1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any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commitment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guarantee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 support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from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Dutch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government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would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forthcoming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However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 significant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step was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taken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part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the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tailored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(Maatwerk)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trajectory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accelerated sustainability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based on the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Green Steel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 of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TSN.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85105" marR="47544" indent="5071" algn="just">
              <a:lnSpc>
                <a:spcPct val="98000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all other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s,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(VIU)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calculation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been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prepared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consider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recoverable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assess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whether</a:t>
            </a:r>
            <a:r>
              <a:rPr sz="799" spc="1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exceeds</a:t>
            </a:r>
            <a:r>
              <a:rPr sz="799" spc="1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value.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VIU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calculation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uses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1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flow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forecasts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most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recently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approved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financial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budgets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strategic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forecasts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cover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period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three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years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projections</a:t>
            </a:r>
            <a:r>
              <a:rPr sz="799" spc="1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taking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analysis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out 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perpetuity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steady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state,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sustainable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cash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flow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reflecting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average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Industry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conditions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between successive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peaks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troughs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profitability.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Key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assumptions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calculation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regarding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expected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prices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raw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costs,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EU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demand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,</a:t>
            </a:r>
            <a:r>
              <a:rPr sz="799" spc="30" dirty="0">
                <a:solidFill>
                  <a:srgbClr val="5B5B5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energy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costs,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exchange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rates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pre-tax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d</a:t>
            </a:r>
            <a:r>
              <a:rPr sz="799" spc="-10" dirty="0">
                <a:solidFill>
                  <a:srgbClr val="5B5B5B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count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11.0%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:</a:t>
            </a:r>
            <a:r>
              <a:rPr sz="799" spc="15" dirty="0">
                <a:solidFill>
                  <a:srgbClr val="5B5B5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10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6%)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entities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12.2%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(2023</a:t>
            </a:r>
            <a:r>
              <a:rPr sz="799" spc="30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11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808080"/>
                </a:solidFill>
                <a:latin typeface="Arial"/>
                <a:cs typeface="Arial"/>
              </a:rPr>
              <a:t>%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)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entities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Business.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selling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prices,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raw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material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costs,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exchange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rates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EU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 demand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expectations</a:t>
            </a:r>
            <a:r>
              <a:rPr sz="799" spc="4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future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changes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market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based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external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market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sources</a:t>
            </a:r>
            <a:r>
              <a:rPr sz="799" spc="-10" dirty="0">
                <a:solidFill>
                  <a:srgbClr val="5B5B5B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87640" marR="50080" indent="1902" algn="just">
              <a:lnSpc>
                <a:spcPts val="938"/>
              </a:lnSpc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outcome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above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test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indicated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that,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using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pre-tax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discounl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rate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11.0%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:</a:t>
            </a:r>
            <a:r>
              <a:rPr sz="799" spc="-1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10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6%)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entities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Business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 12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2%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(2023: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11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7%)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entities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UK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Business,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none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 CGUs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TSE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group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had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recoverable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amount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lowerthan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carrying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value.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"/>
              </a:spcBef>
            </a:pPr>
            <a:endParaRPr sz="799">
              <a:latin typeface="Arial"/>
              <a:cs typeface="Arial"/>
            </a:endParaRPr>
          </a:p>
          <a:p>
            <a:pPr marL="188274" marR="49446" indent="-1902" algn="just">
              <a:lnSpc>
                <a:spcPct val="97700"/>
              </a:lnSpc>
              <a:spcBef>
                <a:spcPts val="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Following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announcement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UK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decarbonisation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strategy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proposal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restructure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TSUK by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closing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heavy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end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assets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relating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Blast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Furnace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making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facilities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Port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Talbot,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specific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rment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£252m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relating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those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 be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taken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out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service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2024/25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recognised.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compr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ses</a:t>
            </a:r>
            <a:r>
              <a:rPr sz="799" spc="1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£184m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respect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owned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property,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plant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equipment.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£14m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respect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stores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spares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£54m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respect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ght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addition</a:t>
            </a:r>
            <a:r>
              <a:rPr sz="799" spc="1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result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proposed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restructuring,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TSUK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also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impairment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85739" marR="51980" indent="5071" algn="just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£8m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relation</a:t>
            </a:r>
            <a:r>
              <a:rPr sz="799" spc="10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other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specific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were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identified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being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impaired.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Within</a:t>
            </a:r>
            <a:r>
              <a:rPr sz="799" spc="1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Busmess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IJmuiden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impairment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£13m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respect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 specific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which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were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identified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impaired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0"/>
              </a:spcBef>
            </a:pPr>
            <a:endParaRPr sz="799">
              <a:latin typeface="Arial"/>
              <a:cs typeface="Arial"/>
            </a:endParaRPr>
          </a:p>
          <a:p>
            <a:pPr marL="185739" marR="58320" algn="just">
              <a:lnSpc>
                <a:spcPts val="938"/>
              </a:lnSpc>
            </a:pP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prior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impairmen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charge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£&amp;n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 recognised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 relation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specific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assets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414141"/>
                </a:solidFill>
                <a:latin typeface="Arial"/>
                <a:cs typeface="Arial"/>
              </a:rPr>
              <a:t>BU</a:t>
            </a:r>
            <a:r>
              <a:rPr sz="799" spc="-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IJmulden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£1m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against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previously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impaired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CGU's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 which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expenditure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impaired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soon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AFAFB1"/>
                </a:solidFill>
                <a:latin typeface="Arial"/>
                <a:cs typeface="Arial"/>
              </a:rPr>
              <a:t>i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ncurred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those</a:t>
            </a:r>
            <a:r>
              <a:rPr sz="799" spc="-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spec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fic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assets.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Also,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during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previous year Tata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Steel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Maubeug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SAS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5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had</a:t>
            </a:r>
            <a:r>
              <a:rPr sz="799" spc="-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VIU</a:t>
            </a:r>
            <a:r>
              <a:rPr sz="799" spc="-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significantly</a:t>
            </a:r>
            <a:r>
              <a:rPr sz="799" spc="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greater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than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its</a:t>
            </a:r>
            <a:r>
              <a:rPr sz="799" spc="-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carry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ng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va</a:t>
            </a:r>
            <a:r>
              <a:rPr sz="799" spc="-5" dirty="0">
                <a:solidFill>
                  <a:srgbClr val="5B5B5B"/>
                </a:solidFill>
                <a:latin typeface="Arial"/>
                <a:cs typeface="Arial"/>
              </a:rPr>
              <a:t>lu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e 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due</a:t>
            </a:r>
            <a:r>
              <a:rPr sz="799" spc="9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improve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business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performance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therefore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credit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£9m</a:t>
            </a:r>
            <a:r>
              <a:rPr sz="799" spc="1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was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recognised</a:t>
            </a:r>
            <a:r>
              <a:rPr sz="799" spc="1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revers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impa</a:t>
            </a:r>
            <a:r>
              <a:rPr sz="799" spc="5" dirty="0">
                <a:solidFill>
                  <a:srgbClr val="808080"/>
                </a:solidFill>
                <a:latin typeface="Arial"/>
                <a:cs typeface="Arial"/>
              </a:rPr>
              <a:t>i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rments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charged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agains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CGU</a:t>
            </a:r>
            <a:r>
              <a:rPr sz="799" spc="-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earlier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years.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85105" marR="59589" indent="-167355" algn="just">
              <a:lnSpc>
                <a:spcPct val="96400"/>
              </a:lnSpc>
              <a:spcBef>
                <a:spcPts val="5"/>
              </a:spcBef>
              <a:buAutoNum type="romanLcParenBoth" startAt="4"/>
              <a:tabLst>
                <a:tab pos="185105" algn="l"/>
                <a:tab pos="190176" algn="l"/>
              </a:tabLst>
            </a:pP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	Spares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are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shown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at</a:t>
            </a:r>
            <a:r>
              <a:rPr sz="799" spc="8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net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book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value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.</a:t>
            </a:r>
            <a:r>
              <a:rPr sz="799" spc="40" dirty="0">
                <a:solidFill>
                  <a:srgbClr val="5B5B5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Due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substantial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number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items</a:t>
            </a:r>
            <a:r>
              <a:rPr sz="799" spc="1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involved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,</a:t>
            </a:r>
            <a:r>
              <a:rPr sz="799" spc="7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8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many</a:t>
            </a:r>
            <a:r>
              <a:rPr sz="799" spc="1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variations</a:t>
            </a:r>
            <a:r>
              <a:rPr sz="799" spc="15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B5B5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</a:t>
            </a:r>
            <a:r>
              <a:rPr sz="799" spc="1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their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estimated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useful</a:t>
            </a:r>
            <a:r>
              <a:rPr sz="799" spc="3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lives,</a:t>
            </a:r>
            <a:r>
              <a:rPr sz="799" spc="10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impracticable</a:t>
            </a:r>
            <a:r>
              <a:rPr sz="799" spc="16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to give</a:t>
            </a:r>
            <a:r>
              <a:rPr sz="799" spc="1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details</a:t>
            </a:r>
            <a:r>
              <a:rPr sz="799" spc="9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movements</a:t>
            </a:r>
            <a:r>
              <a:rPr sz="799" spc="114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normally</a:t>
            </a:r>
            <a:r>
              <a:rPr sz="799" spc="14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disclosed</a:t>
            </a:r>
            <a:r>
              <a:rPr sz="799" spc="7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respect</a:t>
            </a:r>
            <a:r>
              <a:rPr sz="799" spc="4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property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,</a:t>
            </a:r>
            <a:r>
              <a:rPr sz="799" spc="-30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plant </a:t>
            </a:r>
            <a:r>
              <a:rPr sz="799" dirty="0">
                <a:solidFill>
                  <a:srgbClr val="414141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41414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14141"/>
                </a:solidFill>
                <a:latin typeface="Arial"/>
                <a:cs typeface="Arial"/>
              </a:rPr>
              <a:t>equipment.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7941" y="9896380"/>
            <a:ext cx="1224128" cy="125976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2678">
              <a:spcBef>
                <a:spcPts val="25"/>
              </a:spcBef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Tata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Steel</a:t>
            </a:r>
            <a:r>
              <a:rPr sz="799" spc="-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Europe </a:t>
            </a:r>
            <a:r>
              <a:rPr sz="799" spc="40" dirty="0">
                <a:solidFill>
                  <a:srgbClr val="2F2F2F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604851"/>
          </a:xfrm>
          <a:prstGeom prst="rect">
            <a:avLst/>
          </a:prstGeom>
        </p:spPr>
        <p:txBody>
          <a:bodyPr vert="horz" wrap="square" lIns="0" tIns="51283" rIns="0" bIns="0" rtlCol="0">
            <a:spAutoFit/>
          </a:bodyPr>
          <a:lstStyle/>
          <a:p>
            <a:pPr marL="98258">
              <a:spcBef>
                <a:spcPts val="25"/>
              </a:spcBef>
            </a:pPr>
            <a:r>
              <a:rPr dirty="0">
                <a:solidFill>
                  <a:srgbClr val="2F2F2F"/>
                </a:solidFill>
              </a:rPr>
              <a:t>Report</a:t>
            </a:r>
            <a:r>
              <a:rPr spc="5" dirty="0">
                <a:solidFill>
                  <a:srgbClr val="2F2F2F"/>
                </a:solidFill>
              </a:rPr>
              <a:t> </a:t>
            </a:r>
            <a:r>
              <a:rPr dirty="0">
                <a:solidFill>
                  <a:srgbClr val="2F2F2F"/>
                </a:solidFill>
              </a:rPr>
              <a:t>&amp;</a:t>
            </a:r>
            <a:r>
              <a:rPr spc="10" dirty="0">
                <a:solidFill>
                  <a:srgbClr val="2F2F2F"/>
                </a:solidFill>
              </a:rPr>
              <a:t> </a:t>
            </a:r>
            <a:r>
              <a:rPr dirty="0">
                <a:solidFill>
                  <a:srgbClr val="2F2F2F"/>
                </a:solidFill>
              </a:rPr>
              <a:t>Accounts</a:t>
            </a:r>
            <a:r>
              <a:rPr spc="50" dirty="0">
                <a:solidFill>
                  <a:srgbClr val="2F2F2F"/>
                </a:solidFill>
              </a:rPr>
              <a:t> </a:t>
            </a:r>
            <a:r>
              <a:rPr spc="-20" dirty="0">
                <a:solidFill>
                  <a:srgbClr val="2F2F2F"/>
                </a:solidFill>
              </a:rPr>
              <a:t>2024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212237"/>
          </a:xfrm>
          <a:prstGeom prst="rect">
            <a:avLst/>
          </a:prstGeom>
        </p:spPr>
        <p:txBody>
          <a:bodyPr vert="horz" wrap="square" lIns="0" tIns="42826" rIns="0" bIns="0" rtlCol="0">
            <a:spAutoFit/>
          </a:bodyPr>
          <a:lstStyle/>
          <a:p>
            <a:pPr marL="90651">
              <a:spcBef>
                <a:spcPts val="25"/>
              </a:spcBef>
            </a:pPr>
            <a:r>
              <a:rPr dirty="0">
                <a:solidFill>
                  <a:srgbClr val="2F2F2F"/>
                </a:solidFill>
              </a:rPr>
              <a:t>Page</a:t>
            </a:r>
            <a:r>
              <a:rPr spc="10" dirty="0">
                <a:solidFill>
                  <a:srgbClr val="2F2F2F"/>
                </a:solidFill>
              </a:rPr>
              <a:t> </a:t>
            </a:r>
            <a:r>
              <a:rPr spc="-25" dirty="0">
                <a:solidFill>
                  <a:srgbClr val="2F2F2F"/>
                </a:solidFill>
              </a:rPr>
              <a:t>72</a:t>
            </a:r>
          </a:p>
        </p:txBody>
      </p:sp>
    </p:spTree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999000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14289" y="7020745"/>
            <a:ext cx="5827127" cy="0"/>
          </a:xfrm>
          <a:custGeom>
            <a:avLst/>
            <a:gdLst/>
            <a:ahLst/>
            <a:cxnLst/>
            <a:rect l="l" t="t" r="r" b="b"/>
            <a:pathLst>
              <a:path w="5836920">
                <a:moveTo>
                  <a:pt x="0" y="0"/>
                </a:moveTo>
                <a:lnTo>
                  <a:pt x="58368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95048" y="9482523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66099" y="6148295"/>
            <a:ext cx="5281943" cy="0"/>
          </a:xfrm>
          <a:custGeom>
            <a:avLst/>
            <a:gdLst/>
            <a:ahLst/>
            <a:cxnLst/>
            <a:rect l="l" t="t" r="r" b="b"/>
            <a:pathLst>
              <a:path w="5290820">
                <a:moveTo>
                  <a:pt x="0" y="0"/>
                </a:moveTo>
                <a:lnTo>
                  <a:pt x="529042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247647" y="6148295"/>
            <a:ext cx="432977" cy="0"/>
          </a:xfrm>
          <a:custGeom>
            <a:avLst/>
            <a:gdLst/>
            <a:ahLst/>
            <a:cxnLst/>
            <a:rect l="l" t="t" r="r" b="b"/>
            <a:pathLst>
              <a:path w="433704">
                <a:moveTo>
                  <a:pt x="0" y="0"/>
                </a:moveTo>
                <a:lnTo>
                  <a:pt x="433491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66100" y="6435044"/>
            <a:ext cx="5714920" cy="0"/>
          </a:xfrm>
          <a:custGeom>
            <a:avLst/>
            <a:gdLst/>
            <a:ahLst/>
            <a:cxnLst/>
            <a:rect l="l" t="t" r="r" b="b"/>
            <a:pathLst>
              <a:path w="5724525">
                <a:moveTo>
                  <a:pt x="0" y="0"/>
                </a:moveTo>
                <a:lnTo>
                  <a:pt x="5723915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66100" y="6898725"/>
            <a:ext cx="5714920" cy="0"/>
          </a:xfrm>
          <a:custGeom>
            <a:avLst/>
            <a:gdLst/>
            <a:ahLst/>
            <a:cxnLst/>
            <a:rect l="l" t="t" r="r" b="b"/>
            <a:pathLst>
              <a:path w="5724525">
                <a:moveTo>
                  <a:pt x="0" y="0"/>
                </a:moveTo>
                <a:lnTo>
                  <a:pt x="5723915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14867" y="675167"/>
            <a:ext cx="277536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E7.</a:t>
            </a:r>
            <a:r>
              <a:rPr sz="1198" b="1" spc="110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Notes</a:t>
            </a:r>
            <a:r>
              <a:rPr sz="1198" b="1" spc="105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to</a:t>
            </a:r>
            <a:r>
              <a:rPr sz="1198" b="1" spc="30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the</a:t>
            </a:r>
            <a:r>
              <a:rPr sz="1198" b="1" spc="50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2A1"/>
                </a:solidFill>
                <a:latin typeface="Arial"/>
                <a:cs typeface="Arial"/>
              </a:rPr>
              <a:t>financial</a:t>
            </a:r>
            <a:r>
              <a:rPr sz="1198" b="1" spc="140" dirty="0">
                <a:solidFill>
                  <a:srgbClr val="28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07132">
              <a:spcBef>
                <a:spcPts val="25"/>
              </a:spcBef>
            </a:pPr>
            <a:r>
              <a:rPr dirty="0">
                <a:solidFill>
                  <a:srgbClr val="333333"/>
                </a:solidFill>
              </a:rPr>
              <a:t>Tata</a:t>
            </a:r>
            <a:r>
              <a:rPr spc="15" dirty="0">
                <a:solidFill>
                  <a:srgbClr val="333333"/>
                </a:solidFill>
              </a:rPr>
              <a:t> </a:t>
            </a:r>
            <a:r>
              <a:rPr dirty="0">
                <a:solidFill>
                  <a:srgbClr val="333333"/>
                </a:solidFill>
              </a:rPr>
              <a:t>Stee</a:t>
            </a:r>
            <a:r>
              <a:rPr dirty="0">
                <a:solidFill>
                  <a:srgbClr val="797979"/>
                </a:solidFill>
              </a:rPr>
              <a:t>l</a:t>
            </a:r>
            <a:r>
              <a:rPr spc="-5" dirty="0">
                <a:solidFill>
                  <a:srgbClr val="797979"/>
                </a:solidFill>
              </a:rPr>
              <a:t> </a:t>
            </a:r>
            <a:r>
              <a:rPr dirty="0">
                <a:solidFill>
                  <a:srgbClr val="333333"/>
                </a:solidFill>
              </a:rPr>
              <a:t>Europe</a:t>
            </a:r>
            <a:r>
              <a:rPr spc="-15" dirty="0">
                <a:solidFill>
                  <a:srgbClr val="333333"/>
                </a:solidFill>
              </a:rPr>
              <a:t> </a:t>
            </a:r>
            <a:r>
              <a:rPr spc="-10" dirty="0">
                <a:solidFill>
                  <a:srgbClr val="333333"/>
                </a:solidFill>
              </a:rPr>
              <a:t>Limited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554988"/>
          </a:xfrm>
          <a:prstGeom prst="rect">
            <a:avLst/>
          </a:prstGeom>
        </p:spPr>
        <p:txBody>
          <a:bodyPr vert="horz" wrap="square" lIns="0" tIns="1902" rIns="0" bIns="0" rtlCol="0">
            <a:spAutoFit/>
          </a:bodyPr>
          <a:lstStyle/>
          <a:p>
            <a:pPr marL="95722">
              <a:spcBef>
                <a:spcPts val="15"/>
              </a:spcBef>
            </a:pPr>
            <a:r>
              <a:rPr dirty="0">
                <a:solidFill>
                  <a:srgbClr val="333333"/>
                </a:solidFill>
              </a:rPr>
              <a:t>Report</a:t>
            </a:r>
            <a:r>
              <a:rPr spc="5" dirty="0">
                <a:solidFill>
                  <a:srgbClr val="333333"/>
                </a:solidFill>
              </a:rPr>
              <a:t> </a:t>
            </a:r>
            <a:r>
              <a:rPr sz="898" spc="-60" dirty="0">
                <a:solidFill>
                  <a:srgbClr val="333333"/>
                </a:solidFill>
              </a:rPr>
              <a:t>&amp;</a:t>
            </a:r>
            <a:r>
              <a:rPr sz="898" dirty="0">
                <a:solidFill>
                  <a:srgbClr val="333333"/>
                </a:solidFill>
              </a:rPr>
              <a:t> </a:t>
            </a:r>
            <a:r>
              <a:rPr dirty="0">
                <a:solidFill>
                  <a:srgbClr val="333333"/>
                </a:solidFill>
              </a:rPr>
              <a:t>Accounts</a:t>
            </a:r>
            <a:r>
              <a:rPr spc="75" dirty="0">
                <a:solidFill>
                  <a:srgbClr val="333333"/>
                </a:solidFill>
              </a:rPr>
              <a:t> </a:t>
            </a:r>
            <a:r>
              <a:rPr spc="-20" dirty="0">
                <a:solidFill>
                  <a:srgbClr val="333333"/>
                </a:solidFill>
              </a:rPr>
              <a:t>2024</a:t>
            </a:r>
            <a:endParaRPr sz="898"/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72194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96990">
              <a:spcBef>
                <a:spcPts val="25"/>
              </a:spcBef>
            </a:pPr>
            <a:r>
              <a:rPr dirty="0">
                <a:solidFill>
                  <a:srgbClr val="333333"/>
                </a:solidFill>
              </a:rPr>
              <a:t>Page</a:t>
            </a:r>
            <a:r>
              <a:rPr spc="35" dirty="0">
                <a:solidFill>
                  <a:srgbClr val="333333"/>
                </a:solidFill>
              </a:rPr>
              <a:t> </a:t>
            </a:r>
            <a:r>
              <a:rPr spc="-25" dirty="0">
                <a:solidFill>
                  <a:srgbClr val="333333"/>
                </a:solidFill>
              </a:rPr>
              <a:t>73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07033" y="1107325"/>
            <a:ext cx="3278076" cy="4494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(v)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£ml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B5B5B5"/>
                </a:solidFill>
                <a:latin typeface="Arial"/>
                <a:cs typeface="Arial"/>
              </a:rPr>
              <a:t>;</a:t>
            </a:r>
            <a:r>
              <a:rPr sz="799" spc="-20" dirty="0">
                <a:solidFill>
                  <a:srgbClr val="B5B5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£nil)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capitalised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D4F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 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-2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99"/>
              </a:spcBef>
            </a:pPr>
            <a:endParaRPr sz="799">
              <a:latin typeface="Arial"/>
              <a:cs typeface="Arial"/>
            </a:endParaRPr>
          </a:p>
          <a:p>
            <a:pPr marL="143266">
              <a:spcBef>
                <a:spcPts val="5"/>
              </a:spcBef>
            </a:pP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(vi)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914290" y="1548095"/>
          <a:ext cx="5912708" cy="39050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438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000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5389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70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71324">
                <a:tc gridSpan="3"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590"/>
                        </a:spcBef>
                      </a:pPr>
                      <a:r>
                        <a:rPr sz="900" b="1" spc="-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900" b="1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900" b="1" spc="-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31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480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176530" algn="r">
                        <a:lnSpc>
                          <a:spcPts val="819"/>
                        </a:lnSpc>
                        <a:spcBef>
                          <a:spcPts val="4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8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5875" algn="r">
                        <a:lnSpc>
                          <a:spcPts val="844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1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land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buildings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comprises</a:t>
                      </a:r>
                      <a:r>
                        <a:rPr sz="800" spc="-10" dirty="0">
                          <a:solidFill>
                            <a:srgbClr val="A3A5A5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Freehold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7800" algn="r">
                        <a:lnSpc>
                          <a:spcPts val="110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415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492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leasehold</a:t>
                      </a:r>
                      <a:r>
                        <a:rPr sz="800" spc="8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(over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50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unexpired)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937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1750">
                        <a:lnSpc>
                          <a:spcPts val="94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Short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leasehold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4625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30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7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ts val="1115"/>
                        </a:lnSpc>
                        <a:spcBef>
                          <a:spcPts val="8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459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24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11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800" spc="8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2255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3990" algn="r">
                        <a:lnSpc>
                          <a:spcPts val="110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180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Accumulated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ts val="1045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(136)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04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(118)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67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02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4290">
                        <a:lnSpc>
                          <a:spcPts val="940"/>
                        </a:lnSpc>
                        <a:spcBef>
                          <a:spcPts val="1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Owned</a:t>
                      </a:r>
                      <a:r>
                        <a:rPr sz="800" spc="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ts val="109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415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ts val="98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459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0" algn="r">
                        <a:lnSpc>
                          <a:spcPts val="89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9478">
                <a:tc gridSpan="6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ts val="95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1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1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relating</a:t>
                      </a:r>
                      <a:r>
                        <a:rPr sz="8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dirty="0">
                          <a:solidFill>
                            <a:srgbClr val="4B4D4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ght-of</a:t>
                      </a:r>
                      <a:r>
                        <a:rPr sz="800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use</a:t>
                      </a:r>
                      <a:r>
                        <a:rPr sz="800" spc="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were</a:t>
                      </a:r>
                      <a:r>
                        <a:rPr sz="800" spc="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£12m</a:t>
                      </a:r>
                      <a:r>
                        <a:rPr sz="8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£31m</a:t>
                      </a:r>
                      <a:r>
                        <a:rPr sz="800" spc="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respectively</a:t>
                      </a:r>
                      <a:r>
                        <a:rPr sz="800" spc="1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7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80645">
                        <a:lnSpc>
                          <a:spcPts val="950"/>
                        </a:lnSpc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£11m</a:t>
                      </a: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r>
                        <a:rPr sz="800" spc="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£1m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impairment)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9845">
                        <a:lnSpc>
                          <a:spcPts val="1120"/>
                        </a:lnSpc>
                        <a:spcBef>
                          <a:spcPts val="130"/>
                        </a:spcBef>
                      </a:pPr>
                      <a:r>
                        <a:rPr sz="1100" spc="-28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!�11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56110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800" spc="-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543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7005" algn="r">
                        <a:lnSpc>
                          <a:spcPts val="103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171450" algn="r">
                        <a:lnSpc>
                          <a:spcPts val="844"/>
                        </a:lnSpc>
                        <a:spcBef>
                          <a:spcPts val="4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5715" algn="r">
                        <a:lnSpc>
                          <a:spcPts val="844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7359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17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machinery</a:t>
                      </a:r>
                      <a:r>
                        <a:rPr sz="800" spc="10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comprises</a:t>
                      </a:r>
                      <a:r>
                        <a:rPr sz="800" spc="-10" dirty="0">
                          <a:solidFill>
                            <a:srgbClr val="B5B5B5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2144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Right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use assets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800" spc="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leases</a:t>
                      </a:r>
                      <a:r>
                        <a:rPr sz="800" spc="-10" dirty="0">
                          <a:solidFill>
                            <a:srgbClr val="A3A5A5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1019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67640" algn="r">
                        <a:lnSpc>
                          <a:spcPts val="110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190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1653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461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Accumu</a:t>
                      </a:r>
                      <a:r>
                        <a:rPr sz="800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ated depreciat</a:t>
                      </a:r>
                      <a:r>
                        <a:rPr sz="800" dirty="0">
                          <a:solidFill>
                            <a:srgbClr val="4B4D4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B4D4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mpa</a:t>
                      </a:r>
                      <a:r>
                        <a:rPr sz="800" dirty="0">
                          <a:solidFill>
                            <a:srgbClr val="4B4D4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rment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losses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0020" algn="r">
                        <a:lnSpc>
                          <a:spcPts val="1055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(102)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89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59752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4465" algn="r">
                        <a:lnSpc>
                          <a:spcPts val="1105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88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66091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Owned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ts val="1045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1,562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4B4D4F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33760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ts val="96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</a:t>
                      </a:r>
                      <a:r>
                        <a:rPr sz="900" b="1" spc="-20" dirty="0">
                          <a:solidFill>
                            <a:srgbClr val="4B4D4F"/>
                          </a:solidFill>
                          <a:latin typeface="Courier New"/>
                          <a:cs typeface="Courier New"/>
                        </a:rPr>
                        <a:t>,</a:t>
                      </a: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650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9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1,350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943973" y="5573299"/>
            <a:ext cx="5780849" cy="134496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Depreciation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impairment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charges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relating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right-of-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£28m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 £23m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respectively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626262"/>
                </a:solidFill>
                <a:latin typeface="Arial"/>
                <a:cs typeface="Arial"/>
              </a:rPr>
              <a:t>:</a:t>
            </a:r>
            <a:r>
              <a:rPr sz="799" spc="-30" dirty="0">
                <a:solidFill>
                  <a:srgbClr val="62626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£33m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depreciation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£nil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impairment)</a:t>
            </a:r>
            <a:r>
              <a:rPr sz="799" spc="-10" dirty="0">
                <a:solidFill>
                  <a:srgbClr val="4B4D4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54"/>
              </a:spcBef>
            </a:pPr>
            <a:endParaRPr sz="799">
              <a:latin typeface="Arial"/>
              <a:cs typeface="Arial"/>
            </a:endParaRPr>
          </a:p>
          <a:p>
            <a:pPr marL="19018"/>
            <a:r>
              <a:rPr sz="749" spc="-10" dirty="0">
                <a:solidFill>
                  <a:srgbClr val="333333"/>
                </a:solidFill>
                <a:latin typeface="Arial"/>
                <a:cs typeface="Arial"/>
              </a:rPr>
              <a:t>(VIII)</a:t>
            </a:r>
            <a:endParaRPr sz="749">
              <a:latin typeface="Arial"/>
              <a:cs typeface="Arial"/>
            </a:endParaRPr>
          </a:p>
          <a:p>
            <a:pPr marL="58320">
              <a:spcBef>
                <a:spcPts val="584"/>
              </a:spcBef>
            </a:pPr>
            <a:r>
              <a:rPr sz="898" b="1" spc="-50" dirty="0">
                <a:solidFill>
                  <a:srgbClr val="333333"/>
                </a:solidFill>
                <a:latin typeface="Arial"/>
                <a:cs typeface="Arial"/>
              </a:rPr>
              <a:t>As </a:t>
            </a:r>
            <a:r>
              <a:rPr sz="898" b="1" spc="-20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898" b="1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98" b="1" spc="-35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898" b="1" spc="-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endParaRPr sz="898">
              <a:latin typeface="Arial"/>
              <a:cs typeface="Arial"/>
            </a:endParaRPr>
          </a:p>
          <a:p>
            <a:pPr marL="56419" marR="3848531" indent="2536">
              <a:lnSpc>
                <a:spcPct val="130300"/>
              </a:lnSpc>
              <a:spcBef>
                <a:spcPts val="60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book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spares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comprises</a:t>
            </a:r>
            <a:r>
              <a:rPr sz="799" spc="-10" dirty="0">
                <a:solidFill>
                  <a:srgbClr val="A3A5A5"/>
                </a:solidFill>
                <a:latin typeface="Arial"/>
                <a:cs typeface="Arial"/>
              </a:rPr>
              <a:t>: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Cost</a:t>
            </a:r>
            <a:endParaRPr sz="799">
              <a:latin typeface="Arial"/>
              <a:cs typeface="Arial"/>
            </a:endParaRPr>
          </a:p>
          <a:p>
            <a:pPr marL="58320">
              <a:spcBef>
                <a:spcPts val="27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Accumulated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dirty="0">
                <a:solidFill>
                  <a:srgbClr val="4B4D4F"/>
                </a:solidFill>
                <a:latin typeface="Arial"/>
                <a:cs typeface="Arial"/>
              </a:rPr>
              <a:t>�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reclatlon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rn</a:t>
            </a:r>
            <a:r>
              <a:rPr sz="799" dirty="0">
                <a:solidFill>
                  <a:srgbClr val="4B4D4F"/>
                </a:solidFill>
                <a:latin typeface="Arial"/>
                <a:cs typeface="Arial"/>
              </a:rPr>
              <a:t>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airment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losses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5766575" y="6148295"/>
          <a:ext cx="1051064" cy="87039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87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04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4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3903">
                <a:tc>
                  <a:txBody>
                    <a:bodyPr/>
                    <a:lstStyle/>
                    <a:p>
                      <a:pPr marR="177165" algn="r">
                        <a:lnSpc>
                          <a:spcPts val="103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5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2001">
                <a:tc>
                  <a:txBody>
                    <a:bodyPr/>
                    <a:lstStyle/>
                    <a:p>
                      <a:pPr marR="182245" algn="r">
                        <a:lnSpc>
                          <a:spcPts val="894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94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6538">
                <a:tc>
                  <a:txBody>
                    <a:bodyPr/>
                    <a:lstStyle/>
                    <a:p>
                      <a:pPr marR="175260" algn="r">
                        <a:lnSpc>
                          <a:spcPct val="100000"/>
                        </a:lnSpc>
                        <a:spcBef>
                          <a:spcPts val="950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602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204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R="170815" algn="r">
                        <a:lnSpc>
                          <a:spcPts val="1055"/>
                        </a:lnSpc>
                      </a:pPr>
                      <a:r>
                        <a:rPr sz="900" b="1" spc="-10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(438)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7421">
                <a:tc>
                  <a:txBody>
                    <a:bodyPr/>
                    <a:lstStyle/>
                    <a:p>
                      <a:pPr marR="172720" algn="r">
                        <a:lnSpc>
                          <a:spcPts val="91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164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1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158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49456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65281" y="4472446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65281" y="7154755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65281" y="7374216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09683" y="7556913"/>
          <a:ext cx="7352373" cy="1989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493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341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25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35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415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5171">
                <a:tc rowSpan="10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17170">
                        <a:lnSpc>
                          <a:spcPts val="940"/>
                        </a:lnSpc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0660" algn="r">
                        <a:lnSpc>
                          <a:spcPts val="950"/>
                        </a:lnSpc>
                      </a:pPr>
                      <a:r>
                        <a:rPr sz="900" b="1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78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ts val="950"/>
                        </a:lnSpc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79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960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1717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 marR="203835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(25)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(33}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948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1717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ts val="1110"/>
                        </a:lnSpc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46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447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059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267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17170" marR="1863725" indent="-143510">
                        <a:lnSpc>
                          <a:spcPts val="1200"/>
                        </a:lnSpc>
                        <a:spcBef>
                          <a:spcPts val="45"/>
                        </a:spcBef>
                      </a:pP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Summarised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income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800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information: Revenue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9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208915" algn="r">
                        <a:lnSpc>
                          <a:spcPct val="100000"/>
                        </a:lnSpc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212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858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b="1" spc="-25" dirty="0">
                          <a:solidFill>
                            <a:srgbClr val="707272"/>
                          </a:solidFill>
                          <a:latin typeface="Arial"/>
                          <a:cs typeface="Arial"/>
                        </a:rPr>
                        <a:t>325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783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735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i="1" spc="-50" dirty="0">
                          <a:solidFill>
                            <a:srgbClr val="60606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059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2673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17170" marR="1014094" indent="-150495">
                        <a:lnSpc>
                          <a:spcPts val="1230"/>
                        </a:lnSpc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associate's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period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taxation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Dividends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received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540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707272"/>
                          </a:solidFill>
                          <a:latin typeface="Times New Roman"/>
                          <a:cs typeface="Times New Roman"/>
                        </a:rPr>
                        <a:t>(7)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4817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7359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retained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8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971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900" spc="-50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707272"/>
                          </a:solidFill>
                          <a:latin typeface="Times New Roman"/>
                          <a:cs typeface="Times New Roman"/>
                        </a:rPr>
                        <a:t>(7)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929264" y="4707149"/>
            <a:ext cx="5694634" cy="0"/>
          </a:xfrm>
          <a:custGeom>
            <a:avLst/>
            <a:gdLst/>
            <a:ahLst/>
            <a:cxnLst/>
            <a:rect l="l" t="t" r="r" b="b"/>
            <a:pathLst>
              <a:path w="5704205">
                <a:moveTo>
                  <a:pt x="0" y="0"/>
                </a:moveTo>
                <a:lnTo>
                  <a:pt x="5703974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853095" y="4472446"/>
          <a:ext cx="5913976" cy="230688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35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9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4774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283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149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34556">
                <a:tc gridSpan="3">
                  <a:txBody>
                    <a:bodyPr/>
                    <a:lstStyle/>
                    <a:p>
                      <a:pPr marL="78740">
                        <a:lnSpc>
                          <a:spcPts val="785"/>
                        </a:lnSpc>
                        <a:spcBef>
                          <a:spcPts val="475"/>
                        </a:spcBef>
                        <a:tabLst>
                          <a:tab pos="4944110" algn="l"/>
                        </a:tabLst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1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100" b="1" spc="-30" baseline="29629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1100" baseline="29629">
                        <a:latin typeface="Arial"/>
                        <a:cs typeface="Arial"/>
                      </a:endParaRPr>
                    </a:p>
                    <a:p>
                      <a:pPr marR="182880" algn="r">
                        <a:lnSpc>
                          <a:spcPts val="495"/>
                        </a:lnSpc>
                      </a:pPr>
                      <a:r>
                        <a:rPr sz="6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022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050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7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R="8890" algn="r">
                        <a:lnSpc>
                          <a:spcPts val="570"/>
                        </a:lnSpc>
                        <a:spcBef>
                          <a:spcPts val="145"/>
                        </a:spcBef>
                      </a:pPr>
                      <a:r>
                        <a:rPr sz="5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876">
                <a:tc gridSpan="3">
                  <a:txBody>
                    <a:bodyPr/>
                    <a:lstStyle/>
                    <a:p>
                      <a:pPr marL="74295">
                        <a:lnSpc>
                          <a:spcPts val="93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assets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25" dirty="0">
                          <a:solidFill>
                            <a:srgbClr val="707272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-1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ventures: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9860">
                        <a:lnSpc>
                          <a:spcPts val="994"/>
                        </a:lnSpc>
                        <a:spcBef>
                          <a:spcPts val="195"/>
                        </a:spcBef>
                      </a:pP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/>
                </a:tc>
                <a:tc>
                  <a:txBody>
                    <a:bodyPr/>
                    <a:lstStyle/>
                    <a:p>
                      <a:pPr marR="18669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6685">
                        <a:lnSpc>
                          <a:spcPts val="1010"/>
                        </a:lnSpc>
                        <a:spcBef>
                          <a:spcPts val="130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05"/>
                        </a:lnSpc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6685">
                        <a:lnSpc>
                          <a:spcPts val="1010"/>
                        </a:lnSpc>
                        <a:spcBef>
                          <a:spcPts val="114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ts val="1019"/>
                        </a:lnSpc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1019"/>
                        </a:lnSpc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986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669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19"/>
                        </a:lnSpc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1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3510" marR="908685" indent="-143510">
                        <a:lnSpc>
                          <a:spcPts val="1250"/>
                        </a:lnSpc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revenue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expenses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800" spc="-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-10" dirty="0">
                          <a:solidFill>
                            <a:srgbClr val="AAAAAC"/>
                          </a:solidFill>
                          <a:latin typeface="Arial"/>
                          <a:cs typeface="Arial"/>
                        </a:rPr>
                        <a:t>: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R="182880" algn="r">
                        <a:lnSpc>
                          <a:spcPct val="100000"/>
                        </a:lnSpc>
                      </a:pPr>
                      <a:r>
                        <a:rPr sz="900" b="1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54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64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930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03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351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Expenses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(51)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1005"/>
                        </a:lnSpc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(62)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ventures'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9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period</a:t>
                      </a:r>
                      <a:r>
                        <a:rPr sz="800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351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Dividends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received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95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Times New Roman"/>
                          <a:cs typeface="Times New Roman"/>
                        </a:rPr>
                        <a:t>(5)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retained</a:t>
                      </a:r>
                      <a:r>
                        <a:rPr sz="800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in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87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74</a:t>
            </a:r>
            <a:endParaRPr sz="849"/>
          </a:p>
        </p:txBody>
      </p:sp>
      <p:sp>
        <p:nvSpPr>
          <p:cNvPr id="9" name="object 9"/>
          <p:cNvSpPr txBox="1"/>
          <p:nvPr/>
        </p:nvSpPr>
        <p:spPr>
          <a:xfrm>
            <a:off x="862809" y="728922"/>
            <a:ext cx="278994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365DA0"/>
                </a:solidFill>
                <a:latin typeface="Arial"/>
                <a:cs typeface="Arial"/>
              </a:rPr>
              <a:t>E7.</a:t>
            </a:r>
            <a:r>
              <a:rPr sz="1198" b="1" spc="70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5DA0"/>
                </a:solidFill>
                <a:latin typeface="Arial"/>
                <a:cs typeface="Arial"/>
              </a:rPr>
              <a:t>Notes</a:t>
            </a:r>
            <a:r>
              <a:rPr sz="1198" b="1" spc="95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5DA0"/>
                </a:solidFill>
                <a:latin typeface="Arial"/>
                <a:cs typeface="Arial"/>
              </a:rPr>
              <a:t>to</a:t>
            </a:r>
            <a:r>
              <a:rPr sz="1198" b="1" spc="85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5DA0"/>
                </a:solidFill>
                <a:latin typeface="Arial"/>
                <a:cs typeface="Arial"/>
              </a:rPr>
              <a:t>the</a:t>
            </a:r>
            <a:r>
              <a:rPr sz="1198" b="1" spc="80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365DA0"/>
                </a:solidFill>
                <a:latin typeface="Arial"/>
                <a:cs typeface="Arial"/>
              </a:rPr>
              <a:t>financial</a:t>
            </a:r>
            <a:r>
              <a:rPr sz="1198" b="1" spc="175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365DA0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92785" y="1447253"/>
            <a:ext cx="5429650" cy="34549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365DA0"/>
                </a:solidFill>
                <a:latin typeface="Arial"/>
                <a:cs typeface="Arial"/>
              </a:rPr>
              <a:t>10.</a:t>
            </a:r>
            <a:r>
              <a:rPr sz="799" b="1" spc="60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65DA0"/>
                </a:solidFill>
                <a:latin typeface="Arial"/>
                <a:cs typeface="Arial"/>
              </a:rPr>
              <a:t>Equity</a:t>
            </a:r>
            <a:r>
              <a:rPr sz="799" b="1" spc="229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65DA0"/>
                </a:solidFill>
                <a:latin typeface="Arial"/>
                <a:cs typeface="Arial"/>
              </a:rPr>
              <a:t>accounted</a:t>
            </a:r>
            <a:r>
              <a:rPr sz="799" b="1" spc="185" dirty="0">
                <a:solidFill>
                  <a:srgbClr val="365DA0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65DA0"/>
                </a:solidFill>
                <a:latin typeface="Arial"/>
                <a:cs typeface="Arial"/>
              </a:rPr>
              <a:t>investments</a:t>
            </a:r>
            <a:endParaRPr sz="799">
              <a:latin typeface="Arial"/>
              <a:cs typeface="Arial"/>
            </a:endParaRPr>
          </a:p>
          <a:p>
            <a:pPr marL="17116">
              <a:spcBef>
                <a:spcPts val="604"/>
              </a:spcBef>
              <a:tabLst>
                <a:tab pos="5416217" algn="l"/>
              </a:tabLst>
            </a:pPr>
            <a:r>
              <a:rPr sz="799" b="1" u="sng" spc="250" dirty="0">
                <a:solidFill>
                  <a:srgbClr val="365DA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 </a:t>
            </a:r>
            <a:r>
              <a:rPr sz="799" b="1" u="sng" dirty="0">
                <a:solidFill>
                  <a:srgbClr val="365DA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Grou</a:t>
            </a:r>
            <a:r>
              <a:rPr sz="799" b="1" u="sng" spc="240" dirty="0">
                <a:solidFill>
                  <a:srgbClr val="365DA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99" u="sng" spc="-50" dirty="0">
                <a:solidFill>
                  <a:srgbClr val="365DA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:</a:t>
            </a:r>
            <a:r>
              <a:rPr sz="799" u="sng" dirty="0">
                <a:solidFill>
                  <a:srgbClr val="365DA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810439" y="1792652"/>
          <a:ext cx="5905734" cy="2109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932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664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1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87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2917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44065">
                <a:tc>
                  <a:txBody>
                    <a:bodyPr/>
                    <a:lstStyle/>
                    <a:p>
                      <a:pPr marL="130810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6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0162" marB="0"/>
                </a:tc>
                <a:tc>
                  <a:txBody>
                    <a:bodyPr/>
                    <a:lstStyle/>
                    <a:p>
                      <a:pPr marL="287020">
                        <a:lnSpc>
                          <a:spcPts val="605"/>
                        </a:lnSpc>
                        <a:spcBef>
                          <a:spcPts val="434"/>
                        </a:spcBef>
                      </a:pPr>
                      <a:r>
                        <a:rPr sz="600" b="1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lntentsts</a:t>
                      </a:r>
                      <a:r>
                        <a:rPr sz="600" b="1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206375">
                        <a:lnSpc>
                          <a:spcPts val="785"/>
                        </a:lnSpc>
                      </a:pPr>
                      <a:r>
                        <a:rPr sz="800" spc="-8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5151" marB="0"/>
                </a:tc>
                <a:tc>
                  <a:txBody>
                    <a:bodyPr/>
                    <a:lstStyle/>
                    <a:p>
                      <a:pPr marL="68580" marR="187960" indent="27305">
                        <a:lnSpc>
                          <a:spcPts val="650"/>
                        </a:lnSpc>
                        <a:spcBef>
                          <a:spcPts val="525"/>
                        </a:spcBef>
                      </a:pPr>
                      <a:r>
                        <a:rPr sz="600" b="1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r>
                        <a:rPr sz="600" b="1" spc="5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600" b="1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6563" marB="0"/>
                </a:tc>
                <a:tc>
                  <a:txBody>
                    <a:bodyPr/>
                    <a:lstStyle/>
                    <a:p>
                      <a:pPr marL="201295">
                        <a:lnSpc>
                          <a:spcPts val="885"/>
                        </a:lnSpc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83515">
                        <a:lnSpc>
                          <a:spcPts val="865"/>
                        </a:lnSpc>
                        <a:spcBef>
                          <a:spcPts val="75"/>
                        </a:spcBef>
                      </a:pPr>
                      <a:r>
                        <a:rPr sz="7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7960">
                        <a:lnSpc>
                          <a:spcPts val="880"/>
                        </a:lnSpc>
                      </a:pPr>
                      <a:r>
                        <a:rPr sz="800" spc="-5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L="194945">
                        <a:lnSpc>
                          <a:spcPts val="950"/>
                        </a:lnSpc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9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ts val="600"/>
                        </a:lnSpc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0975" algn="r">
                        <a:lnSpc>
                          <a:spcPts val="595"/>
                        </a:lnSpc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ts val="600"/>
                        </a:lnSpc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95"/>
                        </a:lnSpc>
                      </a:pPr>
                      <a:r>
                        <a:rPr sz="6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126364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ts val="1115"/>
                        </a:lnSpc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ts val="1115"/>
                        </a:lnSpc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1115"/>
                        </a:lnSpc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movemenls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0385">
                <a:tc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ts val="1140"/>
                        </a:lnSpc>
                        <a:spcBef>
                          <a:spcPts val="3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ts val="1140"/>
                        </a:lnSpc>
                        <a:spcBef>
                          <a:spcPts val="3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40"/>
                        </a:lnSpc>
                        <a:spcBef>
                          <a:spcPts val="3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20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29539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Post acquisition</a:t>
                      </a:r>
                      <a:r>
                        <a:rPr sz="800" b="1" spc="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reserves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1130"/>
                        </a:lnSpc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ts val="1130"/>
                        </a:lnSpc>
                      </a:pPr>
                      <a:r>
                        <a:rPr sz="900" spc="-50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717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ts val="1130"/>
                        </a:lnSpc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26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retained</a:t>
                      </a:r>
                      <a:r>
                        <a:rPr sz="800" spc="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spc="-4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ts val="1070"/>
                        </a:lnSpc>
                      </a:pPr>
                      <a:r>
                        <a:rPr sz="900" spc="-50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0025" algn="r">
                        <a:lnSpc>
                          <a:spcPts val="1045"/>
                        </a:lnSpc>
                      </a:pPr>
                      <a:r>
                        <a:rPr sz="900" spc="-50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90"/>
                        </a:lnSpc>
                      </a:pPr>
                      <a:r>
                        <a:rPr sz="900" spc="-20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(10)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128270">
                        <a:lnSpc>
                          <a:spcPts val="1000"/>
                        </a:lnSpc>
                      </a:pP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1140"/>
                        </a:lnSpc>
                        <a:spcBef>
                          <a:spcPts val="8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ts val="1140"/>
                        </a:lnSpc>
                        <a:spcBef>
                          <a:spcPts val="80"/>
                        </a:spcBef>
                      </a:pPr>
                      <a:r>
                        <a:rPr sz="900" spc="-50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40"/>
                        </a:lnSpc>
                        <a:spcBef>
                          <a:spcPts val="8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143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129539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b="1" spc="-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b="1" spc="8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b="1" spc="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b="1" spc="3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ts val="1115"/>
                        </a:lnSpc>
                        <a:spcBef>
                          <a:spcPts val="6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26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8435" algn="r">
                        <a:lnSpc>
                          <a:spcPts val="1115"/>
                        </a:lnSpc>
                        <a:spcBef>
                          <a:spcPts val="6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399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15"/>
                        </a:lnSpc>
                        <a:spcBef>
                          <a:spcPts val="6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38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760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6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7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1140"/>
                        </a:lnSpc>
                        <a:spcBef>
                          <a:spcPts val="105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3313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ts val="1140"/>
                        </a:lnSpc>
                        <a:spcBef>
                          <a:spcPts val="105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3313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2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115"/>
                        </a:lnSpc>
                        <a:spcBef>
                          <a:spcPts val="130"/>
                        </a:spcBef>
                      </a:pPr>
                      <a:r>
                        <a:rPr sz="900" spc="-2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45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648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791178" y="3967758"/>
            <a:ext cx="4043869" cy="3930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5453" indent="-152775">
              <a:spcBef>
                <a:spcPts val="100"/>
              </a:spcBef>
              <a:buAutoNum type="romanLcParenBoth"/>
              <a:tabLst>
                <a:tab pos="165453" algn="l"/>
              </a:tabLst>
            </a:pP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Group's</a:t>
            </a:r>
            <a:r>
              <a:rPr sz="8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equity</a:t>
            </a:r>
            <a:r>
              <a:rPr sz="849" spc="-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accounted</a:t>
            </a:r>
            <a:r>
              <a:rPr sz="849" spc="6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investments</a:t>
            </a:r>
            <a:r>
              <a:rPr sz="8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are</a:t>
            </a:r>
            <a:r>
              <a:rPr sz="8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listed</a:t>
            </a:r>
            <a:r>
              <a:rPr sz="8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8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Note</a:t>
            </a:r>
            <a:r>
              <a:rPr sz="849" spc="-5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37.</a:t>
            </a:r>
            <a:endParaRPr sz="849">
              <a:latin typeface="Arial"/>
              <a:cs typeface="Arial"/>
            </a:endParaRPr>
          </a:p>
          <a:p>
            <a:pPr marL="159114" indent="-146436">
              <a:spcBef>
                <a:spcPts val="854"/>
              </a:spcBef>
              <a:buAutoNum type="romanLcParenBoth"/>
              <a:tabLst>
                <a:tab pos="159114" algn="l"/>
              </a:tabLst>
            </a:pP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Summarised</a:t>
            </a:r>
            <a:r>
              <a:rPr sz="8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information</a:t>
            </a:r>
            <a:r>
              <a:rPr sz="8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849" spc="-8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respect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Group's</a:t>
            </a:r>
            <a:r>
              <a:rPr sz="849" spc="4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joint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ventures</a:t>
            </a:r>
            <a:r>
              <a:rPr sz="8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presented</a:t>
            </a:r>
            <a:r>
              <a:rPr sz="849" spc="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below</a:t>
            </a:r>
            <a:r>
              <a:rPr sz="849" spc="-10" dirty="0">
                <a:solidFill>
                  <a:srgbClr val="BABABA"/>
                </a:solidFill>
                <a:latin typeface="Arial"/>
                <a:cs typeface="Arial"/>
              </a:rPr>
              <a:t>: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85084" y="6887817"/>
            <a:ext cx="3936734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(iii)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Summarised</a:t>
            </a:r>
            <a:r>
              <a:rPr sz="8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information</a:t>
            </a:r>
            <a:r>
              <a:rPr sz="849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in</a:t>
            </a:r>
            <a:r>
              <a:rPr sz="849" spc="-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respect</a:t>
            </a:r>
            <a:r>
              <a:rPr sz="849" spc="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Group's</a:t>
            </a:r>
            <a:r>
              <a:rPr sz="8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B3B3B"/>
                </a:solidFill>
                <a:latin typeface="Arial"/>
                <a:cs typeface="Arial"/>
              </a:rPr>
              <a:t>associates</a:t>
            </a:r>
            <a:r>
              <a:rPr sz="849" spc="1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B3B3B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presented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 below</a:t>
            </a:r>
            <a:r>
              <a:rPr sz="849" spc="-10" dirty="0">
                <a:solidFill>
                  <a:srgbClr val="AAAAAC"/>
                </a:solidFill>
                <a:latin typeface="Arial"/>
                <a:cs typeface="Arial"/>
              </a:rPr>
              <a:t>: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19630" y="7189829"/>
            <a:ext cx="71000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As</a:t>
            </a:r>
            <a:r>
              <a:rPr sz="799" b="1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3B3B"/>
                </a:solidFill>
                <a:latin typeface="Arial"/>
                <a:cs typeface="Arial"/>
              </a:rPr>
              <a:t>at</a:t>
            </a: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30" dirty="0">
                <a:solidFill>
                  <a:srgbClr val="3B3B3B"/>
                </a:solidFill>
                <a:latin typeface="Arial"/>
                <a:cs typeface="Arial"/>
              </a:rPr>
              <a:t>31</a:t>
            </a:r>
            <a:r>
              <a:rPr sz="799" b="1" spc="-1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B3B3B"/>
                </a:solidFill>
                <a:latin typeface="Arial"/>
                <a:cs typeface="Arial"/>
              </a:rPr>
              <a:t>March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770747" y="7140741"/>
            <a:ext cx="247868" cy="226349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>
              <a:spcBef>
                <a:spcPts val="150"/>
              </a:spcBef>
            </a:pPr>
            <a:r>
              <a:rPr sz="749" b="1" spc="-20" dirty="0">
                <a:solidFill>
                  <a:srgbClr val="3B3B3B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  <a:p>
            <a:pPr marL="120445">
              <a:spcBef>
                <a:spcPts val="45"/>
              </a:spcBef>
            </a:pPr>
            <a:r>
              <a:rPr sz="599" spc="-25" dirty="0">
                <a:solidFill>
                  <a:srgbClr val="3B3B3B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376463" y="7123627"/>
            <a:ext cx="254208" cy="262449"/>
          </a:xfrm>
          <a:prstGeom prst="rect">
            <a:avLst/>
          </a:prstGeom>
        </p:spPr>
        <p:txBody>
          <a:bodyPr vert="horz" wrap="square" lIns="0" tIns="26625" rIns="0" bIns="0" rtlCol="0">
            <a:spAutoFit/>
          </a:bodyPr>
          <a:lstStyle/>
          <a:p>
            <a:pPr marL="12678">
              <a:spcBef>
                <a:spcPts val="210"/>
              </a:spcBef>
            </a:pPr>
            <a:r>
              <a:rPr sz="849" spc="-55" dirty="0">
                <a:solidFill>
                  <a:srgbClr val="3B3B3B"/>
                </a:solidFill>
                <a:latin typeface="Courier New"/>
                <a:cs typeface="Courier New"/>
              </a:rPr>
              <a:t>2023</a:t>
            </a:r>
            <a:endParaRPr sz="849">
              <a:latin typeface="Courier New"/>
              <a:cs typeface="Courier New"/>
            </a:endParaRPr>
          </a:p>
          <a:p>
            <a:pPr marL="131855">
              <a:spcBef>
                <a:spcPts val="75"/>
              </a:spcBef>
            </a:pPr>
            <a:r>
              <a:rPr sz="549" spc="-25" dirty="0">
                <a:solidFill>
                  <a:srgbClr val="3B3B3B"/>
                </a:solidFill>
                <a:latin typeface="Arial"/>
                <a:cs typeface="Arial"/>
              </a:rPr>
              <a:t>Em</a:t>
            </a:r>
            <a:endParaRPr sz="5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20761" y="7378557"/>
            <a:ext cx="184665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30" dirty="0">
                <a:solidFill>
                  <a:srgbClr val="3B3B3B"/>
                </a:solidFill>
                <a:latin typeface="Arial"/>
                <a:cs typeface="Arial"/>
              </a:rPr>
              <a:t>Summarised</a:t>
            </a:r>
            <a:r>
              <a:rPr sz="8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balance</a:t>
            </a:r>
            <a:r>
              <a:rPr sz="849" spc="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B3B3B"/>
                </a:solidFill>
                <a:latin typeface="Arial"/>
                <a:cs typeface="Arial"/>
              </a:rPr>
              <a:t>sheet</a:t>
            </a:r>
            <a:r>
              <a:rPr sz="849" spc="-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B3B3B"/>
                </a:solidFill>
                <a:latin typeface="Arial"/>
                <a:cs typeface="Arial"/>
              </a:rPr>
              <a:t>information: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53910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08194" y="1419974"/>
          <a:ext cx="5897493" cy="70937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080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98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29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8689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915"/>
                        </a:lnSpc>
                      </a:pP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ts val="869"/>
                        </a:lnSpc>
                        <a:spcBef>
                          <a:spcPts val="40"/>
                        </a:spcBef>
                      </a:pPr>
                      <a:r>
                        <a:rPr sz="7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28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615"/>
                        </a:lnSpc>
                      </a:pPr>
                      <a:r>
                        <a:rPr sz="6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595"/>
                        </a:lnSpc>
                        <a:spcBef>
                          <a:spcPts val="20"/>
                        </a:spcBef>
                      </a:pPr>
                      <a:r>
                        <a:rPr sz="5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[(Tl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993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dirty="0">
                          <a:solidFill>
                            <a:srgbClr val="747272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spc="4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ofjoint</a:t>
                      </a:r>
                      <a:r>
                        <a:rPr sz="800" spc="6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ventures'</a:t>
                      </a:r>
                      <a:r>
                        <a:rPr sz="800" spc="6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7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Group's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associates'</a:t>
                      </a:r>
                      <a:r>
                        <a:rPr sz="800" spc="1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7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317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post-tax</a:t>
                      </a:r>
                      <a:r>
                        <a:rPr sz="800" spc="6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914290" y="2798813"/>
            <a:ext cx="5851850" cy="0"/>
          </a:xfrm>
          <a:custGeom>
            <a:avLst/>
            <a:gdLst/>
            <a:ahLst/>
            <a:cxnLst/>
            <a:rect l="l" t="t" r="r" b="b"/>
            <a:pathLst>
              <a:path w="5861684">
                <a:moveTo>
                  <a:pt x="0" y="0"/>
                </a:moveTo>
                <a:lnTo>
                  <a:pt x="5861289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20384" y="4338793"/>
          <a:ext cx="5933628" cy="4634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737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72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469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212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34394">
                <a:tc>
                  <a:txBody>
                    <a:bodyPr/>
                    <a:lstStyle/>
                    <a:p>
                      <a:pPr marL="72390">
                        <a:lnSpc>
                          <a:spcPts val="910"/>
                        </a:lnSpc>
                      </a:pP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u="heavy" spc="80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at</a:t>
                      </a:r>
                      <a:r>
                        <a:rPr sz="800" u="heavy" spc="20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31</a:t>
                      </a:r>
                      <a:r>
                        <a:rPr sz="800" u="heavy" spc="-70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u="none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7495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885"/>
                        </a:lnSpc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8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b="1" spc="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7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257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5,253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699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5,578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book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4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940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5,224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445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5,374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195048" y="9540483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905725" y="730077"/>
            <a:ext cx="278297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44F9E"/>
                </a:solidFill>
                <a:latin typeface="Arial"/>
                <a:cs typeface="Arial"/>
              </a:rPr>
              <a:t>E7.</a:t>
            </a:r>
            <a:r>
              <a:rPr sz="1198" b="1" spc="145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9E"/>
                </a:solidFill>
                <a:latin typeface="Arial"/>
                <a:cs typeface="Arial"/>
              </a:rPr>
              <a:t>Notes</a:t>
            </a:r>
            <a:r>
              <a:rPr sz="1198" b="1" spc="150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9E"/>
                </a:solidFill>
                <a:latin typeface="Arial"/>
                <a:cs typeface="Arial"/>
              </a:rPr>
              <a:t>to</a:t>
            </a:r>
            <a:r>
              <a:rPr sz="1198" b="1" spc="35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9E"/>
                </a:solidFill>
                <a:latin typeface="Arial"/>
                <a:cs typeface="Arial"/>
              </a:rPr>
              <a:t>the</a:t>
            </a:r>
            <a:r>
              <a:rPr sz="1198" b="1" spc="50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4F9E"/>
                </a:solidFill>
                <a:latin typeface="Arial"/>
                <a:cs typeface="Arial"/>
              </a:rPr>
              <a:t>financial</a:t>
            </a:r>
            <a:r>
              <a:rPr sz="1198" b="1" spc="180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4F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9" name="object 1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75</a:t>
            </a:r>
            <a:endParaRPr sz="849"/>
          </a:p>
        </p:txBody>
      </p:sp>
      <p:sp>
        <p:nvSpPr>
          <p:cNvPr id="8" name="object 8"/>
          <p:cNvSpPr txBox="1"/>
          <p:nvPr/>
        </p:nvSpPr>
        <p:spPr>
          <a:xfrm>
            <a:off x="840557" y="1162235"/>
            <a:ext cx="551079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(iv) 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post-tax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profits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disclosed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arose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40556" y="2245172"/>
            <a:ext cx="3722464" cy="5686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(v)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During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2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disposed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ISSB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(Ltd)</a:t>
            </a:r>
            <a:r>
              <a:rPr sz="799" spc="-10" dirty="0">
                <a:solidFill>
                  <a:srgbClr val="747272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41998">
              <a:spcBef>
                <a:spcPts val="839"/>
              </a:spcBef>
            </a:pPr>
            <a:r>
              <a:rPr sz="898" dirty="0">
                <a:solidFill>
                  <a:srgbClr val="244F9E"/>
                </a:solidFill>
                <a:latin typeface="Arial"/>
                <a:cs typeface="Arial"/>
              </a:rPr>
              <a:t>Investments</a:t>
            </a:r>
            <a:r>
              <a:rPr sz="898" spc="135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244F9E"/>
                </a:solidFill>
                <a:latin typeface="Arial"/>
                <a:cs typeface="Arial"/>
              </a:rPr>
              <a:t>of</a:t>
            </a:r>
            <a:r>
              <a:rPr sz="898" spc="195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244F9E"/>
                </a:solidFill>
                <a:latin typeface="Arial"/>
                <a:cs typeface="Arial"/>
              </a:rPr>
              <a:t>subsidiary</a:t>
            </a:r>
            <a:r>
              <a:rPr sz="898" spc="200" dirty="0">
                <a:solidFill>
                  <a:srgbClr val="244F9E"/>
                </a:solidFill>
                <a:latin typeface="Arial"/>
                <a:cs typeface="Arial"/>
              </a:rPr>
              <a:t> </a:t>
            </a:r>
            <a:r>
              <a:rPr sz="898" spc="-10" dirty="0">
                <a:solidFill>
                  <a:srgbClr val="244F9E"/>
                </a:solidFill>
                <a:latin typeface="Arial"/>
                <a:cs typeface="Arial"/>
              </a:rPr>
              <a:t>undertakings</a:t>
            </a:r>
            <a:endParaRPr sz="898">
              <a:latin typeface="Arial"/>
              <a:cs typeface="Arial"/>
            </a:endParaRPr>
          </a:p>
          <a:p>
            <a:pPr marL="178132">
              <a:spcBef>
                <a:spcPts val="439"/>
              </a:spcBef>
            </a:pPr>
            <a:r>
              <a:rPr sz="799" spc="-10" dirty="0">
                <a:solidFill>
                  <a:srgbClr val="244F9E"/>
                </a:solidFill>
                <a:latin typeface="Arial"/>
                <a:cs typeface="Arial"/>
              </a:rPr>
              <a:t>Com</a:t>
            </a:r>
            <a:r>
              <a:rPr sz="799" spc="-10" dirty="0">
                <a:solidFill>
                  <a:srgbClr val="4D5D97"/>
                </a:solidFill>
                <a:latin typeface="Arial"/>
                <a:cs typeface="Arial"/>
              </a:rPr>
              <a:t>p</a:t>
            </a:r>
            <a:r>
              <a:rPr sz="799" spc="-10" dirty="0">
                <a:solidFill>
                  <a:srgbClr val="244F9E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4D5D97"/>
                </a:solidFill>
                <a:latin typeface="Arial"/>
                <a:cs typeface="Arial"/>
              </a:rPr>
              <a:t>y</a:t>
            </a:r>
            <a:r>
              <a:rPr sz="799" spc="-10" dirty="0">
                <a:solidFill>
                  <a:srgbClr val="244F9E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860643" y="2797572"/>
            <a:ext cx="467844" cy="22372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64026">
              <a:lnSpc>
                <a:spcPts val="892"/>
              </a:lnSpc>
              <a:spcBef>
                <a:spcPts val="100"/>
              </a:spcBef>
            </a:pPr>
            <a:r>
              <a:rPr sz="749" b="1" spc="-55" dirty="0">
                <a:solidFill>
                  <a:srgbClr val="343434"/>
                </a:solidFill>
                <a:latin typeface="Arial"/>
                <a:cs typeface="Arial"/>
              </a:rPr>
              <a:t>Shares</a:t>
            </a:r>
            <a:r>
              <a:rPr sz="749" b="1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4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endParaRPr sz="749">
              <a:latin typeface="Arial"/>
              <a:cs typeface="Arial"/>
            </a:endParaRPr>
          </a:p>
          <a:p>
            <a:pPr marL="12678">
              <a:lnSpc>
                <a:spcPts val="774"/>
              </a:lnSpc>
            </a:pPr>
            <a:r>
              <a:rPr sz="649" b="1" spc="-10" dirty="0">
                <a:solidFill>
                  <a:srgbClr val="343434"/>
                </a:solidFill>
                <a:latin typeface="Arial"/>
                <a:cs typeface="Arial"/>
              </a:rPr>
              <a:t>Sub1ldlary</a:t>
            </a:r>
            <a:endParaRPr sz="6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607314" y="2813334"/>
            <a:ext cx="460235" cy="19843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78606">
              <a:lnSpc>
                <a:spcPts val="749"/>
              </a:lnSpc>
              <a:spcBef>
                <a:spcPts val="150"/>
              </a:spcBef>
            </a:pPr>
            <a:r>
              <a:rPr sz="649" b="1" spc="-10" dirty="0">
                <a:solidFill>
                  <a:srgbClr val="343434"/>
                </a:solidFill>
                <a:latin typeface="Arial"/>
                <a:cs typeface="Arial"/>
              </a:rPr>
              <a:t>Loansto</a:t>
            </a:r>
            <a:r>
              <a:rPr sz="649" b="1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43434"/>
                </a:solidFill>
                <a:latin typeface="Arial"/>
                <a:cs typeface="Arial"/>
              </a:rPr>
              <a:t>Subsidiary</a:t>
            </a:r>
            <a:endParaRPr sz="649">
              <a:latin typeface="Arial"/>
              <a:cs typeface="Arial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914290" y="3005711"/>
          <a:ext cx="5927922" cy="66816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228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727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43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7278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7950" algn="r">
                        <a:lnSpc>
                          <a:spcPts val="725"/>
                        </a:lnSpc>
                        <a:spcBef>
                          <a:spcPts val="100"/>
                        </a:spcBef>
                      </a:pPr>
                      <a:r>
                        <a:rPr sz="6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35890" algn="r">
                        <a:lnSpc>
                          <a:spcPts val="725"/>
                        </a:lnSpc>
                        <a:spcBef>
                          <a:spcPts val="100"/>
                        </a:spcBef>
                      </a:pPr>
                      <a:r>
                        <a:rPr sz="6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825"/>
                        </a:lnSpc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72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2710" algn="r">
                        <a:lnSpc>
                          <a:spcPts val="620"/>
                        </a:lnSpc>
                        <a:spcBef>
                          <a:spcPts val="15"/>
                        </a:spcBef>
                      </a:pPr>
                      <a:r>
                        <a:rPr sz="6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ts val="620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ts val="640"/>
                        </a:lnSpc>
                      </a:pPr>
                      <a:r>
                        <a:rPr sz="600" b="1" i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6725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096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11,432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11,582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93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Additions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6,199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23189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175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6,374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4394">
                <a:tc>
                  <a:txBody>
                    <a:bodyPr/>
                    <a:lstStyle/>
                    <a:p>
                      <a:pPr marL="80645">
                        <a:lnSpc>
                          <a:spcPts val="869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Dissolved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ts val="894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(11,432)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ts val="894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(11,432)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980544" y="3852802"/>
            <a:ext cx="124314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Impairment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April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4" name="object 14"/>
          <p:cNvGraphicFramePr>
            <a:graphicFrameLocks noGrp="1"/>
          </p:cNvGraphicFramePr>
          <p:nvPr/>
        </p:nvGraphicFramePr>
        <p:xfrm>
          <a:off x="961526" y="3706721"/>
          <a:ext cx="4459730" cy="5952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6826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153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1119">
                <a:tc>
                  <a:txBody>
                    <a:bodyPr/>
                    <a:lstStyle/>
                    <a:p>
                      <a:pPr marL="35560">
                        <a:lnSpc>
                          <a:spcPts val="1180"/>
                        </a:lnSpc>
                        <a:tabLst>
                          <a:tab pos="3782060" algn="l"/>
                        </a:tabLst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Cost at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Marc</a:t>
                      </a:r>
                      <a:r>
                        <a:rPr sz="800" spc="-1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h</a:t>
                      </a:r>
                      <a:r>
                        <a:rPr sz="3000" spc="-1237" baseline="-25000" dirty="0">
                          <a:solidFill>
                            <a:srgbClr val="AFAFB5"/>
                          </a:solidFill>
                          <a:latin typeface="Courier New"/>
                          <a:cs typeface="Courier New"/>
                        </a:rPr>
                        <a:t>-</a:t>
                      </a:r>
                      <a:r>
                        <a:rPr sz="800" spc="-8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</a:t>
                      </a:r>
                      <a:r>
                        <a:rPr sz="800" u="heavy" spc="-65" dirty="0">
                          <a:solidFill>
                            <a:srgbClr val="343434"/>
                          </a:solidFill>
                          <a:uFill>
                            <a:solidFill>
                              <a:srgbClr val="AEAEB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25" dirty="0">
                          <a:solidFill>
                            <a:srgbClr val="343434"/>
                          </a:solidFill>
                          <a:uFill>
                            <a:solidFill>
                              <a:srgbClr val="AEAEB4"/>
                            </a:solidFill>
                          </a:uFill>
                          <a:latin typeface="Arial"/>
                          <a:cs typeface="Arial"/>
                        </a:rPr>
                        <a:t>24</a:t>
                      </a: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AEAEB4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2250">
                        <a:lnSpc>
                          <a:spcPts val="940"/>
                        </a:lnSpc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6,199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1907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6,208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3302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Charge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6,170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8832">
                <a:tc>
                  <a:txBody>
                    <a:bodyPr/>
                    <a:lstStyle/>
                    <a:p>
                      <a:pPr marL="33020">
                        <a:lnSpc>
                          <a:spcPts val="869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Dissolved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29845" algn="r">
                        <a:lnSpc>
                          <a:spcPts val="919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(11,432)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5" name="object 15"/>
          <p:cNvSpPr txBox="1"/>
          <p:nvPr/>
        </p:nvSpPr>
        <p:spPr>
          <a:xfrm>
            <a:off x="5874128" y="3651466"/>
            <a:ext cx="916669" cy="654220"/>
          </a:xfrm>
          <a:prstGeom prst="rect">
            <a:avLst/>
          </a:prstGeom>
        </p:spPr>
        <p:txBody>
          <a:bodyPr vert="horz" wrap="square" lIns="0" tIns="52616" rIns="0" bIns="0" rtlCol="0">
            <a:spAutoFit/>
          </a:bodyPr>
          <a:lstStyle/>
          <a:p>
            <a:pPr marL="12678">
              <a:spcBef>
                <a:spcPts val="413"/>
              </a:spcBef>
              <a:tabLst>
                <a:tab pos="576234" algn="l"/>
              </a:tabLst>
            </a:pP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3</a:t>
            </a:r>
            <a:r>
              <a:rPr sz="799" u="sng" spc="-25" dirty="0">
                <a:solidFill>
                  <a:srgbClr val="34343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25</a:t>
            </a:r>
            <a:r>
              <a:rPr sz="799" u="sng" dirty="0">
                <a:solidFill>
                  <a:srgbClr val="34343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b="1" u="sng" spc="-10" dirty="0">
                <a:solidFill>
                  <a:srgbClr val="34343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6,524</a:t>
            </a:r>
            <a:r>
              <a:rPr sz="799" b="1" u="sng" spc="499" dirty="0">
                <a:solidFill>
                  <a:srgbClr val="34343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799">
              <a:latin typeface="Arial"/>
              <a:cs typeface="Arial"/>
            </a:endParaRPr>
          </a:p>
          <a:p>
            <a:pPr marR="76070" algn="r">
              <a:spcBef>
                <a:spcPts val="314"/>
              </a:spcBef>
            </a:pPr>
            <a:r>
              <a:rPr sz="799" b="1" spc="-10" dirty="0">
                <a:solidFill>
                  <a:srgbClr val="343434"/>
                </a:solidFill>
                <a:latin typeface="Arial"/>
                <a:cs typeface="Arial"/>
              </a:rPr>
              <a:t>6,208</a:t>
            </a:r>
            <a:endParaRPr sz="799">
              <a:latin typeface="Arial"/>
              <a:cs typeface="Arial"/>
            </a:endParaRPr>
          </a:p>
          <a:p>
            <a:pPr marR="78606" algn="r">
              <a:spcBef>
                <a:spcPts val="240"/>
              </a:spcBef>
            </a:pPr>
            <a:r>
              <a:rPr sz="799" b="1" spc="-10" dirty="0">
                <a:solidFill>
                  <a:srgbClr val="343434"/>
                </a:solidFill>
                <a:latin typeface="Arial"/>
                <a:cs typeface="Arial"/>
              </a:rPr>
              <a:t>6,170</a:t>
            </a:r>
            <a:endParaRPr sz="799">
              <a:latin typeface="Arial"/>
              <a:cs typeface="Arial"/>
            </a:endParaRPr>
          </a:p>
          <a:p>
            <a:pPr marR="79240" algn="r">
              <a:spcBef>
                <a:spcPts val="245"/>
              </a:spcBef>
            </a:pPr>
            <a:r>
              <a:rPr sz="799" b="1" spc="-10" dirty="0">
                <a:solidFill>
                  <a:srgbClr val="343434"/>
                </a:solidFill>
                <a:latin typeface="Arial"/>
                <a:cs typeface="Arial"/>
              </a:rPr>
              <a:t>(11,432)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6607" y="4914384"/>
            <a:ext cx="5848680" cy="455545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algn="just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Company's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subsidiaries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investments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listed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37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consolidated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accounts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7116" marR="11411" indent="-1268" algn="just">
              <a:lnSpc>
                <a:spcPts val="938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Loans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subsidiary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undertakings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£325m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(2023: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£150m)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</a:t>
            </a:r>
            <a:r>
              <a:rPr sz="799" dirty="0">
                <a:solidFill>
                  <a:srgbClr val="9E9AAF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ation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external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borrowings,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on-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lent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TSUK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have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repayment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terms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months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 an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between 7</a:t>
            </a:r>
            <a:r>
              <a:rPr sz="799" dirty="0">
                <a:solidFill>
                  <a:srgbClr val="747272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0%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-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7.5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%</a:t>
            </a:r>
            <a:r>
              <a:rPr sz="799" spc="-25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annum.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3312" marR="14579" indent="-634" algn="just">
              <a:lnSpc>
                <a:spcPts val="938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Dunng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year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Grou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underwent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series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corporat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simplification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transactions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simplify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legal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structure.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70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849" b="1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5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result,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Group's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investmen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Netherlands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B.V.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transferred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former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subsidiary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Tata Stee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Holdings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Limite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£6,099m</a:t>
            </a:r>
            <a:r>
              <a:rPr sz="799" dirty="0">
                <a:solidFill>
                  <a:srgbClr val="9E9AAF"/>
                </a:solidFill>
                <a:latin typeface="Arial"/>
                <a:cs typeface="Arial"/>
              </a:rPr>
              <a:t>.</a:t>
            </a:r>
            <a:r>
              <a:rPr sz="799" spc="25" dirty="0">
                <a:solidFill>
                  <a:srgbClr val="9E9AA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Upo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transaction</a:t>
            </a:r>
            <a:r>
              <a:rPr sz="799" spc="5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799" spc="5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spc="5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direct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subsidiary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Tulip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Holdings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(No.2)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Limited,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Tulip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Holdings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(No</a:t>
            </a:r>
            <a:r>
              <a:rPr sz="799" spc="15" dirty="0">
                <a:solidFill>
                  <a:srgbClr val="AFAFB5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3)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Limite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Limited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were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placed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int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members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voluntary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liquidation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(MVL)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subsequently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dissolved.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carrying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investmen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Tulip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(No.2)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Limited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£5,224m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impaire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during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  <a:p>
            <a:pPr marL="17116" marR="8241" indent="634" algn="just">
              <a:lnSpc>
                <a:spcPct val="98600"/>
              </a:lnSpc>
              <a:spcBef>
                <a:spcPts val="892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carrying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values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Company's</a:t>
            </a:r>
            <a:r>
              <a:rPr sz="799" spc="2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investments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2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tested</a:t>
            </a:r>
            <a:r>
              <a:rPr sz="799" spc="2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annually</a:t>
            </a:r>
            <a:r>
              <a:rPr sz="799" spc="2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impairment</a:t>
            </a:r>
            <a:r>
              <a:rPr sz="799" spc="27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2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enterprise</a:t>
            </a:r>
            <a:r>
              <a:rPr sz="799" spc="2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2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('EV)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calculation.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calculation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combines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EV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each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MLE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obtained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fair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less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sell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('FV')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method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involves</a:t>
            </a:r>
            <a:r>
              <a:rPr sz="799" spc="16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estimating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1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expects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derive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2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these businesses.</a:t>
            </a:r>
            <a:endParaRPr sz="799">
              <a:latin typeface="Arial"/>
              <a:cs typeface="Arial"/>
            </a:endParaRPr>
          </a:p>
          <a:p>
            <a:pPr marL="17750" marR="5071" indent="3170" algn="just">
              <a:lnSpc>
                <a:spcPct val="96200"/>
              </a:lnSpc>
              <a:spcBef>
                <a:spcPts val="903"/>
              </a:spcBef>
            </a:pPr>
            <a:r>
              <a:rPr sz="849" spc="-4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calculation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involves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estimating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derived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 the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 up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2049/50.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include</a:t>
            </a:r>
            <a:r>
              <a:rPr sz="799" spc="5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EB1TOA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generated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EAF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once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commissioned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model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assumes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 expenditure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</a:t>
            </a:r>
            <a:r>
              <a:rPr sz="799" dirty="0">
                <a:solidFill>
                  <a:srgbClr val="AFAFB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25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98" b="1" spc="-20" dirty="0">
                <a:solidFill>
                  <a:srgbClr val="343434"/>
                </a:solidFill>
                <a:latin typeface="Times New Roman"/>
                <a:cs typeface="Times New Roman"/>
              </a:rPr>
              <a:t>bilion</a:t>
            </a:r>
            <a:r>
              <a:rPr sz="898" b="1" spc="55" dirty="0">
                <a:solidFill>
                  <a:srgbClr val="343434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inclusive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grant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£500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milion.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 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model,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Nil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growth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(March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AFAFB5"/>
                </a:solidFill>
                <a:latin typeface="Arial"/>
                <a:cs typeface="Arial"/>
              </a:rPr>
              <a:t>,</a:t>
            </a:r>
            <a:r>
              <a:rPr sz="799" spc="15" dirty="0">
                <a:solidFill>
                  <a:srgbClr val="AFAFB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9E9AAF"/>
                </a:solidFill>
                <a:latin typeface="Arial"/>
                <a:cs typeface="Arial"/>
              </a:rPr>
              <a:t>:</a:t>
            </a:r>
            <a:r>
              <a:rPr sz="799" spc="-55" dirty="0">
                <a:solidFill>
                  <a:srgbClr val="9E9AA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Ni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)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extrapolate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projections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beyond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steady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 operational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position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once 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EAF is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commissioned.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Given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prepared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 real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basis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without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growth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rate,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post-tax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9.</a:t>
            </a:r>
            <a:r>
              <a:rPr sz="799" i="1" spc="-45" dirty="0">
                <a:solidFill>
                  <a:srgbClr val="343434"/>
                </a:solidFill>
                <a:latin typeface="Arial"/>
                <a:cs typeface="Arial"/>
              </a:rPr>
              <a:t>1°1</a:t>
            </a:r>
            <a:r>
              <a:rPr sz="799" i="1" spc="-45" dirty="0">
                <a:solidFill>
                  <a:srgbClr val="747272"/>
                </a:solidFill>
                <a:latin typeface="Arial"/>
                <a:cs typeface="Arial"/>
              </a:rPr>
              <a:t>•</a:t>
            </a:r>
            <a:r>
              <a:rPr sz="799" i="1" spc="100" dirty="0">
                <a:solidFill>
                  <a:srgbClr val="74727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(March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dirty="0">
                <a:solidFill>
                  <a:srgbClr val="747272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2023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:</a:t>
            </a:r>
            <a:r>
              <a:rPr sz="799" spc="-4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11.7%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tax)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adjusted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 a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post-tax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real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7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0%.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 derived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TSE's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weighted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average cost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 capital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(WACC)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WACCs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main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European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competitors.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22821" marR="6339" indent="-634" algn="just">
              <a:lnSpc>
                <a:spcPts val="938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Key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model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selling prices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raw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costs,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EU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steel demand,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energy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costs,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exchange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rates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4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amount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expenditure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needed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decarbonlsation,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changes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EB1TDA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resulting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producing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selling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low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CO2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including</a:t>
            </a:r>
            <a:r>
              <a:rPr sz="799" spc="23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selling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price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effects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'green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premium',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levels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government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support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decarbonisation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2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phasing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decommission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ng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legacy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well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commissioning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carbon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rree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production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a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post-tax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real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 rate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AFAFB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0%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(post-tax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nominal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9.1%)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0"/>
              </a:spcBef>
            </a:pPr>
            <a:endParaRPr sz="799">
              <a:latin typeface="Arial"/>
              <a:cs typeface="Arial"/>
            </a:endParaRPr>
          </a:p>
          <a:p>
            <a:pPr marL="22821" marR="23455" algn="just">
              <a:lnSpc>
                <a:spcPct val="97700"/>
              </a:lnSpc>
            </a:pP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respect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MLE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recoverable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amount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also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determined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model.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calculation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involves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estimating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 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CGU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three-year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Annua</a:t>
            </a:r>
            <a:r>
              <a:rPr sz="799" spc="10" dirty="0">
                <a:solidFill>
                  <a:srgbClr val="747272"/>
                </a:solidFill>
                <a:latin typeface="Arial"/>
                <a:cs typeface="Arial"/>
              </a:rPr>
              <a:t>l</a:t>
            </a:r>
            <a:r>
              <a:rPr sz="799" spc="-30" dirty="0">
                <a:solidFill>
                  <a:srgbClr val="74727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FV25-FY2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7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,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period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FY28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onwards,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cashflows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during,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after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,</a:t>
            </a:r>
            <a:r>
              <a:rPr sz="799" spc="-7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transition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 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DRI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route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production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calculation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includes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respec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expenditure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regarding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amounts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necessary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pursue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decarbonisation,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well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assumption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governmen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grants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Phase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1.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cash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flows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are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further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adjusted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Improvement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initiatives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future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benefits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account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capital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expenditure</a:t>
            </a:r>
            <a:r>
              <a:rPr sz="799" spc="5" dirty="0">
                <a:solidFill>
                  <a:srgbClr val="AFAFB5"/>
                </a:solidFill>
                <a:latin typeface="Arial"/>
                <a:cs typeface="Arial"/>
              </a:rPr>
              <a:t>.</a:t>
            </a:r>
            <a:r>
              <a:rPr sz="799" spc="-75" dirty="0">
                <a:solidFill>
                  <a:srgbClr val="AFAFB5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FV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calcu</a:t>
            </a:r>
            <a:r>
              <a:rPr sz="799" spc="5" dirty="0">
                <a:solidFill>
                  <a:srgbClr val="858585"/>
                </a:solidFill>
                <a:latin typeface="Arial"/>
                <a:cs typeface="Arial"/>
              </a:rPr>
              <a:t>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ation</a:t>
            </a:r>
            <a:r>
              <a:rPr sz="799" spc="5" dirty="0">
                <a:solidFill>
                  <a:srgbClr val="747272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74727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set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inflatio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used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57" y="1028119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77468" y="6843851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77468" y="6977966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65281" y="7901533"/>
            <a:ext cx="5484802" cy="0"/>
          </a:xfrm>
          <a:custGeom>
            <a:avLst/>
            <a:gdLst/>
            <a:ahLst/>
            <a:cxnLst/>
            <a:rect l="l" t="t" r="r" b="b"/>
            <a:pathLst>
              <a:path w="5494020">
                <a:moveTo>
                  <a:pt x="0" y="0"/>
                </a:moveTo>
                <a:lnTo>
                  <a:pt x="5493394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21870" y="8267302"/>
          <a:ext cx="7373927" cy="1261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5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924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446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790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09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683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1877">
                <a:tc gridSpan="3">
                  <a:txBody>
                    <a:bodyPr/>
                    <a:lstStyle/>
                    <a:p>
                      <a:pPr marL="820419">
                        <a:lnSpc>
                          <a:spcPts val="819"/>
                        </a:lnSpc>
                        <a:spcBef>
                          <a:spcPts val="300"/>
                        </a:spcBef>
                        <a:tabLst>
                          <a:tab pos="5681980" algn="l"/>
                        </a:tabLst>
                      </a:pP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0" baseline="24691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1300" baseline="24691">
                        <a:latin typeface="Courier New"/>
                        <a:cs typeface="Courier New"/>
                      </a:endParaRPr>
                    </a:p>
                    <a:p>
                      <a:pPr marR="196850" algn="r">
                        <a:lnSpc>
                          <a:spcPts val="535"/>
                        </a:lnSpc>
                      </a:pPr>
                      <a:r>
                        <a:rPr sz="700" b="1" i="1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3803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5580" marR="3175">
                        <a:lnSpc>
                          <a:spcPts val="985"/>
                        </a:lnSpc>
                      </a:pPr>
                      <a:r>
                        <a:rPr sz="800" spc="-5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7620" algn="r">
                        <a:lnSpc>
                          <a:spcPts val="595"/>
                        </a:lnSpc>
                        <a:spcBef>
                          <a:spcPts val="70"/>
                        </a:spcBef>
                      </a:pPr>
                      <a:r>
                        <a:rPr sz="5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9690">
                        <a:lnSpc>
                          <a:spcPts val="1010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ts val="1010"/>
                        </a:lnSpc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two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43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two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five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431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78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Greater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five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11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No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conlractual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matunty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646266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494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837860" y="3567168"/>
            <a:ext cx="4616311" cy="0"/>
          </a:xfrm>
          <a:custGeom>
            <a:avLst/>
            <a:gdLst/>
            <a:ahLst/>
            <a:cxnLst/>
            <a:rect l="l" t="t" r="r" b="b"/>
            <a:pathLst>
              <a:path w="4624070">
                <a:moveTo>
                  <a:pt x="0" y="0"/>
                </a:moveTo>
                <a:lnTo>
                  <a:pt x="4623607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28719" y="5197889"/>
            <a:ext cx="4088878" cy="0"/>
          </a:xfrm>
          <a:custGeom>
            <a:avLst/>
            <a:gdLst/>
            <a:ahLst/>
            <a:cxnLst/>
            <a:rect l="l" t="t" r="r" b="b"/>
            <a:pathLst>
              <a:path w="4095750">
                <a:moveTo>
                  <a:pt x="0" y="0"/>
                </a:moveTo>
                <a:lnTo>
                  <a:pt x="409563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28719" y="5868466"/>
            <a:ext cx="5810644" cy="0"/>
          </a:xfrm>
          <a:custGeom>
            <a:avLst/>
            <a:gdLst/>
            <a:ahLst/>
            <a:cxnLst/>
            <a:rect l="l" t="t" r="r" b="b"/>
            <a:pathLst>
              <a:path w="5820409">
                <a:moveTo>
                  <a:pt x="0" y="0"/>
                </a:moveTo>
                <a:lnTo>
                  <a:pt x="581994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28719" y="6194610"/>
            <a:ext cx="5810644" cy="0"/>
          </a:xfrm>
          <a:custGeom>
            <a:avLst/>
            <a:gdLst/>
            <a:ahLst/>
            <a:cxnLst/>
            <a:rect l="l" t="t" r="r" b="b"/>
            <a:pathLst>
              <a:path w="5820409">
                <a:moveTo>
                  <a:pt x="0" y="0"/>
                </a:moveTo>
                <a:lnTo>
                  <a:pt x="581994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28719" y="6362254"/>
            <a:ext cx="5810644" cy="0"/>
          </a:xfrm>
          <a:custGeom>
            <a:avLst/>
            <a:gdLst/>
            <a:ahLst/>
            <a:cxnLst/>
            <a:rect l="l" t="t" r="r" b="b"/>
            <a:pathLst>
              <a:path w="5820409">
                <a:moveTo>
                  <a:pt x="0" y="0"/>
                </a:moveTo>
                <a:lnTo>
                  <a:pt x="5819946" y="0"/>
                </a:lnTo>
              </a:path>
            </a:pathLst>
          </a:custGeom>
          <a:ln w="183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77468" y="7113605"/>
            <a:ext cx="5758662" cy="0"/>
          </a:xfrm>
          <a:custGeom>
            <a:avLst/>
            <a:gdLst/>
            <a:ahLst/>
            <a:cxnLst/>
            <a:rect l="l" t="t" r="r" b="b"/>
            <a:pathLst>
              <a:path w="5768340">
                <a:moveTo>
                  <a:pt x="0" y="0"/>
                </a:moveTo>
                <a:lnTo>
                  <a:pt x="5768064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811210" y="704537"/>
            <a:ext cx="5880377" cy="27785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2410">
              <a:spcBef>
                <a:spcPts val="100"/>
              </a:spcBef>
            </a:pP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E7.</a:t>
            </a:r>
            <a:r>
              <a:rPr sz="1198" b="1" spc="7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Notes</a:t>
            </a:r>
            <a:r>
              <a:rPr sz="1198" b="1" spc="110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to</a:t>
            </a:r>
            <a:r>
              <a:rPr sz="1198" b="1" spc="60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the</a:t>
            </a:r>
            <a:r>
              <a:rPr sz="1198" b="1" spc="85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99E"/>
                </a:solidFill>
                <a:latin typeface="Arial"/>
                <a:cs typeface="Arial"/>
              </a:rPr>
              <a:t>financial</a:t>
            </a:r>
            <a:r>
              <a:rPr sz="1198" b="1" spc="150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F59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654"/>
              </a:spcBef>
            </a:pPr>
            <a:endParaRPr sz="1198">
              <a:latin typeface="Arial"/>
              <a:cs typeface="Arial"/>
            </a:endParaRPr>
          </a:p>
          <a:p>
            <a:pPr marL="13312" marR="30428" indent="5071" algn="just">
              <a:lnSpc>
                <a:spcPts val="938"/>
              </a:lnSpc>
              <a:spcBef>
                <a:spcPts val="5"/>
              </a:spcBef>
            </a:pP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extrapolate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cash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flow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projections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beyond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the three-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year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period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financial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budgets</a:t>
            </a:r>
            <a:r>
              <a:rPr sz="84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up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until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the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terminal</a:t>
            </a:r>
            <a:r>
              <a:rPr sz="84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year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which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point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2.0%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(2023: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2.0%)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growth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rate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is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used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on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future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cashflows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into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perpetuity.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post-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tax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discount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rate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8.2%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(2023</a:t>
            </a:r>
            <a:r>
              <a:rPr sz="849" spc="-10" dirty="0">
                <a:solidFill>
                  <a:srgbClr val="B3B3B5"/>
                </a:solidFill>
                <a:latin typeface="Arial"/>
                <a:cs typeface="Arial"/>
              </a:rPr>
              <a:t>.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7.9%)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is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derived</a:t>
            </a:r>
            <a:r>
              <a:rPr sz="849" spc="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from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Group's</a:t>
            </a:r>
            <a:r>
              <a:rPr sz="849" spc="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weighted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average</a:t>
            </a:r>
            <a:r>
              <a:rPr sz="84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cost</a:t>
            </a:r>
            <a:r>
              <a:rPr sz="84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capital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(WACC)</a:t>
            </a:r>
            <a:r>
              <a:rPr sz="849" spc="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WACCs</a:t>
            </a:r>
            <a:r>
              <a:rPr sz="84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 its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main</a:t>
            </a:r>
            <a:r>
              <a:rPr sz="84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European</a:t>
            </a:r>
            <a:r>
              <a:rPr sz="849" spc="9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steel competitors.</a:t>
            </a:r>
            <a:endParaRPr sz="849">
              <a:latin typeface="Arial"/>
              <a:cs typeface="Arial"/>
            </a:endParaRPr>
          </a:p>
          <a:p>
            <a:pPr marL="12678" marR="5071" indent="-634" algn="just">
              <a:lnSpc>
                <a:spcPct val="92700"/>
              </a:lnSpc>
              <a:spcBef>
                <a:spcPts val="923"/>
              </a:spcBef>
            </a:pP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Key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assumptions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the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MLE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Business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expected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changes</a:t>
            </a:r>
            <a:r>
              <a:rPr sz="84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selling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prices 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raw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material</a:t>
            </a:r>
            <a:r>
              <a:rPr sz="84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costs,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EU steel demand,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energy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costs,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exchange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rates,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amount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capital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expenditure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needed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decarbonisation,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changes</a:t>
            </a:r>
            <a:r>
              <a:rPr sz="84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EBITDA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resulting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from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producing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selling</a:t>
            </a:r>
            <a:r>
              <a:rPr sz="84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low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CO2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steel</a:t>
            </a:r>
            <a:r>
              <a:rPr sz="849" spc="-10" dirty="0">
                <a:solidFill>
                  <a:srgbClr val="8C8C8E"/>
                </a:solidFill>
                <a:latin typeface="Arial"/>
                <a:cs typeface="Arial"/>
              </a:rPr>
              <a:t>.</a:t>
            </a:r>
            <a:r>
              <a:rPr sz="849" spc="-50" dirty="0">
                <a:solidFill>
                  <a:srgbClr val="8C8C8E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levels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government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support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decarbonisation,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phasing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decommissioning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legacy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assets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well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commissioning</a:t>
            </a:r>
            <a:r>
              <a:rPr sz="84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new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carbon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free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production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facilities</a:t>
            </a:r>
            <a:r>
              <a:rPr sz="84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a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post-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tax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discount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rate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8.2%.</a:t>
            </a:r>
            <a:endParaRPr sz="849">
              <a:latin typeface="Arial"/>
              <a:cs typeface="Arial"/>
            </a:endParaRPr>
          </a:p>
          <a:p>
            <a:pPr marL="13312" marR="26625" indent="1268" algn="just">
              <a:lnSpc>
                <a:spcPct val="92700"/>
              </a:lnSpc>
              <a:spcBef>
                <a:spcPts val="928"/>
              </a:spcBef>
            </a:pP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outcome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impairment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test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31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March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2024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resulted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£946m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impairment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(2023: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£nil)</a:t>
            </a:r>
            <a:r>
              <a:rPr sz="84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value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Company's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equity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investment In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Tata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Steel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Netherlands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Holdings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B.V.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('TSNH').</a:t>
            </a:r>
            <a:r>
              <a:rPr sz="84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Company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has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conducted</a:t>
            </a:r>
            <a:r>
              <a:rPr sz="849" spc="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further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sensitivity</a:t>
            </a:r>
            <a:r>
              <a:rPr sz="84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analysis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on 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investment held in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TSNH</a:t>
            </a:r>
            <a:r>
              <a:rPr sz="849" spc="-25" dirty="0">
                <a:solidFill>
                  <a:srgbClr val="757577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757577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including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sensitivity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respect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(i)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lower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level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government</a:t>
            </a:r>
            <a:r>
              <a:rPr sz="849" spc="8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support</a:t>
            </a:r>
            <a:r>
              <a:rPr sz="84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towards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long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term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capital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expenditure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investments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needed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decarbonisation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the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MLE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Business,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(ii)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lower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levels</a:t>
            </a:r>
            <a:r>
              <a:rPr sz="84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government</a:t>
            </a:r>
            <a:r>
              <a:rPr sz="84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support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electricity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network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costs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MLE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Business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(Iii)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5%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decrease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forecast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steel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selling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prices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UK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Business.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recoverable amount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equity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investment</a:t>
            </a:r>
            <a:r>
              <a:rPr sz="849" spc="9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TSNH</a:t>
            </a:r>
            <a:r>
              <a:rPr sz="84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could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decrease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by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(i)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£86m,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(ii)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£303m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(iii)</a:t>
            </a:r>
            <a:r>
              <a:rPr sz="84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£738m</a:t>
            </a:r>
            <a:r>
              <a:rPr sz="84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under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each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three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sensitivities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listed</a:t>
            </a:r>
            <a:r>
              <a:rPr sz="849" spc="-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above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which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would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result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84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further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impairments</a:t>
            </a:r>
            <a:r>
              <a:rPr sz="849" spc="9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to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 carrying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value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same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amount.</a:t>
            </a:r>
            <a:endParaRPr sz="849">
              <a:latin typeface="Arial"/>
              <a:cs typeface="Arial"/>
            </a:endParaRPr>
          </a:p>
          <a:p>
            <a:pPr>
              <a:spcBef>
                <a:spcPts val="215"/>
              </a:spcBef>
            </a:pPr>
            <a:endParaRPr sz="849">
              <a:latin typeface="Arial"/>
              <a:cs typeface="Arial"/>
            </a:endParaRPr>
          </a:p>
          <a:p>
            <a:pPr marL="14579"/>
            <a:r>
              <a:rPr sz="849" dirty="0">
                <a:solidFill>
                  <a:srgbClr val="5B70A8"/>
                </a:solidFill>
                <a:latin typeface="Arial"/>
                <a:cs typeface="Arial"/>
              </a:rPr>
              <a:t>1</a:t>
            </a:r>
            <a:r>
              <a:rPr sz="849" dirty="0">
                <a:solidFill>
                  <a:srgbClr val="2F599E"/>
                </a:solidFill>
                <a:latin typeface="Arial"/>
                <a:cs typeface="Arial"/>
              </a:rPr>
              <a:t>1</a:t>
            </a:r>
            <a:r>
              <a:rPr sz="849" dirty="0">
                <a:solidFill>
                  <a:srgbClr val="8C8C8E"/>
                </a:solidFill>
                <a:latin typeface="Arial"/>
                <a:cs typeface="Arial"/>
              </a:rPr>
              <a:t>.</a:t>
            </a:r>
            <a:r>
              <a:rPr sz="849" spc="30" dirty="0">
                <a:solidFill>
                  <a:srgbClr val="8C8C8E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2F599E"/>
                </a:solidFill>
                <a:latin typeface="Arial"/>
                <a:cs typeface="Arial"/>
              </a:rPr>
              <a:t>Other</a:t>
            </a:r>
            <a:r>
              <a:rPr sz="849" spc="140" dirty="0">
                <a:solidFill>
                  <a:srgbClr val="2F599E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2F599E"/>
                </a:solidFill>
                <a:latin typeface="Arial"/>
                <a:cs typeface="Arial"/>
              </a:rPr>
              <a:t>investments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060915" y="3654823"/>
            <a:ext cx="459603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20" dirty="0">
                <a:solidFill>
                  <a:srgbClr val="3D3D3D"/>
                </a:solidFill>
                <a:latin typeface="Arial"/>
                <a:cs typeface="Arial"/>
              </a:rPr>
              <a:t>Loans</a:t>
            </a:r>
            <a:r>
              <a:rPr sz="649" spc="1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endParaRPr sz="649">
              <a:latin typeface="Arial"/>
              <a:cs typeface="Arial"/>
            </a:endParaRPr>
          </a:p>
        </p:txBody>
      </p: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837861" y="3749864"/>
          <a:ext cx="5953279" cy="8488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087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4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431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078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164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592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14742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4775" algn="r">
                        <a:lnSpc>
                          <a:spcPts val="665"/>
                        </a:lnSpc>
                        <a:spcBef>
                          <a:spcPts val="145"/>
                        </a:spcBef>
                      </a:pPr>
                      <a:r>
                        <a:rPr sz="6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 marR="238125" algn="r">
                        <a:lnSpc>
                          <a:spcPts val="665"/>
                        </a:lnSpc>
                        <a:spcBef>
                          <a:spcPts val="145"/>
                        </a:spcBef>
                      </a:pPr>
                      <a:r>
                        <a:rPr sz="6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lnvasbnents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 marR="241300" algn="r">
                        <a:lnSpc>
                          <a:spcPts val="790"/>
                        </a:lnSpc>
                        <a:spcBef>
                          <a:spcPts val="20"/>
                        </a:spcBef>
                      </a:pPr>
                      <a:r>
                        <a:rPr sz="7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10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063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0" algn="r">
                        <a:lnSpc>
                          <a:spcPts val="580"/>
                        </a:lnSpc>
                      </a:pPr>
                      <a:r>
                        <a:rPr sz="700" i="1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635" algn="r">
                        <a:lnSpc>
                          <a:spcPts val="580"/>
                        </a:lnSpc>
                      </a:pPr>
                      <a:r>
                        <a:rPr sz="700" i="1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7015" algn="r">
                        <a:lnSpc>
                          <a:spcPts val="580"/>
                        </a:lnSpc>
                      </a:pPr>
                      <a:r>
                        <a:rPr sz="700" b="1" i="1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80"/>
                        </a:lnSpc>
                      </a:pPr>
                      <a:r>
                        <a:rPr sz="600" spc="-25" dirty="0">
                          <a:solidFill>
                            <a:srgbClr val="64626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02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Carrying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4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April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033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2987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939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Additions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R="24066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900" b="1" spc="-50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02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Disposals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3679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0665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Carrying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6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8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1775"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939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5696881" y="3586494"/>
            <a:ext cx="242163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105" dirty="0">
                <a:solidFill>
                  <a:srgbClr val="3D3D3D"/>
                </a:solidFill>
                <a:latin typeface="Courier New"/>
                <a:cs typeface="Courier New"/>
              </a:rPr>
              <a:t>2024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09889" y="3592843"/>
            <a:ext cx="24406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07841" y="4705393"/>
            <a:ext cx="5423310" cy="64914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None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loans</a:t>
            </a:r>
            <a:r>
              <a:rPr sz="84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-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receivables</a:t>
            </a:r>
            <a:r>
              <a:rPr sz="84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or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investments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either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overdue</a:t>
            </a:r>
            <a:r>
              <a:rPr sz="8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or</a:t>
            </a:r>
            <a:r>
              <a:rPr sz="84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impaired.</a:t>
            </a:r>
            <a:endParaRPr sz="849">
              <a:latin typeface="Arial"/>
              <a:cs typeface="Arial"/>
            </a:endParaRPr>
          </a:p>
          <a:p>
            <a:pPr marL="13946">
              <a:spcBef>
                <a:spcPts val="854"/>
              </a:spcBef>
            </a:pP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(i)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currency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interest</a:t>
            </a:r>
            <a:r>
              <a:rPr sz="84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exposure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 of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other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investments</a:t>
            </a:r>
            <a:r>
              <a:rPr sz="84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Group</a:t>
            </a:r>
            <a:r>
              <a:rPr sz="8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84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follows:</a:t>
            </a:r>
            <a:endParaRPr sz="84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849">
              <a:latin typeface="Arial"/>
              <a:cs typeface="Arial"/>
            </a:endParaRPr>
          </a:p>
          <a:p>
            <a:pPr marL="2777840">
              <a:tabLst>
                <a:tab pos="2952168" algn="l"/>
                <a:tab pos="4867876" algn="l"/>
                <a:tab pos="5409878" algn="l"/>
              </a:tabLst>
            </a:pPr>
            <a:r>
              <a:rPr sz="799" b="1" u="sng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b="1" u="sng" spc="-20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2024</a:t>
            </a:r>
            <a:r>
              <a:rPr sz="799" b="1" u="sng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849" u="sng" spc="-20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2023</a:t>
            </a:r>
            <a:r>
              <a:rPr sz="849" u="sng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849">
              <a:latin typeface="Arial"/>
              <a:cs typeface="Arial"/>
            </a:endParaRPr>
          </a:p>
        </p:txBody>
      </p:sp>
      <p:graphicFrame>
        <p:nvGraphicFramePr>
          <p:cNvPr id="19" name="object 19"/>
          <p:cNvGraphicFramePr>
            <a:graphicFrameLocks noGrp="1"/>
          </p:cNvGraphicFramePr>
          <p:nvPr/>
        </p:nvGraphicFramePr>
        <p:xfrm>
          <a:off x="908859" y="5391389"/>
          <a:ext cx="5220451" cy="1895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298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72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73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13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629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7180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9318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ts val="635"/>
                        </a:lnSpc>
                      </a:pPr>
                      <a:r>
                        <a:rPr sz="6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Fixed</a:t>
                      </a:r>
                      <a:r>
                        <a:rPr sz="600" b="1" spc="8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ts val="635"/>
                        </a:lnSpc>
                      </a:pPr>
                      <a:r>
                        <a:rPr sz="6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Floating</a:t>
                      </a:r>
                      <a:r>
                        <a:rPr sz="600" b="1" spc="7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8260" algn="ctr">
                        <a:lnSpc>
                          <a:spcPts val="635"/>
                        </a:lnSpc>
                      </a:pPr>
                      <a:r>
                        <a:rPr sz="6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Fixed </a:t>
                      </a:r>
                      <a:r>
                        <a:rPr sz="6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ts val="635"/>
                        </a:lnSpc>
                      </a:pPr>
                      <a:r>
                        <a:rPr sz="6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Floating</a:t>
                      </a:r>
                      <a:r>
                        <a:rPr sz="6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35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3025" algn="r">
                        <a:lnSpc>
                          <a:spcPts val="660"/>
                        </a:lnSpc>
                      </a:pPr>
                      <a:r>
                        <a:rPr sz="6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long-</a:t>
                      </a:r>
                      <a:r>
                        <a:rPr sz="6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term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ts val="660"/>
                        </a:lnSpc>
                      </a:pPr>
                      <a:r>
                        <a:rPr sz="6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long-</a:t>
                      </a:r>
                      <a:r>
                        <a:rPr sz="6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term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2069" algn="ctr">
                        <a:lnSpc>
                          <a:spcPts val="660"/>
                        </a:lnSpc>
                      </a:pPr>
                      <a:r>
                        <a:rPr sz="6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long-</a:t>
                      </a:r>
                      <a:r>
                        <a:rPr sz="6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term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0480" algn="r">
                        <a:lnSpc>
                          <a:spcPts val="660"/>
                        </a:lnSpc>
                      </a:pPr>
                      <a:r>
                        <a:rPr sz="6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long-</a:t>
                      </a:r>
                      <a:r>
                        <a:rPr sz="6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term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0" name="object 20"/>
          <p:cNvSpPr txBox="1"/>
          <p:nvPr/>
        </p:nvSpPr>
        <p:spPr>
          <a:xfrm>
            <a:off x="3145825" y="5565967"/>
            <a:ext cx="375289" cy="323941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92552" marR="5071" indent="-80508">
              <a:lnSpc>
                <a:spcPct val="104800"/>
              </a:lnSpc>
              <a:spcBef>
                <a:spcPts val="60"/>
              </a:spcBef>
            </a:pP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financial</a:t>
            </a:r>
            <a:r>
              <a:rPr sz="649" b="1" spc="70" dirty="0">
                <a:solidFill>
                  <a:srgbClr val="3D3D3D"/>
                </a:solidFill>
                <a:latin typeface="Arial"/>
                <a:cs typeface="Arial"/>
              </a:rPr>
              <a:t> asnts</a:t>
            </a:r>
            <a:endParaRPr sz="649">
              <a:latin typeface="Arial"/>
              <a:cs typeface="Arial"/>
            </a:endParaRPr>
          </a:p>
          <a:p>
            <a:pPr marL="242791">
              <a:lnSpc>
                <a:spcPts val="754"/>
              </a:lnSpc>
            </a:pPr>
            <a:r>
              <a:rPr sz="699" i="1" spc="-25" dirty="0">
                <a:solidFill>
                  <a:srgbClr val="3D3D3D"/>
                </a:solidFill>
                <a:latin typeface="Courier New"/>
                <a:cs typeface="Courier New"/>
              </a:rPr>
              <a:t>tm</a:t>
            </a:r>
            <a:endParaRPr sz="699">
              <a:latin typeface="Courier New"/>
              <a:cs typeface="Courier New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22208" y="5565967"/>
            <a:ext cx="373387" cy="323941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89383" marR="5071" indent="-77338">
              <a:lnSpc>
                <a:spcPct val="104800"/>
              </a:lnSpc>
              <a:spcBef>
                <a:spcPts val="60"/>
              </a:spcBef>
            </a:pP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financial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assets</a:t>
            </a:r>
            <a:endParaRPr sz="649">
              <a:latin typeface="Arial"/>
              <a:cs typeface="Arial"/>
            </a:endParaRPr>
          </a:p>
          <a:p>
            <a:pPr marL="236451">
              <a:lnSpc>
                <a:spcPts val="754"/>
              </a:lnSpc>
            </a:pPr>
            <a:r>
              <a:rPr sz="699" i="1" spc="-25" dirty="0">
                <a:solidFill>
                  <a:srgbClr val="3D3D3D"/>
                </a:solidFill>
                <a:latin typeface="Courier New"/>
                <a:cs typeface="Courier New"/>
              </a:rPr>
              <a:t>tm</a:t>
            </a:r>
            <a:endParaRPr sz="699">
              <a:latin typeface="Courier New"/>
              <a:cs typeface="Courier New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552327" y="5650805"/>
            <a:ext cx="264351" cy="23899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68"/>
              </a:lnSpc>
              <a:spcBef>
                <a:spcPts val="100"/>
              </a:spcBef>
            </a:pPr>
            <a:r>
              <a:rPr sz="749" b="1" spc="-10" dirty="0">
                <a:solidFill>
                  <a:srgbClr val="3D3D3D"/>
                </a:solidFill>
                <a:latin typeface="Arial"/>
                <a:cs typeface="Arial"/>
              </a:rPr>
              <a:t>Total</a:t>
            </a:r>
            <a:endParaRPr sz="749">
              <a:latin typeface="Arial"/>
              <a:cs typeface="Arial"/>
            </a:endParaRPr>
          </a:p>
          <a:p>
            <a:pPr marL="124882">
              <a:lnSpc>
                <a:spcPts val="809"/>
              </a:lnSpc>
            </a:pPr>
            <a:r>
              <a:rPr sz="699" i="1" spc="-75" dirty="0">
                <a:solidFill>
                  <a:srgbClr val="3D3D3D"/>
                </a:solidFill>
                <a:latin typeface="Courier New"/>
                <a:cs typeface="Courier New"/>
              </a:rPr>
              <a:t>trn</a:t>
            </a:r>
            <a:endParaRPr sz="699">
              <a:latin typeface="Courier New"/>
              <a:cs typeface="Courier New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080775" y="5565967"/>
            <a:ext cx="342959" cy="320137"/>
          </a:xfrm>
          <a:prstGeom prst="rect">
            <a:avLst/>
          </a:prstGeom>
        </p:spPr>
        <p:txBody>
          <a:bodyPr vert="horz" wrap="square" lIns="0" tIns="7607" rIns="0" bIns="0" rtlCol="0">
            <a:spAutoFit/>
          </a:bodyPr>
          <a:lstStyle/>
          <a:p>
            <a:pPr marL="74169" marR="5071" indent="-62124" algn="r">
              <a:lnSpc>
                <a:spcPct val="104800"/>
              </a:lnSpc>
              <a:spcBef>
                <a:spcPts val="60"/>
              </a:spcBef>
            </a:pP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financia</a:t>
            </a:r>
            <a:r>
              <a:rPr sz="649" spc="-10" dirty="0">
                <a:solidFill>
                  <a:srgbClr val="646266"/>
                </a:solidFill>
                <a:latin typeface="Arial"/>
                <a:cs typeface="Arial"/>
              </a:rPr>
              <a:t>l</a:t>
            </a:r>
            <a:r>
              <a:rPr sz="649" spc="499" dirty="0">
                <a:solidFill>
                  <a:srgbClr val="646266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assets</a:t>
            </a:r>
            <a:endParaRPr sz="649">
              <a:latin typeface="Arial"/>
              <a:cs typeface="Arial"/>
            </a:endParaRPr>
          </a:p>
          <a:p>
            <a:pPr marR="31696" algn="r">
              <a:spcBef>
                <a:spcPts val="65"/>
              </a:spcBef>
            </a:pPr>
            <a:r>
              <a:rPr sz="549" spc="-25" dirty="0">
                <a:solidFill>
                  <a:srgbClr val="3D3D3D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699268" y="5565967"/>
            <a:ext cx="331548" cy="29445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749"/>
              </a:lnSpc>
              <a:spcBef>
                <a:spcPts val="100"/>
              </a:spcBef>
            </a:pP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financial</a:t>
            </a:r>
            <a:endParaRPr sz="649">
              <a:latin typeface="Arial"/>
              <a:cs typeface="Arial"/>
            </a:endParaRPr>
          </a:p>
          <a:p>
            <a:pPr marL="73535">
              <a:lnSpc>
                <a:spcPts val="818"/>
              </a:lnSpc>
            </a:pPr>
            <a:r>
              <a:rPr sz="749" b="1" spc="-60" dirty="0">
                <a:solidFill>
                  <a:srgbClr val="3D3D3D"/>
                </a:solidFill>
                <a:latin typeface="Arial"/>
                <a:cs typeface="Arial"/>
              </a:rPr>
              <a:t>assets</a:t>
            </a:r>
            <a:endParaRPr sz="749">
              <a:latin typeface="Arial"/>
              <a:cs typeface="Arial"/>
            </a:endParaRPr>
          </a:p>
          <a:p>
            <a:pPr marL="215533">
              <a:lnSpc>
                <a:spcPts val="669"/>
              </a:lnSpc>
            </a:pPr>
            <a:r>
              <a:rPr sz="599" b="1" spc="-25" dirty="0">
                <a:solidFill>
                  <a:srgbClr val="8C8C8E"/>
                </a:solidFill>
                <a:latin typeface="Arial"/>
                <a:cs typeface="Arial"/>
              </a:rPr>
              <a:t>r,n</a:t>
            </a:r>
            <a:endParaRPr sz="5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04371" y="5631731"/>
            <a:ext cx="256110" cy="254842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12678">
              <a:spcBef>
                <a:spcPts val="175"/>
              </a:spcBef>
            </a:pP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Tot</a:t>
            </a:r>
            <a:r>
              <a:rPr sz="849" spc="-10" dirty="0">
                <a:solidFill>
                  <a:srgbClr val="646266"/>
                </a:solidFill>
                <a:latin typeface="Arial"/>
                <a:cs typeface="Arial"/>
              </a:rPr>
              <a:t>a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l</a:t>
            </a:r>
            <a:endParaRPr sz="849">
              <a:latin typeface="Arial"/>
              <a:cs typeface="Arial"/>
            </a:endParaRPr>
          </a:p>
          <a:p>
            <a:pPr marL="129954">
              <a:spcBef>
                <a:spcPts val="50"/>
              </a:spcBef>
            </a:pPr>
            <a:r>
              <a:rPr sz="549" spc="-20" dirty="0">
                <a:solidFill>
                  <a:srgbClr val="757577"/>
                </a:solidFill>
                <a:latin typeface="Arial"/>
                <a:cs typeface="Arial"/>
              </a:rPr>
              <a:t>£1'1</a:t>
            </a:r>
            <a:endParaRPr sz="54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110711" y="5888300"/>
            <a:ext cx="8684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4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929387" y="5856041"/>
            <a:ext cx="380995" cy="3116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>
              <a:lnSpc>
                <a:spcPct val="120200"/>
              </a:lnSpc>
              <a:spcBef>
                <a:spcPts val="100"/>
              </a:spcBef>
            </a:pP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Sterling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Euros</a:t>
            </a:r>
            <a:endParaRPr sz="84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434234" y="5847674"/>
            <a:ext cx="90653" cy="343593"/>
          </a:xfrm>
          <a:prstGeom prst="rect">
            <a:avLst/>
          </a:prstGeom>
        </p:spPr>
        <p:txBody>
          <a:bodyPr vert="horz" wrap="square" lIns="0" tIns="46911" rIns="0" bIns="0" rtlCol="0">
            <a:spAutoFit/>
          </a:bodyPr>
          <a:lstStyle/>
          <a:p>
            <a:pPr marL="12678">
              <a:spcBef>
                <a:spcPts val="369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7</a:t>
            </a:r>
            <a:endParaRPr sz="849">
              <a:latin typeface="Arial"/>
              <a:cs typeface="Arial"/>
            </a:endParaRPr>
          </a:p>
          <a:p>
            <a:pPr marL="14579">
              <a:spcBef>
                <a:spcPts val="254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665222" y="5860869"/>
            <a:ext cx="147707" cy="314685"/>
          </a:xfrm>
          <a:prstGeom prst="rect">
            <a:avLst/>
          </a:prstGeom>
        </p:spPr>
        <p:txBody>
          <a:bodyPr vert="horz" wrap="square" lIns="0" tIns="43108" rIns="0" bIns="0" rtlCol="0">
            <a:spAutoFit/>
          </a:bodyPr>
          <a:lstStyle/>
          <a:p>
            <a:pPr marL="12678">
              <a:spcBef>
                <a:spcPts val="339"/>
              </a:spcBef>
            </a:pPr>
            <a:r>
              <a:rPr sz="799" b="1" spc="-25" dirty="0">
                <a:solidFill>
                  <a:srgbClr val="3D3D3D"/>
                </a:solidFill>
                <a:latin typeface="Arial"/>
                <a:cs typeface="Arial"/>
              </a:rPr>
              <a:t>11</a:t>
            </a:r>
            <a:endParaRPr sz="799">
              <a:latin typeface="Arial"/>
              <a:cs typeface="Arial"/>
            </a:endParaRPr>
          </a:p>
          <a:p>
            <a:pPr marL="75437">
              <a:spcBef>
                <a:spcPts val="240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333340" y="5862139"/>
            <a:ext cx="91921" cy="330280"/>
          </a:xfrm>
          <a:prstGeom prst="rect">
            <a:avLst/>
          </a:prstGeom>
        </p:spPr>
        <p:txBody>
          <a:bodyPr vert="horz" wrap="square" lIns="0" tIns="35500" rIns="0" bIns="0" rtlCol="0">
            <a:spAutoFit/>
          </a:bodyPr>
          <a:lstStyle/>
          <a:p>
            <a:pPr marL="12678">
              <a:spcBef>
                <a:spcPts val="280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6</a:t>
            </a:r>
            <a:endParaRPr sz="849">
              <a:latin typeface="Arial"/>
              <a:cs typeface="Arial"/>
            </a:endParaRPr>
          </a:p>
          <a:p>
            <a:pPr marL="19652">
              <a:spcBef>
                <a:spcPts val="180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2</a:t>
            </a:r>
            <a:endParaRPr sz="84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951668" y="5891349"/>
            <a:ext cx="8558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3D3D3D"/>
                </a:solidFill>
                <a:latin typeface="Arial"/>
                <a:cs typeface="Arial"/>
              </a:rPr>
              <a:t>5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504884" y="5853963"/>
            <a:ext cx="151510" cy="323007"/>
          </a:xfrm>
          <a:prstGeom prst="rect">
            <a:avLst/>
          </a:prstGeom>
        </p:spPr>
        <p:txBody>
          <a:bodyPr vert="horz" wrap="square" lIns="0" tIns="43741" rIns="0" bIns="0" rtlCol="0">
            <a:spAutoFit/>
          </a:bodyPr>
          <a:lstStyle/>
          <a:p>
            <a:pPr marL="12678">
              <a:spcBef>
                <a:spcPts val="344"/>
              </a:spcBef>
            </a:pP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11</a:t>
            </a:r>
            <a:endParaRPr sz="849">
              <a:latin typeface="Arial"/>
              <a:cs typeface="Arial"/>
            </a:endParaRPr>
          </a:p>
          <a:p>
            <a:pPr marL="72901">
              <a:spcBef>
                <a:spcPts val="229"/>
              </a:spcBef>
            </a:pPr>
            <a:r>
              <a:rPr sz="799" spc="-50" dirty="0">
                <a:solidFill>
                  <a:srgbClr val="3D3D3D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436055" y="6211396"/>
            <a:ext cx="8494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9</a:t>
            </a:r>
            <a:endParaRPr sz="7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110710" y="6211396"/>
            <a:ext cx="874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4</a:t>
            </a:r>
            <a:endParaRPr sz="7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665222" y="6211396"/>
            <a:ext cx="1464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3D3D3D"/>
                </a:solidFill>
                <a:latin typeface="Arial"/>
                <a:cs typeface="Arial"/>
              </a:rPr>
              <a:t>13</a:t>
            </a:r>
            <a:endParaRPr sz="7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336120" y="6211396"/>
            <a:ext cx="8811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3D3D3D"/>
                </a:solidFill>
                <a:latin typeface="Arial"/>
                <a:cs typeface="Arial"/>
              </a:rPr>
              <a:t>B</a:t>
            </a:r>
            <a:endParaRPr sz="7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945574" y="6211396"/>
            <a:ext cx="7734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50" dirty="0">
                <a:solidFill>
                  <a:srgbClr val="3D3D3D"/>
                </a:solidFill>
                <a:latin typeface="Arial"/>
                <a:cs typeface="Arial"/>
              </a:rPr>
              <a:t>5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504884" y="6208096"/>
            <a:ext cx="15024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13</a:t>
            </a:r>
            <a:endParaRPr sz="84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27877" y="6346784"/>
            <a:ext cx="1064376" cy="468316"/>
          </a:xfrm>
          <a:prstGeom prst="rect">
            <a:avLst/>
          </a:prstGeom>
        </p:spPr>
        <p:txBody>
          <a:bodyPr vert="horz" wrap="square" lIns="0" tIns="38670" rIns="0" bIns="0" rtlCol="0">
            <a:spAutoFit/>
          </a:bodyPr>
          <a:lstStyle/>
          <a:p>
            <a:pPr marL="13946">
              <a:spcBef>
                <a:spcPts val="304"/>
              </a:spcBef>
            </a:pP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Disclosed</a:t>
            </a:r>
            <a:r>
              <a:rPr sz="84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endParaRPr sz="849">
              <a:latin typeface="Arial"/>
              <a:cs typeface="Arial"/>
            </a:endParaRPr>
          </a:p>
          <a:p>
            <a:pPr marL="12678" marR="5071" indent="1902">
              <a:lnSpc>
                <a:spcPct val="120200"/>
              </a:lnSpc>
            </a:pP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Loans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 and</a:t>
            </a:r>
            <a:r>
              <a:rPr sz="849" spc="-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receivables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Investments</a:t>
            </a:r>
            <a:endParaRPr sz="84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434234" y="6503394"/>
            <a:ext cx="90653" cy="330914"/>
          </a:xfrm>
          <a:prstGeom prst="rect">
            <a:avLst/>
          </a:prstGeom>
        </p:spPr>
        <p:txBody>
          <a:bodyPr vert="horz" wrap="square" lIns="0" tIns="40572" rIns="0" bIns="0" rtlCol="0">
            <a:spAutoFit/>
          </a:bodyPr>
          <a:lstStyle/>
          <a:p>
            <a:pPr marL="12678">
              <a:spcBef>
                <a:spcPts val="319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7</a:t>
            </a:r>
            <a:endParaRPr sz="849">
              <a:latin typeface="Arial"/>
              <a:cs typeface="Arial"/>
            </a:endParaRPr>
          </a:p>
          <a:p>
            <a:pPr marL="14579">
              <a:spcBef>
                <a:spcPts val="204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2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110710" y="6692993"/>
            <a:ext cx="874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4</a:t>
            </a:r>
            <a:endParaRPr sz="7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726062" y="6496916"/>
            <a:ext cx="86849" cy="343593"/>
          </a:xfrm>
          <a:prstGeom prst="rect">
            <a:avLst/>
          </a:prstGeom>
        </p:spPr>
        <p:txBody>
          <a:bodyPr vert="horz" wrap="square" lIns="0" tIns="46911" rIns="0" bIns="0" rtlCol="0">
            <a:spAutoFit/>
          </a:bodyPr>
          <a:lstStyle/>
          <a:p>
            <a:pPr marL="12678">
              <a:spcBef>
                <a:spcPts val="369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7</a:t>
            </a:r>
            <a:endParaRPr sz="849">
              <a:latin typeface="Arial"/>
              <a:cs typeface="Arial"/>
            </a:endParaRPr>
          </a:p>
          <a:p>
            <a:pPr marL="13312">
              <a:spcBef>
                <a:spcPts val="254"/>
              </a:spcBef>
            </a:pPr>
            <a:r>
              <a:rPr sz="799" b="1" spc="-50" dirty="0">
                <a:solidFill>
                  <a:srgbClr val="3D3D3D"/>
                </a:solidFill>
                <a:latin typeface="Arial"/>
                <a:cs typeface="Arial"/>
              </a:rPr>
              <a:t>6</a:t>
            </a:r>
            <a:endParaRPr sz="79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333339" y="6505282"/>
            <a:ext cx="90019" cy="336619"/>
          </a:xfrm>
          <a:prstGeom prst="rect">
            <a:avLst/>
          </a:prstGeom>
        </p:spPr>
        <p:txBody>
          <a:bodyPr vert="horz" wrap="square" lIns="0" tIns="38670" rIns="0" bIns="0" rtlCol="0">
            <a:spAutoFit/>
          </a:bodyPr>
          <a:lstStyle/>
          <a:p>
            <a:pPr marL="12678">
              <a:spcBef>
                <a:spcPts val="304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6</a:t>
            </a:r>
            <a:endParaRPr sz="849">
              <a:latin typeface="Arial"/>
              <a:cs typeface="Arial"/>
            </a:endParaRPr>
          </a:p>
          <a:p>
            <a:pPr marL="13312">
              <a:spcBef>
                <a:spcPts val="204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2</a:t>
            </a:r>
            <a:endParaRPr sz="84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945307" y="6686644"/>
            <a:ext cx="8875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5</a:t>
            </a:r>
            <a:endParaRPr sz="84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563261" y="6505282"/>
            <a:ext cx="86849" cy="336619"/>
          </a:xfrm>
          <a:prstGeom prst="rect">
            <a:avLst/>
          </a:prstGeom>
        </p:spPr>
        <p:txBody>
          <a:bodyPr vert="horz" wrap="square" lIns="0" tIns="38670" rIns="0" bIns="0" rtlCol="0">
            <a:spAutoFit/>
          </a:bodyPr>
          <a:lstStyle/>
          <a:p>
            <a:pPr marL="13312">
              <a:spcBef>
                <a:spcPts val="304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6</a:t>
            </a:r>
            <a:endParaRPr sz="849">
              <a:latin typeface="Arial"/>
              <a:cs typeface="Arial"/>
            </a:endParaRPr>
          </a:p>
          <a:p>
            <a:pPr marL="12678">
              <a:spcBef>
                <a:spcPts val="204"/>
              </a:spcBef>
            </a:pPr>
            <a:r>
              <a:rPr sz="849" spc="-50" dirty="0">
                <a:solidFill>
                  <a:srgbClr val="3D3D3D"/>
                </a:solidFill>
                <a:latin typeface="Arial"/>
                <a:cs typeface="Arial"/>
              </a:rPr>
              <a:t>7</a:t>
            </a:r>
            <a:endParaRPr sz="849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03366" y="7135727"/>
            <a:ext cx="4007734" cy="1020001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3457402" marR="5071" indent="149605" algn="r">
              <a:lnSpc>
                <a:spcPct val="98600"/>
              </a:lnSpc>
              <a:spcBef>
                <a:spcPts val="110"/>
              </a:spcBef>
            </a:pP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Weighted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average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effective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D3D3D"/>
                </a:solidFill>
                <a:latin typeface="Arial"/>
                <a:cs typeface="Arial"/>
              </a:rPr>
              <a:t>fixed</a:t>
            </a:r>
            <a:r>
              <a:rPr sz="649" b="1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Interest</a:t>
            </a:r>
            <a:endParaRPr sz="649">
              <a:latin typeface="Arial"/>
              <a:cs typeface="Arial"/>
            </a:endParaRPr>
          </a:p>
          <a:p>
            <a:pPr marR="9509" algn="r">
              <a:spcBef>
                <a:spcPts val="15"/>
              </a:spcBef>
            </a:pPr>
            <a:r>
              <a:rPr sz="649" b="1" spc="-20" dirty="0">
                <a:solidFill>
                  <a:srgbClr val="3D3D3D"/>
                </a:solidFill>
                <a:latin typeface="Arial"/>
                <a:cs typeface="Arial"/>
              </a:rPr>
              <a:t>rate</a:t>
            </a:r>
            <a:endParaRPr sz="649">
              <a:latin typeface="Arial"/>
              <a:cs typeface="Arial"/>
            </a:endParaRPr>
          </a:p>
          <a:p>
            <a:pPr marR="6339" algn="r">
              <a:spcBef>
                <a:spcPts val="10"/>
              </a:spcBef>
              <a:tabLst>
                <a:tab pos="3784505" algn="l"/>
              </a:tabLst>
            </a:pPr>
            <a:r>
              <a:rPr sz="649" b="1" u="sng" dirty="0">
                <a:solidFill>
                  <a:srgbClr val="757577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649" b="1" spc="499" dirty="0">
                <a:solidFill>
                  <a:srgbClr val="757577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757577"/>
                </a:solidFill>
                <a:latin typeface="Arial"/>
                <a:cs typeface="Arial"/>
              </a:rPr>
              <a:t>'4</a:t>
            </a:r>
            <a:endParaRPr sz="649">
              <a:latin typeface="Arial"/>
              <a:cs typeface="Arial"/>
            </a:endParaRPr>
          </a:p>
          <a:p>
            <a:pPr marL="138829">
              <a:spcBef>
                <a:spcPts val="10"/>
              </a:spcBef>
              <a:tabLst>
                <a:tab pos="3847264" algn="l"/>
              </a:tabLst>
            </a:pPr>
            <a:r>
              <a:rPr sz="1273" spc="-15" baseline="3267" dirty="0">
                <a:solidFill>
                  <a:srgbClr val="3D3D3D"/>
                </a:solidFill>
                <a:latin typeface="Arial"/>
                <a:cs typeface="Arial"/>
              </a:rPr>
              <a:t>Sterling</a:t>
            </a:r>
            <a:r>
              <a:rPr sz="1273" baseline="3267" dirty="0">
                <a:solidFill>
                  <a:srgbClr val="3D3D3D"/>
                </a:solidFill>
                <a:latin typeface="Arial"/>
                <a:cs typeface="Arial"/>
              </a:rPr>
              <a:t>	</a:t>
            </a:r>
            <a:r>
              <a:rPr sz="799" b="1" spc="-25" dirty="0">
                <a:solidFill>
                  <a:srgbClr val="3D3D3D"/>
                </a:solidFill>
                <a:latin typeface="Arial"/>
                <a:cs typeface="Arial"/>
              </a:rPr>
              <a:t>8.6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40"/>
              </a:spcBef>
            </a:pPr>
            <a:endParaRPr sz="849">
              <a:latin typeface="Arial"/>
              <a:cs typeface="Arial"/>
            </a:endParaRPr>
          </a:p>
          <a:p>
            <a:pPr marL="12678"/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(ii)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Contractua</a:t>
            </a:r>
            <a:r>
              <a:rPr sz="849" spc="-20" dirty="0">
                <a:solidFill>
                  <a:srgbClr val="757577"/>
                </a:solidFill>
                <a:latin typeface="Arial"/>
                <a:cs typeface="Arial"/>
              </a:rPr>
              <a:t>l</a:t>
            </a:r>
            <a:r>
              <a:rPr sz="849" spc="-114" dirty="0">
                <a:solidFill>
                  <a:srgbClr val="757577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maturities</a:t>
            </a:r>
            <a:r>
              <a:rPr sz="8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 other</a:t>
            </a:r>
            <a:r>
              <a:rPr sz="84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investments</a:t>
            </a:r>
            <a:r>
              <a:rPr sz="84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84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D3D3D"/>
                </a:solidFill>
                <a:latin typeface="Arial"/>
                <a:cs typeface="Arial"/>
              </a:rPr>
              <a:t>follows</a:t>
            </a:r>
            <a:r>
              <a:rPr sz="849" spc="-10" dirty="0">
                <a:solidFill>
                  <a:srgbClr val="B3B3B5"/>
                </a:solidFill>
                <a:latin typeface="Arial"/>
                <a:cs typeface="Arial"/>
              </a:rPr>
              <a:t>:</a:t>
            </a:r>
            <a:endParaRPr sz="849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4706684" y="6963763"/>
            <a:ext cx="247868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95" dirty="0">
                <a:solidFill>
                  <a:srgbClr val="3D3D3D"/>
                </a:solidFill>
                <a:latin typeface="Courier New"/>
                <a:cs typeface="Courier New"/>
              </a:rPr>
              <a:t>2024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955921" y="6970113"/>
            <a:ext cx="24913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30" dirty="0">
                <a:solidFill>
                  <a:srgbClr val="3D3D3D"/>
                </a:solidFill>
                <a:latin typeface="Arial"/>
                <a:cs typeface="Arial"/>
              </a:rPr>
              <a:t>2023</a:t>
            </a:r>
            <a:endParaRPr sz="849">
              <a:latin typeface="Arial"/>
              <a:cs typeface="Arial"/>
            </a:endParaRPr>
          </a:p>
        </p:txBody>
      </p:sp>
      <p:sp>
        <p:nvSpPr>
          <p:cNvPr id="49" name="object 49"/>
          <p:cNvSpPr/>
          <p:nvPr/>
        </p:nvSpPr>
        <p:spPr>
          <a:xfrm>
            <a:off x="6366269" y="7340217"/>
            <a:ext cx="6339" cy="112840"/>
          </a:xfrm>
          <a:custGeom>
            <a:avLst/>
            <a:gdLst/>
            <a:ahLst/>
            <a:cxnLst/>
            <a:rect l="l" t="t" r="r" b="b"/>
            <a:pathLst>
              <a:path w="6350" h="113029">
                <a:moveTo>
                  <a:pt x="6103" y="112811"/>
                </a:moveTo>
                <a:lnTo>
                  <a:pt x="0" y="112811"/>
                </a:lnTo>
                <a:lnTo>
                  <a:pt x="0" y="0"/>
                </a:lnTo>
                <a:lnTo>
                  <a:pt x="6103" y="0"/>
                </a:lnTo>
                <a:lnTo>
                  <a:pt x="6103" y="112811"/>
                </a:lnTo>
                <a:close/>
              </a:path>
            </a:pathLst>
          </a:custGeom>
          <a:solidFill>
            <a:srgbClr val="D4D4D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 txBox="1"/>
          <p:nvPr/>
        </p:nvSpPr>
        <p:spPr>
          <a:xfrm>
            <a:off x="4971606" y="7135727"/>
            <a:ext cx="450726" cy="517925"/>
          </a:xfrm>
          <a:prstGeom prst="rect">
            <a:avLst/>
          </a:prstGeom>
        </p:spPr>
        <p:txBody>
          <a:bodyPr vert="horz" wrap="square" lIns="0" tIns="15214" rIns="0" bIns="0" rtlCol="0">
            <a:spAutoFit/>
          </a:bodyPr>
          <a:lstStyle/>
          <a:p>
            <a:pPr marL="12678" marR="5071" indent="36133" algn="r">
              <a:lnSpc>
                <a:spcPct val="97500"/>
              </a:lnSpc>
              <a:spcBef>
                <a:spcPts val="120"/>
              </a:spcBef>
            </a:pP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Weighted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average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D3D3D"/>
                </a:solidFill>
                <a:latin typeface="Arial"/>
                <a:cs typeface="Arial"/>
              </a:rPr>
              <a:t>time</a:t>
            </a:r>
            <a:r>
              <a:rPr sz="649" b="1" spc="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25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99" dirty="0">
                <a:solidFill>
                  <a:srgbClr val="3D3D3D"/>
                </a:solidFill>
                <a:latin typeface="Arial"/>
                <a:cs typeface="Arial"/>
              </a:rPr>
              <a:t>which</a:t>
            </a:r>
            <a:r>
              <a:rPr sz="69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20" dirty="0">
                <a:solidFill>
                  <a:srgbClr val="3D3D3D"/>
                </a:solidFill>
                <a:latin typeface="Arial"/>
                <a:cs typeface="Arial"/>
              </a:rPr>
              <a:t>rate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D3D3D"/>
                </a:solidFill>
                <a:latin typeface="Arial"/>
                <a:cs typeface="Arial"/>
              </a:rPr>
              <a:t>ls</a:t>
            </a:r>
            <a:r>
              <a:rPr sz="649" b="1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fixed</a:t>
            </a:r>
            <a:endParaRPr sz="649">
              <a:latin typeface="Arial"/>
              <a:cs typeface="Arial"/>
            </a:endParaRPr>
          </a:p>
        </p:txBody>
      </p:sp>
      <p:sp>
        <p:nvSpPr>
          <p:cNvPr id="54" name="object 54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55" name="object 5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56" name="object 5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76</a:t>
            </a:r>
            <a:endParaRPr sz="849"/>
          </a:p>
        </p:txBody>
      </p:sp>
      <p:sp>
        <p:nvSpPr>
          <p:cNvPr id="51" name="object 51"/>
          <p:cNvSpPr txBox="1"/>
          <p:nvPr/>
        </p:nvSpPr>
        <p:spPr>
          <a:xfrm>
            <a:off x="5569641" y="7135726"/>
            <a:ext cx="463405" cy="5147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0588" marR="9509" indent="-43741" algn="just">
              <a:lnSpc>
                <a:spcPct val="100200"/>
              </a:lnSpc>
              <a:spcBef>
                <a:spcPts val="100"/>
              </a:spcBef>
            </a:pP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Weighted</a:t>
            </a:r>
            <a:r>
              <a:rPr sz="649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average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effective</a:t>
            </a:r>
            <a:endParaRPr sz="649">
              <a:latin typeface="Arial"/>
              <a:cs typeface="Arial"/>
            </a:endParaRPr>
          </a:p>
          <a:p>
            <a:pPr marL="12678" marR="5071" indent="251033" algn="just">
              <a:lnSpc>
                <a:spcPts val="769"/>
              </a:lnSpc>
            </a:pP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fixed</a:t>
            </a:r>
            <a:r>
              <a:rPr sz="649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nterest</a:t>
            </a:r>
            <a:r>
              <a:rPr sz="64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D3D3D"/>
                </a:solidFill>
                <a:latin typeface="Arial"/>
                <a:cs typeface="Arial"/>
              </a:rPr>
              <a:t>rate</a:t>
            </a:r>
            <a:endParaRPr sz="649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6138533" y="7135727"/>
            <a:ext cx="510317" cy="523512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 indent="111570" algn="r">
              <a:lnSpc>
                <a:spcPts val="769"/>
              </a:lnSpc>
              <a:spcBef>
                <a:spcPts val="135"/>
              </a:spcBef>
            </a:pP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Weighted</a:t>
            </a:r>
            <a:r>
              <a:rPr sz="649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D3D3D"/>
                </a:solidFill>
                <a:latin typeface="Arial"/>
                <a:cs typeface="Arial"/>
              </a:rPr>
              <a:t>average</a:t>
            </a:r>
            <a:r>
              <a:rPr sz="649" b="1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t</a:t>
            </a:r>
            <a:r>
              <a:rPr sz="649" dirty="0">
                <a:solidFill>
                  <a:srgbClr val="B3B3B5"/>
                </a:solidFill>
                <a:latin typeface="Arial"/>
                <a:cs typeface="Arial"/>
              </a:rPr>
              <a:t>i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me</a:t>
            </a:r>
            <a:r>
              <a:rPr sz="649" spc="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D3D3D"/>
                </a:solidFill>
                <a:latin typeface="Arial"/>
                <a:cs typeface="Arial"/>
              </a:rPr>
              <a:t>ror</a:t>
            </a:r>
            <a:r>
              <a:rPr sz="649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which</a:t>
            </a:r>
            <a:r>
              <a:rPr sz="64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rate</a:t>
            </a:r>
            <a:r>
              <a:rPr sz="64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D3D3D"/>
                </a:solidFill>
                <a:latin typeface="Arial"/>
                <a:cs typeface="Arial"/>
              </a:rPr>
              <a:t>is</a:t>
            </a:r>
            <a:endParaRPr sz="649">
              <a:latin typeface="Arial"/>
              <a:cs typeface="Arial"/>
            </a:endParaRPr>
          </a:p>
          <a:p>
            <a:pPr marR="6973" algn="r">
              <a:lnSpc>
                <a:spcPts val="764"/>
              </a:lnSpc>
            </a:pP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fixed</a:t>
            </a:r>
            <a:endParaRPr sz="649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909419" y="7632817"/>
            <a:ext cx="1777552" cy="2353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50714">
              <a:spcBef>
                <a:spcPts val="100"/>
              </a:spcBef>
              <a:tabLst>
                <a:tab pos="300478" algn="l"/>
                <a:tab pos="1037094" algn="l"/>
                <a:tab pos="1528382" algn="l"/>
              </a:tabLst>
            </a:pPr>
            <a:r>
              <a:rPr sz="599" b="1" u="sng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b="1" u="sng" spc="-10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Years</a:t>
            </a:r>
            <a:r>
              <a:rPr sz="599" b="1" u="sng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49" b="1" u="sng" spc="-37" baseline="11111" dirty="0">
                <a:solidFill>
                  <a:srgbClr val="8C8C8E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,i,</a:t>
            </a:r>
            <a:r>
              <a:rPr sz="749" b="1" u="sng" baseline="11111" dirty="0">
                <a:solidFill>
                  <a:srgbClr val="8C8C8E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499" b="1" u="sng" spc="-10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Y</a:t>
            </a:r>
            <a:r>
              <a:rPr sz="499" b="1" u="sng" spc="-10" dirty="0">
                <a:solidFill>
                  <a:srgbClr val="757577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e1</a:t>
            </a:r>
            <a:r>
              <a:rPr sz="499" b="1" u="sng" spc="-10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,s</a:t>
            </a:r>
            <a:r>
              <a:rPr sz="499" b="1" u="sng" spc="499" dirty="0">
                <a:solidFill>
                  <a:srgbClr val="3D3D3D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499">
              <a:latin typeface="Arial"/>
              <a:cs typeface="Arial"/>
            </a:endParaRPr>
          </a:p>
          <a:p>
            <a:pPr marL="351192">
              <a:spcBef>
                <a:spcPts val="40"/>
              </a:spcBef>
              <a:tabLst>
                <a:tab pos="955952" algn="l"/>
                <a:tab pos="1578462" algn="l"/>
              </a:tabLst>
            </a:pPr>
            <a:r>
              <a:rPr sz="799" b="1" spc="-25" dirty="0">
                <a:solidFill>
                  <a:srgbClr val="3D3D3D"/>
                </a:solidFill>
                <a:latin typeface="Arial"/>
                <a:cs typeface="Arial"/>
              </a:rPr>
              <a:t>3.6</a:t>
            </a:r>
            <a:r>
              <a:rPr sz="799" b="1" dirty="0">
                <a:solidFill>
                  <a:srgbClr val="3D3D3D"/>
                </a:solidFill>
                <a:latin typeface="Arial"/>
                <a:cs typeface="Arial"/>
              </a:rPr>
              <a:t>	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7.4</a:t>
            </a:r>
            <a:r>
              <a:rPr sz="849" dirty="0">
                <a:solidFill>
                  <a:srgbClr val="3D3D3D"/>
                </a:solidFill>
                <a:latin typeface="Arial"/>
                <a:cs typeface="Arial"/>
              </a:rPr>
              <a:t>	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3</a:t>
            </a:r>
            <a:r>
              <a:rPr sz="849" spc="-25" dirty="0">
                <a:solidFill>
                  <a:srgbClr val="B3B3B5"/>
                </a:solidFill>
                <a:latin typeface="Arial"/>
                <a:cs typeface="Arial"/>
              </a:rPr>
              <a:t>.</a:t>
            </a:r>
            <a:r>
              <a:rPr sz="849" spc="-25" dirty="0">
                <a:solidFill>
                  <a:srgbClr val="3D3D3D"/>
                </a:solidFill>
                <a:latin typeface="Arial"/>
                <a:cs typeface="Arial"/>
              </a:rPr>
              <a:t>7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29506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798295" y="1535894"/>
          <a:ext cx="5998923" cy="159814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955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37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22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1367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ts val="1010"/>
                        </a:lnSpc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38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5260" algn="r">
                        <a:lnSpc>
                          <a:spcPts val="610"/>
                        </a:lnSpc>
                      </a:pPr>
                      <a:r>
                        <a:rPr sz="6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1275" algn="r">
                        <a:lnSpc>
                          <a:spcPts val="610"/>
                        </a:lnSpc>
                      </a:pPr>
                      <a:r>
                        <a:rPr sz="6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16891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debtors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161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161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8254">
                <a:tc>
                  <a:txBody>
                    <a:bodyPr/>
                    <a:lstStyle/>
                    <a:p>
                      <a:pPr marL="44450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1000" dirty="0">
                          <a:solidFill>
                            <a:srgbClr val="3A5DA7"/>
                          </a:solidFill>
                          <a:latin typeface="Arial"/>
                          <a:cs typeface="Arial"/>
                        </a:rPr>
                        <a:t>13.</a:t>
                      </a:r>
                      <a:r>
                        <a:rPr sz="1000" spc="-65" dirty="0">
                          <a:solidFill>
                            <a:srgbClr val="3A5DA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dirty="0">
                          <a:solidFill>
                            <a:srgbClr val="3A5DA7"/>
                          </a:solidFill>
                          <a:latin typeface="Arial"/>
                          <a:cs typeface="Arial"/>
                        </a:rPr>
                        <a:t>Deferred </a:t>
                      </a:r>
                      <a:r>
                        <a:rPr sz="1000" spc="-25" dirty="0">
                          <a:solidFill>
                            <a:srgbClr val="3A5DA7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13819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046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ts val="930"/>
                        </a:lnSpc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R="199390" algn="r">
                        <a:lnSpc>
                          <a:spcPts val="630"/>
                        </a:lnSpc>
                      </a:pPr>
                      <a:r>
                        <a:rPr sz="6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2880">
                        <a:lnSpc>
                          <a:spcPts val="930"/>
                        </a:lnSpc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L="297180">
                        <a:lnSpc>
                          <a:spcPts val="630"/>
                        </a:lnSpc>
                      </a:pPr>
                      <a:r>
                        <a:rPr sz="6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2001">
                <a:tc>
                  <a:txBody>
                    <a:bodyPr/>
                    <a:lstStyle/>
                    <a:p>
                      <a:pPr marL="18161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Deferred tax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309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965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222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181610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Deferred tax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066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ct val="100000"/>
                        </a:lnSpc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 marL="184150">
                        <a:lnSpc>
                          <a:spcPts val="869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ts val="915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261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975" algn="r">
                        <a:lnSpc>
                          <a:spcPts val="915"/>
                        </a:lnSpc>
                        <a:spcBef>
                          <a:spcPts val="1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89909" y="1767734"/>
            <a:ext cx="682748" cy="0"/>
          </a:xfrm>
          <a:custGeom>
            <a:avLst/>
            <a:gdLst/>
            <a:ahLst/>
            <a:cxnLst/>
            <a:rect l="l" t="t" r="r" b="b"/>
            <a:pathLst>
              <a:path w="683894">
                <a:moveTo>
                  <a:pt x="0" y="0"/>
                </a:moveTo>
                <a:lnTo>
                  <a:pt x="68381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82858" y="9513029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56385" y="3622456"/>
            <a:ext cx="3383309" cy="0"/>
          </a:xfrm>
          <a:custGeom>
            <a:avLst/>
            <a:gdLst/>
            <a:ahLst/>
            <a:cxnLst/>
            <a:rect l="l" t="t" r="r" b="b"/>
            <a:pathLst>
              <a:path w="3388995">
                <a:moveTo>
                  <a:pt x="0" y="0"/>
                </a:moveTo>
                <a:lnTo>
                  <a:pt x="338855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63443" y="5010447"/>
            <a:ext cx="466575" cy="0"/>
          </a:xfrm>
          <a:custGeom>
            <a:avLst/>
            <a:gdLst/>
            <a:ahLst/>
            <a:cxnLst/>
            <a:rect l="l" t="t" r="r" b="b"/>
            <a:pathLst>
              <a:path w="467360">
                <a:moveTo>
                  <a:pt x="0" y="0"/>
                </a:moveTo>
                <a:lnTo>
                  <a:pt x="46707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56385" y="6407589"/>
            <a:ext cx="3383309" cy="0"/>
          </a:xfrm>
          <a:custGeom>
            <a:avLst/>
            <a:gdLst/>
            <a:ahLst/>
            <a:cxnLst/>
            <a:rect l="l" t="t" r="r" b="b"/>
            <a:pathLst>
              <a:path w="3388995">
                <a:moveTo>
                  <a:pt x="0" y="0"/>
                </a:moveTo>
                <a:lnTo>
                  <a:pt x="3388557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69545" y="6407589"/>
            <a:ext cx="633935" cy="0"/>
          </a:xfrm>
          <a:custGeom>
            <a:avLst/>
            <a:gdLst/>
            <a:ahLst/>
            <a:cxnLst/>
            <a:rect l="l" t="t" r="r" b="b"/>
            <a:pathLst>
              <a:path w="635000">
                <a:moveTo>
                  <a:pt x="0" y="0"/>
                </a:moveTo>
                <a:lnTo>
                  <a:pt x="634972" y="0"/>
                </a:lnTo>
              </a:path>
            </a:pathLst>
          </a:custGeom>
          <a:ln w="317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93535" y="708723"/>
            <a:ext cx="277346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4F9E"/>
                </a:solidFill>
                <a:latin typeface="Arial"/>
                <a:cs typeface="Arial"/>
              </a:rPr>
              <a:t>E7.</a:t>
            </a:r>
            <a:r>
              <a:rPr sz="1198" b="1" spc="110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9E"/>
                </a:solidFill>
                <a:latin typeface="Arial"/>
                <a:cs typeface="Arial"/>
              </a:rPr>
              <a:t>Notes</a:t>
            </a:r>
            <a:r>
              <a:rPr sz="1198" b="1" spc="105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9E"/>
                </a:solidFill>
                <a:latin typeface="Arial"/>
                <a:cs typeface="Arial"/>
              </a:rPr>
              <a:t>to</a:t>
            </a:r>
            <a:r>
              <a:rPr sz="1198" b="1" spc="55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9E"/>
                </a:solidFill>
                <a:latin typeface="Arial"/>
                <a:cs typeface="Arial"/>
              </a:rPr>
              <a:t>the</a:t>
            </a:r>
            <a:r>
              <a:rPr sz="1198" b="1" spc="45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4F9E"/>
                </a:solidFill>
                <a:latin typeface="Arial"/>
                <a:cs typeface="Arial"/>
              </a:rPr>
              <a:t>financial</a:t>
            </a:r>
            <a:r>
              <a:rPr sz="1198" b="1" spc="170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4F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23" name="object 2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24" name="object 2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77</a:t>
            </a:r>
            <a:endParaRPr sz="849"/>
          </a:p>
        </p:txBody>
      </p:sp>
      <p:sp>
        <p:nvSpPr>
          <p:cNvPr id="11" name="object 11"/>
          <p:cNvSpPr txBox="1"/>
          <p:nvPr/>
        </p:nvSpPr>
        <p:spPr>
          <a:xfrm>
            <a:off x="829687" y="1305610"/>
            <a:ext cx="136739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34F9E"/>
                </a:solidFill>
                <a:latin typeface="Arial"/>
                <a:cs typeface="Arial"/>
              </a:rPr>
              <a:t>12.</a:t>
            </a:r>
            <a:r>
              <a:rPr sz="799" spc="65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799" spc="75" dirty="0">
                <a:solidFill>
                  <a:srgbClr val="234F9E"/>
                </a:solidFill>
                <a:latin typeface="Arial"/>
                <a:cs typeface="Arial"/>
              </a:rPr>
              <a:t>Long</a:t>
            </a:r>
            <a:r>
              <a:rPr sz="799" spc="20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799" spc="65" dirty="0">
                <a:solidFill>
                  <a:srgbClr val="234F9E"/>
                </a:solidFill>
                <a:latin typeface="Arial"/>
                <a:cs typeface="Arial"/>
              </a:rPr>
              <a:t>term</a:t>
            </a:r>
            <a:r>
              <a:rPr sz="799" spc="30" dirty="0">
                <a:solidFill>
                  <a:srgbClr val="234F9E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234F9E"/>
                </a:solidFill>
                <a:latin typeface="Arial"/>
                <a:cs typeface="Arial"/>
              </a:rPr>
              <a:t>receivables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39643" y="3248797"/>
            <a:ext cx="5817617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following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major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deferred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liabilities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Group, and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movements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thereon,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current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prior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reporting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68925" y="3757981"/>
            <a:ext cx="24596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65" dirty="0">
                <a:solidFill>
                  <a:srgbClr val="313131"/>
                </a:solidFill>
                <a:latin typeface="Courier New"/>
                <a:cs typeface="Courier New"/>
              </a:rPr>
              <a:t>2024</a:t>
            </a:r>
            <a:endParaRPr sz="849">
              <a:latin typeface="Courier New"/>
              <a:cs typeface="Courier New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389481" y="3712986"/>
            <a:ext cx="172430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-25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endParaRPr sz="6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696360" y="3624774"/>
            <a:ext cx="486228" cy="21092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8241" algn="r">
              <a:lnSpc>
                <a:spcPts val="764"/>
              </a:lnSpc>
              <a:spcBef>
                <a:spcPts val="100"/>
              </a:spcBef>
            </a:pPr>
            <a:r>
              <a:rPr sz="649" b="1" spc="-10" dirty="0">
                <a:solidFill>
                  <a:srgbClr val="313131"/>
                </a:solidFill>
                <a:latin typeface="Arial"/>
                <a:cs typeface="Arial"/>
              </a:rPr>
              <a:t>Retirement</a:t>
            </a:r>
            <a:endParaRPr sz="649">
              <a:latin typeface="Arial"/>
              <a:cs typeface="Arial"/>
            </a:endParaRPr>
          </a:p>
          <a:p>
            <a:pPr marR="5071" algn="r">
              <a:lnSpc>
                <a:spcPts val="764"/>
              </a:lnSpc>
            </a:pPr>
            <a:r>
              <a:rPr sz="649" b="1" spc="-10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endParaRPr sz="6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272821" y="3807298"/>
            <a:ext cx="3420077" cy="12776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26628" algn="l"/>
                <a:tab pos="1021879" algn="l"/>
                <a:tab pos="1572757" algn="l"/>
                <a:tab pos="2231400" algn="l"/>
                <a:tab pos="2711912" algn="l"/>
                <a:tab pos="3170236" algn="l"/>
              </a:tabLst>
            </a:pPr>
            <a:r>
              <a:rPr sz="649" b="1" spc="-10" dirty="0">
                <a:solidFill>
                  <a:srgbClr val="313131"/>
                </a:solidFill>
                <a:latin typeface="Arial"/>
                <a:cs typeface="Arial"/>
              </a:rPr>
              <a:t>loaaes</a:t>
            </a:r>
            <a:r>
              <a:rPr sz="649" b="1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649" b="1" spc="-10" dirty="0">
                <a:solidFill>
                  <a:srgbClr val="313131"/>
                </a:solidFill>
                <a:latin typeface="Arial"/>
                <a:cs typeface="Arial"/>
              </a:rPr>
              <a:t>obllgatlons</a:t>
            </a:r>
            <a:r>
              <a:rPr sz="649" b="1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699" spc="-10" dirty="0">
                <a:solidFill>
                  <a:srgbClr val="313131"/>
                </a:solidFill>
                <a:latin typeface="Arial"/>
                <a:cs typeface="Arial"/>
              </a:rPr>
              <a:t>Inventory</a:t>
            </a:r>
            <a:r>
              <a:rPr sz="699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649" b="1" spc="-10" dirty="0">
                <a:solidFill>
                  <a:srgbClr val="313131"/>
                </a:solidFill>
                <a:latin typeface="Arial"/>
                <a:cs typeface="Arial"/>
              </a:rPr>
              <a:t>Provisions</a:t>
            </a:r>
            <a:r>
              <a:rPr sz="649" b="1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699" spc="-10" dirty="0">
                <a:solidFill>
                  <a:srgbClr val="313131"/>
                </a:solidFill>
                <a:latin typeface="Arial"/>
                <a:cs typeface="Arial"/>
              </a:rPr>
              <a:t>Interest</a:t>
            </a:r>
            <a:r>
              <a:rPr sz="699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649" b="1" spc="-10" dirty="0">
                <a:solidFill>
                  <a:srgbClr val="313131"/>
                </a:solidFill>
                <a:latin typeface="Arial"/>
                <a:cs typeface="Arial"/>
              </a:rPr>
              <a:t>Other</a:t>
            </a:r>
            <a:r>
              <a:rPr sz="649" b="1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1123" b="1" spc="-15" baseline="3703" dirty="0">
                <a:solidFill>
                  <a:srgbClr val="313131"/>
                </a:solidFill>
                <a:latin typeface="Arial"/>
                <a:cs typeface="Arial"/>
              </a:rPr>
              <a:t>Total</a:t>
            </a:r>
            <a:endParaRPr sz="1123" baseline="3703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2510876" y="3624774"/>
            <a:ext cx="539478" cy="43361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14579" algn="r">
              <a:lnSpc>
                <a:spcPts val="764"/>
              </a:lnSpc>
              <a:spcBef>
                <a:spcPts val="100"/>
              </a:spcBef>
            </a:pPr>
            <a:r>
              <a:rPr sz="649" b="1" spc="-10" dirty="0">
                <a:solidFill>
                  <a:srgbClr val="313131"/>
                </a:solidFill>
                <a:latin typeface="Arial"/>
                <a:cs typeface="Arial"/>
              </a:rPr>
              <a:t>Accelerated</a:t>
            </a:r>
            <a:endParaRPr sz="649">
              <a:latin typeface="Arial"/>
              <a:cs typeface="Arial"/>
            </a:endParaRPr>
          </a:p>
          <a:p>
            <a:pPr marR="11411" algn="r">
              <a:lnSpc>
                <a:spcPts val="744"/>
              </a:lnSpc>
            </a:pPr>
            <a:r>
              <a:rPr sz="649" b="1" spc="-25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endParaRPr sz="649">
              <a:latin typeface="Arial"/>
              <a:cs typeface="Arial"/>
            </a:endParaRPr>
          </a:p>
          <a:p>
            <a:pPr marR="10143" algn="r">
              <a:lnSpc>
                <a:spcPts val="784"/>
              </a:lnSpc>
            </a:pPr>
            <a:r>
              <a:rPr sz="699" spc="-10" dirty="0">
                <a:solidFill>
                  <a:srgbClr val="313131"/>
                </a:solidFill>
                <a:latin typeface="Arial"/>
                <a:cs typeface="Arial"/>
              </a:rPr>
              <a:t>depreciation</a:t>
            </a:r>
            <a:endParaRPr sz="699">
              <a:latin typeface="Arial"/>
              <a:cs typeface="Arial"/>
            </a:endParaRPr>
          </a:p>
          <a:p>
            <a:pPr marR="5071" algn="r">
              <a:lnSpc>
                <a:spcPts val="923"/>
              </a:lnSpc>
            </a:pPr>
            <a:r>
              <a:rPr sz="799" spc="-25" dirty="0">
                <a:solidFill>
                  <a:srgbClr val="313131"/>
                </a:solidFill>
                <a:latin typeface="Courier New"/>
                <a:cs typeface="Courier New"/>
              </a:rPr>
              <a:t>£m</a:t>
            </a:r>
            <a:endParaRPr sz="799">
              <a:latin typeface="Courier New"/>
              <a:cs typeface="Courier New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150764" y="3910762"/>
            <a:ext cx="360645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271318" algn="l"/>
                <a:tab pos="883685" algn="l"/>
                <a:tab pos="1407304" algn="l"/>
                <a:tab pos="2008260" algn="l"/>
                <a:tab pos="2540753" algn="l"/>
                <a:tab pos="2938222" algn="l"/>
                <a:tab pos="3395278" algn="l"/>
              </a:tabLst>
            </a:pPr>
            <a:r>
              <a:rPr sz="7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7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£m</a:t>
            </a:r>
            <a:r>
              <a:rPr sz="7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7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£m</a:t>
            </a:r>
            <a:r>
              <a:rPr sz="7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6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6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£m</a:t>
            </a:r>
            <a:r>
              <a:rPr sz="7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6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6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£m</a:t>
            </a:r>
            <a:r>
              <a:rPr sz="7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7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£m</a:t>
            </a:r>
            <a:r>
              <a:rPr sz="799" u="sng" spc="499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 </a:t>
            </a:r>
            <a:endParaRPr sz="799">
              <a:latin typeface="Courier New"/>
              <a:cs typeface="Courier New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80748" y="5844796"/>
            <a:ext cx="46657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statement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20" name="object 20"/>
          <p:cNvGraphicFramePr>
            <a:graphicFrameLocks noGrp="1"/>
          </p:cNvGraphicFramePr>
          <p:nvPr/>
        </p:nvGraphicFramePr>
        <p:xfrm>
          <a:off x="902099" y="4076448"/>
          <a:ext cx="5927922" cy="245776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08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98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59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047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637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688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3583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50144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42410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41966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131224">
                <a:tc>
                  <a:txBody>
                    <a:bodyPr/>
                    <a:lstStyle/>
                    <a:p>
                      <a:pPr marL="79375">
                        <a:lnSpc>
                          <a:spcPts val="935"/>
                        </a:lnSpc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(162)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26390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4775" algn="r">
                        <a:lnSpc>
                          <a:spcPts val="91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3820" algn="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2870" algn="r">
                        <a:lnSpc>
                          <a:spcPts val="885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7640" marR="3175">
                        <a:lnSpc>
                          <a:spcPts val="885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5966">
                <a:tc>
                  <a:txBody>
                    <a:bodyPr/>
                    <a:lstStyle/>
                    <a:p>
                      <a:pPr marL="81915" marR="98425" indent="-3175">
                        <a:lnSpc>
                          <a:spcPct val="100000"/>
                        </a:lnSpc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(Charged)/credited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income 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6839" algn="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(186)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0224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0224" marB="0"/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0224" marB="0"/>
                </a:tc>
                <a:tc gridSpan="2">
                  <a:txBody>
                    <a:bodyPr/>
                    <a:lstStyle/>
                    <a:p>
                      <a:pPr marL="315595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2870" algn="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0224" marB="0"/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0224" marB="0"/>
                </a:tc>
                <a:tc>
                  <a:txBody>
                    <a:bodyPr/>
                    <a:lstStyle/>
                    <a:p>
                      <a:pPr marR="107314" algn="r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900" spc="-50" dirty="0">
                          <a:solidFill>
                            <a:srgbClr val="313131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47545" marB="0"/>
                </a:tc>
                <a:tc>
                  <a:txBody>
                    <a:bodyPr/>
                    <a:lstStyle/>
                    <a:p>
                      <a:pPr marL="152400" marR="3175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ts val="1125"/>
                        </a:lnSpc>
                      </a:pPr>
                      <a:r>
                        <a:rPr sz="10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4139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L="212725" marR="317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6253">
                <a:tc>
                  <a:txBody>
                    <a:bodyPr/>
                    <a:lstStyle/>
                    <a:p>
                      <a:pPr marL="81280" marR="305435" indent="-2540">
                        <a:lnSpc>
                          <a:spcPts val="960"/>
                        </a:lnSpc>
                        <a:spcBef>
                          <a:spcPts val="1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(Charged)/credit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 </a:t>
                      </a:r>
                      <a:r>
                        <a:rPr sz="800" u="heavy" dirty="0">
                          <a:solidFill>
                            <a:srgbClr val="313131"/>
                          </a:solidFill>
                          <a:uFill>
                            <a:solidFill>
                              <a:srgbClr val="313131"/>
                            </a:solidFill>
                          </a:uFill>
                          <a:latin typeface="Arial"/>
                          <a:cs typeface="Arial"/>
                        </a:rPr>
                        <a:t>com</a:t>
                      </a:r>
                      <a:r>
                        <a:rPr sz="800" u="heavy" dirty="0">
                          <a:solidFill>
                            <a:srgbClr val="5B5B5D"/>
                          </a:solidFill>
                          <a:uFill>
                            <a:solidFill>
                              <a:srgbClr val="313131"/>
                            </a:solidFill>
                          </a:uFill>
                          <a:latin typeface="Arial"/>
                          <a:cs typeface="Arial"/>
                        </a:rPr>
                        <a:t>p</a:t>
                      </a:r>
                      <a:r>
                        <a:rPr sz="800" u="heavy" dirty="0">
                          <a:solidFill>
                            <a:srgbClr val="313131"/>
                          </a:solidFill>
                          <a:uFill>
                            <a:solidFill>
                              <a:srgbClr val="313131"/>
                            </a:solidFill>
                          </a:uFill>
                          <a:latin typeface="Arial"/>
                          <a:cs typeface="Arial"/>
                        </a:rPr>
                        <a:t>rehensive</a:t>
                      </a:r>
                      <a:r>
                        <a:rPr sz="800" u="none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5151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6045" algn="r">
                        <a:lnSpc>
                          <a:spcPct val="100000"/>
                        </a:lnSpc>
                        <a:spcBef>
                          <a:spcPts val="409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1982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67640" marR="317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5151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494">
                <a:tc>
                  <a:txBody>
                    <a:bodyPr/>
                    <a:lstStyle/>
                    <a:p>
                      <a:pPr marL="85090">
                        <a:lnSpc>
                          <a:spcPts val="955"/>
                        </a:lnSpc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6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2395" algn="r">
                        <a:lnSpc>
                          <a:spcPts val="930"/>
                        </a:lnSpc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ts val="93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ts val="940"/>
                        </a:lnSpc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R="76200" algn="r">
                        <a:lnSpc>
                          <a:spcPts val="930"/>
                        </a:lnSpc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2235" algn="r">
                        <a:lnSpc>
                          <a:spcPts val="93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ts val="93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6045" algn="r">
                        <a:lnSpc>
                          <a:spcPts val="930"/>
                        </a:lnSpc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88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261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840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0" algn="r">
                        <a:lnSpc>
                          <a:spcPts val="690"/>
                        </a:lnSpc>
                        <a:spcBef>
                          <a:spcPts val="70"/>
                        </a:spcBef>
                      </a:pP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Accelerated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ts val="710"/>
                        </a:lnSpc>
                        <a:spcBef>
                          <a:spcPts val="45"/>
                        </a:spcBef>
                      </a:pP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6203">
                <a:tc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36134" marB="0"/>
                </a:tc>
                <a:tc>
                  <a:txBody>
                    <a:bodyPr/>
                    <a:lstStyle/>
                    <a:p>
                      <a:pPr marL="106045" marR="114935" indent="386715">
                        <a:lnSpc>
                          <a:spcPts val="770"/>
                        </a:lnSpc>
                      </a:pPr>
                      <a:r>
                        <a:rPr sz="6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600" b="1" spc="5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depreciation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5095" marR="68580" indent="123189">
                        <a:lnSpc>
                          <a:spcPts val="770"/>
                        </a:lnSpc>
                      </a:pPr>
                      <a:r>
                        <a:rPr sz="6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Tax</a:t>
                      </a:r>
                      <a:r>
                        <a:rPr sz="600" b="1" spc="5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losses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2390" marR="56515" indent="183515">
                        <a:lnSpc>
                          <a:spcPts val="770"/>
                        </a:lnSpc>
                      </a:pP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600" b="1" spc="5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59690">
                        <a:lnSpc>
                          <a:spcPts val="710"/>
                        </a:lnSpc>
                        <a:spcBef>
                          <a:spcPts val="725"/>
                        </a:spcBef>
                      </a:pP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Inventory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192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7950" algn="r">
                        <a:lnSpc>
                          <a:spcPts val="710"/>
                        </a:lnSpc>
                        <a:spcBef>
                          <a:spcPts val="725"/>
                        </a:spcBef>
                      </a:pP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1921" marB="0"/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ts val="710"/>
                        </a:lnSpc>
                        <a:spcBef>
                          <a:spcPts val="725"/>
                        </a:spcBef>
                      </a:pP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1921" marB="0"/>
                </a:tc>
                <a:tc>
                  <a:txBody>
                    <a:bodyPr/>
                    <a:lstStyle/>
                    <a:p>
                      <a:pPr marR="106045" algn="r">
                        <a:lnSpc>
                          <a:spcPts val="710"/>
                        </a:lnSpc>
                        <a:spcBef>
                          <a:spcPts val="725"/>
                        </a:spcBef>
                      </a:pPr>
                      <a:r>
                        <a:rPr sz="6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1921" marB="0"/>
                </a:tc>
                <a:tc>
                  <a:txBody>
                    <a:bodyPr/>
                    <a:lstStyle/>
                    <a:p>
                      <a:pPr marL="115570" marR="3175">
                        <a:lnSpc>
                          <a:spcPts val="835"/>
                        </a:lnSpc>
                        <a:spcBef>
                          <a:spcPts val="600"/>
                        </a:spcBef>
                      </a:pPr>
                      <a:r>
                        <a:rPr sz="7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6072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2349">
                <a:tc gridSpan="10">
                  <a:txBody>
                    <a:bodyPr/>
                    <a:lstStyle/>
                    <a:p>
                      <a:pPr marL="2016760" marR="3175">
                        <a:lnSpc>
                          <a:spcPts val="869"/>
                        </a:lnSpc>
                        <a:tabLst>
                          <a:tab pos="2527300" algn="l"/>
                          <a:tab pos="3149600" algn="l"/>
                          <a:tab pos="3665854" algn="l"/>
                          <a:tab pos="4276090" algn="l"/>
                          <a:tab pos="4795520" algn="l"/>
                          <a:tab pos="5198745" algn="l"/>
                          <a:tab pos="5662295" algn="l"/>
                        </a:tabLst>
                      </a:pPr>
                      <a:r>
                        <a:rPr sz="6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b="1" spc="7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£m</a:t>
                      </a:r>
                      <a:r>
                        <a:rPr sz="800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600" b="1" u="sng" spc="-25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b="1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£m</a:t>
                      </a:r>
                      <a:r>
                        <a:rPr sz="800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600" b="1" u="sng" spc="-25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b="1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£m</a:t>
                      </a:r>
                      <a:r>
                        <a:rPr sz="800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800" u="sng" spc="-25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£m</a:t>
                      </a:r>
                      <a:r>
                        <a:rPr sz="800" u="sng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600" b="1" u="sng" spc="-25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b="1" u="sng" spc="500" dirty="0">
                          <a:solidFill>
                            <a:srgbClr val="31313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9403">
                <a:tc gridSpan="2">
                  <a:txBody>
                    <a:bodyPr/>
                    <a:lstStyle/>
                    <a:p>
                      <a:pPr marL="85090">
                        <a:lnSpc>
                          <a:spcPct val="100000"/>
                        </a:lnSpc>
                        <a:spcBef>
                          <a:spcPts val="135"/>
                        </a:spcBef>
                        <a:tabLst>
                          <a:tab pos="1969770" algn="l"/>
                        </a:tabLst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2022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199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6B6B6B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497)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0800" algn="ct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9969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8128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173355" marR="3175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99689">
                <a:tc gridSpan="2">
                  <a:txBody>
                    <a:bodyPr/>
                    <a:lstStyle/>
                    <a:p>
                      <a:pPr marL="88265">
                        <a:lnSpc>
                          <a:spcPts val="785"/>
                        </a:lnSpc>
                        <a:tabLst>
                          <a:tab pos="1956435" algn="l"/>
                        </a:tabLst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(Charged)/credited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0" baseline="-312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(22)</a:t>
                      </a:r>
                      <a:endParaRPr sz="1200" baseline="-3125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spc="-10" dirty="0">
                          <a:solidFill>
                            <a:srgbClr val="6B6B6B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371</a:t>
                      </a:r>
                      <a:r>
                        <a:rPr sz="800" spc="-10" dirty="0">
                          <a:solidFill>
                            <a:srgbClr val="6B6B6B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/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b="1" spc="-20" dirty="0">
                          <a:solidFill>
                            <a:srgbClr val="5B5B5D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14</a:t>
                      </a:r>
                      <a:r>
                        <a:rPr sz="800" b="1" spc="-20" dirty="0">
                          <a:solidFill>
                            <a:srgbClr val="6B6B6B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5720" algn="ctr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6133" marB="0"/>
                </a:tc>
                <a:tc>
                  <a:txBody>
                    <a:bodyPr/>
                    <a:lstStyle/>
                    <a:p>
                      <a:pPr marR="102870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/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/>
                </a:tc>
                <a:tc>
                  <a:txBody>
                    <a:bodyPr/>
                    <a:lstStyle/>
                    <a:p>
                      <a:pPr marR="97155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/>
                </a:tc>
                <a:tc>
                  <a:txBody>
                    <a:bodyPr/>
                    <a:lstStyle/>
                    <a:p>
                      <a:pPr marL="103505" marR="317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(448)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5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99689">
                <a:tc gridSpan="2">
                  <a:txBody>
                    <a:bodyPr/>
                    <a:lstStyle/>
                    <a:p>
                      <a:pPr marL="86360">
                        <a:lnSpc>
                          <a:spcPct val="100000"/>
                        </a:lnSpc>
                        <a:spcBef>
                          <a:spcPts val="295"/>
                        </a:spcBef>
                        <a:tabLst>
                          <a:tab pos="2014220" algn="l"/>
                        </a:tabLst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7" baseline="3472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1200" baseline="3472">
                        <a:latin typeface="Arial"/>
                        <a:cs typeface="Arial"/>
                      </a:endParaRPr>
                    </a:p>
                  </a:txBody>
                  <a:tcPr marL="0" marR="0" marT="37402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74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0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/>
                </a:tc>
                <a:tc>
                  <a:txBody>
                    <a:bodyPr/>
                    <a:lstStyle/>
                    <a:p>
                      <a:pPr marR="103505" algn="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3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80995">
                <a:tc gridSpan="2">
                  <a:txBody>
                    <a:bodyPr/>
                    <a:lstStyle/>
                    <a:p>
                      <a:pPr marL="89535">
                        <a:lnSpc>
                          <a:spcPts val="775"/>
                        </a:lnSpc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Credit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lo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90170">
                        <a:lnSpc>
                          <a:spcPts val="950"/>
                        </a:lnSpc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com</a:t>
                      </a:r>
                      <a:r>
                        <a:rPr sz="800" dirty="0">
                          <a:solidFill>
                            <a:srgbClr val="5B5B5D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rehensive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88265">
                        <a:lnSpc>
                          <a:spcPct val="100000"/>
                        </a:lnSpc>
                        <a:spcBef>
                          <a:spcPts val="195"/>
                        </a:spcBef>
                        <a:tabLst>
                          <a:tab pos="1964055" algn="l"/>
                        </a:tabLst>
                      </a:pP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6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2023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0960" algn="r">
                        <a:lnSpc>
                          <a:spcPct val="10000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349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53340" algn="r">
                        <a:lnSpc>
                          <a:spcPct val="100000"/>
                        </a:lnSpc>
                        <a:spcBef>
                          <a:spcPts val="65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(162)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3664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1900" spc="-50" dirty="0">
                          <a:solidFill>
                            <a:srgbClr val="B8B8D8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endParaRPr sz="1900">
                        <a:latin typeface="Times New Roman"/>
                        <a:cs typeface="Times New Roman"/>
                      </a:endParaRPr>
                    </a:p>
                  </a:txBody>
                  <a:tcPr marL="0" marR="0" marT="2409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350" algn="ct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9842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76200" algn="r">
                        <a:lnSpc>
                          <a:spcPct val="10000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0002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54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0002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5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4625" marR="3175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403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38125">
                        <a:lnSpc>
                          <a:spcPct val="100000"/>
                        </a:lnSpc>
                        <a:spcBef>
                          <a:spcPts val="650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5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21" name="object 21"/>
          <p:cNvSpPr txBox="1"/>
          <p:nvPr/>
        </p:nvSpPr>
        <p:spPr>
          <a:xfrm>
            <a:off x="857013" y="6653187"/>
            <a:ext cx="5825859" cy="1935402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 marL="12678" marR="18384" indent="-634" algn="just">
              <a:lnSpc>
                <a:spcPct val="99400"/>
              </a:lnSpc>
              <a:spcBef>
                <a:spcPts val="10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Deferred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 £309m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(2023: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£222m)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evaluating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whether </a:t>
            </a:r>
            <a:r>
              <a:rPr sz="799" spc="-225" dirty="0">
                <a:solidFill>
                  <a:srgbClr val="313131"/>
                </a:solidFill>
                <a:latin typeface="Arial"/>
                <a:cs typeface="Arial"/>
              </a:rPr>
              <a:t>1t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75" dirty="0">
                <a:solidFill>
                  <a:srgbClr val="313131"/>
                </a:solidFill>
                <a:latin typeface="Arial"/>
                <a:cs typeface="Arial"/>
              </a:rPr>
              <a:t>1s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probable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taxable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profits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 earned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future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accounting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years,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ava</a:t>
            </a:r>
            <a:r>
              <a:rPr sz="799" spc="-40" dirty="0">
                <a:solidFill>
                  <a:srgbClr val="6B6B6B"/>
                </a:solidFill>
                <a:latin typeface="Arial"/>
                <a:cs typeface="Arial"/>
              </a:rPr>
              <a:t>W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able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dence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 considered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including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Board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approved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budgets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forecasts.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Following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evaluation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deemed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probable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there would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sufficient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taxable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income</a:t>
            </a:r>
            <a:r>
              <a:rPr sz="799" spc="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generated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realise 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deferred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12678" marR="10777" algn="just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Deferred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respect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 tota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l</a:t>
            </a:r>
            <a:r>
              <a:rPr sz="799" spc="-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losses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 £5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598m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:</a:t>
            </a:r>
            <a:r>
              <a:rPr sz="799" spc="-45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£4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821m)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losses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comprise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losses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£4,926m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(2023: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£4,563m)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losses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£672m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:</a:t>
            </a:r>
            <a:r>
              <a:rPr sz="799" spc="-15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£258m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)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.</a:t>
            </a:r>
            <a:r>
              <a:rPr sz="799" spc="25" dirty="0">
                <a:solidFill>
                  <a:srgbClr val="A8A8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 unrecognised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losses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currently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not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carry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expiry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date.</a:t>
            </a:r>
            <a:endParaRPr sz="799">
              <a:latin typeface="Arial"/>
              <a:cs typeface="Arial"/>
            </a:endParaRPr>
          </a:p>
          <a:p>
            <a:pPr marL="15848" algn="just">
              <a:spcBef>
                <a:spcPts val="864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Deferred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also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deductib</a:t>
            </a:r>
            <a:r>
              <a:rPr sz="799" dirty="0">
                <a:solidFill>
                  <a:srgbClr val="6B6B6B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temporary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differences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unused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credits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9018" algn="just"/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£1</a:t>
            </a:r>
            <a:r>
              <a:rPr sz="799" dirty="0">
                <a:solidFill>
                  <a:srgbClr val="A8A8A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042m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(2023: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£128m),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carry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expiry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date.</a:t>
            </a:r>
            <a:endParaRPr sz="799">
              <a:latin typeface="Arial"/>
              <a:cs typeface="Arial"/>
            </a:endParaRPr>
          </a:p>
          <a:p>
            <a:pPr marL="15848" marR="5071" indent="4437" algn="just">
              <a:lnSpc>
                <a:spcPct val="98600"/>
              </a:lnSpc>
              <a:spcBef>
                <a:spcPts val="903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end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reporting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year,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aggregate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amount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temporary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differences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associated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undistributed</a:t>
            </a:r>
            <a:r>
              <a:rPr sz="799" spc="1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earnings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subsidiaries,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joint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ventures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associates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deferred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tax </a:t>
            </a:r>
            <a:r>
              <a:rPr sz="799" spc="-10" dirty="0">
                <a:solidFill>
                  <a:srgbClr val="6B6B6B"/>
                </a:solidFill>
                <a:latin typeface="Arial"/>
                <a:cs typeface="Arial"/>
              </a:rPr>
              <a:t>U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ab</a:t>
            </a:r>
            <a:r>
              <a:rPr sz="799" spc="-10" dirty="0">
                <a:solidFill>
                  <a:srgbClr val="6B6B6B"/>
                </a:solidFill>
                <a:latin typeface="Arial"/>
                <a:cs typeface="Arial"/>
              </a:rPr>
              <a:t>il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-10" dirty="0">
                <a:solidFill>
                  <a:srgbClr val="5B5B5D"/>
                </a:solidFill>
                <a:latin typeface="Arial"/>
                <a:cs typeface="Arial"/>
              </a:rPr>
              <a:t>l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es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have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£324m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(2023: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£363m).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liability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been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differences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because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in</a:t>
            </a:r>
            <a:r>
              <a:rPr sz="799" spc="7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position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 control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timing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reversal of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temporary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differences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it</a:t>
            </a:r>
            <a:r>
              <a:rPr sz="799" spc="3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24242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42424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probable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such differences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reverse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foreseeable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future.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03735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77468" y="3689091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77468" y="3700400"/>
          <a:ext cx="5901931" cy="222130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389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62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41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592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53574"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530"/>
                        </a:spcBef>
                      </a:pP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b="1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b="1" spc="-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7197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ts val="830"/>
                        </a:lnSpc>
                      </a:pP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18415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1770">
                        <a:lnSpc>
                          <a:spcPts val="910"/>
                        </a:lnSpc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71780">
                        <a:lnSpc>
                          <a:spcPts val="89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 marL="64769">
                        <a:lnSpc>
                          <a:spcPts val="89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294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96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290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 marL="64135">
                        <a:lnSpc>
                          <a:spcPts val="905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ultimate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1010"/>
                        </a:lnSpc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L="64135">
                        <a:lnSpc>
                          <a:spcPts val="940"/>
                        </a:lnSpc>
                        <a:spcBef>
                          <a:spcPts val="100"/>
                        </a:spcBef>
                      </a:pP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Afl'!Ounts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90500" algn="r">
                        <a:lnSpc>
                          <a:spcPts val="975"/>
                        </a:lnSpc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1224">
                <a:tc>
                  <a:txBody>
                    <a:bodyPr/>
                    <a:lstStyle/>
                    <a:p>
                      <a:pPr marL="60960">
                        <a:lnSpc>
                          <a:spcPts val="890"/>
                        </a:lnSpc>
                        <a:spcBef>
                          <a:spcPts val="4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194310" algn="r">
                        <a:lnSpc>
                          <a:spcPts val="900"/>
                        </a:lnSpc>
                      </a:pPr>
                      <a:r>
                        <a:rPr sz="7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35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2635">
                <a:tc>
                  <a:txBody>
                    <a:bodyPr/>
                    <a:lstStyle/>
                    <a:p>
                      <a:pPr marL="64135">
                        <a:lnSpc>
                          <a:spcPts val="94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r>
                        <a:rPr sz="800" spc="10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90500" algn="r">
                        <a:lnSpc>
                          <a:spcPts val="965"/>
                        </a:lnSpc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 marL="62230">
                        <a:lnSpc>
                          <a:spcPts val="905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45657"/>
                          </a:solidFill>
                          <a:latin typeface="Arial"/>
                          <a:cs typeface="Arial"/>
                        </a:rPr>
                        <a:t>instruments</a:t>
                      </a:r>
                      <a:r>
                        <a:rPr sz="800" spc="50" dirty="0">
                          <a:solidFill>
                            <a:srgbClr val="545657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9431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7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2635">
                <a:tc>
                  <a:txBody>
                    <a:bodyPr/>
                    <a:lstStyle/>
                    <a:p>
                      <a:pPr marL="59055">
                        <a:lnSpc>
                          <a:spcPts val="925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975"/>
                        </a:lnSpc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4769">
                        <a:lnSpc>
                          <a:spcPts val="925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4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65405">
                        <a:lnSpc>
                          <a:spcPts val="925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Prepayments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non-financial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ts val="944"/>
                        </a:lnSpc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4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 marL="65405">
                        <a:lnSpc>
                          <a:spcPts val="915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proceeds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 sale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business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944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4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3269">
                <a:tc>
                  <a:txBody>
                    <a:bodyPr/>
                    <a:lstStyle/>
                    <a:p>
                      <a:pPr marL="62230">
                        <a:lnSpc>
                          <a:spcPts val="94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ts val="930"/>
                        </a:lnSpc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381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3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106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458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381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545657"/>
                          </a:solidFill>
                          <a:latin typeface="Arial"/>
                          <a:cs typeface="Arial"/>
                        </a:rPr>
                        <a:t>608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33585" y="6295197"/>
          <a:ext cx="5945672" cy="28165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731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5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89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24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8876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36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07297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ts val="775"/>
                        </a:lnSpc>
                        <a:spcBef>
                          <a:spcPts val="70"/>
                        </a:spcBef>
                      </a:pPr>
                      <a:r>
                        <a:rPr sz="6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Subject</a:t>
                      </a:r>
                      <a:r>
                        <a:rPr sz="600" b="1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66675" algn="r">
                        <a:lnSpc>
                          <a:spcPts val="690"/>
                        </a:lnSpc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87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R="126364" algn="r">
                        <a:lnSpc>
                          <a:spcPts val="720"/>
                        </a:lnSpc>
                        <a:spcBef>
                          <a:spcPts val="5"/>
                        </a:spcBef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L="89535">
                        <a:lnSpc>
                          <a:spcPts val="695"/>
                        </a:lnSpc>
                      </a:pPr>
                      <a:r>
                        <a:rPr sz="6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600" b="1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0162">
                <a:tc gridSpan="2">
                  <a:txBody>
                    <a:bodyPr/>
                    <a:lstStyle/>
                    <a:p>
                      <a:pPr marL="110489">
                        <a:lnSpc>
                          <a:spcPts val="695"/>
                        </a:lnSpc>
                        <a:tabLst>
                          <a:tab pos="3457575" algn="l"/>
                        </a:tabLst>
                      </a:pP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700" b="1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2024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spc="1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Gron</a:t>
                      </a:r>
                      <a:r>
                        <a:rPr sz="6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695"/>
                        </a:lnSpc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ln•uran&lt;:e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3825" algn="r">
                        <a:lnSpc>
                          <a:spcPts val="695"/>
                        </a:lnSpc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30835">
                        <a:lnSpc>
                          <a:spcPts val="695"/>
                        </a:lnSpc>
                      </a:pPr>
                      <a:r>
                        <a:rPr sz="6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risk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3188">
                <a:tc gridSpan="2">
                  <a:txBody>
                    <a:bodyPr/>
                    <a:lstStyle/>
                    <a:p>
                      <a:pPr marR="93980" algn="r">
                        <a:lnSpc>
                          <a:spcPts val="635"/>
                        </a:lnSpc>
                      </a:pPr>
                      <a:r>
                        <a:rPr sz="6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rlak</a:t>
                      </a:r>
                      <a:r>
                        <a:rPr sz="6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ts val="635"/>
                        </a:lnSpc>
                      </a:pPr>
                      <a:r>
                        <a:rPr sz="6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covar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3189" algn="r">
                        <a:lnSpc>
                          <a:spcPts val="635"/>
                        </a:lnSpc>
                      </a:pPr>
                      <a:r>
                        <a:rPr sz="6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made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74625">
                        <a:lnSpc>
                          <a:spcPts val="635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8894">
                <a:tc gridSpan="2">
                  <a:txBody>
                    <a:bodyPr/>
                    <a:lstStyle/>
                    <a:p>
                      <a:pPr marL="43815">
                        <a:lnSpc>
                          <a:spcPts val="595"/>
                        </a:lnSpc>
                        <a:tabLst>
                          <a:tab pos="3858260" algn="l"/>
                        </a:tabLst>
                      </a:pPr>
                      <a:r>
                        <a:rPr sz="600" b="1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u="none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ts val="595"/>
                        </a:lnSpc>
                        <a:tabLst>
                          <a:tab pos="407670" algn="l"/>
                          <a:tab pos="1012190" algn="l"/>
                          <a:tab pos="1631950" algn="l"/>
                        </a:tabLst>
                      </a:pPr>
                      <a:r>
                        <a:rPr sz="6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u="heavy" spc="-2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£111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9322">
                <a:tc>
                  <a:txBody>
                    <a:bodyPr/>
                    <a:lstStyle/>
                    <a:p>
                      <a:pPr marL="111125">
                        <a:lnSpc>
                          <a:spcPts val="840"/>
                        </a:lnSpc>
                        <a:spcBef>
                          <a:spcPts val="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 yet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ts val="815"/>
                        </a:lnSpc>
                        <a:spcBef>
                          <a:spcPts val="50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248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 gridSpan="2">
                  <a:txBody>
                    <a:bodyPr/>
                    <a:lstStyle/>
                    <a:p>
                      <a:pPr marL="269240">
                        <a:lnSpc>
                          <a:spcPts val="840"/>
                        </a:lnSpc>
                        <a:spcBef>
                          <a:spcPts val="30"/>
                        </a:spcBef>
                      </a:pP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(242)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64135" algn="r">
                        <a:lnSpc>
                          <a:spcPts val="869"/>
                        </a:lnSpc>
                      </a:pPr>
                      <a:r>
                        <a:rPr sz="900" b="1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1715">
                <a:tc>
                  <a:txBody>
                    <a:bodyPr/>
                    <a:lstStyle/>
                    <a:p>
                      <a:pPr marL="109220">
                        <a:lnSpc>
                          <a:spcPts val="865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86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31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30200">
                        <a:lnSpc>
                          <a:spcPts val="840"/>
                        </a:lnSpc>
                        <a:spcBef>
                          <a:spcPts val="20"/>
                        </a:spcBef>
                      </a:pP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(29)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63500" algn="r">
                        <a:lnSpc>
                          <a:spcPts val="840"/>
                        </a:lnSpc>
                        <a:spcBef>
                          <a:spcPts val="20"/>
                        </a:spcBef>
                      </a:pPr>
                      <a:r>
                        <a:rPr sz="7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17278">
                <a:tc>
                  <a:txBody>
                    <a:bodyPr/>
                    <a:lstStyle/>
                    <a:p>
                      <a:pPr marL="111760">
                        <a:lnSpc>
                          <a:spcPts val="825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Two months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ts val="825"/>
                        </a:lnSpc>
                      </a:pPr>
                      <a:r>
                        <a:rPr sz="7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84175">
                        <a:lnSpc>
                          <a:spcPts val="825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1715">
                <a:tc>
                  <a:txBody>
                    <a:bodyPr/>
                    <a:lstStyle/>
                    <a:p>
                      <a:pPr marL="111760">
                        <a:lnSpc>
                          <a:spcPts val="860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Three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months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860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84175">
                        <a:lnSpc>
                          <a:spcPts val="86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2325">
                <a:tc>
                  <a:txBody>
                    <a:bodyPr/>
                    <a:lstStyle/>
                    <a:p>
                      <a:pPr marL="43815">
                        <a:lnSpc>
                          <a:spcPts val="919"/>
                        </a:lnSpc>
                        <a:tabLst>
                          <a:tab pos="3778885" algn="l"/>
                        </a:tabLst>
                      </a:pPr>
                      <a:r>
                        <a:rPr sz="800" u="heavy" spc="29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Greater</a:t>
                      </a:r>
                      <a:r>
                        <a:rPr sz="800" u="heavy" spc="7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u="heavy" spc="1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three</a:t>
                      </a:r>
                      <a:r>
                        <a:rPr sz="800" u="heavy" spc="-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months</a:t>
                      </a:r>
                      <a:r>
                        <a:rPr sz="800" u="heavy" spc="3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overdue</a:t>
                      </a:r>
                      <a:r>
                        <a:rPr sz="8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99060" algn="r">
                        <a:lnSpc>
                          <a:spcPts val="885"/>
                        </a:lnSpc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ts val="960"/>
                        </a:lnSpc>
                        <a:tabLst>
                          <a:tab pos="385445" algn="l"/>
                          <a:tab pos="994410" algn="l"/>
                        </a:tabLst>
                      </a:pPr>
                      <a:r>
                        <a:rPr sz="900" u="heavy" dirty="0">
                          <a:solidFill>
                            <a:srgbClr val="545657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545657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(Bl</a:t>
                      </a:r>
                      <a:r>
                        <a:rPr sz="900" u="heavy" dirty="0">
                          <a:solidFill>
                            <a:srgbClr val="545657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545657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{41</a:t>
                      </a:r>
                      <a:r>
                        <a:rPr sz="900" u="heavy" spc="500" dirty="0">
                          <a:solidFill>
                            <a:srgbClr val="545657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5109">
                <a:tc gridSpan="3"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75"/>
                        </a:spcBef>
                        <a:tabLst>
                          <a:tab pos="3792220" algn="l"/>
                          <a:tab pos="4194175" algn="l"/>
                          <a:tab pos="4338955" algn="l"/>
                        </a:tabLst>
                      </a:pPr>
                      <a:r>
                        <a:rPr sz="700" b="1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700" b="1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294</a:t>
                      </a:r>
                      <a:r>
                        <a:rPr sz="700" b="1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700" b="1" u="none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700" b="1" u="none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(2B2j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6680" algn="r">
                        <a:lnSpc>
                          <a:spcPts val="1055"/>
                        </a:lnSpc>
                      </a:pPr>
                      <a:r>
                        <a:rPr sz="9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{41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64135" algn="r">
                        <a:lnSpc>
                          <a:spcPts val="985"/>
                        </a:lnSpc>
                      </a:pPr>
                      <a:r>
                        <a:rPr sz="900" b="1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8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3025" algn="r">
                        <a:lnSpc>
                          <a:spcPts val="690"/>
                        </a:lnSpc>
                        <a:spcBef>
                          <a:spcPts val="465"/>
                        </a:spcBef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Sub1eclto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895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00162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ts val="67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8745" algn="r">
                        <a:lnSpc>
                          <a:spcPts val="67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98894">
                <a:tc gridSpan="2">
                  <a:txBody>
                    <a:bodyPr/>
                    <a:lstStyle/>
                    <a:p>
                      <a:pPr marL="111125">
                        <a:lnSpc>
                          <a:spcPts val="625"/>
                        </a:lnSpc>
                        <a:tabLst>
                          <a:tab pos="3500120" algn="l"/>
                        </a:tabLst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 at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31March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000" baseline="-128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Gross</a:t>
                      </a:r>
                      <a:r>
                        <a:rPr sz="1000" spc="82" baseline="-128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spc="-15" baseline="-128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</a:t>
                      </a:r>
                      <a:endParaRPr sz="1000" baseline="-1282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ts val="68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6839" algn="r">
                        <a:lnSpc>
                          <a:spcPts val="68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13664">
                        <a:lnSpc>
                          <a:spcPts val="680"/>
                        </a:lnSpc>
                      </a:pPr>
                      <a:r>
                        <a:rPr sz="6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6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96358">
                <a:tc gridSpan="2">
                  <a:txBody>
                    <a:bodyPr/>
                    <a:lstStyle/>
                    <a:p>
                      <a:pPr marR="99060" algn="r">
                        <a:lnSpc>
                          <a:spcPts val="660"/>
                        </a:lnSpc>
                      </a:pPr>
                      <a:r>
                        <a:rPr sz="6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6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4930" algn="r">
                        <a:lnSpc>
                          <a:spcPts val="66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cover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ts val="660"/>
                        </a:lnSpc>
                      </a:pPr>
                      <a:r>
                        <a:rPr sz="6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made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8100">
                        <a:lnSpc>
                          <a:spcPts val="660"/>
                        </a:lnSpc>
                      </a:pPr>
                      <a:r>
                        <a:rPr sz="6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risk</a:t>
                      </a:r>
                      <a:r>
                        <a:rPr sz="6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94456">
                <a:tc gridSpan="2">
                  <a:txBody>
                    <a:bodyPr/>
                    <a:lstStyle/>
                    <a:p>
                      <a:pPr marL="43815">
                        <a:lnSpc>
                          <a:spcPts val="590"/>
                        </a:lnSpc>
                        <a:spcBef>
                          <a:spcPts val="55"/>
                        </a:spcBef>
                        <a:tabLst>
                          <a:tab pos="3794760" algn="l"/>
                        </a:tabLst>
                      </a:pPr>
                      <a:r>
                        <a:rPr sz="5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500" u="none" spc="5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500" u="none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ts val="565"/>
                        </a:lnSpc>
                        <a:spcBef>
                          <a:spcPts val="80"/>
                        </a:spcBef>
                        <a:tabLst>
                          <a:tab pos="410845" algn="l"/>
                          <a:tab pos="1030605" algn="l"/>
                          <a:tab pos="1634489" algn="l"/>
                        </a:tabLst>
                      </a:pPr>
                      <a:r>
                        <a:rPr sz="5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5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5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5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500" u="heavy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500" u="heavy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10477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yet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tc>
                  <a:txBody>
                    <a:bodyPr/>
                    <a:lstStyle/>
                    <a:p>
                      <a:pPr marR="9779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348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9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(336)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296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0922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month</a:t>
                      </a:r>
                      <a:r>
                        <a:rPr sz="800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(18)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1176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Two months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 marL="11176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Three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months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8890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00" b="1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10858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Greater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three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months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overdue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1065"/>
                        </a:lnSpc>
                        <a:spcBef>
                          <a:spcPts val="25"/>
                        </a:spcBef>
                      </a:pPr>
                      <a:r>
                        <a:rPr sz="900" b="1" spc="-2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(10)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317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112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90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382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9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(366)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965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112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13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965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134057" y="9501774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25674" y="1506668"/>
            <a:ext cx="5807475" cy="0"/>
          </a:xfrm>
          <a:custGeom>
            <a:avLst/>
            <a:gdLst/>
            <a:ahLst/>
            <a:cxnLst/>
            <a:rect l="l" t="t" r="r" b="b"/>
            <a:pathLst>
              <a:path w="5817234">
                <a:moveTo>
                  <a:pt x="0" y="0"/>
                </a:moveTo>
                <a:lnTo>
                  <a:pt x="5816894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893106" y="7599773"/>
            <a:ext cx="1212717" cy="0"/>
          </a:xfrm>
          <a:custGeom>
            <a:avLst/>
            <a:gdLst/>
            <a:ahLst/>
            <a:cxnLst/>
            <a:rect l="l" t="t" r="r" b="b"/>
            <a:pathLst>
              <a:path w="1214754">
                <a:moveTo>
                  <a:pt x="0" y="0"/>
                </a:moveTo>
                <a:lnTo>
                  <a:pt x="121465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70534" y="673803"/>
            <a:ext cx="2784875" cy="20452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48" dirty="0">
                <a:solidFill>
                  <a:srgbClr val="265499"/>
                </a:solidFill>
                <a:latin typeface="Arial"/>
                <a:cs typeface="Arial"/>
              </a:rPr>
              <a:t>E7.</a:t>
            </a:r>
            <a:r>
              <a:rPr sz="1248" spc="80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65499"/>
                </a:solidFill>
                <a:latin typeface="Arial"/>
                <a:cs typeface="Arial"/>
              </a:rPr>
              <a:t>Notes</a:t>
            </a:r>
            <a:r>
              <a:rPr sz="1248" spc="165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65499"/>
                </a:solidFill>
                <a:latin typeface="Arial"/>
                <a:cs typeface="Arial"/>
              </a:rPr>
              <a:t>to</a:t>
            </a:r>
            <a:r>
              <a:rPr sz="1248" spc="225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65499"/>
                </a:solidFill>
                <a:latin typeface="Arial"/>
                <a:cs typeface="Arial"/>
              </a:rPr>
              <a:t>the</a:t>
            </a:r>
            <a:r>
              <a:rPr sz="1248" spc="175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1248" dirty="0">
                <a:solidFill>
                  <a:srgbClr val="265499"/>
                </a:solidFill>
                <a:latin typeface="Arial"/>
                <a:cs typeface="Arial"/>
              </a:rPr>
              <a:t>financial</a:t>
            </a:r>
            <a:r>
              <a:rPr sz="1248" spc="170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1248" spc="-10" dirty="0">
                <a:solidFill>
                  <a:srgbClr val="265499"/>
                </a:solidFill>
                <a:latin typeface="Arial"/>
                <a:cs typeface="Arial"/>
              </a:rPr>
              <a:t>statements</a:t>
            </a:r>
            <a:endParaRPr sz="1248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78</a:t>
            </a:r>
            <a:endParaRPr sz="849"/>
          </a:p>
        </p:txBody>
      </p:sp>
      <p:sp>
        <p:nvSpPr>
          <p:cNvPr id="10" name="object 10"/>
          <p:cNvSpPr txBox="1"/>
          <p:nvPr/>
        </p:nvSpPr>
        <p:spPr>
          <a:xfrm>
            <a:off x="802026" y="1276559"/>
            <a:ext cx="79622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5470AA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265499"/>
                </a:solidFill>
                <a:latin typeface="Arial"/>
                <a:cs typeface="Arial"/>
              </a:rPr>
              <a:t>4.</a:t>
            </a:r>
            <a:r>
              <a:rPr sz="799" spc="90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65499"/>
                </a:solidFill>
                <a:latin typeface="Arial"/>
                <a:cs typeface="Arial"/>
              </a:rPr>
              <a:t>Inventories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28771" y="1566126"/>
            <a:ext cx="70620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49" b="1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49" b="1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2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825674" y="1666290"/>
          <a:ext cx="5953279" cy="743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237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121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367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52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6849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ts val="590"/>
                        </a:lnSpc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90"/>
                        </a:lnSpc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materials</a:t>
                      </a:r>
                      <a:r>
                        <a:rPr sz="800" spc="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consumables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799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648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024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progress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533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Finished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goods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goods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resale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ts val="1065"/>
                        </a:lnSpc>
                        <a:spcBef>
                          <a:spcPts val="30"/>
                        </a:spcBef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635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380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9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1,967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2282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2,481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5792074" y="1517612"/>
            <a:ext cx="239626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2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07023" y="1511262"/>
            <a:ext cx="23772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02026" y="2523222"/>
            <a:ext cx="5846145" cy="10793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 marR="5071" indent="634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inventories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above is stated after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provisions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(net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reversal)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£206m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£111m)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obsolescence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write-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realisable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value.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6482" marR="6973" indent="-1902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inventories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expense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(Note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2)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£75m (2023: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£59m)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write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down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inventory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realisable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value.</a:t>
            </a:r>
            <a:endParaRPr sz="799">
              <a:latin typeface="Arial"/>
              <a:cs typeface="Arial"/>
            </a:endParaRPr>
          </a:p>
          <a:p>
            <a:pPr marL="100159" marR="4181974" indent="-88115">
              <a:lnSpc>
                <a:spcPct val="182800"/>
              </a:lnSpc>
              <a:spcBef>
                <a:spcPts val="399"/>
              </a:spcBef>
            </a:pPr>
            <a:r>
              <a:rPr sz="799" dirty="0">
                <a:solidFill>
                  <a:srgbClr val="265499"/>
                </a:solidFill>
                <a:latin typeface="Arial"/>
                <a:cs typeface="Arial"/>
              </a:rPr>
              <a:t>15.</a:t>
            </a:r>
            <a:r>
              <a:rPr sz="799" spc="195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65499"/>
                </a:solidFill>
                <a:latin typeface="Arial"/>
                <a:cs typeface="Arial"/>
              </a:rPr>
              <a:t>Trade</a:t>
            </a:r>
            <a:r>
              <a:rPr sz="799" spc="85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65499"/>
                </a:solidFill>
                <a:latin typeface="Arial"/>
                <a:cs typeface="Arial"/>
              </a:rPr>
              <a:t>and</a:t>
            </a:r>
            <a:r>
              <a:rPr sz="799" spc="200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799" spc="65" dirty="0">
                <a:solidFill>
                  <a:srgbClr val="265499"/>
                </a:solidFill>
                <a:latin typeface="Arial"/>
                <a:cs typeface="Arial"/>
              </a:rPr>
              <a:t>other</a:t>
            </a:r>
            <a:r>
              <a:rPr sz="799" spc="105" dirty="0">
                <a:solidFill>
                  <a:srgbClr val="265499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265499"/>
                </a:solidFill>
                <a:latin typeface="Arial"/>
                <a:cs typeface="Arial"/>
              </a:rPr>
              <a:t>receivables </a:t>
            </a:r>
            <a:r>
              <a:rPr sz="799" spc="-10" dirty="0">
                <a:solidFill>
                  <a:srgbClr val="265499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979799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08570" y="6092269"/>
            <a:ext cx="2443184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70" dirty="0">
                <a:solidFill>
                  <a:srgbClr val="3F3F3F"/>
                </a:solidFill>
                <a:latin typeface="Times New Roman"/>
                <a:cs typeface="Times New Roman"/>
              </a:rPr>
              <a:t>(1</a:t>
            </a:r>
            <a:r>
              <a:rPr sz="849" spc="-70" dirty="0">
                <a:solidFill>
                  <a:srgbClr val="777779"/>
                </a:solidFill>
                <a:latin typeface="Times New Roman"/>
                <a:cs typeface="Times New Roman"/>
              </a:rPr>
              <a:t>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Trade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receivables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analysed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979799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07612" y="9228993"/>
            <a:ext cx="5846778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4579" marR="5071" indent="-2536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ils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maximum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exposure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customers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£Sm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979799"/>
                </a:solidFill>
                <a:latin typeface="Arial"/>
                <a:cs typeface="Arial"/>
              </a:rPr>
              <a:t>:</a:t>
            </a:r>
            <a:r>
              <a:rPr sz="799" spc="-45" dirty="0">
                <a:solidFill>
                  <a:srgbClr val="979799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£13m)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trade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receivables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(after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provisions)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less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 are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subject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25" dirty="0">
                <a:solidFill>
                  <a:srgbClr val="3F3F3F"/>
                </a:solidFill>
                <a:latin typeface="Arial"/>
                <a:cs typeface="Arial"/>
              </a:rPr>
              <a:t>cred_i_t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insurance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cover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999000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02100" y="1901957"/>
          <a:ext cx="5916511" cy="216235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46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57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2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887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71324">
                <a:tc gridSpan="2"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35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31</a:t>
                      </a:r>
                      <a:r>
                        <a:rPr sz="900" spc="-85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8986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295275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6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£In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58419" algn="r">
                        <a:lnSpc>
                          <a:spcPts val="890"/>
                        </a:lnSpc>
                        <a:spcBef>
                          <a:spcPts val="14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3412">
                <a:tc gridSpan="2">
                  <a:txBody>
                    <a:bodyPr/>
                    <a:lstStyle/>
                    <a:p>
                      <a:pPr marL="79375">
                        <a:lnSpc>
                          <a:spcPts val="9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7485" algn="r">
                        <a:lnSpc>
                          <a:spcPts val="900"/>
                        </a:lnSpc>
                        <a:spcBef>
                          <a:spcPts val="21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9752">
                <a:tc gridSpan="2">
                  <a:txBody>
                    <a:bodyPr/>
                    <a:lstStyle/>
                    <a:p>
                      <a:pPr marL="75565">
                        <a:lnSpc>
                          <a:spcPts val="940"/>
                        </a:lnSpc>
                        <a:spcBef>
                          <a:spcPts val="22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Impairments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7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8527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6375" algn="r">
                        <a:lnSpc>
                          <a:spcPts val="1070"/>
                        </a:lnSpc>
                      </a:pPr>
                      <a:r>
                        <a:rPr sz="900" spc="-50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4823">
                <a:tc gridSpan="2"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utilised,</a:t>
                      </a:r>
                      <a:r>
                        <a:rPr sz="800" spc="-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7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4189">
                <a:tc gridSpan="2"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Al</a:t>
                      </a:r>
                      <a:r>
                        <a:rPr sz="800" spc="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800" spc="-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748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1010"/>
                        </a:lnSpc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0566">
                <a:tc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7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ts val="869"/>
                        </a:lnSpc>
                        <a:tabLst>
                          <a:tab pos="5653405" algn="l"/>
                        </a:tabLst>
                      </a:pPr>
                      <a:r>
                        <a:rPr sz="800" u="sng" spc="455" dirty="0">
                          <a:solidFill>
                            <a:srgbClr val="2D56A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spc="-10" dirty="0">
                          <a:solidFill>
                            <a:srgbClr val="2D56A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Com</a:t>
                      </a:r>
                      <a:r>
                        <a:rPr sz="800" u="sng" spc="-10" dirty="0">
                          <a:solidFill>
                            <a:srgbClr val="596797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p</a:t>
                      </a:r>
                      <a:r>
                        <a:rPr sz="800" u="sng" spc="-10" dirty="0">
                          <a:solidFill>
                            <a:srgbClr val="2D56A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an</a:t>
                      </a:r>
                      <a:r>
                        <a:rPr sz="800" u="sng" spc="-10" dirty="0">
                          <a:solidFill>
                            <a:srgbClr val="596797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y</a:t>
                      </a:r>
                      <a:r>
                        <a:rPr sz="800" u="sng" spc="-10" dirty="0">
                          <a:solidFill>
                            <a:srgbClr val="2D56A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:</a:t>
                      </a:r>
                      <a:r>
                        <a:rPr sz="800" u="sng" dirty="0">
                          <a:solidFill>
                            <a:srgbClr val="2D56A1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0939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49770">
                <a:tc>
                  <a:txBody>
                    <a:bodyPr/>
                    <a:lstStyle/>
                    <a:p>
                      <a:pPr marL="85090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00" b="1" u="heavy" spc="-30" dirty="0">
                          <a:solidFill>
                            <a:srgbClr val="2F2F2F"/>
                          </a:solidFill>
                          <a:uFill>
                            <a:solidFill>
                              <a:srgbClr val="2F2F2F"/>
                            </a:solidFill>
                          </a:u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u="heavy" spc="-10" dirty="0">
                          <a:solidFill>
                            <a:srgbClr val="2F2F2F"/>
                          </a:solidFill>
                          <a:uFill>
                            <a:solidFill>
                              <a:srgbClr val="2F2F2F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heavy" dirty="0">
                          <a:solidFill>
                            <a:srgbClr val="2F2F2F"/>
                          </a:solidFill>
                          <a:uFill>
                            <a:solidFill>
                              <a:srgbClr val="2F2F2F"/>
                            </a:solidFill>
                          </a:u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u="heavy" spc="-45" dirty="0">
                          <a:solidFill>
                            <a:srgbClr val="2F2F2F"/>
                          </a:solidFill>
                          <a:uFill>
                            <a:solidFill>
                              <a:srgbClr val="2F2F2F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25" dirty="0">
                          <a:solidFill>
                            <a:srgbClr val="2F2F2F"/>
                          </a:solidFill>
                          <a:uFill>
                            <a:solidFill>
                              <a:srgbClr val="2F2F2F"/>
                            </a:solidFill>
                          </a:uFill>
                          <a:latin typeface="Arial"/>
                          <a:cs typeface="Arial"/>
                        </a:rPr>
                        <a:t>31</a:t>
                      </a:r>
                      <a:r>
                        <a:rPr sz="800" u="heavy" spc="-125" dirty="0">
                          <a:solidFill>
                            <a:srgbClr val="2F2F2F"/>
                          </a:solidFill>
                          <a:uFill>
                            <a:solidFill>
                              <a:srgbClr val="2F2F2F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heavy" spc="-10" dirty="0">
                          <a:solidFill>
                            <a:srgbClr val="2F2F2F"/>
                          </a:solidFill>
                          <a:uFill>
                            <a:solidFill>
                              <a:srgbClr val="2F2F2F"/>
                            </a:solidFill>
                          </a:u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68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89865">
                        <a:lnSpc>
                          <a:spcPct val="100000"/>
                        </a:lnSpc>
                      </a:pPr>
                      <a:r>
                        <a:rPr sz="7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29781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6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ts val="885"/>
                        </a:lnSpc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52069" algn="r">
                        <a:lnSpc>
                          <a:spcPts val="869"/>
                        </a:lnSpc>
                        <a:spcBef>
                          <a:spcPts val="75"/>
                        </a:spcBef>
                      </a:pPr>
                      <a:r>
                        <a:rPr sz="800" spc="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1653">
                <a:tc gridSpan="2"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520"/>
                        </a:lnSpc>
                      </a:pPr>
                      <a:r>
                        <a:rPr sz="800" spc="135" dirty="0">
                          <a:solidFill>
                            <a:srgbClr val="9A95B8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1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150" dirty="0">
                          <a:solidFill>
                            <a:srgbClr val="9A95B8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5457">
                <a:tc gridSpan="2">
                  <a:txBody>
                    <a:bodyPr/>
                    <a:lstStyle/>
                    <a:p>
                      <a:pPr marL="8509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r>
                        <a:rPr sz="800" spc="114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undertak</a:t>
                      </a:r>
                      <a:r>
                        <a:rPr sz="800" spc="-10" dirty="0">
                          <a:solidFill>
                            <a:srgbClr val="6E6E70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165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394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397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4046">
                <a:tc gridSpan="2">
                  <a:txBody>
                    <a:bodyPr/>
                    <a:lstStyle/>
                    <a:p>
                      <a:pPr marL="8509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r>
                        <a:rPr sz="800" spc="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7359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621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71622" y="6809720"/>
          <a:ext cx="5946306" cy="71000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4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615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0276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1015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34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32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8265">
                        <a:lnSpc>
                          <a:spcPct val="100000"/>
                        </a:lnSpc>
                        <a:spcBef>
                          <a:spcPts val="359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5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1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1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642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6375" algn="r">
                        <a:lnSpc>
                          <a:spcPts val="894"/>
                        </a:lnSpc>
                      </a:pPr>
                      <a:r>
                        <a:rPr sz="800" b="1" spc="-20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00">
                        <a:latin typeface="Courier New"/>
                        <a:cs typeface="Courier New"/>
                      </a:endParaRPr>
                    </a:p>
                    <a:p>
                      <a:pPr marR="215900" algn="r">
                        <a:lnSpc>
                          <a:spcPts val="840"/>
                        </a:lnSpc>
                      </a:pPr>
                      <a:r>
                        <a:rPr sz="700" b="1" i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0180">
                        <a:lnSpc>
                          <a:spcPts val="885"/>
                        </a:lnSpc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6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8318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6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hand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13360" algn="r">
                        <a:lnSpc>
                          <a:spcPts val="890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126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ts val="810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471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Short-term</a:t>
                      </a:r>
                      <a:r>
                        <a:rPr sz="800" spc="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deposits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357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8318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b="1" spc="-4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5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short-</a:t>
                      </a:r>
                      <a:r>
                        <a:rPr sz="8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b="1" spc="8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deposits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3835" algn="r">
                        <a:lnSpc>
                          <a:spcPts val="1019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133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828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80766" y="7890148"/>
          <a:ext cx="5955181" cy="124821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33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04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201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91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7735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6499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47925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136930">
                <a:tc row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3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31March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19621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764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173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R="48895" algn="r">
                        <a:lnSpc>
                          <a:spcPct val="100000"/>
                        </a:lnSpc>
                        <a:spcBef>
                          <a:spcPts val="670"/>
                        </a:spcBef>
                      </a:pPr>
                      <a:r>
                        <a:rPr sz="6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Cash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4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157480">
                        <a:lnSpc>
                          <a:spcPts val="620"/>
                        </a:lnSpc>
                      </a:pPr>
                      <a:r>
                        <a:rPr sz="800" b="1" spc="-10" dirty="0">
                          <a:solidFill>
                            <a:srgbClr val="49494B"/>
                          </a:solidFill>
                          <a:latin typeface="Times New Roman"/>
                          <a:cs typeface="Times New Roman"/>
                        </a:rPr>
                        <a:t>;;;;;r.r</a:t>
                      </a:r>
                      <a:r>
                        <a:rPr sz="800" b="1" spc="-10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e,m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238125">
                        <a:lnSpc>
                          <a:spcPts val="830"/>
                        </a:lnSpc>
                        <a:tabLst>
                          <a:tab pos="834390" algn="l"/>
                          <a:tab pos="1409700" algn="l"/>
                        </a:tabLst>
                      </a:pPr>
                      <a:r>
                        <a:rPr sz="700" b="1" spc="-10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depoalla</a:t>
                      </a:r>
                      <a:r>
                        <a:rPr sz="700" b="1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7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700" b="1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6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Cash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740"/>
                        </a:lnSpc>
                      </a:pPr>
                      <a:r>
                        <a:rPr sz="600" spc="-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Sllort-</a:t>
                      </a:r>
                      <a:r>
                        <a:rPr sz="6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teml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184150" algn="r">
                        <a:lnSpc>
                          <a:spcPts val="680"/>
                        </a:lnSpc>
                      </a:pPr>
                      <a:r>
                        <a:rPr sz="6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deposils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2705" algn="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5867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ts val="625"/>
                        </a:lnSpc>
                        <a:spcBef>
                          <a:spcPts val="105"/>
                        </a:spcBef>
                        <a:tabLst>
                          <a:tab pos="2816860" algn="l"/>
                        </a:tabLst>
                      </a:pPr>
                      <a:r>
                        <a:rPr sz="600" b="1" u="heavy" dirty="0">
                          <a:solidFill>
                            <a:srgbClr val="2F2F2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u="none" spc="-4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£111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L="49530">
                        <a:lnSpc>
                          <a:spcPts val="650"/>
                        </a:lnSpc>
                        <a:spcBef>
                          <a:spcPts val="85"/>
                        </a:spcBef>
                        <a:tabLst>
                          <a:tab pos="436245" algn="l"/>
                          <a:tab pos="958215" algn="l"/>
                          <a:tab pos="1485900" algn="l"/>
                        </a:tabLst>
                      </a:pPr>
                      <a:r>
                        <a:rPr sz="600" b="1" u="sng" dirty="0">
                          <a:solidFill>
                            <a:srgbClr val="2F2F2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u="sng" spc="-25" dirty="0">
                          <a:solidFill>
                            <a:srgbClr val="2F2F2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b="1" u="sng" dirty="0">
                          <a:solidFill>
                            <a:srgbClr val="2F2F2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u="sng" spc="-25" dirty="0">
                          <a:solidFill>
                            <a:srgbClr val="2F2F2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b="1" u="sng" dirty="0">
                          <a:solidFill>
                            <a:srgbClr val="2F2F2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2F2F2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ts val="650"/>
                        </a:lnSpc>
                        <a:spcBef>
                          <a:spcPts val="85"/>
                        </a:spcBef>
                      </a:pPr>
                      <a:r>
                        <a:rPr sz="6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53975" algn="r">
                        <a:lnSpc>
                          <a:spcPts val="675"/>
                        </a:lnSpc>
                        <a:spcBef>
                          <a:spcPts val="60"/>
                        </a:spcBef>
                      </a:pPr>
                      <a:r>
                        <a:rPr sz="6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0876">
                <a:tc gridSpan="2">
                  <a:txBody>
                    <a:bodyPr/>
                    <a:lstStyle/>
                    <a:p>
                      <a:pPr marL="123189">
                        <a:lnSpc>
                          <a:spcPts val="91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Sterl</a:t>
                      </a:r>
                      <a:r>
                        <a:rPr sz="800" spc="-10" dirty="0">
                          <a:solidFill>
                            <a:srgbClr val="6E6E70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67005" algn="r">
                        <a:lnSpc>
                          <a:spcPts val="955"/>
                        </a:lnSpc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785" algn="ctr">
                        <a:lnSpc>
                          <a:spcPts val="985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33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4615" algn="ct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52705" algn="r">
                        <a:lnSpc>
                          <a:spcPts val="985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9609">
                <a:tc gridSpan="2">
                  <a:txBody>
                    <a:bodyPr/>
                    <a:lstStyle/>
                    <a:p>
                      <a:pPr marL="120014">
                        <a:lnSpc>
                          <a:spcPts val="869"/>
                        </a:lnSpc>
                        <a:spcBef>
                          <a:spcPts val="215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Euros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25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1075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34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 algn="ctr">
                        <a:lnSpc>
                          <a:spcPts val="1025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Times New Roman"/>
                          <a:cs typeface="Times New Roman"/>
                        </a:rPr>
                        <a:t>34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5560" algn="ct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R="184785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352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R="5397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535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079500" indent="-635">
                        <a:lnSpc>
                          <a:spcPts val="1230"/>
                        </a:lnSpc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US</a:t>
                      </a:r>
                      <a:r>
                        <a:rPr sz="800" spc="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Dollars 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ts val="1125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31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4572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35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8750" algn="r">
                        <a:lnSpc>
                          <a:spcPts val="1714"/>
                        </a:lnSpc>
                        <a:spcBef>
                          <a:spcPts val="705"/>
                        </a:spcBef>
                      </a:pPr>
                      <a:r>
                        <a:rPr sz="16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8938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6830" algn="ctr">
                        <a:lnSpc>
                          <a:spcPts val="1070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31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L="57785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35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2288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70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22885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9083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70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9781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1130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126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30"/>
                        </a:lnSpc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133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5560" algn="ct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471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357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82B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195048" y="9485573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871623" y="4812163"/>
          <a:ext cx="5900029" cy="15861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306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47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45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42001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930" algn="r">
                        <a:lnSpc>
                          <a:spcPts val="96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b="1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Llabllltles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96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645"/>
                        </a:lnSpc>
                        <a:spcBef>
                          <a:spcPts val="80"/>
                        </a:spcBef>
                      </a:pPr>
                      <a:r>
                        <a:rPr sz="6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690"/>
                        </a:lnSpc>
                        <a:spcBef>
                          <a:spcPts val="30"/>
                        </a:spcBef>
                      </a:pPr>
                      <a:r>
                        <a:rPr sz="6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 marL="12255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123189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corporation</a:t>
                      </a:r>
                      <a:r>
                        <a:rPr sz="800" spc="3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20014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Overseas</a:t>
                      </a:r>
                      <a:r>
                        <a:rPr sz="800" spc="6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160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11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9652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780">
                <a:tc>
                  <a:txBody>
                    <a:bodyPr/>
                    <a:lstStyle/>
                    <a:p>
                      <a:pPr marL="12509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spc="-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20014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corporation</a:t>
                      </a:r>
                      <a:r>
                        <a:rPr sz="800" spc="2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60960" algn="r">
                        <a:lnSpc>
                          <a:spcPts val="1835"/>
                        </a:lnSpc>
                        <a:spcBef>
                          <a:spcPts val="950"/>
                        </a:spcBef>
                      </a:pPr>
                      <a:r>
                        <a:rPr sz="1600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120448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7145" algn="r">
                        <a:lnSpc>
                          <a:spcPct val="100000"/>
                        </a:lnSpc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0510" marB="0"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123189">
                        <a:lnSpc>
                          <a:spcPts val="905"/>
                        </a:lnSpc>
                      </a:pPr>
                      <a:r>
                        <a:rPr sz="80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Overseas</a:t>
                      </a:r>
                      <a:r>
                        <a:rPr sz="800" spc="6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880"/>
                        </a:lnSpc>
                      </a:pPr>
                      <a:r>
                        <a:rPr sz="800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80"/>
                        </a:lnSpc>
                      </a:pPr>
                      <a:r>
                        <a:rPr sz="800" b="1" spc="-50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b="1" spc="-25" dirty="0">
                          <a:solidFill>
                            <a:srgbClr val="2F2F2F"/>
                          </a:solidFill>
                          <a:latin typeface="Courier New"/>
                          <a:cs typeface="Courier New"/>
                        </a:rPr>
                        <a:t>10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871622" y="6795006"/>
            <a:ext cx="5818251" cy="0"/>
          </a:xfrm>
          <a:custGeom>
            <a:avLst/>
            <a:gdLst/>
            <a:ahLst/>
            <a:cxnLst/>
            <a:rect l="l" t="t" r="r" b="b"/>
            <a:pathLst>
              <a:path w="5828030">
                <a:moveTo>
                  <a:pt x="0" y="0"/>
                </a:moveTo>
                <a:lnTo>
                  <a:pt x="582770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906855" y="665508"/>
            <a:ext cx="2782339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dirty="0">
                <a:solidFill>
                  <a:srgbClr val="2D56A1"/>
                </a:solidFill>
                <a:latin typeface="Arial"/>
                <a:cs typeface="Arial"/>
              </a:rPr>
              <a:t>E7.</a:t>
            </a:r>
            <a:r>
              <a:rPr sz="1298" spc="45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D56A1"/>
                </a:solidFill>
                <a:latin typeface="Arial"/>
                <a:cs typeface="Arial"/>
              </a:rPr>
              <a:t>Notes</a:t>
            </a:r>
            <a:r>
              <a:rPr sz="1298" spc="95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D56A1"/>
                </a:solidFill>
                <a:latin typeface="Arial"/>
                <a:cs typeface="Arial"/>
              </a:rPr>
              <a:t>to</a:t>
            </a:r>
            <a:r>
              <a:rPr sz="1298" spc="15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D56A1"/>
                </a:solidFill>
                <a:latin typeface="Arial"/>
                <a:cs typeface="Arial"/>
              </a:rPr>
              <a:t>the</a:t>
            </a:r>
            <a:r>
              <a:rPr sz="1298" spc="-5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1298" dirty="0">
                <a:solidFill>
                  <a:srgbClr val="2D56A1"/>
                </a:solidFill>
                <a:latin typeface="Arial"/>
                <a:cs typeface="Arial"/>
              </a:rPr>
              <a:t>financial</a:t>
            </a:r>
            <a:r>
              <a:rPr sz="1298" spc="90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1298" spc="-10" dirty="0">
                <a:solidFill>
                  <a:srgbClr val="2D56A1"/>
                </a:solidFill>
                <a:latin typeface="Arial"/>
                <a:cs typeface="Arial"/>
              </a:rPr>
              <a:t>statements</a:t>
            </a:r>
            <a:endParaRPr sz="1298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79</a:t>
            </a:r>
            <a:endParaRPr sz="849"/>
          </a:p>
        </p:txBody>
      </p:sp>
      <p:sp>
        <p:nvSpPr>
          <p:cNvPr id="10" name="object 10"/>
          <p:cNvSpPr txBox="1"/>
          <p:nvPr/>
        </p:nvSpPr>
        <p:spPr>
          <a:xfrm>
            <a:off x="841673" y="1107325"/>
            <a:ext cx="5843609" cy="745507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214" marR="5071" indent="-1268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shown</a:t>
            </a:r>
            <a:r>
              <a:rPr sz="799" spc="-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table</a:t>
            </a:r>
            <a:r>
              <a:rPr sz="799" spc="-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above</a:t>
            </a:r>
            <a:r>
              <a:rPr sz="799" spc="2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classes offinancial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assets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within</a:t>
            </a:r>
            <a:r>
              <a:rPr sz="799" spc="-4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trade</a:t>
            </a:r>
            <a:r>
              <a:rPr sz="799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other receivables</a:t>
            </a:r>
            <a:r>
              <a:rPr sz="799" spc="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do</a:t>
            </a:r>
            <a:r>
              <a:rPr sz="799" spc="-5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not</a:t>
            </a:r>
            <a:r>
              <a:rPr sz="799" spc="-8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contain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impaired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assets.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There is</a:t>
            </a:r>
            <a:r>
              <a:rPr sz="799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no</a:t>
            </a:r>
            <a:r>
              <a:rPr sz="799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concentration</a:t>
            </a:r>
            <a:r>
              <a:rPr sz="799" spc="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credit</a:t>
            </a:r>
            <a:r>
              <a:rPr sz="799" spc="-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risk with</a:t>
            </a:r>
            <a:r>
              <a:rPr sz="799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any</a:t>
            </a:r>
            <a:r>
              <a:rPr sz="799" spc="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particular</a:t>
            </a:r>
            <a:r>
              <a:rPr sz="799" spc="10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customers</a:t>
            </a:r>
            <a:r>
              <a:rPr sz="799" spc="-10" dirty="0">
                <a:solidFill>
                  <a:srgbClr val="49494B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908"/>
              </a:spcBef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Credit</a:t>
            </a:r>
            <a:r>
              <a:rPr sz="799" spc="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risk</a:t>
            </a:r>
            <a:r>
              <a:rPr sz="799" spc="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management</a:t>
            </a:r>
            <a:r>
              <a:rPr sz="799" spc="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</a:t>
            </a:r>
            <a:r>
              <a:rPr sz="799" dirty="0">
                <a:solidFill>
                  <a:srgbClr val="49494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scussed</a:t>
            </a:r>
            <a:r>
              <a:rPr sz="799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further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Note</a:t>
            </a:r>
            <a:r>
              <a:rPr sz="799" spc="5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2F2F2F"/>
                </a:solidFill>
                <a:latin typeface="Arial"/>
                <a:cs typeface="Arial"/>
              </a:rPr>
              <a:t>24</a:t>
            </a:r>
            <a:r>
              <a:rPr sz="799" spc="-25" dirty="0">
                <a:solidFill>
                  <a:srgbClr val="49494B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913"/>
              </a:spcBef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(ii) Movements</a:t>
            </a:r>
            <a:r>
              <a:rPr sz="799" spc="1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provision</a:t>
            </a:r>
            <a:r>
              <a:rPr sz="799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mpairment</a:t>
            </a:r>
            <a:r>
              <a:rPr sz="799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receivables</a:t>
            </a:r>
            <a:r>
              <a:rPr sz="799" spc="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51122" y="4182258"/>
            <a:ext cx="5817617" cy="547086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15848" marR="5071" indent="-3804">
              <a:lnSpc>
                <a:spcPts val="908"/>
              </a:lnSpc>
              <a:spcBef>
                <a:spcPts val="175"/>
              </a:spcBef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Details</a:t>
            </a:r>
            <a:r>
              <a:rPr sz="799" spc="12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Company's</a:t>
            </a:r>
            <a:r>
              <a:rPr sz="799" spc="19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cred</a:t>
            </a:r>
            <a:r>
              <a:rPr sz="799" dirty="0">
                <a:solidFill>
                  <a:srgbClr val="49494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</a:t>
            </a:r>
            <a:r>
              <a:rPr sz="799" spc="1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r</a:t>
            </a:r>
            <a:r>
              <a:rPr sz="799" dirty="0">
                <a:solidFill>
                  <a:srgbClr val="49494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sk</a:t>
            </a:r>
            <a:r>
              <a:rPr sz="799" spc="9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are</a:t>
            </a:r>
            <a:r>
              <a:rPr sz="799" spc="8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not</a:t>
            </a:r>
            <a:r>
              <a:rPr sz="799" spc="7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disclosed</a:t>
            </a:r>
            <a:r>
              <a:rPr sz="799" spc="1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because</a:t>
            </a:r>
            <a:r>
              <a:rPr sz="799" spc="1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financ</a:t>
            </a:r>
            <a:r>
              <a:rPr sz="799" dirty="0">
                <a:solidFill>
                  <a:srgbClr val="49494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al</a:t>
            </a:r>
            <a:r>
              <a:rPr sz="799" spc="10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statements</a:t>
            </a:r>
            <a:r>
              <a:rPr sz="799" spc="17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TSE</a:t>
            </a:r>
            <a:r>
              <a:rPr sz="799" spc="1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</a:t>
            </a:r>
            <a:r>
              <a:rPr sz="799" dirty="0">
                <a:solidFill>
                  <a:srgbClr val="858585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sclose</a:t>
            </a:r>
            <a:r>
              <a:rPr sz="799" spc="1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such</a:t>
            </a:r>
            <a:r>
              <a:rPr sz="799" spc="9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deta</a:t>
            </a:r>
            <a:r>
              <a:rPr sz="799" dirty="0">
                <a:solidFill>
                  <a:srgbClr val="49494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ls</a:t>
            </a:r>
            <a:r>
              <a:rPr sz="799" spc="10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on</a:t>
            </a:r>
            <a:r>
              <a:rPr sz="799" spc="18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2F2F2F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 consolidated</a:t>
            </a:r>
            <a:r>
              <a:rPr sz="799" spc="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basis</a:t>
            </a:r>
            <a:r>
              <a:rPr sz="799" spc="-10" dirty="0">
                <a:solidFill>
                  <a:srgbClr val="A5A5A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34"/>
              </a:spcBef>
            </a:pPr>
            <a:endParaRPr sz="799">
              <a:latin typeface="Arial"/>
              <a:cs typeface="Arial"/>
            </a:endParaRPr>
          </a:p>
          <a:p>
            <a:pPr marL="15214"/>
            <a:r>
              <a:rPr sz="799" b="1" spc="20" dirty="0">
                <a:solidFill>
                  <a:srgbClr val="2D56A1"/>
                </a:solidFill>
                <a:latin typeface="Arial"/>
                <a:cs typeface="Arial"/>
              </a:rPr>
              <a:t>16.</a:t>
            </a:r>
            <a:r>
              <a:rPr sz="799" b="1" spc="110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799" b="1" spc="20" dirty="0">
                <a:solidFill>
                  <a:srgbClr val="2D56A1"/>
                </a:solidFill>
                <a:latin typeface="Arial"/>
                <a:cs typeface="Arial"/>
              </a:rPr>
              <a:t>Current</a:t>
            </a:r>
            <a:r>
              <a:rPr sz="799" b="1" spc="35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799" b="1" spc="-25" dirty="0">
                <a:solidFill>
                  <a:srgbClr val="2D56A1"/>
                </a:solidFill>
                <a:latin typeface="Arial"/>
                <a:cs typeface="Arial"/>
              </a:rPr>
              <a:t>tax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60061" y="6558620"/>
            <a:ext cx="176360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2D56A1"/>
                </a:solidFill>
                <a:latin typeface="Arial"/>
                <a:cs typeface="Arial"/>
              </a:rPr>
              <a:t>17.</a:t>
            </a:r>
            <a:r>
              <a:rPr sz="799" b="1" spc="364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D56A1"/>
                </a:solidFill>
                <a:latin typeface="Arial"/>
                <a:cs typeface="Arial"/>
              </a:rPr>
              <a:t>Cash</a:t>
            </a:r>
            <a:r>
              <a:rPr sz="799" b="1" spc="40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D56A1"/>
                </a:solidFill>
                <a:latin typeface="Arial"/>
                <a:cs typeface="Arial"/>
              </a:rPr>
              <a:t>and</a:t>
            </a:r>
            <a:r>
              <a:rPr sz="799" b="1" spc="80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D56A1"/>
                </a:solidFill>
                <a:latin typeface="Arial"/>
                <a:cs typeface="Arial"/>
              </a:rPr>
              <a:t>short-term</a:t>
            </a:r>
            <a:r>
              <a:rPr sz="799" b="1" spc="145" dirty="0">
                <a:solidFill>
                  <a:srgbClr val="2D56A1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2D56A1"/>
                </a:solidFill>
                <a:latin typeface="Arial"/>
                <a:cs typeface="Arial"/>
              </a:rPr>
              <a:t>deposits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65750" y="7647659"/>
            <a:ext cx="436147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currency</a:t>
            </a:r>
            <a:r>
              <a:rPr sz="799" spc="6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Interest</a:t>
            </a:r>
            <a:r>
              <a:rPr sz="799" spc="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exposure</a:t>
            </a:r>
            <a:r>
              <a:rPr sz="799" spc="5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cash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short-term</a:t>
            </a:r>
            <a:r>
              <a:rPr sz="799" spc="1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deposits</a:t>
            </a:r>
            <a:r>
              <a:rPr sz="799" spc="6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the Group</a:t>
            </a:r>
            <a:r>
              <a:rPr sz="799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2F2F2F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2F2F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49494B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34216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65281" y="2817341"/>
          <a:ext cx="5938065" cy="275381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745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7316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63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481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73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34556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b="1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b="1" spc="-9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6637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63830" algn="r">
                        <a:lnSpc>
                          <a:spcPts val="595"/>
                        </a:lnSpc>
                        <a:spcBef>
                          <a:spcPts val="130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22225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37185">
                        <a:lnSpc>
                          <a:spcPts val="595"/>
                        </a:lnSpc>
                        <a:spcBef>
                          <a:spcPts val="140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528">
                <a:tc gridSpan="2"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05">
                <a:tc gridSpan="2"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r>
                        <a:rPr sz="800" spc="-10" dirty="0">
                          <a:solidFill>
                            <a:srgbClr val="9393AF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6091">
                <a:tc gridSpan="2">
                  <a:txBody>
                    <a:bodyPr/>
                    <a:lstStyle/>
                    <a:p>
                      <a:pPr marL="15938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Overdraft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4465" algn="r">
                        <a:lnSpc>
                          <a:spcPts val="950"/>
                        </a:lnSpc>
                        <a:spcBef>
                          <a:spcPts val="259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8484">
                <a:tc gridSpan="2"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4465" algn="r">
                        <a:lnSpc>
                          <a:spcPts val="925"/>
                        </a:lnSpc>
                        <a:spcBef>
                          <a:spcPts val="22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3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950"/>
                        </a:lnSpc>
                        <a:spcBef>
                          <a:spcPts val="200"/>
                        </a:spcBef>
                      </a:pPr>
                      <a:r>
                        <a:rPr sz="800" spc="-25" dirty="0">
                          <a:solidFill>
                            <a:srgbClr val="595959"/>
                          </a:solidFill>
                          <a:latin typeface="Arial"/>
                          <a:cs typeface="Arial"/>
                        </a:rPr>
                        <a:t>350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5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8484">
                <a:tc gridSpan="2">
                  <a:txBody>
                    <a:bodyPr/>
                    <a:lstStyle/>
                    <a:p>
                      <a:pPr marL="156210">
                        <a:lnSpc>
                          <a:spcPts val="944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Floatrng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rate guaranteed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2720" algn="r">
                        <a:lnSpc>
                          <a:spcPts val="1050"/>
                        </a:lnSpc>
                        <a:spcBef>
                          <a:spcPts val="100"/>
                        </a:spcBef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2921">
                <a:tc gridSpan="2">
                  <a:txBody>
                    <a:bodyPr/>
                    <a:lstStyle/>
                    <a:p>
                      <a:pPr marL="159385">
                        <a:lnSpc>
                          <a:spcPts val="940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1019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4465" algn="r">
                        <a:lnSpc>
                          <a:spcPts val="94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993">
                <a:tc gridSpan="2"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9292AE"/>
                      </a:solidFill>
                      <a:prstDash val="sysDash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9292AE"/>
                      </a:solidFill>
                      <a:prstDash val="sysDash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4394">
                <a:tc gridSpan="2">
                  <a:txBody>
                    <a:bodyPr/>
                    <a:lstStyle/>
                    <a:p>
                      <a:pPr marL="66675">
                        <a:lnSpc>
                          <a:spcPts val="950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InIer-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10" dirty="0">
                          <a:solidFill>
                            <a:srgbClr val="B1AFBD"/>
                          </a:solidFill>
                          <a:latin typeface="Arial"/>
                          <a:cs typeface="Arial"/>
                        </a:rPr>
                        <a:t>.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9292AE"/>
                      </a:solidFill>
                      <a:prstDash val="sysDash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9292AE"/>
                      </a:solidFill>
                      <a:prstDash val="sysDash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7707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  <a:tabLst>
                          <a:tab pos="4797425" algn="l"/>
                        </a:tabLst>
                      </a:pPr>
                      <a:r>
                        <a:rPr sz="800" u="sng" spc="34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u="sng" spc="7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u="sng" spc="1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to</a:t>
                      </a:r>
                      <a:r>
                        <a:rPr sz="800" u="sng" spc="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spc="-1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immediate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595959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u="sng" spc="25" dirty="0">
                          <a:solidFill>
                            <a:srgbClr val="595959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u="sng" spc="6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797979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(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Note</a:t>
                      </a:r>
                      <a:r>
                        <a:rPr sz="800" u="sng" spc="40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spc="-25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34</a:t>
                      </a:r>
                      <a:r>
                        <a:rPr sz="800" u="sng" dirty="0">
                          <a:solidFill>
                            <a:srgbClr val="3F3F3F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ts val="940"/>
                        </a:lnSpc>
                        <a:spcBef>
                          <a:spcPts val="12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b="1" spc="-25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�</a:t>
                      </a: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301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0591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ts val="935"/>
                        </a:lnSpc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1,323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35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797979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301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48975">
                <a:tc gridSpan="5">
                  <a:txBody>
                    <a:bodyPr/>
                    <a:lstStyle/>
                    <a:p>
                      <a:pPr marL="67945">
                        <a:lnSpc>
                          <a:spcPts val="955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External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76234">
                <a:tc>
                  <a:txBody>
                    <a:bodyPr/>
                    <a:lstStyle/>
                    <a:p>
                      <a:pPr marL="15684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 gridSpan="2"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275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15367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 gridSpan="2">
                  <a:txBody>
                    <a:bodyPr/>
                    <a:lstStyle/>
                    <a:p>
                      <a:pPr marR="17018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7462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2,039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1,805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65281" y="5746543"/>
            <a:ext cx="4899680" cy="0"/>
          </a:xfrm>
          <a:custGeom>
            <a:avLst/>
            <a:gdLst/>
            <a:ahLst/>
            <a:cxnLst/>
            <a:rect l="l" t="t" r="r" b="b"/>
            <a:pathLst>
              <a:path w="4907915">
                <a:moveTo>
                  <a:pt x="0" y="0"/>
                </a:moveTo>
                <a:lnTo>
                  <a:pt x="4907432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65281" y="5914187"/>
            <a:ext cx="5849948" cy="0"/>
          </a:xfrm>
          <a:custGeom>
            <a:avLst/>
            <a:gdLst/>
            <a:ahLst/>
            <a:cxnLst/>
            <a:rect l="l" t="t" r="r" b="b"/>
            <a:pathLst>
              <a:path w="5859780">
                <a:moveTo>
                  <a:pt x="0" y="0"/>
                </a:moveTo>
                <a:lnTo>
                  <a:pt x="585962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65281" y="6520755"/>
            <a:ext cx="5861993" cy="0"/>
          </a:xfrm>
          <a:custGeom>
            <a:avLst/>
            <a:gdLst/>
            <a:ahLst/>
            <a:cxnLst/>
            <a:rect l="l" t="t" r="r" b="b"/>
            <a:pathLst>
              <a:path w="5871845">
                <a:moveTo>
                  <a:pt x="0" y="0"/>
                </a:moveTo>
                <a:lnTo>
                  <a:pt x="587182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53094" y="7950302"/>
            <a:ext cx="5807475" cy="0"/>
          </a:xfrm>
          <a:custGeom>
            <a:avLst/>
            <a:gdLst/>
            <a:ahLst/>
            <a:cxnLst/>
            <a:rect l="l" t="t" r="r" b="b"/>
            <a:pathLst>
              <a:path w="5817234">
                <a:moveTo>
                  <a:pt x="0" y="0"/>
                </a:moveTo>
                <a:lnTo>
                  <a:pt x="5816894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65281" y="8081370"/>
            <a:ext cx="3022600" cy="0"/>
          </a:xfrm>
          <a:custGeom>
            <a:avLst/>
            <a:gdLst/>
            <a:ahLst/>
            <a:cxnLst/>
            <a:rect l="l" t="t" r="r" b="b"/>
            <a:pathLst>
              <a:path w="3027679">
                <a:moveTo>
                  <a:pt x="0" y="0"/>
                </a:moveTo>
                <a:lnTo>
                  <a:pt x="302747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65281" y="8206341"/>
            <a:ext cx="5328854" cy="0"/>
          </a:xfrm>
          <a:custGeom>
            <a:avLst/>
            <a:gdLst/>
            <a:ahLst/>
            <a:cxnLst/>
            <a:rect l="l" t="t" r="r" b="b"/>
            <a:pathLst>
              <a:path w="5337810">
                <a:moveTo>
                  <a:pt x="0" y="0"/>
                </a:moveTo>
                <a:lnTo>
                  <a:pt x="533774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53094" y="9026274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09683" y="953530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773620" y="5746543"/>
            <a:ext cx="874830" cy="0"/>
          </a:xfrm>
          <a:custGeom>
            <a:avLst/>
            <a:gdLst/>
            <a:ahLst/>
            <a:cxnLst/>
            <a:rect l="l" t="t" r="r" b="b"/>
            <a:pathLst>
              <a:path w="876300">
                <a:moveTo>
                  <a:pt x="0" y="0"/>
                </a:moveTo>
                <a:lnTo>
                  <a:pt x="87589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65281" y="6645726"/>
            <a:ext cx="5328854" cy="0"/>
          </a:xfrm>
          <a:custGeom>
            <a:avLst/>
            <a:gdLst/>
            <a:ahLst/>
            <a:cxnLst/>
            <a:rect l="l" t="t" r="r" b="b"/>
            <a:pathLst>
              <a:path w="5337810">
                <a:moveTo>
                  <a:pt x="0" y="0"/>
                </a:moveTo>
                <a:lnTo>
                  <a:pt x="533774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65281" y="7796375"/>
            <a:ext cx="5795430" cy="0"/>
          </a:xfrm>
          <a:custGeom>
            <a:avLst/>
            <a:gdLst/>
            <a:ahLst/>
            <a:cxnLst/>
            <a:rect l="l" t="t" r="r" b="b"/>
            <a:pathLst>
              <a:path w="5805170">
                <a:moveTo>
                  <a:pt x="0" y="0"/>
                </a:moveTo>
                <a:lnTo>
                  <a:pt x="5804687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936421" y="8084418"/>
            <a:ext cx="2724017" cy="0"/>
          </a:xfrm>
          <a:custGeom>
            <a:avLst/>
            <a:gdLst/>
            <a:ahLst/>
            <a:cxnLst/>
            <a:rect l="l" t="t" r="r" b="b"/>
            <a:pathLst>
              <a:path w="2728595">
                <a:moveTo>
                  <a:pt x="0" y="0"/>
                </a:moveTo>
                <a:lnTo>
                  <a:pt x="272838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65281" y="8700130"/>
            <a:ext cx="5795430" cy="0"/>
          </a:xfrm>
          <a:custGeom>
            <a:avLst/>
            <a:gdLst/>
            <a:ahLst/>
            <a:cxnLst/>
            <a:rect l="l" t="t" r="r" b="b"/>
            <a:pathLst>
              <a:path w="5805170">
                <a:moveTo>
                  <a:pt x="0" y="0"/>
                </a:moveTo>
                <a:lnTo>
                  <a:pt x="5804687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868902" y="710633"/>
            <a:ext cx="278487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297"/>
                </a:solidFill>
                <a:latin typeface="Arial"/>
                <a:cs typeface="Arial"/>
              </a:rPr>
              <a:t>E7.</a:t>
            </a:r>
            <a:r>
              <a:rPr sz="1198" b="1" spc="125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97"/>
                </a:solidFill>
                <a:latin typeface="Arial"/>
                <a:cs typeface="Arial"/>
              </a:rPr>
              <a:t>Notes</a:t>
            </a:r>
            <a:r>
              <a:rPr sz="1198" b="1" spc="130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97"/>
                </a:solidFill>
                <a:latin typeface="Arial"/>
                <a:cs typeface="Arial"/>
              </a:rPr>
              <a:t>to</a:t>
            </a:r>
            <a:r>
              <a:rPr sz="1198" b="1" spc="20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97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97"/>
                </a:solidFill>
                <a:latin typeface="Arial"/>
                <a:cs typeface="Arial"/>
              </a:rPr>
              <a:t>financial</a:t>
            </a:r>
            <a:r>
              <a:rPr sz="1198" b="1" spc="190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297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57" name="object 57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58" name="object 5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59" name="object 5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80</a:t>
            </a:r>
            <a:endParaRPr sz="849"/>
          </a:p>
        </p:txBody>
      </p:sp>
      <p:sp>
        <p:nvSpPr>
          <p:cNvPr id="18" name="object 18"/>
          <p:cNvSpPr txBox="1"/>
          <p:nvPr/>
        </p:nvSpPr>
        <p:spPr>
          <a:xfrm>
            <a:off x="797609" y="1145491"/>
            <a:ext cx="5884815" cy="162287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7116" marR="6973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Short-tenn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deposits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highly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original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maturities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three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months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less.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weighted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interest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across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deposits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 1.3%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(2023: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1.9%),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£Sm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£Sm)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zero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interest.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each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above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earned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EURIBOR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official local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rates.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95"/>
              </a:spcBef>
            </a:pPr>
            <a:endParaRPr sz="799">
              <a:latin typeface="Arial"/>
              <a:cs typeface="Arial"/>
            </a:endParaRPr>
          </a:p>
          <a:p>
            <a:pPr marL="203488" indent="-190810">
              <a:buAutoNum type="arabicPeriod" startAt="18"/>
              <a:tabLst>
                <a:tab pos="203488" algn="l"/>
              </a:tabLst>
            </a:pPr>
            <a:r>
              <a:rPr sz="898" dirty="0">
                <a:solidFill>
                  <a:srgbClr val="265297"/>
                </a:solidFill>
                <a:latin typeface="Arial"/>
                <a:cs typeface="Arial"/>
              </a:rPr>
              <a:t>Assets</a:t>
            </a:r>
            <a:r>
              <a:rPr sz="898" spc="150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265297"/>
                </a:solidFill>
                <a:latin typeface="Arial"/>
                <a:cs typeface="Arial"/>
              </a:rPr>
              <a:t>held</a:t>
            </a:r>
            <a:r>
              <a:rPr sz="898" spc="30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265297"/>
                </a:solidFill>
                <a:latin typeface="Arial"/>
                <a:cs typeface="Arial"/>
              </a:rPr>
              <a:t>tor</a:t>
            </a:r>
            <a:r>
              <a:rPr sz="898" spc="45" dirty="0">
                <a:solidFill>
                  <a:srgbClr val="265297"/>
                </a:solidFill>
                <a:latin typeface="Arial"/>
                <a:cs typeface="Arial"/>
              </a:rPr>
              <a:t> </a:t>
            </a:r>
            <a:r>
              <a:rPr sz="898" spc="-20" dirty="0">
                <a:solidFill>
                  <a:srgbClr val="265297"/>
                </a:solidFill>
                <a:latin typeface="Arial"/>
                <a:cs typeface="Arial"/>
              </a:rPr>
              <a:t>sale</a:t>
            </a:r>
            <a:endParaRPr sz="898">
              <a:latin typeface="Arial"/>
              <a:cs typeface="Arial"/>
            </a:endParaRPr>
          </a:p>
          <a:p>
            <a:pPr marL="15214" marR="5071" indent="634" algn="just">
              <a:lnSpc>
                <a:spcPct val="98900"/>
              </a:lnSpc>
              <a:spcBef>
                <a:spcPts val="78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classified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certain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classes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property,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plant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equipment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£4m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-10" dirty="0">
                <a:solidFill>
                  <a:srgbClr val="B1AFBD"/>
                </a:solidFill>
                <a:latin typeface="Arial"/>
                <a:cs typeface="Arial"/>
              </a:rPr>
              <a:t>: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Nil)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since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expects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principally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95959"/>
                </a:solidFill>
                <a:latin typeface="Arial"/>
                <a:cs typeface="Arial"/>
              </a:rPr>
              <a:t>identifying</a:t>
            </a:r>
            <a:r>
              <a:rPr sz="799" spc="105" dirty="0">
                <a:solidFill>
                  <a:srgbClr val="595959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prospective buyer.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Group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complete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 within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date</a:t>
            </a:r>
            <a:r>
              <a:rPr sz="799" spc="-10" dirty="0">
                <a:solidFill>
                  <a:srgbClr val="B1AFBD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85"/>
              </a:spcBef>
            </a:pPr>
            <a:endParaRPr sz="799">
              <a:latin typeface="Arial"/>
              <a:cs typeface="Arial"/>
            </a:endParaRPr>
          </a:p>
          <a:p>
            <a:pPr marL="195248" indent="-178766">
              <a:buAutoNum type="arabicPeriod" startAt="19"/>
              <a:tabLst>
                <a:tab pos="195248" algn="l"/>
              </a:tabLst>
            </a:pPr>
            <a:r>
              <a:rPr sz="799" b="1" spc="-10" dirty="0">
                <a:solidFill>
                  <a:srgbClr val="265297"/>
                </a:solidFill>
                <a:latin typeface="Arial"/>
                <a:cs typeface="Arial"/>
              </a:rPr>
              <a:t>Borrowings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769"/>
              </a:spcBef>
            </a:pPr>
            <a:r>
              <a:rPr sz="799" spc="-10" dirty="0">
                <a:solidFill>
                  <a:srgbClr val="265297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647093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20342" y="5751136"/>
            <a:ext cx="78988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61448" y="5757232"/>
            <a:ext cx="27956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2,737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367414" y="5757232"/>
            <a:ext cx="28717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2,207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94224" y="6022417"/>
            <a:ext cx="5129798" cy="63837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above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trade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other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(Note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20)</a:t>
            </a:r>
            <a:r>
              <a:rPr sz="799" spc="-20" dirty="0">
                <a:solidFill>
                  <a:srgbClr val="9393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888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exposure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bom,,w</a:t>
            </a:r>
            <a:r>
              <a:rPr sz="799" spc="-10" dirty="0">
                <a:solidFill>
                  <a:srgbClr val="797979"/>
                </a:solidFill>
                <a:latin typeface="Arial"/>
                <a:cs typeface="Arial"/>
              </a:rPr>
              <a:t>i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ngs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6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b="1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4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49" b="1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follows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80"/>
              </a:spcBef>
            </a:pPr>
            <a:endParaRPr sz="799">
              <a:latin typeface="Arial"/>
              <a:cs typeface="Arial"/>
            </a:endParaRPr>
          </a:p>
          <a:p>
            <a:pPr marL="140730">
              <a:tabLst>
                <a:tab pos="3017462" algn="l"/>
                <a:tab pos="4900205" algn="l"/>
              </a:tabLst>
            </a:pPr>
            <a:r>
              <a:rPr sz="1123" b="1" baseline="3703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1123" b="1" spc="22" baseline="370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1123" b="1" baseline="3703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1123" b="1" spc="89" baseline="370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1123" b="1" baseline="3703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1123" b="1" spc="-37" baseline="370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1123" b="1" spc="-15" baseline="3703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1123" b="1" baseline="3703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14553" y="7037426"/>
            <a:ext cx="1568988" cy="7448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1193038" indent="-3170">
              <a:lnSpc>
                <a:spcPct val="120200"/>
              </a:lnSpc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Sterling Euros</a:t>
            </a:r>
            <a:endParaRPr sz="799">
              <a:latin typeface="Arial"/>
              <a:cs typeface="Arial"/>
            </a:endParaRPr>
          </a:p>
          <a:p>
            <a:pPr marL="12678" marR="1048505" indent="2536">
              <a:lnSpc>
                <a:spcPct val="115199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Dollars Other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17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Capitalisation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714161" y="6641937"/>
            <a:ext cx="495102" cy="30457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11411" algn="r">
              <a:spcBef>
                <a:spcPts val="100"/>
              </a:spcBef>
            </a:pP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Floating</a:t>
            </a:r>
            <a:endParaRPr sz="649">
              <a:latin typeface="Arial"/>
              <a:cs typeface="Arial"/>
            </a:endParaRPr>
          </a:p>
          <a:p>
            <a:pPr marL="12678" marR="5071" indent="310621" algn="r">
              <a:lnSpc>
                <a:spcPts val="749"/>
              </a:lnSpc>
              <a:spcBef>
                <a:spcPts val="65"/>
              </a:spcBef>
            </a:pPr>
            <a:r>
              <a:rPr sz="649" b="1" spc="-2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649" b="1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endParaRPr sz="64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52602" y="6736428"/>
            <a:ext cx="2741133" cy="349298"/>
          </a:xfrm>
          <a:prstGeom prst="rect">
            <a:avLst/>
          </a:prstGeom>
        </p:spPr>
        <p:txBody>
          <a:bodyPr vert="horz" wrap="square" lIns="0" tIns="10777" rIns="0" bIns="0" rtlCol="0">
            <a:spAutoFit/>
          </a:bodyPr>
          <a:lstStyle/>
          <a:p>
            <a:pPr marL="2255489" marR="5071" indent="63392" algn="r">
              <a:lnSpc>
                <a:spcPct val="101699"/>
              </a:lnSpc>
              <a:spcBef>
                <a:spcPts val="85"/>
              </a:spcBef>
            </a:pP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Fixed</a:t>
            </a:r>
            <a:r>
              <a:rPr sz="649" b="1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2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649" b="1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endParaRPr sz="649">
              <a:latin typeface="Arial"/>
              <a:cs typeface="Arial"/>
            </a:endParaRPr>
          </a:p>
          <a:p>
            <a:pPr marL="12678">
              <a:spcBef>
                <a:spcPts val="254"/>
              </a:spcBef>
              <a:tabLst>
                <a:tab pos="2611752" algn="l"/>
              </a:tabLst>
            </a:pPr>
            <a:r>
              <a:rPr sz="599" u="sng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599" spc="-25" dirty="0">
                <a:solidFill>
                  <a:srgbClr val="3F3F3F"/>
                </a:solidFill>
                <a:latin typeface="Times New Roman"/>
                <a:cs typeface="Times New Roman"/>
              </a:rPr>
              <a:t>£m</a:t>
            </a:r>
            <a:endParaRPr sz="599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999979" y="6742523"/>
            <a:ext cx="1058671" cy="19843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34866">
              <a:lnSpc>
                <a:spcPts val="749"/>
              </a:lnSpc>
              <a:spcBef>
                <a:spcPts val="150"/>
              </a:spcBef>
              <a:tabLst>
                <a:tab pos="568627" algn="l"/>
                <a:tab pos="624412" algn="l"/>
              </a:tabLst>
            </a:pP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Fixed</a:t>
            </a:r>
            <a:r>
              <a:rPr sz="6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F3F3F"/>
                </a:solidFill>
                <a:latin typeface="Arial"/>
                <a:cs typeface="Arial"/>
              </a:rPr>
              <a:t>race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	Floating</a:t>
            </a:r>
            <a:r>
              <a:rPr sz="6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64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		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endParaRPr sz="64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567319" y="6821012"/>
            <a:ext cx="210846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1873869" algn="l"/>
              </a:tabLst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40392" y="6974433"/>
            <a:ext cx="3036547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47547" algn="l"/>
                <a:tab pos="1064353" algn="l"/>
                <a:tab pos="1681791" algn="l"/>
                <a:tab pos="2302399" algn="l"/>
                <a:tab pos="2914766" algn="l"/>
              </a:tabLst>
            </a:pPr>
            <a:r>
              <a:rPr sz="824" b="1" u="heavy" baseline="505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824" b="1" u="heavy" spc="-37" baseline="505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824" b="1" u="heavy" baseline="505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824" b="1" u="heavy" spc="-37" baseline="505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r>
              <a:rPr sz="824" b="1" u="heavy" baseline="505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898" u="heavy" spc="-37" baseline="4629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Em</a:t>
            </a:r>
            <a:r>
              <a:rPr sz="898" u="heavy" baseline="4629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898" u="heavy" spc="-37" baseline="4629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898" u="heavy" baseline="4629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385581" y="7052668"/>
            <a:ext cx="208564" cy="601604"/>
          </a:xfrm>
          <a:prstGeom prst="rect">
            <a:avLst/>
          </a:prstGeom>
        </p:spPr>
        <p:txBody>
          <a:bodyPr vert="horz" wrap="square" lIns="0" tIns="36768" rIns="0" bIns="0" rtlCol="0">
            <a:spAutoFit/>
          </a:bodyPr>
          <a:lstStyle/>
          <a:p>
            <a:pPr marL="70999">
              <a:spcBef>
                <a:spcPts val="290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84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195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113</a:t>
            </a:r>
            <a:endParaRPr sz="799">
              <a:latin typeface="Arial"/>
              <a:cs typeface="Arial"/>
            </a:endParaRPr>
          </a:p>
          <a:p>
            <a:pPr marL="126784">
              <a:spcBef>
                <a:spcPts val="45"/>
              </a:spcBef>
            </a:pPr>
            <a:r>
              <a:rPr sz="898" spc="-50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endParaRPr sz="898">
              <a:latin typeface="Arial"/>
              <a:cs typeface="Arial"/>
            </a:endParaRPr>
          </a:p>
          <a:p>
            <a:pPr marL="131855">
              <a:spcBef>
                <a:spcPts val="150"/>
              </a:spcBef>
            </a:pP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8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002754" y="7080099"/>
            <a:ext cx="20159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905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915718" y="7220310"/>
            <a:ext cx="28970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1,642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771297" y="7061811"/>
            <a:ext cx="287806" cy="289721"/>
          </a:xfrm>
          <a:prstGeom prst="rect">
            <a:avLst/>
          </a:prstGeom>
        </p:spPr>
        <p:txBody>
          <a:bodyPr vert="horz" wrap="square" lIns="0" tIns="31063" rIns="0" bIns="0" rtlCol="0">
            <a:spAutoFit/>
          </a:bodyPr>
          <a:lstStyle/>
          <a:p>
            <a:pPr marR="5071" algn="r">
              <a:spcBef>
                <a:spcPts val="245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400</a:t>
            </a:r>
            <a:endParaRPr sz="799">
              <a:latin typeface="Arial"/>
              <a:cs typeface="Arial"/>
            </a:endParaRPr>
          </a:p>
          <a:p>
            <a:pPr marR="5071" algn="r">
              <a:spcBef>
                <a:spcPts val="145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1,548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149490" y="7286353"/>
            <a:ext cx="47545" cy="25816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>
              <a:spcBef>
                <a:spcPts val="100"/>
              </a:spcBef>
            </a:pPr>
            <a:r>
              <a:rPr sz="1597" spc="-22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endParaRPr sz="1597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241161" y="7058764"/>
            <a:ext cx="202859" cy="595898"/>
          </a:xfrm>
          <a:prstGeom prst="rect">
            <a:avLst/>
          </a:prstGeom>
        </p:spPr>
        <p:txBody>
          <a:bodyPr vert="horz" wrap="square" lIns="0" tIns="34232" rIns="0" bIns="0" rtlCol="0">
            <a:spAutoFit/>
          </a:bodyPr>
          <a:lstStyle/>
          <a:p>
            <a:pPr marR="6973" algn="r">
              <a:spcBef>
                <a:spcPts val="27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189</a:t>
            </a:r>
            <a:endParaRPr sz="799">
              <a:latin typeface="Arial"/>
              <a:cs typeface="Arial"/>
            </a:endParaRPr>
          </a:p>
          <a:p>
            <a:pPr marR="6339" algn="r">
              <a:spcBef>
                <a:spcPts val="17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86</a:t>
            </a:r>
            <a:endParaRPr sz="799">
              <a:latin typeface="Arial"/>
              <a:cs typeface="Arial"/>
            </a:endParaRPr>
          </a:p>
          <a:p>
            <a:pPr marR="29159" algn="r">
              <a:spcBef>
                <a:spcPts val="145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  <a:p>
            <a:pPr marR="5071" algn="r">
              <a:spcBef>
                <a:spcPts val="170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7</a:t>
            </a:r>
            <a:endParaRPr sz="79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4004261" y="7647041"/>
            <a:ext cx="19144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>
              <a:spcBef>
                <a:spcPts val="100"/>
              </a:spcBef>
            </a:pP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(16)</a:t>
            </a:r>
            <a:endParaRPr sz="7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534210" y="7061812"/>
            <a:ext cx="295414" cy="735998"/>
          </a:xfrm>
          <a:prstGeom prst="rect">
            <a:avLst/>
          </a:prstGeom>
        </p:spPr>
        <p:txBody>
          <a:bodyPr vert="horz" wrap="square" lIns="0" tIns="31063" rIns="0" bIns="0" rtlCol="0">
            <a:spAutoFit/>
          </a:bodyPr>
          <a:lstStyle/>
          <a:p>
            <a:pPr marR="5071" algn="r">
              <a:spcBef>
                <a:spcPts val="245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989</a:t>
            </a:r>
            <a:endParaRPr sz="799">
              <a:latin typeface="Arial"/>
              <a:cs typeface="Arial"/>
            </a:endParaRPr>
          </a:p>
          <a:p>
            <a:pPr marR="7607" algn="r">
              <a:spcBef>
                <a:spcPts val="145"/>
              </a:spcBef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1,755</a:t>
            </a:r>
            <a:endParaRPr sz="799">
              <a:latin typeface="Arial"/>
              <a:cs typeface="Arial"/>
            </a:endParaRPr>
          </a:p>
          <a:p>
            <a:pPr marR="30428" algn="r">
              <a:spcBef>
                <a:spcPts val="170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  <a:p>
            <a:pPr marR="6339" algn="r">
              <a:spcBef>
                <a:spcPts val="120"/>
              </a:spcBef>
            </a:pPr>
            <a:r>
              <a:rPr sz="849" b="1" spc="-50" dirty="0">
                <a:solidFill>
                  <a:srgbClr val="3F3F3F"/>
                </a:solidFill>
                <a:latin typeface="Arial"/>
                <a:cs typeface="Arial"/>
              </a:rPr>
              <a:t>B</a:t>
            </a:r>
            <a:endParaRPr sz="849">
              <a:latin typeface="Arial"/>
              <a:cs typeface="Arial"/>
            </a:endParaRPr>
          </a:p>
          <a:p>
            <a:pPr marR="5071" algn="r">
              <a:spcBef>
                <a:spcPts val="160"/>
              </a:spcBef>
            </a:pP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(16)</a:t>
            </a:r>
            <a:endParaRPr sz="7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843101" y="7647041"/>
            <a:ext cx="21553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(24)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6383698" y="7058763"/>
            <a:ext cx="291610" cy="739168"/>
          </a:xfrm>
          <a:prstGeom prst="rect">
            <a:avLst/>
          </a:prstGeom>
        </p:spPr>
        <p:txBody>
          <a:bodyPr vert="horz" wrap="square" lIns="0" tIns="34232" rIns="0" bIns="0" rtlCol="0">
            <a:spAutoFit/>
          </a:bodyPr>
          <a:lstStyle/>
          <a:p>
            <a:pPr marR="5071" algn="r">
              <a:spcBef>
                <a:spcPts val="27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589</a:t>
            </a:r>
            <a:endParaRPr sz="799">
              <a:latin typeface="Arial"/>
              <a:cs typeface="Arial"/>
            </a:endParaRPr>
          </a:p>
          <a:p>
            <a:pPr marR="8875" algn="r">
              <a:spcBef>
                <a:spcPts val="17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1,634</a:t>
            </a:r>
            <a:endParaRPr sz="799">
              <a:latin typeface="Arial"/>
              <a:cs typeface="Arial"/>
            </a:endParaRPr>
          </a:p>
          <a:p>
            <a:pPr marR="26625" algn="r">
              <a:spcBef>
                <a:spcPts val="145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  <a:p>
            <a:pPr marR="8241" algn="r">
              <a:spcBef>
                <a:spcPts val="195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7</a:t>
            </a:r>
            <a:endParaRPr sz="799">
              <a:latin typeface="Arial"/>
              <a:cs typeface="Arial"/>
            </a:endParaRPr>
          </a:p>
          <a:p>
            <a:pPr marR="8875" algn="r">
              <a:spcBef>
                <a:spcPts val="145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(24)</a:t>
            </a:r>
            <a:endParaRPr sz="7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388019" y="7802494"/>
            <a:ext cx="20032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206</a:t>
            </a:r>
            <a:endParaRPr sz="79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918155" y="7802494"/>
            <a:ext cx="28463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2,531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539696" y="7802494"/>
            <a:ext cx="28463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2,737</a:t>
            </a:r>
            <a:endParaRPr sz="7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240111" y="7805541"/>
            <a:ext cx="20032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283</a:t>
            </a:r>
            <a:endParaRPr sz="79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765205" y="7805541"/>
            <a:ext cx="28717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1,924</a:t>
            </a:r>
            <a:endParaRPr sz="79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382648" y="7805541"/>
            <a:ext cx="28780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799" spc="-10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207</a:t>
            </a:r>
            <a:endParaRPr sz="79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3884641" y="8073771"/>
            <a:ext cx="24026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697305" y="8080121"/>
            <a:ext cx="245966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49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198363" y="8275707"/>
            <a:ext cx="755016" cy="319503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74328" marR="5071" indent="-162284" algn="r">
              <a:lnSpc>
                <a:spcPct val="98600"/>
              </a:lnSpc>
              <a:spcBef>
                <a:spcPts val="110"/>
              </a:spcBef>
            </a:pP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Weighted</a:t>
            </a:r>
            <a:r>
              <a:rPr sz="649" b="1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649" b="1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effective</a:t>
            </a:r>
            <a:r>
              <a:rPr sz="649" b="1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fixed</a:t>
            </a:r>
            <a:r>
              <a:rPr sz="649" b="1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649" b="1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2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endParaRPr sz="649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852002" y="8534794"/>
            <a:ext cx="114742" cy="30745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847" spc="-50" dirty="0">
                <a:solidFill>
                  <a:srgbClr val="797979"/>
                </a:solidFill>
                <a:latin typeface="Arial"/>
                <a:cs typeface="Arial"/>
              </a:rPr>
              <a:t>"</a:t>
            </a:r>
            <a:endParaRPr sz="1847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4114450" y="8275708"/>
            <a:ext cx="801927" cy="420299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 indent="34232" algn="r">
              <a:lnSpc>
                <a:spcPts val="769"/>
              </a:lnSpc>
              <a:spcBef>
                <a:spcPts val="135"/>
              </a:spcBef>
            </a:pP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Weighted</a:t>
            </a:r>
            <a:r>
              <a:rPr sz="649" b="1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649" b="1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649" b="1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649" b="1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F3F3F"/>
                </a:solidFill>
                <a:latin typeface="Arial"/>
                <a:cs typeface="Arial"/>
              </a:rPr>
              <a:t>whlch</a:t>
            </a:r>
            <a:r>
              <a:rPr sz="649" b="1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b="1" spc="-2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endParaRPr sz="649">
              <a:latin typeface="Arial"/>
              <a:cs typeface="Arial"/>
            </a:endParaRPr>
          </a:p>
          <a:p>
            <a:pPr marR="9509" algn="r">
              <a:lnSpc>
                <a:spcPts val="744"/>
              </a:lnSpc>
            </a:pP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lsflxed</a:t>
            </a:r>
            <a:endParaRPr sz="649">
              <a:latin typeface="Arial"/>
              <a:cs typeface="Arial"/>
            </a:endParaRPr>
          </a:p>
          <a:p>
            <a:pPr marR="5071" algn="r">
              <a:spcBef>
                <a:spcPts val="10"/>
              </a:spcBef>
            </a:pPr>
            <a:r>
              <a:rPr sz="649" b="1" spc="-10" dirty="0">
                <a:solidFill>
                  <a:srgbClr val="3F3F3F"/>
                </a:solidFill>
                <a:latin typeface="Arial"/>
                <a:cs typeface="Arial"/>
              </a:rPr>
              <a:t>Yea,..</a:t>
            </a:r>
            <a:endParaRPr sz="649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053100" y="8275708"/>
            <a:ext cx="727123" cy="416495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83203" marR="5071" indent="-171159" algn="r">
              <a:lnSpc>
                <a:spcPts val="769"/>
              </a:lnSpc>
              <a:spcBef>
                <a:spcPts val="135"/>
              </a:spcBef>
            </a:pP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Weighted</a:t>
            </a:r>
            <a:r>
              <a:rPr sz="6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64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40" dirty="0">
                <a:solidFill>
                  <a:srgbClr val="3F3F3F"/>
                </a:solidFill>
                <a:latin typeface="Arial"/>
                <a:cs typeface="Arial"/>
              </a:rPr>
              <a:t>effective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spc="-20" dirty="0">
                <a:solidFill>
                  <a:srgbClr val="3F3F3F"/>
                </a:solidFill>
                <a:latin typeface="Arial"/>
                <a:cs typeface="Arial"/>
              </a:rPr>
              <a:t>fixed</a:t>
            </a:r>
            <a:r>
              <a:rPr sz="7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6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endParaRPr sz="649">
              <a:latin typeface="Arial"/>
              <a:cs typeface="Arial"/>
            </a:endParaRPr>
          </a:p>
          <a:p>
            <a:pPr marR="5071" algn="r">
              <a:spcBef>
                <a:spcPts val="135"/>
              </a:spcBef>
            </a:pPr>
            <a:r>
              <a:rPr sz="499" spc="-25" dirty="0">
                <a:solidFill>
                  <a:srgbClr val="3F3F3F"/>
                </a:solidFill>
                <a:latin typeface="Arial"/>
                <a:cs typeface="Arial"/>
              </a:rPr>
              <a:t>'M,</a:t>
            </a:r>
            <a:endParaRPr sz="499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895810" y="8275707"/>
            <a:ext cx="730293" cy="425369"/>
          </a:xfrm>
          <a:prstGeom prst="rect">
            <a:avLst/>
          </a:prstGeom>
        </p:spPr>
        <p:txBody>
          <a:bodyPr vert="horz" wrap="square" lIns="0" tIns="17116" rIns="0" bIns="0" rtlCol="0">
            <a:spAutoFit/>
          </a:bodyPr>
          <a:lstStyle/>
          <a:p>
            <a:pPr marL="12678" marR="5071" indent="6973" algn="r">
              <a:lnSpc>
                <a:spcPts val="769"/>
              </a:lnSpc>
              <a:spcBef>
                <a:spcPts val="135"/>
              </a:spcBef>
            </a:pP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Weighted</a:t>
            </a:r>
            <a:r>
              <a:rPr sz="6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64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lime</a:t>
            </a:r>
            <a:r>
              <a:rPr sz="6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6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6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endParaRPr sz="649">
              <a:latin typeface="Arial"/>
              <a:cs typeface="Arial"/>
            </a:endParaRPr>
          </a:p>
          <a:p>
            <a:pPr marR="10143" algn="r">
              <a:lnSpc>
                <a:spcPts val="744"/>
              </a:lnSpc>
            </a:pP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6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fixed</a:t>
            </a:r>
            <a:endParaRPr sz="649">
              <a:latin typeface="Arial"/>
              <a:cs typeface="Arial"/>
            </a:endParaRPr>
          </a:p>
          <a:p>
            <a:pPr marR="6973" algn="r">
              <a:spcBef>
                <a:spcPts val="110"/>
              </a:spcBef>
            </a:pP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endParaRPr sz="599">
              <a:latin typeface="Arial"/>
              <a:cs typeface="Arial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911608" y="8683387"/>
            <a:ext cx="3042252" cy="336619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5848">
              <a:spcBef>
                <a:spcPts val="364"/>
              </a:spcBef>
              <a:tabLst>
                <a:tab pos="2883070" algn="l"/>
              </a:tabLst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Sterling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5.4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65"/>
              </a:spcBef>
              <a:tabLst>
                <a:tab pos="2883704" algn="l"/>
              </a:tabLst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Euros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3.6</a:t>
            </a:r>
            <a:endParaRPr sz="799">
              <a:latin typeface="Arial"/>
              <a:cs typeface="Arial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741391" y="8683387"/>
            <a:ext cx="169894" cy="336619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2678">
              <a:spcBef>
                <a:spcPts val="364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4.3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265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3.9</a:t>
            </a:r>
            <a:endParaRPr sz="799">
              <a:latin typeface="Arial"/>
              <a:cs typeface="Arial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5601289" y="8683387"/>
            <a:ext cx="174966" cy="336619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5848">
              <a:spcBef>
                <a:spcPts val="364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6.1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65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4.1</a:t>
            </a:r>
            <a:endParaRPr sz="799">
              <a:latin typeface="Arial"/>
              <a:cs typeface="Arial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6448290" y="8683387"/>
            <a:ext cx="172430" cy="336619"/>
          </a:xfrm>
          <a:prstGeom prst="rect">
            <a:avLst/>
          </a:prstGeom>
        </p:spPr>
        <p:txBody>
          <a:bodyPr vert="horz" wrap="square" lIns="0" tIns="46277" rIns="0" bIns="0" rtlCol="0">
            <a:spAutoFit/>
          </a:bodyPr>
          <a:lstStyle/>
          <a:p>
            <a:pPr marL="12678">
              <a:spcBef>
                <a:spcPts val="364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4.7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65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4.2</a:t>
            </a:r>
            <a:endParaRPr sz="799">
              <a:latin typeface="Arial"/>
              <a:cs typeface="Arial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791159" y="9137550"/>
            <a:ext cx="5827760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380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floating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ngs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owed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immediate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bank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799" spc="3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bearing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rates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EURIBOR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official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local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rates.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41707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289" y="1755532"/>
          <a:ext cx="5900663" cy="24571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406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007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274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51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3412">
                <a:tc>
                  <a:txBody>
                    <a:bodyPr/>
                    <a:lstStyle/>
                    <a:p>
                      <a:pPr marL="73025">
                        <a:lnSpc>
                          <a:spcPts val="610"/>
                        </a:lnSpc>
                        <a:spcBef>
                          <a:spcPts val="500"/>
                        </a:spcBef>
                      </a:pPr>
                      <a:r>
                        <a:rPr sz="7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7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3393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7630" algn="r">
                        <a:lnSpc>
                          <a:spcPts val="107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29337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1921">
                <a:tc gridSpan="2">
                  <a:txBody>
                    <a:bodyPr/>
                    <a:lstStyle/>
                    <a:p>
                      <a:pPr>
                        <a:lnSpc>
                          <a:spcPts val="625"/>
                        </a:lnSpc>
                        <a:tabLst>
                          <a:tab pos="5042535" algn="l"/>
                        </a:tabLst>
                      </a:pPr>
                      <a:r>
                        <a:rPr sz="600" b="1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u="none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625"/>
                        </a:lnSpc>
                        <a:tabLst>
                          <a:tab pos="328295" algn="l"/>
                        </a:tabLst>
                      </a:pPr>
                      <a:r>
                        <a:rPr sz="600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14">
                <a:tc gridSpan="2">
                  <a:txBody>
                    <a:bodyPr/>
                    <a:lstStyle/>
                    <a:p>
                      <a:pPr marL="72390">
                        <a:lnSpc>
                          <a:spcPts val="960"/>
                        </a:lnSpc>
                        <a:tabLst>
                          <a:tab pos="4970145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demand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7" baseline="-9259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710</a:t>
                      </a:r>
                      <a:endParaRPr sz="1300" baseline="-9259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8484">
                <a:tc gridSpan="2">
                  <a:txBody>
                    <a:bodyPr/>
                    <a:lstStyle/>
                    <a:p>
                      <a:pPr marL="74930">
                        <a:lnSpc>
                          <a:spcPts val="935"/>
                        </a:lnSpc>
                        <a:tabLst>
                          <a:tab pos="4970145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two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years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7" baseline="-1234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704</a:t>
                      </a:r>
                      <a:endParaRPr sz="1300" baseline="-12345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046">
                <a:tc gridSpan="2">
                  <a:txBody>
                    <a:bodyPr/>
                    <a:lstStyle/>
                    <a:p>
                      <a:pPr marL="71755">
                        <a:lnSpc>
                          <a:spcPts val="935"/>
                        </a:lnSpc>
                        <a:tabLst>
                          <a:tab pos="4883785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two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 three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years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15" baseline="-9259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1,300</a:t>
                      </a:r>
                      <a:endParaRPr sz="1300" baseline="-9259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469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 gridSpan="2">
                  <a:txBody>
                    <a:bodyPr/>
                    <a:lstStyle/>
                    <a:p>
                      <a:pPr marL="71755">
                        <a:lnSpc>
                          <a:spcPts val="950"/>
                        </a:lnSpc>
                        <a:tabLst>
                          <a:tab pos="5030470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three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four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7" baseline="-9259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19</a:t>
                      </a:r>
                      <a:endParaRPr sz="1300" baseline="-9259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62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50505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5805">
                <a:tc gridSpan="2">
                  <a:txBody>
                    <a:bodyPr/>
                    <a:lstStyle/>
                    <a:p>
                      <a:pPr marL="71755">
                        <a:lnSpc>
                          <a:spcPts val="930"/>
                        </a:lnSpc>
                        <a:tabLst>
                          <a:tab pos="5028565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Between four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five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7" baseline="-6944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1200" baseline="-6944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6091">
                <a:tc gridSpan="2">
                  <a:txBody>
                    <a:bodyPr/>
                    <a:lstStyle/>
                    <a:p>
                      <a:pPr marL="74295">
                        <a:lnSpc>
                          <a:spcPts val="1000"/>
                        </a:lnSpc>
                        <a:tabLst>
                          <a:tab pos="5024755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800" spc="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five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7" baseline="-1234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69</a:t>
                      </a:r>
                      <a:endParaRPr sz="1300" baseline="-12345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2921">
                <a:tc gridSpan="2">
                  <a:txBody>
                    <a:bodyPr/>
                    <a:lstStyle/>
                    <a:p>
                      <a:pPr marR="9080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2,819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950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2,293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0242">
                <a:tc gridSpan="2">
                  <a:txBody>
                    <a:bodyPr/>
                    <a:lstStyle/>
                    <a:p>
                      <a:pPr marL="74930">
                        <a:lnSpc>
                          <a:spcPts val="930"/>
                        </a:lnSpc>
                        <a:tabLst>
                          <a:tab pos="4966970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dirty="0">
                          <a:solidFill>
                            <a:srgbClr val="505052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800" spc="-35" dirty="0">
                          <a:solidFill>
                            <a:srgbClr val="50505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8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b="1" spc="-30" baseline="-10416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(54)</a:t>
                      </a:r>
                      <a:endParaRPr sz="1200" baseline="-10416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1653">
                <a:tc gridSpan="2">
                  <a:txBody>
                    <a:bodyPr/>
                    <a:lstStyle/>
                    <a:p>
                      <a:pPr marL="74930">
                        <a:lnSpc>
                          <a:spcPts val="985"/>
                        </a:lnSpc>
                        <a:tabLst>
                          <a:tab pos="4942205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dirty="0">
                          <a:solidFill>
                            <a:srgbClr val="505052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800" spc="-25" dirty="0">
                          <a:solidFill>
                            <a:srgbClr val="505052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capitalisation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transaction</a:t>
                      </a:r>
                      <a:r>
                        <a:rPr sz="8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0" baseline="-9259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(16)</a:t>
                      </a:r>
                      <a:endParaRPr sz="1300" baseline="-9259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6582">
                <a:tc gridSpan="2">
                  <a:txBody>
                    <a:bodyPr/>
                    <a:lstStyle/>
                    <a:p>
                      <a:pPr marL="74930">
                        <a:lnSpc>
                          <a:spcPts val="935"/>
                        </a:lnSpc>
                        <a:tabLst>
                          <a:tab pos="4942205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Less: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release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modification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credit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0" baseline="-9259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(12)</a:t>
                      </a:r>
                      <a:endParaRPr sz="1300" baseline="-9259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7359">
                <a:tc gridSpan="2">
                  <a:txBody>
                    <a:bodyPr/>
                    <a:lstStyle/>
                    <a:p>
                      <a:pPr marR="8445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2,737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2,207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8975">
                <a:tc gridSpan="2"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Analysed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25" dirty="0">
                          <a:solidFill>
                            <a:srgbClr val="505052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9261">
                <a:tc gridSpan="2">
                  <a:txBody>
                    <a:bodyPr/>
                    <a:lstStyle/>
                    <a:p>
                      <a:pPr marL="73660">
                        <a:lnSpc>
                          <a:spcPts val="1070"/>
                        </a:lnSpc>
                        <a:tabLst>
                          <a:tab pos="4969510" algn="l"/>
                        </a:tabLst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37" baseline="-9259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698</a:t>
                      </a:r>
                      <a:endParaRPr sz="1300" baseline="-9259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9752">
                <a:tc gridSpan="2">
                  <a:txBody>
                    <a:bodyPr/>
                    <a:lstStyle/>
                    <a:p>
                      <a:pPr marL="77470">
                        <a:lnSpc>
                          <a:spcPts val="935"/>
                        </a:lnSpc>
                        <a:tabLst>
                          <a:tab pos="4890135" algn="l"/>
                        </a:tabLst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300" b="1" spc="-15" baseline="-9259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2,039</a:t>
                      </a:r>
                      <a:endParaRPr sz="1300" baseline="-9259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1,805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926480" y="4516261"/>
            <a:ext cx="4925038" cy="0"/>
          </a:xfrm>
          <a:custGeom>
            <a:avLst/>
            <a:gdLst/>
            <a:ahLst/>
            <a:cxnLst/>
            <a:rect l="l" t="t" r="r" b="b"/>
            <a:pathLst>
              <a:path w="4933315">
                <a:moveTo>
                  <a:pt x="0" y="0"/>
                </a:moveTo>
                <a:lnTo>
                  <a:pt x="4933251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26480" y="6499105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14289" y="7380708"/>
            <a:ext cx="5827127" cy="0"/>
          </a:xfrm>
          <a:custGeom>
            <a:avLst/>
            <a:gdLst/>
            <a:ahLst/>
            <a:cxnLst/>
            <a:rect l="l" t="t" r="r" b="b"/>
            <a:pathLst>
              <a:path w="5836920">
                <a:moveTo>
                  <a:pt x="0" y="0"/>
                </a:moveTo>
                <a:lnTo>
                  <a:pt x="58368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95048" y="9525230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5531453" y="4510160"/>
            <a:ext cx="1142984" cy="0"/>
          </a:xfrm>
          <a:custGeom>
            <a:avLst/>
            <a:gdLst/>
            <a:ahLst/>
            <a:cxnLst/>
            <a:rect l="l" t="t" r="r" b="b"/>
            <a:pathLst>
              <a:path w="1144904">
                <a:moveTo>
                  <a:pt x="0" y="0"/>
                </a:moveTo>
                <a:lnTo>
                  <a:pt x="1144783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02671" y="6730945"/>
            <a:ext cx="5678152" cy="0"/>
          </a:xfrm>
          <a:custGeom>
            <a:avLst/>
            <a:gdLst/>
            <a:ahLst/>
            <a:cxnLst/>
            <a:rect l="l" t="t" r="r" b="b"/>
            <a:pathLst>
              <a:path w="5687695">
                <a:moveTo>
                  <a:pt x="0" y="0"/>
                </a:moveTo>
                <a:lnTo>
                  <a:pt x="5687282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02671" y="7206828"/>
            <a:ext cx="5678152" cy="0"/>
          </a:xfrm>
          <a:custGeom>
            <a:avLst/>
            <a:gdLst/>
            <a:ahLst/>
            <a:cxnLst/>
            <a:rect l="l" t="t" r="r" b="b"/>
            <a:pathLst>
              <a:path w="5687695">
                <a:moveTo>
                  <a:pt x="0" y="0"/>
                </a:moveTo>
                <a:lnTo>
                  <a:pt x="5687282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908773" y="717875"/>
            <a:ext cx="277980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E7.</a:t>
            </a:r>
            <a:r>
              <a:rPr sz="1198" b="1" spc="114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Notes</a:t>
            </a:r>
            <a:r>
              <a:rPr sz="1198" b="1" spc="114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to</a:t>
            </a:r>
            <a:r>
              <a:rPr sz="1198" b="1" spc="40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the</a:t>
            </a:r>
            <a:r>
              <a:rPr sz="1198" b="1" spc="90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financial</a:t>
            </a:r>
            <a:r>
              <a:rPr sz="1198" b="1" spc="175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81</a:t>
            </a:r>
            <a:endParaRPr sz="849"/>
          </a:p>
        </p:txBody>
      </p:sp>
      <p:sp>
        <p:nvSpPr>
          <p:cNvPr id="12" name="object 12"/>
          <p:cNvSpPr txBox="1"/>
          <p:nvPr/>
        </p:nvSpPr>
        <p:spPr>
          <a:xfrm>
            <a:off x="843604" y="1150034"/>
            <a:ext cx="5834734" cy="504611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63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weighted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average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interest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rate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</a:t>
            </a:r>
            <a:r>
              <a:rPr sz="799" dirty="0">
                <a:solidFill>
                  <a:srgbClr val="505052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ngs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6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53%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BABABA"/>
                </a:solidFill>
                <a:latin typeface="Arial"/>
                <a:cs typeface="Arial"/>
              </a:rPr>
              <a:t>:</a:t>
            </a:r>
            <a:r>
              <a:rPr sz="799" spc="-45" dirty="0">
                <a:solidFill>
                  <a:srgbClr val="BABAB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</a:t>
            </a:r>
            <a:r>
              <a:rPr sz="799" dirty="0">
                <a:solidFill>
                  <a:srgbClr val="BABAB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51%) 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non</a:t>
            </a:r>
            <a:r>
              <a:rPr sz="799" dirty="0">
                <a:solidFill>
                  <a:srgbClr val="505052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6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10%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4.02%).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883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(ii) 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maturity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59099" y="4292077"/>
            <a:ext cx="213382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payable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leases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390577" y="4612891"/>
            <a:ext cx="1066912" cy="12021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99" spc="10" dirty="0">
                <a:solidFill>
                  <a:srgbClr val="333333"/>
                </a:solidFill>
                <a:latin typeface="Arial"/>
                <a:cs typeface="Arial"/>
              </a:rPr>
              <a:t>Minimum</a:t>
            </a:r>
            <a:r>
              <a:rPr sz="6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649" b="1" spc="10" dirty="0">
                <a:solidFill>
                  <a:srgbClr val="333333"/>
                </a:solidFill>
                <a:latin typeface="Arial"/>
                <a:cs typeface="Arial"/>
              </a:rPr>
              <a:t>lease</a:t>
            </a:r>
            <a:r>
              <a:rPr sz="649" b="1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649" b="1" spc="-10" dirty="0">
                <a:solidFill>
                  <a:srgbClr val="505052"/>
                </a:solidFill>
                <a:latin typeface="Arial"/>
                <a:cs typeface="Arial"/>
              </a:rPr>
              <a:t>!l'.</a:t>
            </a:r>
            <a:r>
              <a:rPr sz="649" b="1" spc="-10" dirty="0">
                <a:solidFill>
                  <a:srgbClr val="333333"/>
                </a:solidFill>
                <a:latin typeface="Arial"/>
                <a:cs typeface="Arial"/>
              </a:rPr>
              <a:t>ments</a:t>
            </a:r>
            <a:endParaRPr sz="6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591986" y="4502329"/>
            <a:ext cx="1090367" cy="244699"/>
          </a:xfrm>
          <a:prstGeom prst="rect">
            <a:avLst/>
          </a:prstGeom>
        </p:spPr>
        <p:txBody>
          <a:bodyPr vert="horz" wrap="square" lIns="0" tIns="19652" rIns="0" bIns="0" rtlCol="0">
            <a:spAutoFit/>
          </a:bodyPr>
          <a:lstStyle/>
          <a:p>
            <a:pPr marR="5071" algn="r">
              <a:spcBef>
                <a:spcPts val="155"/>
              </a:spcBef>
            </a:pPr>
            <a:r>
              <a:rPr sz="649" b="1" dirty="0">
                <a:solidFill>
                  <a:srgbClr val="333333"/>
                </a:solidFill>
                <a:latin typeface="Arial"/>
                <a:cs typeface="Arial"/>
              </a:rPr>
              <a:t>Present</a:t>
            </a:r>
            <a:r>
              <a:rPr sz="649" b="1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649" b="1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649" b="1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649" b="1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699" spc="-10" dirty="0">
                <a:solidFill>
                  <a:srgbClr val="333333"/>
                </a:solidFill>
                <a:latin typeface="Arial"/>
                <a:cs typeface="Arial"/>
              </a:rPr>
              <a:t>minimum</a:t>
            </a:r>
            <a:endParaRPr sz="699">
              <a:latin typeface="Arial"/>
              <a:cs typeface="Arial"/>
            </a:endParaRPr>
          </a:p>
          <a:p>
            <a:pPr marR="27893" algn="r">
              <a:spcBef>
                <a:spcPts val="50"/>
              </a:spcBef>
            </a:pPr>
            <a:r>
              <a:rPr sz="649" b="1" dirty="0">
                <a:solidFill>
                  <a:srgbClr val="333333"/>
                </a:solidFill>
                <a:latin typeface="Arial"/>
                <a:cs typeface="Arial"/>
              </a:rPr>
              <a:t>lease</a:t>
            </a:r>
            <a:r>
              <a:rPr sz="649" b="1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649" b="1" spc="-10" dirty="0">
                <a:solidFill>
                  <a:srgbClr val="505052"/>
                </a:solidFill>
                <a:latin typeface="Arial"/>
                <a:cs typeface="Arial"/>
              </a:rPr>
              <a:t>l!!</a:t>
            </a:r>
            <a:r>
              <a:rPr sz="649" b="1" spc="-10" dirty="0">
                <a:solidFill>
                  <a:srgbClr val="333333"/>
                </a:solidFill>
                <a:latin typeface="Arial"/>
                <a:cs typeface="Arial"/>
              </a:rPr>
              <a:t>itm•ntt</a:t>
            </a:r>
            <a:endParaRPr sz="649">
              <a:latin typeface="Arial"/>
              <a:cs typeface="Arial"/>
            </a:endParaRPr>
          </a:p>
        </p:txBody>
      </p:sp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920385" y="4738187"/>
          <a:ext cx="5897493" cy="120130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921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66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03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161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126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466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36296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4310" algn="r">
                        <a:lnSpc>
                          <a:spcPts val="91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ts val="910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0500" algn="r">
                        <a:lnSpc>
                          <a:spcPts val="930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90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713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7804" algn="r">
                        <a:lnSpc>
                          <a:spcPts val="660"/>
                        </a:lnSpc>
                      </a:pPr>
                      <a:r>
                        <a:rPr sz="700" i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ts val="595"/>
                        </a:lnSpc>
                        <a:spcBef>
                          <a:spcPts val="60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595"/>
                        </a:lnSpc>
                        <a:spcBef>
                          <a:spcPts val="60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645"/>
                        </a:lnSpc>
                        <a:spcBef>
                          <a:spcPts val="10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later than one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050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50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669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40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80645">
                        <a:lnSpc>
                          <a:spcPts val="915"/>
                        </a:lnSpc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Later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one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but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5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five</a:t>
                      </a:r>
                      <a:r>
                        <a:rPr sz="700" spc="2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ct val="100000"/>
                        </a:lnSpc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122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182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80645">
                        <a:lnSpc>
                          <a:spcPts val="930"/>
                        </a:lnSpc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five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63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443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235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050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180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0777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 marL="77470">
                        <a:lnSpc>
                          <a:spcPts val="915"/>
                        </a:lnSpc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dirty="0">
                          <a:solidFill>
                            <a:srgbClr val="BABABA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800" spc="-45" dirty="0">
                          <a:solidFill>
                            <a:srgbClr val="BABAB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future</a:t>
                      </a:r>
                      <a:r>
                        <a:rPr sz="800" spc="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charges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907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(55)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317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9894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Present value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180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3313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852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900" b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180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15848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2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8527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7" name="object 17"/>
          <p:cNvSpPr txBox="1"/>
          <p:nvPr/>
        </p:nvSpPr>
        <p:spPr>
          <a:xfrm>
            <a:off x="865750" y="6003424"/>
            <a:ext cx="4305050" cy="385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lease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portfolio of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consists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leases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land,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buildings,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machinery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vehicles.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913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(iii)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maturity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undrawn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facilities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 is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93039" y="6543368"/>
            <a:ext cx="70049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49" b="1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49" b="1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835650" y="6468881"/>
            <a:ext cx="249135" cy="281467"/>
          </a:xfrm>
          <a:prstGeom prst="rect">
            <a:avLst/>
          </a:prstGeom>
        </p:spPr>
        <p:txBody>
          <a:bodyPr vert="horz" wrap="square" lIns="0" tIns="28527" rIns="0" bIns="0" rtlCol="0">
            <a:spAutoFit/>
          </a:bodyPr>
          <a:lstStyle/>
          <a:p>
            <a:pPr marL="12678">
              <a:spcBef>
                <a:spcPts val="225"/>
              </a:spcBef>
            </a:pPr>
            <a:r>
              <a:rPr sz="898" b="1" spc="-90" dirty="0">
                <a:solidFill>
                  <a:srgbClr val="333333"/>
                </a:solidFill>
                <a:latin typeface="Courier New"/>
                <a:cs typeface="Courier New"/>
              </a:rPr>
              <a:t>2024</a:t>
            </a:r>
            <a:endParaRPr sz="898">
              <a:latin typeface="Courier New"/>
              <a:cs typeface="Courier New"/>
            </a:endParaRPr>
          </a:p>
          <a:p>
            <a:pPr marL="121079">
              <a:spcBef>
                <a:spcPts val="90"/>
              </a:spcBef>
            </a:pPr>
            <a:r>
              <a:rPr sz="599" spc="-25" dirty="0">
                <a:solidFill>
                  <a:srgbClr val="333333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445421" y="6489160"/>
            <a:ext cx="251038" cy="262449"/>
          </a:xfrm>
          <a:prstGeom prst="rect">
            <a:avLst/>
          </a:prstGeom>
        </p:spPr>
        <p:txBody>
          <a:bodyPr vert="horz" wrap="square" lIns="0" tIns="20920" rIns="0" bIns="0" rtlCol="0">
            <a:spAutoFit/>
          </a:bodyPr>
          <a:lstStyle/>
          <a:p>
            <a:pPr marL="12678">
              <a:spcBef>
                <a:spcPts val="165"/>
              </a:spcBef>
            </a:pP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9954">
              <a:spcBef>
                <a:spcPts val="60"/>
              </a:spcBef>
            </a:pPr>
            <a:r>
              <a:rPr sz="649" spc="-25" dirty="0">
                <a:solidFill>
                  <a:srgbClr val="333333"/>
                </a:solidFill>
                <a:latin typeface="Arial"/>
                <a:cs typeface="Arial"/>
              </a:rPr>
              <a:t>£m</a:t>
            </a:r>
            <a:endParaRPr sz="6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890845" y="6890619"/>
            <a:ext cx="181305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>
              <a:spcBef>
                <a:spcPts val="100"/>
              </a:spcBef>
            </a:pPr>
            <a:r>
              <a:rPr sz="898" b="1" spc="-85" dirty="0">
                <a:solidFill>
                  <a:srgbClr val="333333"/>
                </a:solidFill>
                <a:latin typeface="Courier New"/>
                <a:cs typeface="Courier New"/>
              </a:rPr>
              <a:t>132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85624" y="6717248"/>
            <a:ext cx="1367397" cy="465115"/>
          </a:xfrm>
          <a:prstGeom prst="rect">
            <a:avLst/>
          </a:prstGeom>
        </p:spPr>
        <p:txBody>
          <a:bodyPr vert="horz" wrap="square" lIns="0" tIns="9509" rIns="0" bIns="0" rtlCol="0">
            <a:spAutoFit/>
          </a:bodyPr>
          <a:lstStyle/>
          <a:p>
            <a:pPr marL="12678" marR="5071" indent="2536">
              <a:lnSpc>
                <a:spcPct val="127800"/>
              </a:lnSpc>
              <a:spcBef>
                <a:spcPts val="7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later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two'</a:t>
            </a:r>
            <a:r>
              <a:rPr sz="799" spc="-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years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two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three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021919" y="6981627"/>
            <a:ext cx="47545" cy="258803"/>
          </a:xfrm>
          <a:prstGeom prst="rect">
            <a:avLst/>
          </a:prstGeom>
        </p:spPr>
        <p:txBody>
          <a:bodyPr vert="horz" wrap="square" lIns="0" tIns="13313" rIns="0" bIns="0" rtlCol="0">
            <a:spAutoFit/>
          </a:bodyPr>
          <a:lstStyle/>
          <a:p>
            <a:pPr>
              <a:spcBef>
                <a:spcPts val="105"/>
              </a:spcBef>
            </a:pPr>
            <a:r>
              <a:rPr sz="1597" spc="-220" dirty="0">
                <a:solidFill>
                  <a:srgbClr val="333333"/>
                </a:solidFill>
                <a:latin typeface="Arial"/>
                <a:cs typeface="Arial"/>
              </a:rPr>
              <a:t>-</a:t>
            </a:r>
            <a:endParaRPr sz="1597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488090" y="7058907"/>
            <a:ext cx="20349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276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17955" y="7217026"/>
            <a:ext cx="270690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40" dirty="0">
                <a:solidFill>
                  <a:srgbClr val="333333"/>
                </a:solidFill>
                <a:latin typeface="Arial"/>
                <a:cs typeface="Arial"/>
              </a:rPr>
              <a:t>Total</a:t>
            </a:r>
            <a:endParaRPr sz="898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875117" y="7217026"/>
            <a:ext cx="206663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50" dirty="0">
                <a:solidFill>
                  <a:srgbClr val="333333"/>
                </a:solidFill>
                <a:latin typeface="Courier New"/>
                <a:cs typeface="Courier New"/>
              </a:rPr>
              <a:t>132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488090" y="7229736"/>
            <a:ext cx="20349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276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68798" y="7492083"/>
            <a:ext cx="5821421" cy="181622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senior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contains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other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uncommitted,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unsecured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facilities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15214">
              <a:lnSpc>
                <a:spcPts val="94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 UK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('TSUK')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entered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mto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RCF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June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2021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maximum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availability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£350m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into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three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endParaRPr sz="799">
              <a:latin typeface="Arial"/>
              <a:cs typeface="Arial"/>
            </a:endParaRPr>
          </a:p>
          <a:p>
            <a:pPr marL="14579" marR="6339" indent="1268">
              <a:lnSpc>
                <a:spcPts val="938"/>
              </a:lnSpc>
              <a:spcBef>
                <a:spcPts val="4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£50m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loan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facility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November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2021.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both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facilities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fully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utilised.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13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May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2024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both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facilities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refinanced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new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three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RCF</a:t>
            </a:r>
            <a:r>
              <a:rPr sz="799" spc="-20" dirty="0">
                <a:solidFill>
                  <a:srgbClr val="505052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14579" marR="19652" indent="634">
              <a:lnSpc>
                <a:spcPts val="93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 Europe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entered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into a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tenn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working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agreement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May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2022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maximum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availability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£150m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fully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utilised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lent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TSUK.</a:t>
            </a:r>
            <a:endParaRPr sz="799">
              <a:latin typeface="Arial"/>
              <a:cs typeface="Arial"/>
            </a:endParaRPr>
          </a:p>
          <a:p>
            <a:pPr marL="17750" marR="5071" indent="634">
              <a:spcBef>
                <a:spcPts val="859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Nederland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B.V</a:t>
            </a:r>
            <a:r>
              <a:rPr sz="799" dirty="0">
                <a:solidFill>
                  <a:srgbClr val="6E6E6E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6E6E6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('TSN</a:t>
            </a:r>
            <a:r>
              <a:rPr sz="799" dirty="0">
                <a:solidFill>
                  <a:srgbClr val="505052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)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refinanced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Revolving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Facility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('RCF')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October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2022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maximum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limit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of€200m</a:t>
            </a:r>
            <a:r>
              <a:rPr sz="799" spc="3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€125m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remains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undrawn</a:t>
            </a:r>
            <a:r>
              <a:rPr sz="799" dirty="0">
                <a:solidFill>
                  <a:srgbClr val="505052"/>
                </a:solidFill>
                <a:latin typeface="Arial"/>
                <a:cs typeface="Arial"/>
              </a:rPr>
              <a:t>.</a:t>
            </a:r>
            <a:r>
              <a:rPr sz="799" spc="-25" dirty="0">
                <a:solidFill>
                  <a:srgbClr val="5050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 22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May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maximum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facility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endParaRPr sz="799">
              <a:latin typeface="Arial"/>
              <a:cs typeface="Arial"/>
            </a:endParaRPr>
          </a:p>
          <a:p>
            <a:pPr marL="15848">
              <a:lnSpc>
                <a:spcPts val="938"/>
              </a:lnSpc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€400m</a:t>
            </a:r>
            <a:endParaRPr sz="799">
              <a:latin typeface="Arial"/>
              <a:cs typeface="Arial"/>
            </a:endParaRPr>
          </a:p>
          <a:p>
            <a:pPr marL="18384">
              <a:lnSpc>
                <a:spcPts val="948"/>
              </a:lnSpc>
              <a:spcBef>
                <a:spcPts val="918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Europe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Limited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entered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RCF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January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maximum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availability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£100m</a:t>
            </a:r>
            <a:r>
              <a:rPr sz="799" dirty="0">
                <a:solidFill>
                  <a:srgbClr val="505052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50505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endParaRPr sz="799">
              <a:latin typeface="Arial"/>
              <a:cs typeface="Arial"/>
            </a:endParaRPr>
          </a:p>
          <a:p>
            <a:pPr marL="19652">
              <a:lnSpc>
                <a:spcPts val="94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£25m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undrawn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£75m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lent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799" spc="-2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28119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77468" y="2930119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77469" y="3167870"/>
            <a:ext cx="5837903" cy="0"/>
          </a:xfrm>
          <a:custGeom>
            <a:avLst/>
            <a:gdLst/>
            <a:ahLst/>
            <a:cxnLst/>
            <a:rect l="l" t="t" r="r" b="b"/>
            <a:pathLst>
              <a:path w="5847715">
                <a:moveTo>
                  <a:pt x="0" y="0"/>
                </a:moveTo>
                <a:lnTo>
                  <a:pt x="584741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77468" y="3646418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77468" y="3817110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77468" y="4295658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65281" y="4774206"/>
            <a:ext cx="5837903" cy="0"/>
          </a:xfrm>
          <a:custGeom>
            <a:avLst/>
            <a:gdLst/>
            <a:ahLst/>
            <a:cxnLst/>
            <a:rect l="l" t="t" r="r" b="b"/>
            <a:pathLst>
              <a:path w="5847715">
                <a:moveTo>
                  <a:pt x="0" y="0"/>
                </a:moveTo>
                <a:lnTo>
                  <a:pt x="584741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9683" y="9529207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71949" y="704536"/>
            <a:ext cx="278677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B9E"/>
                </a:solidFill>
                <a:latin typeface="Arial"/>
                <a:cs typeface="Arial"/>
              </a:rPr>
              <a:t>E7.</a:t>
            </a:r>
            <a:r>
              <a:rPr sz="1198" b="1" spc="75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E"/>
                </a:solidFill>
                <a:latin typeface="Arial"/>
                <a:cs typeface="Arial"/>
              </a:rPr>
              <a:t>Notes</a:t>
            </a:r>
            <a:r>
              <a:rPr sz="1198" b="1" spc="110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E"/>
                </a:solidFill>
                <a:latin typeface="Arial"/>
                <a:cs typeface="Arial"/>
              </a:rPr>
              <a:t>to</a:t>
            </a:r>
            <a:r>
              <a:rPr sz="1198" b="1" spc="60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E"/>
                </a:solidFill>
                <a:latin typeface="Arial"/>
                <a:cs typeface="Arial"/>
              </a:rPr>
              <a:t>the</a:t>
            </a:r>
            <a:r>
              <a:rPr sz="1198" b="1" spc="85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9E"/>
                </a:solidFill>
                <a:latin typeface="Arial"/>
                <a:cs typeface="Arial"/>
              </a:rPr>
              <a:t>financial</a:t>
            </a:r>
            <a:r>
              <a:rPr sz="1198" b="1" spc="150" dirty="0">
                <a:solidFill>
                  <a:srgbClr val="2D5B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B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82</a:t>
            </a:r>
            <a:endParaRPr sz="849"/>
          </a:p>
        </p:txBody>
      </p:sp>
      <p:sp>
        <p:nvSpPr>
          <p:cNvPr id="11" name="object 11"/>
          <p:cNvSpPr txBox="1"/>
          <p:nvPr/>
        </p:nvSpPr>
        <p:spPr>
          <a:xfrm>
            <a:off x="800300" y="1136348"/>
            <a:ext cx="5887350" cy="1764240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214" marR="48812" indent="380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three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£100m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spc="2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fully utilised.</a:t>
            </a:r>
            <a:endParaRPr sz="799">
              <a:latin typeface="Arial"/>
              <a:cs typeface="Arial"/>
            </a:endParaRPr>
          </a:p>
          <a:p>
            <a:pPr marL="13946" marR="44374">
              <a:lnSpc>
                <a:spcPts val="938"/>
              </a:lnSpc>
              <a:spcBef>
                <a:spcPts val="59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year, TSN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acquired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Grijze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Poort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B.V.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acquisition,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acquired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Grijze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Poort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B.V.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subsequently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entities.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98" spc="-7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898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31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24,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€27m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outstanding.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579"/>
              </a:spcBef>
            </a:pPr>
            <a:endParaRPr sz="799">
              <a:latin typeface="Arial"/>
              <a:cs typeface="Arial"/>
            </a:endParaRPr>
          </a:p>
          <a:p>
            <a:pPr marL="12678" marR="5071" indent="3170" algn="just">
              <a:lnSpc>
                <a:spcPct val="98200"/>
              </a:lnSpc>
            </a:pP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(iv) 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SFA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successfully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refinanced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m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October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transaction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£2m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arisin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refinancin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have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capitalised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amortise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over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loan.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addition,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2023/24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further€16m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amortise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loan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expenses.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SFA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secure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against 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shares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ofTata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Stee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shares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B.V.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(TSNH). 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SFA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contains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covenants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flow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service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tangible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worth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calculated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ofTata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India.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SF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comprises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€302m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bullet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repayabl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February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2026.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10"/>
              </a:spcBef>
            </a:pPr>
            <a:endParaRPr sz="799">
              <a:latin typeface="Arial"/>
              <a:cs typeface="Arial"/>
            </a:endParaRPr>
          </a:p>
          <a:p>
            <a:pPr marL="141998"/>
            <a:r>
              <a:rPr sz="849" b="1" spc="-10" dirty="0">
                <a:solidFill>
                  <a:srgbClr val="4664A5"/>
                </a:solidFill>
                <a:latin typeface="Arial"/>
                <a:cs typeface="Arial"/>
              </a:rPr>
              <a:t>Company: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31817" y="2974338"/>
            <a:ext cx="70366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49" b="1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49" b="1" spc="-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788285" y="2899917"/>
            <a:ext cx="247868" cy="280833"/>
          </a:xfrm>
          <a:prstGeom prst="rect">
            <a:avLst/>
          </a:prstGeom>
        </p:spPr>
        <p:txBody>
          <a:bodyPr vert="horz" wrap="square" lIns="0" tIns="28527" rIns="0" bIns="0" rtlCol="0">
            <a:spAutoFit/>
          </a:bodyPr>
          <a:lstStyle/>
          <a:p>
            <a:pPr marL="12678">
              <a:spcBef>
                <a:spcPts val="225"/>
              </a:spcBef>
            </a:pPr>
            <a:r>
              <a:rPr sz="898" b="1" spc="-95" dirty="0">
                <a:solidFill>
                  <a:srgbClr val="4F4F50"/>
                </a:solidFill>
                <a:latin typeface="Courier New"/>
                <a:cs typeface="Courier New"/>
              </a:rPr>
              <a:t>2024</a:t>
            </a:r>
            <a:endParaRPr sz="898">
              <a:latin typeface="Courier New"/>
              <a:cs typeface="Courier New"/>
            </a:endParaRPr>
          </a:p>
          <a:p>
            <a:pPr marL="119810">
              <a:spcBef>
                <a:spcPts val="85"/>
              </a:spcBef>
            </a:pPr>
            <a:r>
              <a:rPr sz="599" b="1" spc="-25" dirty="0">
                <a:solidFill>
                  <a:srgbClr val="3F3F3F"/>
                </a:solidFill>
                <a:latin typeface="Arial"/>
                <a:cs typeface="Arial"/>
              </a:rPr>
              <a:t>Em</a:t>
            </a:r>
            <a:endParaRPr sz="5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03975" y="2918119"/>
            <a:ext cx="243431" cy="262449"/>
          </a:xfrm>
          <a:prstGeom prst="rect">
            <a:avLst/>
          </a:prstGeom>
        </p:spPr>
        <p:txBody>
          <a:bodyPr vert="horz" wrap="square" lIns="0" tIns="25990" rIns="0" bIns="0" rtlCol="0">
            <a:spAutoFit/>
          </a:bodyPr>
          <a:lstStyle/>
          <a:p>
            <a:pPr marL="12678">
              <a:spcBef>
                <a:spcPts val="204"/>
              </a:spcBef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4882">
              <a:spcBef>
                <a:spcPts val="85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Em</a:t>
            </a:r>
            <a:endParaRPr sz="5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27044" y="3157223"/>
            <a:ext cx="498272" cy="311896"/>
          </a:xfrm>
          <a:prstGeom prst="rect">
            <a:avLst/>
          </a:prstGeom>
        </p:spPr>
        <p:txBody>
          <a:bodyPr vert="horz" wrap="square" lIns="0" tIns="34232" rIns="0" bIns="0" rtlCol="0">
            <a:spAutoFit/>
          </a:bodyPr>
          <a:lstStyle/>
          <a:p>
            <a:pPr marL="12678">
              <a:spcBef>
                <a:spcPts val="270"/>
              </a:spcBef>
            </a:pPr>
            <a:r>
              <a:rPr sz="799" b="1" spc="-10" dirty="0">
                <a:solidFill>
                  <a:srgbClr val="4F4F50"/>
                </a:solidFill>
                <a:latin typeface="Arial"/>
                <a:cs typeface="Arial"/>
              </a:rPr>
              <a:t>Current:</a:t>
            </a:r>
            <a:endParaRPr sz="799">
              <a:latin typeface="Arial"/>
              <a:cs typeface="Arial"/>
            </a:endParaRPr>
          </a:p>
          <a:p>
            <a:pPr marL="15214">
              <a:spcBef>
                <a:spcPts val="17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External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F3F3F"/>
                </a:solidFill>
                <a:latin typeface="Arial"/>
                <a:cs typeface="Arial"/>
              </a:rPr>
              <a:t>(il</a:t>
            </a:r>
            <a:endParaRPr sz="6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827220" y="3304293"/>
            <a:ext cx="206029" cy="342959"/>
          </a:xfrm>
          <a:prstGeom prst="rect">
            <a:avLst/>
          </a:prstGeom>
        </p:spPr>
        <p:txBody>
          <a:bodyPr vert="horz" wrap="square" lIns="0" tIns="26624" rIns="0" bIns="0" rtlCol="0">
            <a:spAutoFit/>
          </a:bodyPr>
          <a:lstStyle/>
          <a:p>
            <a:pPr marL="12678">
              <a:spcBef>
                <a:spcPts val="209"/>
              </a:spcBef>
            </a:pPr>
            <a:r>
              <a:rPr sz="948" b="1" spc="-90" dirty="0">
                <a:solidFill>
                  <a:srgbClr val="3F3F3F"/>
                </a:solidFill>
                <a:latin typeface="Courier New"/>
                <a:cs typeface="Courier New"/>
              </a:rPr>
              <a:t>100</a:t>
            </a:r>
            <a:endParaRPr sz="948">
              <a:latin typeface="Courier New"/>
              <a:cs typeface="Courier New"/>
            </a:endParaRPr>
          </a:p>
          <a:p>
            <a:pPr marL="12678">
              <a:spcBef>
                <a:spcPts val="110"/>
              </a:spcBef>
            </a:pPr>
            <a:r>
              <a:rPr sz="948" b="1" spc="-90" dirty="0">
                <a:solidFill>
                  <a:srgbClr val="3F3F3F"/>
                </a:solidFill>
                <a:latin typeface="Courier New"/>
                <a:cs typeface="Courier New"/>
              </a:rPr>
              <a:t>100</a:t>
            </a:r>
            <a:endParaRPr sz="948">
              <a:latin typeface="Courier New"/>
              <a:cs typeface="Courier New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447681" y="3297433"/>
            <a:ext cx="200323" cy="342959"/>
          </a:xfrm>
          <a:prstGeom prst="rect">
            <a:avLst/>
          </a:prstGeom>
        </p:spPr>
        <p:txBody>
          <a:bodyPr vert="horz" wrap="square" lIns="0" tIns="49447" rIns="0" bIns="0" rtlCol="0">
            <a:spAutoFit/>
          </a:bodyPr>
          <a:lstStyle/>
          <a:p>
            <a:pPr marL="12678">
              <a:spcBef>
                <a:spcPts val="389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149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9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149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30497" y="3657108"/>
            <a:ext cx="64661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current: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28467" y="3763789"/>
            <a:ext cx="2022885" cy="522362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3946">
              <a:spcBef>
                <a:spcPts val="48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External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M(iiil</a:t>
            </a:r>
            <a:endParaRPr sz="649">
              <a:latin typeface="Arial"/>
              <a:cs typeface="Arial"/>
            </a:endParaRPr>
          </a:p>
          <a:p>
            <a:pPr marL="12678">
              <a:spcBef>
                <a:spcPts val="384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Inter-group:</a:t>
            </a:r>
            <a:endParaRPr sz="799">
              <a:latin typeface="Arial"/>
              <a:cs typeface="Arial"/>
            </a:endParaRPr>
          </a:p>
          <a:p>
            <a:pPr marL="95088">
              <a:spcBef>
                <a:spcPts val="26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companies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830938" y="3815099"/>
            <a:ext cx="200323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70" dirty="0">
                <a:solidFill>
                  <a:srgbClr val="3F3F3F"/>
                </a:solidFill>
                <a:latin typeface="Courier New"/>
                <a:cs typeface="Courier New"/>
              </a:rPr>
              <a:t>225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941816" y="4138703"/>
            <a:ext cx="7353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830596" y="4287297"/>
            <a:ext cx="199055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b="1" spc="-110" dirty="0">
                <a:solidFill>
                  <a:srgbClr val="3F3F3F"/>
                </a:solidFill>
                <a:latin typeface="Courier New"/>
                <a:cs typeface="Courier New"/>
              </a:rPr>
              <a:t>226</a:t>
            </a:r>
            <a:endParaRPr sz="948">
              <a:latin typeface="Courier New"/>
              <a:cs typeface="Courier New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26435" y="4617252"/>
            <a:ext cx="78988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829150" y="4601250"/>
            <a:ext cx="201591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b="1" spc="-95" dirty="0">
                <a:solidFill>
                  <a:srgbClr val="3F3F3F"/>
                </a:solidFill>
                <a:latin typeface="Courier New"/>
                <a:cs typeface="Courier New"/>
              </a:rPr>
              <a:t>326</a:t>
            </a:r>
            <a:endParaRPr sz="948">
              <a:latin typeface="Courier New"/>
              <a:cs typeface="Courier New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41587" y="4620300"/>
            <a:ext cx="20666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150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4022" y="4888531"/>
            <a:ext cx="5882279" cy="1548702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443744" marR="5071" indent="-215533">
              <a:lnSpc>
                <a:spcPts val="908"/>
              </a:lnSpc>
              <a:spcBef>
                <a:spcPts val="17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r>
              <a:rPr sz="799" spc="28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previous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£100m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uncommitted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loan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interest</a:t>
            </a:r>
            <a:r>
              <a:rPr sz="799" spc="35" dirty="0">
                <a:solidFill>
                  <a:srgbClr val="4F4F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floating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reference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SONIA.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5"/>
              </a:spcBef>
            </a:pPr>
            <a:endParaRPr sz="799">
              <a:latin typeface="Arial"/>
              <a:cs typeface="Arial"/>
            </a:endParaRPr>
          </a:p>
          <a:p>
            <a:pPr marL="443744" marR="18384" indent="-215533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year,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£150m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working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interest</a:t>
            </a:r>
            <a:r>
              <a:rPr sz="799" spc="70" dirty="0">
                <a:solidFill>
                  <a:srgbClr val="4F4F5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floating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reference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SONIA.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fully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drawn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5"/>
              </a:spcBef>
            </a:pPr>
            <a:endParaRPr sz="799">
              <a:latin typeface="Arial"/>
              <a:cs typeface="Arial"/>
            </a:endParaRPr>
          </a:p>
          <a:p>
            <a:pPr marL="443110" marR="20285" indent="-214899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(ni)</a:t>
            </a:r>
            <a:r>
              <a:rPr sz="799" spc="35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prior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 interest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charged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floating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reference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SONIA.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£75m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drawn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10" dirty="0">
                <a:solidFill>
                  <a:srgbClr val="9C9A9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99"/>
              </a:spcBef>
            </a:pPr>
            <a:endParaRPr sz="799">
              <a:latin typeface="Arial"/>
              <a:cs typeface="Arial"/>
            </a:endParaRPr>
          </a:p>
          <a:p>
            <a:pPr marL="12678"/>
            <a:r>
              <a:rPr sz="799" dirty="0">
                <a:solidFill>
                  <a:srgbClr val="4664A5"/>
                </a:solidFill>
                <a:latin typeface="Arial"/>
                <a:cs typeface="Arial"/>
              </a:rPr>
              <a:t>20.</a:t>
            </a:r>
            <a:r>
              <a:rPr sz="799" spc="100" dirty="0">
                <a:solidFill>
                  <a:srgbClr val="4664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64A5"/>
                </a:solidFill>
                <a:latin typeface="Arial"/>
                <a:cs typeface="Arial"/>
              </a:rPr>
              <a:t>Trade</a:t>
            </a:r>
            <a:r>
              <a:rPr sz="799" spc="105" dirty="0">
                <a:solidFill>
                  <a:srgbClr val="4664A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664A5"/>
                </a:solidFill>
                <a:latin typeface="Arial"/>
                <a:cs typeface="Arial"/>
              </a:rPr>
              <a:t>and</a:t>
            </a:r>
            <a:r>
              <a:rPr sz="799" spc="204" dirty="0">
                <a:solidFill>
                  <a:srgbClr val="4664A5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4664A5"/>
                </a:solidFill>
                <a:latin typeface="Arial"/>
                <a:cs typeface="Arial"/>
              </a:rPr>
              <a:t>other</a:t>
            </a:r>
            <a:r>
              <a:rPr sz="799" spc="140" dirty="0">
                <a:solidFill>
                  <a:srgbClr val="4664A5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4664A5"/>
                </a:solidFill>
                <a:latin typeface="Arial"/>
                <a:cs typeface="Arial"/>
              </a:rPr>
              <a:t>payables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79"/>
              </a:spcBef>
            </a:pPr>
            <a:endParaRPr sz="799">
              <a:latin typeface="Arial"/>
              <a:cs typeface="Arial"/>
            </a:endParaRPr>
          </a:p>
          <a:p>
            <a:pPr marL="132489"/>
            <a:r>
              <a:rPr sz="749" b="1" spc="-10" dirty="0">
                <a:solidFill>
                  <a:srgbClr val="4664A5"/>
                </a:solidFill>
                <a:latin typeface="Arial"/>
                <a:cs typeface="Arial"/>
              </a:rPr>
              <a:t>Group</a:t>
            </a:r>
            <a:r>
              <a:rPr sz="749" b="1" spc="-10" dirty="0">
                <a:solidFill>
                  <a:srgbClr val="6B79A0"/>
                </a:solidFill>
                <a:latin typeface="Arial"/>
                <a:cs typeface="Arial"/>
              </a:rPr>
              <a:t>: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859187" y="6432361"/>
          <a:ext cx="5929824" cy="21547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934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28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32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5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68154">
                <a:tc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595"/>
                        </a:spcBef>
                      </a:pP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9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b="1" spc="-10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7543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ts val="1070"/>
                        </a:lnSpc>
                      </a:pPr>
                      <a:r>
                        <a:rPr sz="900" b="1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16319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869"/>
                        </a:lnSpc>
                        <a:spcBef>
                          <a:spcPts val="14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181610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931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1,144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410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 to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175260" algn="r">
                        <a:lnSpc>
                          <a:spcPts val="1050"/>
                        </a:lnSpc>
                      </a:pPr>
                      <a:r>
                        <a:rPr sz="900" spc="-5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social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security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ts val="111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63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immediate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ts val="1055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49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8341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Interest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expenditure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ts val="109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132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237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instruments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/>
                </a:tc>
                <a:tc>
                  <a:txBody>
                    <a:bodyPr/>
                    <a:lstStyle/>
                    <a:p>
                      <a:pPr marR="17081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Advances</a:t>
                      </a:r>
                      <a:r>
                        <a:rPr sz="800" spc="10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306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ts val="1140"/>
                        </a:lnSpc>
                      </a:pPr>
                      <a:r>
                        <a:rPr sz="90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393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ts val="1045"/>
                        </a:lnSpc>
                      </a:pPr>
                      <a:r>
                        <a:rPr sz="900" b="1" spc="-1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2,021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2,501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28" name="object 28"/>
          <p:cNvSpPr txBox="1"/>
          <p:nvPr/>
        </p:nvSpPr>
        <p:spPr>
          <a:xfrm>
            <a:off x="792886" y="8704724"/>
            <a:ext cx="58005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50"/>
                </a:solidFill>
                <a:latin typeface="Arial"/>
                <a:cs typeface="Arial"/>
              </a:rPr>
              <a:t>insurances</a:t>
            </a:r>
            <a:r>
              <a:rPr sz="799" dirty="0">
                <a:solidFill>
                  <a:srgbClr val="9C9A9E"/>
                </a:solidFill>
                <a:latin typeface="Arial"/>
                <a:cs typeface="Arial"/>
              </a:rPr>
              <a:t>,</a:t>
            </a:r>
            <a:r>
              <a:rPr sz="799" spc="-120" dirty="0">
                <a:solidFill>
                  <a:srgbClr val="9C9A9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holiday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pay</a:t>
            </a:r>
            <a:r>
              <a:rPr sz="799" b="1" dirty="0">
                <a:solidFill>
                  <a:srgbClr val="828085"/>
                </a:solidFill>
                <a:latin typeface="Arial"/>
                <a:cs typeface="Arial"/>
              </a:rPr>
              <a:t>,</a:t>
            </a:r>
            <a:r>
              <a:rPr sz="799" b="1" spc="-114" dirty="0">
                <a:solidFill>
                  <a:srgbClr val="82808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employment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sundry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items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32556"/>
            <a:ext cx="7268693" cy="0"/>
          </a:xfrm>
          <a:custGeom>
            <a:avLst/>
            <a:gdLst/>
            <a:ahLst/>
            <a:cxnLst/>
            <a:rect l="l" t="t" r="r" b="b"/>
            <a:pathLst>
              <a:path w="7280909">
                <a:moveTo>
                  <a:pt x="0" y="0"/>
                </a:moveTo>
                <a:lnTo>
                  <a:pt x="728082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77718" y="1511490"/>
            <a:ext cx="5830296" cy="0"/>
          </a:xfrm>
          <a:custGeom>
            <a:avLst/>
            <a:gdLst/>
            <a:ahLst/>
            <a:cxnLst/>
            <a:rect l="l" t="t" r="r" b="b"/>
            <a:pathLst>
              <a:path w="5840095">
                <a:moveTo>
                  <a:pt x="0" y="0"/>
                </a:moveTo>
                <a:lnTo>
                  <a:pt x="5839919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0668" y="9516079"/>
            <a:ext cx="7262988" cy="0"/>
          </a:xfrm>
          <a:custGeom>
            <a:avLst/>
            <a:gdLst/>
            <a:ahLst/>
            <a:cxnLst/>
            <a:rect l="l" t="t" r="r" b="b"/>
            <a:pathLst>
              <a:path w="7275195">
                <a:moveTo>
                  <a:pt x="0" y="0"/>
                </a:moveTo>
                <a:lnTo>
                  <a:pt x="7274714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5811836" y="1502338"/>
            <a:ext cx="856446" cy="0"/>
          </a:xfrm>
          <a:custGeom>
            <a:avLst/>
            <a:gdLst/>
            <a:ahLst/>
            <a:cxnLst/>
            <a:rect l="l" t="t" r="r" b="b"/>
            <a:pathLst>
              <a:path w="857884">
                <a:moveTo>
                  <a:pt x="0" y="0"/>
                </a:moveTo>
                <a:lnTo>
                  <a:pt x="85782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90486" y="711774"/>
            <a:ext cx="277536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E7.</a:t>
            </a:r>
            <a:r>
              <a:rPr sz="1198" b="1" spc="6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Notes</a:t>
            </a:r>
            <a:r>
              <a:rPr sz="1198" b="1" spc="9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to</a:t>
            </a:r>
            <a:r>
              <a:rPr sz="1198" b="1" spc="4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the</a:t>
            </a:r>
            <a:r>
              <a:rPr sz="1198" b="1" spc="6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financial</a:t>
            </a:r>
            <a:r>
              <a:rPr sz="1198" b="1" spc="18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1F4D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83</a:t>
            </a:r>
            <a:endParaRPr sz="849"/>
          </a:p>
        </p:txBody>
      </p:sp>
      <p:sp>
        <p:nvSpPr>
          <p:cNvPr id="7" name="object 7"/>
          <p:cNvSpPr txBox="1"/>
          <p:nvPr/>
        </p:nvSpPr>
        <p:spPr>
          <a:xfrm>
            <a:off x="865039" y="1144186"/>
            <a:ext cx="585565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5842211" algn="l"/>
              </a:tabLst>
            </a:pPr>
            <a:r>
              <a:rPr sz="749" b="1" u="heavy" spc="424" dirty="0">
                <a:solidFill>
                  <a:srgbClr val="1F4D9E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749" b="1" u="heavy" spc="-10" dirty="0">
                <a:solidFill>
                  <a:srgbClr val="1F4D9E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Com</a:t>
            </a:r>
            <a:r>
              <a:rPr sz="749" b="1" u="heavy" spc="-10" dirty="0">
                <a:solidFill>
                  <a:srgbClr val="425D9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</a:t>
            </a:r>
            <a:r>
              <a:rPr sz="749" b="1" u="heavy" spc="-10" dirty="0">
                <a:solidFill>
                  <a:srgbClr val="1F4D9E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</a:t>
            </a:r>
            <a:r>
              <a:rPr sz="749" b="1" u="heavy" spc="-10" dirty="0">
                <a:solidFill>
                  <a:srgbClr val="425D9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y:</a:t>
            </a:r>
            <a:r>
              <a:rPr sz="749" b="1" u="heavy" dirty="0">
                <a:solidFill>
                  <a:srgbClr val="425D90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44277" y="1330268"/>
            <a:ext cx="703667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49" b="1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49" b="1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49" b="1" spc="-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49" b="1" spc="-20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77718" y="1422177"/>
          <a:ext cx="5921583" cy="66182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107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37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09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98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491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82550">
                        <a:lnSpc>
                          <a:spcPts val="925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creditors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marR="248920" algn="r">
                        <a:lnSpc>
                          <a:spcPts val="655"/>
                        </a:lnSpc>
                      </a:pPr>
                      <a:r>
                        <a:rPr sz="600" b="1" spc="-25" dirty="0">
                          <a:solidFill>
                            <a:srgbClr val="313131"/>
                          </a:solidFill>
                          <a:latin typeface="Times New Roman"/>
                          <a:cs typeface="Times New Roman"/>
                        </a:rPr>
                        <a:t>£m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67970">
                        <a:lnSpc>
                          <a:spcPts val="645"/>
                        </a:lnSpc>
                      </a:pPr>
                      <a:r>
                        <a:rPr sz="5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500">
                        <a:latin typeface="Arial"/>
                        <a:cs typeface="Arial"/>
                      </a:endParaRPr>
                    </a:p>
                    <a:p>
                      <a:pPr marL="254000">
                        <a:lnSpc>
                          <a:spcPts val="950"/>
                        </a:lnSpc>
                        <a:spcBef>
                          <a:spcPts val="2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8055">
                <a:tc>
                  <a:txBody>
                    <a:bodyPr/>
                    <a:lstStyle/>
                    <a:p>
                      <a:pPr marL="79375">
                        <a:lnSpc>
                          <a:spcPts val="88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subsidiary</a:t>
                      </a:r>
                      <a:r>
                        <a:rPr sz="800" spc="8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undertakings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253365" algn="r">
                        <a:lnSpc>
                          <a:spcPts val="910"/>
                        </a:lnSpc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10"/>
                        </a:lnSpc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3617">
                <a:tc>
                  <a:txBody>
                    <a:bodyPr/>
                    <a:lstStyle/>
                    <a:p>
                      <a:pPr marL="81915">
                        <a:lnSpc>
                          <a:spcPts val="819"/>
                        </a:lnSpc>
                        <a:spcBef>
                          <a:spcPts val="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44446"/>
                          </a:solidFill>
                          <a:latin typeface="Arial"/>
                          <a:cs typeface="Arial"/>
                        </a:rPr>
                        <a:t>.e!lable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7650" algn="r">
                        <a:lnSpc>
                          <a:spcPts val="825"/>
                        </a:lnSpc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25"/>
                        </a:lnSpc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6379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9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5796774" y="1272055"/>
            <a:ext cx="88370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648501" algn="l"/>
              </a:tabLst>
            </a:pPr>
            <a:r>
              <a:rPr sz="749" b="1" spc="-20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49" b="1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1864" y="2339485"/>
            <a:ext cx="5887984" cy="683698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dirty="0">
                <a:solidFill>
                  <a:srgbClr val="1F4D9E"/>
                </a:solidFill>
                <a:latin typeface="Arial"/>
                <a:cs typeface="Arial"/>
              </a:rPr>
              <a:t>21.</a:t>
            </a:r>
            <a:r>
              <a:rPr sz="849" b="1" spc="3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1F4D9E"/>
                </a:solidFill>
                <a:latin typeface="Arial"/>
                <a:cs typeface="Arial"/>
              </a:rPr>
              <a:t>Pensions</a:t>
            </a:r>
            <a:r>
              <a:rPr sz="849" b="1" spc="2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1F4D9E"/>
                </a:solidFill>
                <a:latin typeface="Arial"/>
                <a:cs typeface="Arial"/>
              </a:rPr>
              <a:t>and</a:t>
            </a:r>
            <a:r>
              <a:rPr sz="849" b="1" spc="4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1F4D9E"/>
                </a:solidFill>
                <a:latin typeface="Arial"/>
                <a:cs typeface="Arial"/>
              </a:rPr>
              <a:t>post-retirement </a:t>
            </a:r>
            <a:r>
              <a:rPr sz="849" b="1" spc="-10" dirty="0">
                <a:solidFill>
                  <a:srgbClr val="1F4D9E"/>
                </a:solidFill>
                <a:latin typeface="Arial"/>
                <a:cs typeface="Arial"/>
              </a:rPr>
              <a:t>benefits</a:t>
            </a:r>
            <a:endParaRPr sz="849">
              <a:latin typeface="Arial"/>
              <a:cs typeface="Arial"/>
            </a:endParaRPr>
          </a:p>
          <a:p>
            <a:pPr marL="13312" algn="just">
              <a:lnSpc>
                <a:spcPts val="933"/>
              </a:lnSpc>
              <a:spcBef>
                <a:spcPts val="784"/>
              </a:spcBef>
            </a:pPr>
            <a:r>
              <a:rPr sz="799" spc="20" dirty="0">
                <a:solidFill>
                  <a:srgbClr val="1F4D9E"/>
                </a:solidFill>
                <a:latin typeface="Arial"/>
                <a:cs typeface="Arial"/>
              </a:rPr>
              <a:t>Defined</a:t>
            </a:r>
            <a:r>
              <a:rPr sz="799" spc="114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1F4D9E"/>
                </a:solidFill>
                <a:latin typeface="Arial"/>
                <a:cs typeface="Arial"/>
              </a:rPr>
              <a:t>contribution</a:t>
            </a:r>
            <a:r>
              <a:rPr sz="799" spc="18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1F4D9E"/>
                </a:solidFill>
                <a:latin typeface="Arial"/>
                <a:cs typeface="Arial"/>
              </a:rPr>
              <a:t>schemes</a:t>
            </a:r>
            <a:endParaRPr sz="799">
              <a:latin typeface="Arial"/>
              <a:cs typeface="Arial"/>
            </a:endParaRPr>
          </a:p>
          <a:p>
            <a:pPr marL="12678" marR="22187" indent="-634" algn="just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participates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number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defined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contribution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behalf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relevant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personnel.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expense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relation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represents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contributions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payable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 rates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specified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rules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those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plans.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only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amounts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included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balance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sheet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those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relating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prior month's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contributions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that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paid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until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after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reporting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year.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total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cost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charged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statement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amounted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£143m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(2023: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£138m).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total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cost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£143m,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£90m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(2023: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£86m)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related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payments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Stichting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Pensioenfonds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Hoogovens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('SPH')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main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historic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present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Netherlands.</a:t>
            </a:r>
            <a:endParaRPr sz="799">
              <a:latin typeface="Arial"/>
              <a:cs typeface="Arial"/>
            </a:endParaRPr>
          </a:p>
          <a:p>
            <a:pPr marL="16482">
              <a:lnSpc>
                <a:spcPts val="933"/>
              </a:lnSpc>
              <a:spcBef>
                <a:spcPts val="903"/>
              </a:spcBef>
            </a:pPr>
            <a:r>
              <a:rPr sz="799" b="1" dirty="0">
                <a:solidFill>
                  <a:srgbClr val="1F4D9E"/>
                </a:solidFill>
                <a:latin typeface="Arial"/>
                <a:cs typeface="Arial"/>
              </a:rPr>
              <a:t>Defined</a:t>
            </a:r>
            <a:r>
              <a:rPr sz="799" b="1" spc="2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1F4D9E"/>
                </a:solidFill>
                <a:latin typeface="Arial"/>
                <a:cs typeface="Arial"/>
              </a:rPr>
              <a:t>benefit</a:t>
            </a:r>
            <a:r>
              <a:rPr sz="799" b="1" spc="2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1F4D9E"/>
                </a:solidFill>
                <a:latin typeface="Arial"/>
                <a:cs typeface="Arial"/>
              </a:rPr>
              <a:t>schemes</a:t>
            </a:r>
            <a:endParaRPr sz="799">
              <a:latin typeface="Arial"/>
              <a:cs typeface="Arial"/>
            </a:endParaRPr>
          </a:p>
          <a:p>
            <a:pPr marL="20919" marR="16482" indent="-2536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operates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number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defined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post-retirement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schemes.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offered by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largely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based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pensionable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pay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retirement.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 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exception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certain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unfunded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arrangements.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endParaRPr sz="799">
              <a:latin typeface="Arial"/>
              <a:cs typeface="Arial"/>
            </a:endParaRPr>
          </a:p>
          <a:p>
            <a:pPr marL="24089" marR="14579" indent="-6973">
              <a:lnSpc>
                <a:spcPts val="908"/>
              </a:lnSpc>
              <a:spcBef>
                <a:spcPts val="4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held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administered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funds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legally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separated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Group.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 those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schemes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up</a:t>
            </a:r>
            <a:r>
              <a:rPr sz="799" spc="-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under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trust,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trustees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required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law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act in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best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interests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beneficiaries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accordance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endParaRPr sz="799">
              <a:latin typeface="Arial"/>
              <a:cs typeface="Arial"/>
            </a:endParaRPr>
          </a:p>
          <a:p>
            <a:pPr marL="25357" marR="16482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 scheme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rules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relevant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legislation.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trustees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generally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responsible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investment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policy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regard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fund,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after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consulting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sponsoring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employer.</a:t>
            </a:r>
            <a:endParaRPr sz="799">
              <a:latin typeface="Arial"/>
              <a:cs typeface="Arial"/>
            </a:endParaRPr>
          </a:p>
          <a:p>
            <a:pPr marL="23455" marR="12044" indent="1268" algn="just">
              <a:lnSpc>
                <a:spcPct val="98200"/>
              </a:lnSpc>
              <a:spcBef>
                <a:spcPts val="903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accounts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post-retirement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defined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arrangements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using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IAS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13131"/>
                </a:solidFill>
                <a:latin typeface="Arial"/>
                <a:cs typeface="Arial"/>
              </a:rPr>
              <a:t>'Employee</a:t>
            </a:r>
            <a:r>
              <a:rPr sz="799" i="1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13131"/>
                </a:solidFill>
                <a:latin typeface="Arial"/>
                <a:cs typeface="Arial"/>
              </a:rPr>
              <a:t>Benefits',</a:t>
            </a:r>
            <a:r>
              <a:rPr sz="799" i="1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with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independent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actuaries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being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used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calculate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costs,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liabilities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relation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schemes.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present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defined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obligation,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current service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cost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past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costs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calculated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actuaries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using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projected unit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credit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method.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However, the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ongoing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funding arrangements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each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scheme, in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place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meet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their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long-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term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liabilities,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governed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individual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documentation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national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legislation.</a:t>
            </a:r>
            <a:r>
              <a:rPr sz="799" spc="1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accounting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disclosure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requirements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IAS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do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affect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funding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arrangements.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27259" marR="15214" indent="634" algn="just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principal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defined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Group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British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('BSPS'),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main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previous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present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employees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based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UK.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offered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based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final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earnings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retirement.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held</a:t>
            </a:r>
            <a:r>
              <a:rPr sz="799" spc="-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6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444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separately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administered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fund.</a:t>
            </a:r>
            <a:endParaRPr sz="799">
              <a:latin typeface="Arial"/>
              <a:cs typeface="Arial"/>
            </a:endParaRPr>
          </a:p>
          <a:p>
            <a:pPr marL="25990">
              <a:lnSpc>
                <a:spcPts val="933"/>
              </a:lnSpc>
              <a:spcBef>
                <a:spcPts val="908"/>
              </a:spcBef>
            </a:pPr>
            <a:r>
              <a:rPr sz="799" b="1" spc="-20" dirty="0">
                <a:solidFill>
                  <a:srgbClr val="1F4D9E"/>
                </a:solidFill>
                <a:latin typeface="Arial"/>
                <a:cs typeface="Arial"/>
              </a:rPr>
              <a:t>BSPS</a:t>
            </a:r>
            <a:endParaRPr sz="799">
              <a:latin typeface="Arial"/>
              <a:cs typeface="Arial"/>
            </a:endParaRPr>
          </a:p>
          <a:p>
            <a:pPr marL="30428" marR="6339" indent="-2536" algn="just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BSPS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legacy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defined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UK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closed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future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accrual.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current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successor</a:t>
            </a:r>
            <a:r>
              <a:rPr sz="799" spc="1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old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BSPS</a:t>
            </a:r>
            <a:r>
              <a:rPr sz="799" spc="1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entered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PPF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assessment</a:t>
            </a:r>
            <a:r>
              <a:rPr sz="799" spc="1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period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2018</a:t>
            </a:r>
            <a:r>
              <a:rPr sz="799" spc="1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following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Regulated</a:t>
            </a:r>
            <a:r>
              <a:rPr sz="799" spc="2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Apportionment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Arrangement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13131"/>
                </a:solidFill>
                <a:latin typeface="Arial"/>
                <a:cs typeface="Arial"/>
              </a:rPr>
              <a:t>('RAA')</a:t>
            </a:r>
            <a:r>
              <a:rPr sz="749" b="1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separated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old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BSPS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from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TSUK.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current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created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28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2018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when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69%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of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members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old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transferred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into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current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Scheme.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sponsored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currently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around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65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000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members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c.80%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pensioners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payment.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Although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legal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obligation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fund</a:t>
            </a:r>
            <a:endParaRPr sz="799">
              <a:latin typeface="Arial"/>
              <a:cs typeface="Arial"/>
            </a:endParaRPr>
          </a:p>
          <a:p>
            <a:pPr marL="32964" marR="13946" indent="-634" algn="just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any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future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deficit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,</a:t>
            </a:r>
            <a:r>
              <a:rPr sz="799" spc="-5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key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condition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new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BSPS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going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forward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 that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sufficiently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well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funded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meet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Scheme's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modified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liabilities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self-sufficiency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basis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buffer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cover residual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risks.</a:t>
            </a:r>
            <a:endParaRPr sz="799">
              <a:latin typeface="Arial"/>
              <a:cs typeface="Arial"/>
            </a:endParaRPr>
          </a:p>
          <a:p>
            <a:pPr marL="32329" marR="5071" indent="1902" algn="just">
              <a:lnSpc>
                <a:spcPct val="97200"/>
              </a:lnSpc>
              <a:spcBef>
                <a:spcPts val="529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Since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came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into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existence,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BSPS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Trustee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established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framework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dynamic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de-risking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when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conditions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appropriate.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framework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provided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parties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agree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to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partial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buy-in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transactions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more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insurers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over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period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time.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relation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 this, 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completed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first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buy-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transaction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small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portion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overall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liabilities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year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ended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2022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has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also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completed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two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further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buy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444446"/>
                </a:solidFill>
                <a:latin typeface="Arial"/>
                <a:cs typeface="Arial"/>
              </a:rPr>
              <a:t>in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transactions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during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year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ended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31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March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involving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purchase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annuities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external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insurer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order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£2.2bn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£2.1bn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May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2022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December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2022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respectively.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17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May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BSPS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completed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final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buy-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transaction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external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insurer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with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order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£2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7bn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ensures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 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habIlities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Scheme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now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fully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6"/>
                </a:solidFill>
                <a:latin typeface="Arial"/>
                <a:cs typeface="Arial"/>
              </a:rPr>
              <a:t>insured.</a:t>
            </a:r>
            <a:r>
              <a:rPr sz="799" spc="-20" dirty="0">
                <a:solidFill>
                  <a:srgbClr val="4444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funding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levels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secured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these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arrangements</a:t>
            </a:r>
            <a:r>
              <a:rPr sz="799" spc="1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enable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Trustee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award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payment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3%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6"/>
                </a:solidFill>
                <a:latin typeface="Arial"/>
                <a:cs typeface="Arial"/>
              </a:rPr>
              <a:t>in</a:t>
            </a:r>
            <a:r>
              <a:rPr sz="799" spc="145" dirty="0">
                <a:solidFill>
                  <a:srgbClr val="4444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order</a:t>
            </a:r>
            <a:r>
              <a:rPr sz="799" spc="1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restore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element</a:t>
            </a:r>
            <a:r>
              <a:rPr sz="799" spc="1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member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which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foregone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part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RAA.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final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buy-in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also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included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purchase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insurance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policy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·an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risks</a:t>
            </a:r>
            <a:r>
              <a:rPr sz="799" spc="-10" dirty="0">
                <a:solidFill>
                  <a:srgbClr val="777777"/>
                </a:solidFill>
                <a:latin typeface="Arial"/>
                <a:cs typeface="Arial"/>
              </a:rPr>
              <a:t>"</a:t>
            </a:r>
            <a:r>
              <a:rPr sz="799" spc="-5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basis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whereby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any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risks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data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cleanse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items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(e.g.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impact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Guaranteed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Minimum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Pension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Barber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equalisation)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residual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risks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(e</a:t>
            </a:r>
            <a:r>
              <a:rPr sz="799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whether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98" i="1" spc="-50" dirty="0">
                <a:solidFill>
                  <a:srgbClr val="313131"/>
                </a:solidFill>
                <a:latin typeface="Arial"/>
                <a:cs typeface="Arial"/>
              </a:rPr>
              <a:t>any</a:t>
            </a:r>
            <a:r>
              <a:rPr sz="898" i="1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members claim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their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benefit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calculations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incorrect)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passed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insurer.</a:t>
            </a:r>
            <a:endParaRPr sz="799">
              <a:latin typeface="Arial"/>
              <a:cs typeface="Arial"/>
            </a:endParaRPr>
          </a:p>
          <a:p>
            <a:pPr marL="38669" marR="5071" indent="1268" algn="just">
              <a:lnSpc>
                <a:spcPct val="96700"/>
              </a:lnSpc>
              <a:spcBef>
                <a:spcPts val="539"/>
              </a:spcBef>
            </a:pP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On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29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September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2023.</a:t>
            </a:r>
            <a:r>
              <a:rPr sz="799" spc="-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Trustee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signed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Deed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Amendmen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stipulated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Trustee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shall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apply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any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surplus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assets</a:t>
            </a:r>
            <a:r>
              <a:rPr sz="799" spc="1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time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winding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up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augment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member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benefits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fulles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extent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possible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after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allowin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for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any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expenses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necessary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to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wind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up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Scheme.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Deed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set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out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both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parties</a:t>
            </a:r>
            <a:r>
              <a:rPr sz="799" spc="5" dirty="0">
                <a:solidFill>
                  <a:srgbClr val="777777"/>
                </a:solidFill>
                <a:latin typeface="Arial"/>
                <a:cs typeface="Arial"/>
              </a:rPr>
              <a:t>'</a:t>
            </a:r>
            <a:r>
              <a:rPr sz="799" spc="-6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444446"/>
                </a:solidFill>
                <a:latin typeface="Arial"/>
                <a:cs typeface="Arial"/>
              </a:rPr>
              <a:t>intentions</a:t>
            </a:r>
            <a:r>
              <a:rPr sz="799" spc="30" dirty="0">
                <a:solidFill>
                  <a:srgbClr val="444446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winding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up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will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take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place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soon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all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tasks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necessary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achieve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this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ar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completed</a:t>
            </a:r>
            <a:r>
              <a:rPr sz="799" spc="5" dirty="0">
                <a:solidFill>
                  <a:srgbClr val="858585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858585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This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expected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take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around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three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years</a:t>
            </a:r>
            <a:r>
              <a:rPr sz="799" spc="5" dirty="0">
                <a:solidFill>
                  <a:srgbClr val="A3A3A3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3A3A3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retains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sole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power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decide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whether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proceed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wind-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up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Schem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buy-out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liabilities.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date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Deed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signed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TSUK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performe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exercise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estimate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expected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surplus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earlies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date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a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wind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up was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possible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likely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be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around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£11Sm.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result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Deed,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past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service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cost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equal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to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£115m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was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recorded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444446"/>
                </a:solidFill>
                <a:latin typeface="Arial"/>
                <a:cs typeface="Arial"/>
              </a:rPr>
              <a:t>income</a:t>
            </a:r>
            <a:r>
              <a:rPr sz="799" spc="-20" dirty="0">
                <a:solidFill>
                  <a:srgbClr val="44444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statement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444446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44444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current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98" i="1" spc="-60" dirty="0">
                <a:solidFill>
                  <a:srgbClr val="313131"/>
                </a:solidFill>
                <a:latin typeface="Arial"/>
                <a:cs typeface="Arial"/>
              </a:rPr>
              <a:t>year.</a:t>
            </a:r>
            <a:endParaRPr sz="898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28119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71375" y="4453622"/>
          <a:ext cx="5907636" cy="9439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7425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720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46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1672"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430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45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885"/>
                        </a:lnSpc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0325" algn="r">
                        <a:lnSpc>
                          <a:spcPts val="919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ts val="885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50800" algn="r">
                        <a:lnSpc>
                          <a:spcPts val="919"/>
                        </a:lnSpc>
                        <a:spcBef>
                          <a:spcPts val="7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868"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Salary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growth</a:t>
                      </a:r>
                      <a:r>
                        <a:rPr sz="1000" spc="-15" baseline="25641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1000" baseline="25641">
                        <a:latin typeface="Times New Roman"/>
                        <a:cs typeface="Times New Roman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n/a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1.50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3.00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4332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increases</a:t>
                      </a:r>
                      <a:r>
                        <a:rPr sz="700" spc="-15" baseline="33333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 baseline="33333">
                        <a:latin typeface="Arial"/>
                        <a:cs typeface="Arial"/>
                      </a:endParaRPr>
                    </a:p>
                  </a:txBody>
                  <a:tcPr marL="0" marR="0" marT="21554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2.86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0.00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2.50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4723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4.90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1.60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5.20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Inflation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2.86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1.20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3.00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77469" y="5725207"/>
            <a:ext cx="5837903" cy="0"/>
          </a:xfrm>
          <a:custGeom>
            <a:avLst/>
            <a:gdLst/>
            <a:ahLst/>
            <a:cxnLst/>
            <a:rect l="l" t="t" r="r" b="b"/>
            <a:pathLst>
              <a:path w="5847715">
                <a:moveTo>
                  <a:pt x="0" y="0"/>
                </a:moveTo>
                <a:lnTo>
                  <a:pt x="584741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71375" y="5737210"/>
          <a:ext cx="5917145" cy="84630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774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94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301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40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3772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5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ts val="925"/>
                        </a:lnSpc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6675" algn="r">
                        <a:lnSpc>
                          <a:spcPts val="850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3810" algn="r">
                        <a:lnSpc>
                          <a:spcPts val="855"/>
                        </a:lnSpc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682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Salary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growth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75" baseline="30303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 baseline="30303">
                        <a:latin typeface="Arial"/>
                        <a:cs typeface="Arial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Pension</a:t>
                      </a:r>
                      <a:r>
                        <a:rPr sz="800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increases</a:t>
                      </a:r>
                      <a:r>
                        <a:rPr sz="800" spc="-15" baseline="30303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 baseline="30303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991360" marR="59690" indent="59690" algn="r">
                        <a:lnSpc>
                          <a:spcPts val="1180"/>
                        </a:lnSpc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n/a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2</a:t>
                      </a:r>
                      <a:r>
                        <a:rPr sz="800" spc="-20" dirty="0">
                          <a:solidFill>
                            <a:srgbClr val="AAAAA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905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dirty="0">
                          <a:solidFill>
                            <a:srgbClr val="AAAAA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50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3.00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7310">
                        <a:lnSpc>
                          <a:spcPts val="1230"/>
                        </a:lnSpc>
                      </a:pPr>
                      <a:r>
                        <a:rPr sz="1100" spc="-1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</a:t>
                      </a:r>
                      <a:r>
                        <a:rPr sz="1100" spc="-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oo</a:t>
                      </a:r>
                      <a:r>
                        <a:rPr sz="11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2.75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171">
                <a:tc>
                  <a:txBody>
                    <a:bodyPr/>
                    <a:lstStyle/>
                    <a:p>
                      <a:pPr marL="77470">
                        <a:lnSpc>
                          <a:spcPts val="935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ts val="925"/>
                        </a:lnSpc>
                        <a:spcBef>
                          <a:spcPts val="120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800" b="1" spc="-20" dirty="0">
                          <a:solidFill>
                            <a:srgbClr val="AAAAA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925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dirty="0">
                          <a:solidFill>
                            <a:srgbClr val="959595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5.00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5565">
                        <a:lnSpc>
                          <a:spcPts val="944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Inflation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20" dirty="0">
                          <a:solidFill>
                            <a:srgbClr val="AAAAA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91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 marR="317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dirty="0">
                          <a:solidFill>
                            <a:srgbClr val="AAAAAA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00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3.00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109683" y="9529207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62809" y="704536"/>
            <a:ext cx="278233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499"/>
                </a:solidFill>
                <a:latin typeface="Arial"/>
                <a:cs typeface="Arial"/>
              </a:rPr>
              <a:t>E7.</a:t>
            </a:r>
            <a:r>
              <a:rPr sz="1198" b="1" spc="70" dirty="0">
                <a:solidFill>
                  <a:srgbClr val="2B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499"/>
                </a:solidFill>
                <a:latin typeface="Arial"/>
                <a:cs typeface="Arial"/>
              </a:rPr>
              <a:t>Notes</a:t>
            </a:r>
            <a:r>
              <a:rPr sz="1198" b="1" spc="95" dirty="0">
                <a:solidFill>
                  <a:srgbClr val="2B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499"/>
                </a:solidFill>
                <a:latin typeface="Arial"/>
                <a:cs typeface="Arial"/>
              </a:rPr>
              <a:t>to</a:t>
            </a:r>
            <a:r>
              <a:rPr sz="1198" b="1" spc="85" dirty="0">
                <a:solidFill>
                  <a:srgbClr val="2B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499"/>
                </a:solidFill>
                <a:latin typeface="Arial"/>
                <a:cs typeface="Arial"/>
              </a:rPr>
              <a:t>the</a:t>
            </a:r>
            <a:r>
              <a:rPr sz="1198" b="1" spc="80" dirty="0">
                <a:solidFill>
                  <a:srgbClr val="2B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499"/>
                </a:solidFill>
                <a:latin typeface="Arial"/>
                <a:cs typeface="Arial"/>
              </a:rPr>
              <a:t>financial</a:t>
            </a:r>
            <a:r>
              <a:rPr sz="1198" b="1" spc="175" dirty="0">
                <a:solidFill>
                  <a:srgbClr val="2B54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499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84</a:t>
            </a:r>
            <a:endParaRPr sz="849"/>
          </a:p>
        </p:txBody>
      </p:sp>
      <p:sp>
        <p:nvSpPr>
          <p:cNvPr id="8" name="object 8"/>
          <p:cNvSpPr txBox="1"/>
          <p:nvPr/>
        </p:nvSpPr>
        <p:spPr>
          <a:xfrm>
            <a:off x="791822" y="1139395"/>
            <a:ext cx="5899395" cy="3305335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7750" marR="5071" indent="1268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Deed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Amendment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means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7"/>
                </a:solidFill>
                <a:latin typeface="Arial"/>
                <a:cs typeface="Arial"/>
              </a:rPr>
              <a:t>is</a:t>
            </a:r>
            <a:r>
              <a:rPr sz="799" spc="114" dirty="0">
                <a:solidFill>
                  <a:srgbClr val="5656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longer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ability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Scheme.</a:t>
            </a:r>
            <a:r>
              <a:rPr sz="799" spc="1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accordance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'asset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ceiling'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reflect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longer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unconditional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right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refund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restricted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nil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29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September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2023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,</a:t>
            </a:r>
            <a:endParaRPr sz="799">
              <a:latin typeface="Arial"/>
              <a:cs typeface="Arial"/>
            </a:endParaRPr>
          </a:p>
          <a:p>
            <a:pPr marL="15214" marR="11411" indent="3804" algn="just">
              <a:lnSpc>
                <a:spcPct val="98200"/>
              </a:lnSpc>
              <a:spcBef>
                <a:spcPts val="53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previously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anti-embarrassmenl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7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5656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agreed as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Regulated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Apportionment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Arrangement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("RAA") entered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2017.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anti-embarrassmenl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7"/>
                </a:solidFill>
                <a:latin typeface="Arial"/>
                <a:cs typeface="Arial"/>
              </a:rPr>
              <a:t>initially</a:t>
            </a:r>
            <a:r>
              <a:rPr sz="799" spc="65" dirty="0">
                <a:solidFill>
                  <a:srgbClr val="5656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33%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RAA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but was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diluted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less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1%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successive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equity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issuances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Limited.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14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BSPS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transferred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anti-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embarrassment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TSUK's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though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retains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economic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those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shares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'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(2023: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£nil)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TSUK.</a:t>
            </a:r>
            <a:endParaRPr sz="799">
              <a:latin typeface="Arial"/>
              <a:cs typeface="Arial"/>
            </a:endParaRPr>
          </a:p>
          <a:p>
            <a:pPr marL="17116" marR="14579" indent="634" algn="just">
              <a:lnSpc>
                <a:spcPct val="97700"/>
              </a:lnSpc>
              <a:spcBef>
                <a:spcPts val="57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£nil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3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£685m)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1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asset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ceiling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£69m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restrict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£n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il</a:t>
            </a:r>
            <a:r>
              <a:rPr sz="799" spc="-60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 an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unconditional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right to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refund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Scheme.</a:t>
            </a:r>
            <a:endParaRPr sz="799">
              <a:latin typeface="Arial"/>
              <a:cs typeface="Arial"/>
            </a:endParaRPr>
          </a:p>
          <a:p>
            <a:pPr marL="15848" algn="just">
              <a:lnSpc>
                <a:spcPts val="948"/>
              </a:lnSpc>
              <a:spcBef>
                <a:spcPts val="57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2021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valuation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between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Trustee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21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January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2022.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surplus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4579" marR="11411" indent="1902" algn="just">
              <a:lnSpc>
                <a:spcPct val="98500"/>
              </a:lnSpc>
              <a:spcBef>
                <a:spcPts val="5"/>
              </a:spcBef>
            </a:pP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£492m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Technical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Provisions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(more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prudent)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equaling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ratio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105%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agreed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Schedule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Contributions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confirme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neither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ordinary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nor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deficit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Company.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next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triennial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valuation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Scheme,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whic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will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take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expecte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show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fully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funde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solvency/buy-out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basis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that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contributions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due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TSUK</a:t>
            </a:r>
            <a:r>
              <a:rPr sz="799" spc="20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 algn="just">
              <a:spcBef>
                <a:spcPts val="55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weighted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duration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the scheme's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 2024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11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(2023: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11.0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years).</a:t>
            </a:r>
            <a:endParaRPr sz="799">
              <a:latin typeface="Arial"/>
              <a:cs typeface="Arial"/>
            </a:endParaRPr>
          </a:p>
          <a:p>
            <a:pPr marL="18384" algn="just">
              <a:spcBef>
                <a:spcPts val="913"/>
              </a:spcBef>
            </a:pPr>
            <a:r>
              <a:rPr sz="799" spc="20" dirty="0">
                <a:solidFill>
                  <a:srgbClr val="2B5499"/>
                </a:solidFill>
                <a:latin typeface="Arial"/>
                <a:cs typeface="Arial"/>
              </a:rPr>
              <a:t>Actuarial</a:t>
            </a:r>
            <a:r>
              <a:rPr sz="799" spc="100" dirty="0">
                <a:solidFill>
                  <a:srgbClr val="2B5499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B5499"/>
                </a:solidFill>
                <a:latin typeface="Arial"/>
                <a:cs typeface="Arial"/>
              </a:rPr>
              <a:t>assumptions</a:t>
            </a:r>
            <a:endParaRPr sz="799">
              <a:latin typeface="Arial"/>
              <a:cs typeface="Arial"/>
            </a:endParaRPr>
          </a:p>
          <a:p>
            <a:pPr marL="14579" marR="27259" indent="-2536" algn="just">
              <a:lnSpc>
                <a:spcPts val="938"/>
              </a:lnSpc>
              <a:spcBef>
                <a:spcPts val="50"/>
              </a:spcBef>
            </a:pP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range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assumptions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must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IAS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 in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income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vary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significantly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only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small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 these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assumptions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-1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Furthermore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assumptions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vary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according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country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situated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5848" algn="just">
              <a:spcBef>
                <a:spcPts val="879"/>
              </a:spcBef>
            </a:pP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key</a:t>
            </a:r>
            <a:r>
              <a:rPr sz="799" u="heavy" spc="-5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assumptions</a:t>
            </a:r>
            <a:r>
              <a:rPr sz="799" u="heavy" spc="1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a</a:t>
            </a:r>
            <a:r>
              <a:rPr sz="799" u="heavy" dirty="0">
                <a:solidFill>
                  <a:srgbClr val="666769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ee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lied</a:t>
            </a:r>
            <a:r>
              <a:rPr sz="799" u="heavy" spc="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at</a:t>
            </a:r>
            <a:r>
              <a:rPr sz="799" u="heavy" spc="-4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the</a:t>
            </a:r>
            <a:r>
              <a:rPr sz="799" u="heavy" spc="-5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end</a:t>
            </a:r>
            <a:r>
              <a:rPr sz="799" u="heavy" spc="-3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of</a:t>
            </a:r>
            <a:r>
              <a:rPr sz="799" u="heavy" spc="-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the</a:t>
            </a:r>
            <a:r>
              <a:rPr sz="799" u="heavy" spc="-3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reporting</a:t>
            </a:r>
            <a:r>
              <a:rPr sz="799" u="heavy" spc="1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565657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year</a:t>
            </a:r>
            <a:r>
              <a:rPr sz="799" u="heavy" spc="20" dirty="0">
                <a:solidFill>
                  <a:srgbClr val="565657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for</a:t>
            </a:r>
            <a:r>
              <a:rPr sz="799" u="heavy" spc="3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the</a:t>
            </a:r>
            <a:r>
              <a:rPr sz="799" u="heavy" spc="-3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565657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puposes</a:t>
            </a:r>
            <a:r>
              <a:rPr sz="799" u="heavy" spc="15" dirty="0">
                <a:solidFill>
                  <a:srgbClr val="565657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of</a:t>
            </a:r>
            <a:r>
              <a:rPr sz="799" u="heavy" spc="-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the</a:t>
            </a:r>
            <a:r>
              <a:rPr sz="799" u="heavy" spc="-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actuarial</a:t>
            </a:r>
            <a:r>
              <a:rPr sz="799" u="heavy" spc="-2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valuations</a:t>
            </a:r>
            <a:r>
              <a:rPr sz="799" u="heavy" spc="4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were</a:t>
            </a:r>
            <a:r>
              <a:rPr sz="799" u="heavy" spc="-2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as</a:t>
            </a:r>
            <a:r>
              <a:rPr sz="799" u="heavy" spc="25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 </a:t>
            </a:r>
            <a:r>
              <a:rPr sz="799" u="heavy" spc="-10" dirty="0">
                <a:solidFill>
                  <a:srgbClr val="3F3F3F"/>
                </a:solidFill>
                <a:uFill>
                  <a:solidFill>
                    <a:srgbClr val="3F3F3F"/>
                  </a:solidFill>
                </a:u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91895" y="5389177"/>
            <a:ext cx="2929412" cy="22631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82410" indent="-69731">
              <a:lnSpc>
                <a:spcPts val="759"/>
              </a:lnSpc>
              <a:spcBef>
                <a:spcPts val="100"/>
              </a:spcBef>
              <a:buAutoNum type="arabicPlain"/>
              <a:tabLst>
                <a:tab pos="82410" algn="l"/>
              </a:tabLst>
            </a:pPr>
            <a:r>
              <a:rPr sz="64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6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64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F3F3F"/>
                </a:solidFill>
                <a:latin typeface="Arial"/>
                <a:cs typeface="Arial"/>
              </a:rPr>
              <a:t>dosed</a:t>
            </a:r>
            <a:r>
              <a:rPr sz="6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6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6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accrual</a:t>
            </a:r>
            <a:r>
              <a:rPr sz="64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649">
              <a:latin typeface="Arial"/>
              <a:cs typeface="Arial"/>
            </a:endParaRPr>
          </a:p>
          <a:p>
            <a:pPr marL="76704" indent="-60856">
              <a:lnSpc>
                <a:spcPts val="818"/>
              </a:lnSpc>
              <a:buSzPct val="92857"/>
              <a:buFont typeface="Arial"/>
              <a:buAutoNum type="arabicPlain"/>
              <a:tabLst>
                <a:tab pos="76704" algn="l"/>
              </a:tabLst>
            </a:pPr>
            <a:r>
              <a:rPr sz="699" b="1" spc="-45" dirty="0">
                <a:solidFill>
                  <a:srgbClr val="3F3F3F"/>
                </a:solidFill>
                <a:latin typeface="Arial"/>
                <a:cs typeface="Arial"/>
              </a:rPr>
              <a:t>1Mlere</a:t>
            </a:r>
            <a:r>
              <a:rPr sz="699" b="1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99" b="1" spc="-45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699" b="1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99" b="1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699" b="1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CPI </a:t>
            </a:r>
            <a:r>
              <a:rPr sz="649" spc="-20" dirty="0">
                <a:solidFill>
                  <a:srgbClr val="3F3F3F"/>
                </a:solidFill>
                <a:latin typeface="Arial"/>
                <a:cs typeface="Arial"/>
              </a:rPr>
              <a:t>assumpUon</a:t>
            </a:r>
            <a:r>
              <a:rPr sz="64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6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6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86%</a:t>
            </a:r>
            <a:r>
              <a:rPr sz="6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6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applied</a:t>
            </a:r>
            <a:r>
              <a:rPr sz="6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6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6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20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endParaRPr sz="6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4253" y="6577927"/>
            <a:ext cx="5891788" cy="284446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22187">
              <a:spcBef>
                <a:spcPts val="100"/>
              </a:spcBef>
            </a:pP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64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6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6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64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dosed</a:t>
            </a:r>
            <a:r>
              <a:rPr sz="6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6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6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accrual.</a:t>
            </a:r>
            <a:endParaRPr sz="649">
              <a:latin typeface="Arial"/>
              <a:cs typeface="Arial"/>
            </a:endParaRPr>
          </a:p>
          <a:p>
            <a:pPr marL="19018">
              <a:spcBef>
                <a:spcPts val="15"/>
              </a:spcBef>
            </a:pP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41Mlere</a:t>
            </a:r>
            <a:r>
              <a:rPr sz="6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applicable</a:t>
            </a:r>
            <a:r>
              <a:rPr sz="6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6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CPI</a:t>
            </a:r>
            <a:r>
              <a:rPr sz="6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assumption</a:t>
            </a:r>
            <a:r>
              <a:rPr sz="64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6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6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91%</a:t>
            </a:r>
            <a:r>
              <a:rPr sz="6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was</a:t>
            </a:r>
            <a:r>
              <a:rPr sz="64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30" dirty="0">
                <a:solidFill>
                  <a:srgbClr val="3F3F3F"/>
                </a:solidFill>
                <a:latin typeface="Arial"/>
                <a:cs typeface="Arial"/>
              </a:rPr>
              <a:t>app</a:t>
            </a:r>
            <a:r>
              <a:rPr sz="649" spc="-30" dirty="0">
                <a:solidFill>
                  <a:srgbClr val="959595"/>
                </a:solidFill>
                <a:latin typeface="Arial"/>
                <a:cs typeface="Arial"/>
              </a:rPr>
              <a:t>�</a:t>
            </a:r>
            <a:r>
              <a:rPr sz="649" spc="-30" dirty="0">
                <a:solidFill>
                  <a:srgbClr val="3F3F3F"/>
                </a:solidFill>
                <a:latin typeface="Arial"/>
                <a:cs typeface="Arial"/>
              </a:rPr>
              <a:t>ed</a:t>
            </a:r>
            <a:r>
              <a:rPr sz="6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25" dirty="0">
                <a:solidFill>
                  <a:srgbClr val="3F3F3F"/>
                </a:solidFill>
                <a:latin typeface="Arial"/>
                <a:cs typeface="Arial"/>
              </a:rPr>
              <a:t>w</a:t>
            </a:r>
            <a:r>
              <a:rPr sz="649" spc="-25" dirty="0">
                <a:solidFill>
                  <a:srgbClr val="666769"/>
                </a:solidFill>
                <a:latin typeface="Arial"/>
                <a:cs typeface="Arial"/>
              </a:rPr>
              <a:t>ct</a:t>
            </a:r>
            <a:r>
              <a:rPr sz="649" spc="-25" dirty="0">
                <a:solidFill>
                  <a:srgbClr val="3F3F3F"/>
                </a:solidFill>
                <a:latin typeface="Arial"/>
                <a:cs typeface="Arial"/>
              </a:rPr>
              <a:t>h</a:t>
            </a:r>
            <a:r>
              <a:rPr sz="649" spc="-25" dirty="0">
                <a:solidFill>
                  <a:srgbClr val="666769"/>
                </a:solidFill>
                <a:latin typeface="Arial"/>
                <a:cs typeface="Arial"/>
              </a:rPr>
              <a:t>i</a:t>
            </a:r>
            <a:r>
              <a:rPr sz="649" spc="-25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6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6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F3F3F"/>
                </a:solidFill>
                <a:latin typeface="Arial"/>
                <a:cs typeface="Arial"/>
              </a:rPr>
              <a:t>BSPS.</a:t>
            </a:r>
            <a:endParaRPr sz="649">
              <a:latin typeface="Arial"/>
              <a:cs typeface="Arial"/>
            </a:endParaRPr>
          </a:p>
          <a:p>
            <a:pPr>
              <a:spcBef>
                <a:spcPts val="220"/>
              </a:spcBef>
            </a:pPr>
            <a:endParaRPr sz="649">
              <a:latin typeface="Arial"/>
              <a:cs typeface="Arial"/>
            </a:endParaRPr>
          </a:p>
          <a:p>
            <a:pPr marL="13312" marR="13312" indent="3804" algn="just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 set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reference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return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AA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corporate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bonds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(excluding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backed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bonds)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equivalent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liabilities.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Projected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inflation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7"/>
                </a:solidFill>
                <a:latin typeface="Arial"/>
                <a:cs typeface="Arial"/>
              </a:rPr>
              <a:t>increases</a:t>
            </a:r>
            <a:r>
              <a:rPr sz="799" spc="135" dirty="0">
                <a:solidFill>
                  <a:srgbClr val="5656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long-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term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predictions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mainly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yield gap between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long-term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85" dirty="0">
                <a:solidFill>
                  <a:srgbClr val="3F3F3F"/>
                </a:solidFill>
                <a:latin typeface="Arial"/>
                <a:cs typeface="Arial"/>
              </a:rPr>
              <a:t>fDced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index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linked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gilts</a:t>
            </a:r>
            <a:endParaRPr sz="799">
              <a:latin typeface="Arial"/>
              <a:cs typeface="Arial"/>
            </a:endParaRPr>
          </a:p>
          <a:p>
            <a:pPr marL="12678" marR="5071" indent="5071" algn="just">
              <a:lnSpc>
                <a:spcPct val="98200"/>
              </a:lnSpc>
              <a:spcBef>
                <a:spcPts val="898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Demographic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assumptions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regard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latest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trends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7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5656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life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expectancy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expenence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 relevant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data</a:t>
            </a:r>
            <a:r>
              <a:rPr sz="799" spc="-10" dirty="0">
                <a:solidFill>
                  <a:srgbClr val="959595"/>
                </a:solidFill>
                <a:latin typeface="Arial"/>
                <a:cs typeface="Arial"/>
              </a:rPr>
              <a:t>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externally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published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information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each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national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Jurisdiction</a:t>
            </a:r>
            <a:r>
              <a:rPr sz="799" spc="-10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assumpllons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reviewed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updated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necessary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periodic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valuations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657"/>
                </a:solidFill>
                <a:latin typeface="Arial"/>
                <a:cs typeface="Arial"/>
              </a:rPr>
              <a:t>individual</a:t>
            </a:r>
            <a:r>
              <a:rPr sz="799" spc="100" dirty="0">
                <a:solidFill>
                  <a:srgbClr val="56565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post-retirement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plans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.</a:t>
            </a:r>
            <a:r>
              <a:rPr sz="799" spc="60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BSPS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liability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calculations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Self-Administered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Pension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Schemes</a:t>
            </a:r>
            <a:r>
              <a:rPr sz="799" spc="1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(SAPS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3)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tables,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S3PMA_M/S3PFA/S3DFA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2020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CMI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proJections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1.25%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(2022-23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:</a:t>
            </a:r>
            <a:r>
              <a:rPr sz="799" spc="-1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25%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666769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long-term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trend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2013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2021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{adjusted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multiplier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03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-6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(2022-23: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03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p.a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males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03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2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(2022-23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spc="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03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females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endParaRPr sz="799">
              <a:latin typeface="Arial"/>
              <a:cs typeface="Arial"/>
            </a:endParaRPr>
          </a:p>
          <a:p>
            <a:pPr marL="13312" marR="13946" indent="1268" algn="just">
              <a:lnSpc>
                <a:spcPct val="97700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1.04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p.a.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female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dependents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(2022-23: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04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</a:t>
            </a:r>
            <a:r>
              <a:rPr sz="799" dirty="0">
                <a:solidFill>
                  <a:srgbClr val="666769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a))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mortality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improvements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allowed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2022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CMI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Projections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long-term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improvement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trend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1%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spc="-3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1%) per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annum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29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smoothing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parameter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-10" dirty="0">
                <a:solidFill>
                  <a:srgbClr val="7C7C7C"/>
                </a:solidFill>
                <a:latin typeface="Arial"/>
                <a:cs typeface="Arial"/>
              </a:rPr>
              <a:t>: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7.0).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initial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parameter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0%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spc="2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%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25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%</a:t>
            </a:r>
            <a:r>
              <a:rPr sz="799" spc="155" dirty="0">
                <a:solidFill>
                  <a:srgbClr val="7C7C7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weight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43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mortality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experience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allowance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10%)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429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adopting w2020 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w2021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parameters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excess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deaths in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COVID-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affected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r>
              <a:rPr sz="799" spc="5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4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indicates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today's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65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old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male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member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expected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live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approximately</a:t>
            </a:r>
            <a:r>
              <a:rPr sz="799" spc="2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86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(2022-23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spc="5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86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years)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male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member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reaching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65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 15 years'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time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then expected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live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average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86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</a:t>
            </a:r>
            <a:r>
              <a:rPr sz="799" dirty="0">
                <a:solidFill>
                  <a:srgbClr val="7C7C7C"/>
                </a:solidFill>
                <a:latin typeface="Arial"/>
                <a:cs typeface="Arial"/>
              </a:rPr>
              <a:t>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23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:</a:t>
            </a:r>
            <a:r>
              <a:rPr sz="799" spc="-20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86)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age</a:t>
            </a:r>
            <a:r>
              <a:rPr sz="799" spc="-2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6482">
              <a:lnSpc>
                <a:spcPts val="948"/>
              </a:lnSpc>
              <a:spcBef>
                <a:spcPts val="913"/>
              </a:spcBef>
            </a:pPr>
            <a:r>
              <a:rPr sz="799" b="1" spc="-10" dirty="0">
                <a:solidFill>
                  <a:srgbClr val="2B5499"/>
                </a:solidFill>
                <a:latin typeface="Arial"/>
                <a:cs typeface="Arial"/>
              </a:rPr>
              <a:t>Sensitivities</a:t>
            </a:r>
            <a:endParaRPr sz="799">
              <a:latin typeface="Arial"/>
              <a:cs typeface="Arial"/>
            </a:endParaRPr>
          </a:p>
          <a:p>
            <a:pPr marL="15848" marR="17116" indent="-1268" algn="just">
              <a:lnSpc>
                <a:spcPct val="97700"/>
              </a:lnSpc>
              <a:spcBef>
                <a:spcPts val="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actuarial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assumptions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determination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defined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benefit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obligation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dirty="0">
                <a:solidFill>
                  <a:srgbClr val="959595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95959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inflation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salary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growth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mortality.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sensitivity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analysis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below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BSPS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been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determined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reasonable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possible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changes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assumptions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occurring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 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year: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41707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38671" y="8167745"/>
            <a:ext cx="4925038" cy="0"/>
          </a:xfrm>
          <a:custGeom>
            <a:avLst/>
            <a:gdLst/>
            <a:ahLst/>
            <a:cxnLst/>
            <a:rect l="l" t="t" r="r" b="b"/>
            <a:pathLst>
              <a:path w="4933315">
                <a:moveTo>
                  <a:pt x="0" y="0"/>
                </a:moveTo>
                <a:lnTo>
                  <a:pt x="493325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717735" y="8857165"/>
            <a:ext cx="2036198" cy="0"/>
          </a:xfrm>
          <a:custGeom>
            <a:avLst/>
            <a:gdLst/>
            <a:ahLst/>
            <a:cxnLst/>
            <a:rect l="l" t="t" r="r" b="b"/>
            <a:pathLst>
              <a:path w="2039620">
                <a:moveTo>
                  <a:pt x="0" y="0"/>
                </a:moveTo>
                <a:lnTo>
                  <a:pt x="203924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38671" y="8857165"/>
            <a:ext cx="2499604" cy="0"/>
          </a:xfrm>
          <a:custGeom>
            <a:avLst/>
            <a:gdLst/>
            <a:ahLst/>
            <a:cxnLst/>
            <a:rect l="l" t="t" r="r" b="b"/>
            <a:pathLst>
              <a:path w="2503804">
                <a:moveTo>
                  <a:pt x="0" y="0"/>
                </a:moveTo>
                <a:lnTo>
                  <a:pt x="250325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95048" y="9525230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12766" y="1278124"/>
          <a:ext cx="5759929" cy="70683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46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029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797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79403">
                <a:tc>
                  <a:txBody>
                    <a:bodyPr/>
                    <a:lstStyle/>
                    <a:p>
                      <a:pPr marL="76200">
                        <a:lnSpc>
                          <a:spcPts val="990"/>
                        </a:lnSpc>
                        <a:spcBef>
                          <a:spcPts val="32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990"/>
                        </a:lnSpc>
                        <a:spcBef>
                          <a:spcPts val="32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b="1" spc="-7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990"/>
                        </a:lnSpc>
                        <a:spcBef>
                          <a:spcPts val="32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Impact</a:t>
                      </a: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b="1" spc="-8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scheme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7434">
                <a:tc>
                  <a:txBody>
                    <a:bodyPr/>
                    <a:lstStyle/>
                    <a:p>
                      <a:pPr marL="75565" marR="387350" indent="-1905">
                        <a:lnSpc>
                          <a:spcPct val="140400"/>
                        </a:lnSpc>
                        <a:spcBef>
                          <a:spcPts val="1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rate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Inflation Mortality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37160" algn="just">
                        <a:lnSpc>
                          <a:spcPct val="139100"/>
                        </a:lnSpc>
                        <a:spcBef>
                          <a:spcPts val="2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Increase/decrease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50bps</a:t>
                      </a:r>
                      <a:r>
                        <a:rPr sz="800" spc="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(2023</a:t>
                      </a:r>
                      <a:r>
                        <a:rPr sz="800" dirty="0">
                          <a:solidFill>
                            <a:srgbClr val="5B5D60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sz="800" spc="-10" dirty="0">
                          <a:solidFill>
                            <a:srgbClr val="5B5D6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50bps)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Increase/decrease by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50bps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(2023: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50bps)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8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spc="-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Increase/decrease</a:t>
                      </a:r>
                      <a:r>
                        <a:rPr sz="800" spc="-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life</a:t>
                      </a:r>
                      <a:r>
                        <a:rPr sz="800" spc="-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expectancy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2390" indent="127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Decrease</a:t>
                      </a:r>
                      <a:r>
                        <a:rPr sz="800" spc="-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5.4%</a:t>
                      </a:r>
                      <a:r>
                        <a:rPr sz="800" b="1" spc="-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i="1" spc="9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5.4%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2390" marR="576580">
                        <a:lnSpc>
                          <a:spcPct val="1378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Increase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2.3%</a:t>
                      </a:r>
                      <a:r>
                        <a:rPr sz="800" spc="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/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decrease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2.3%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Increase/decrease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2.4%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L w="19050">
                      <a:solidFill>
                        <a:srgbClr val="000000"/>
                      </a:solidFill>
                      <a:prstDash val="solid"/>
                    </a:lnL>
                    <a:lnR w="1905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5875836" y="8170796"/>
            <a:ext cx="835526" cy="0"/>
          </a:xfrm>
          <a:custGeom>
            <a:avLst/>
            <a:gdLst/>
            <a:ahLst/>
            <a:cxnLst/>
            <a:rect l="l" t="t" r="r" b="b"/>
            <a:pathLst>
              <a:path w="836929">
                <a:moveTo>
                  <a:pt x="0" y="0"/>
                </a:moveTo>
                <a:lnTo>
                  <a:pt x="836454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38670" y="8376707"/>
            <a:ext cx="5772608" cy="0"/>
          </a:xfrm>
          <a:custGeom>
            <a:avLst/>
            <a:gdLst/>
            <a:ahLst/>
            <a:cxnLst/>
            <a:rect l="l" t="t" r="r" b="b"/>
            <a:pathLst>
              <a:path w="5782309">
                <a:moveTo>
                  <a:pt x="0" y="0"/>
                </a:moveTo>
                <a:lnTo>
                  <a:pt x="578191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908773" y="717875"/>
            <a:ext cx="278170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509E"/>
                </a:solidFill>
                <a:latin typeface="Arial"/>
                <a:cs typeface="Arial"/>
              </a:rPr>
              <a:t>E7.</a:t>
            </a:r>
            <a:r>
              <a:rPr sz="1198" b="1" spc="75" dirty="0">
                <a:solidFill>
                  <a:srgbClr val="2350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09E"/>
                </a:solidFill>
                <a:latin typeface="Arial"/>
                <a:cs typeface="Arial"/>
              </a:rPr>
              <a:t>Notes</a:t>
            </a:r>
            <a:r>
              <a:rPr sz="1198" b="1" spc="125" dirty="0">
                <a:solidFill>
                  <a:srgbClr val="2350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09E"/>
                </a:solidFill>
                <a:latin typeface="Arial"/>
                <a:cs typeface="Arial"/>
              </a:rPr>
              <a:t>to</a:t>
            </a:r>
            <a:r>
              <a:rPr sz="1198" b="1" spc="65" dirty="0">
                <a:solidFill>
                  <a:srgbClr val="2350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09E"/>
                </a:solidFill>
                <a:latin typeface="Arial"/>
                <a:cs typeface="Arial"/>
              </a:rPr>
              <a:t>the</a:t>
            </a:r>
            <a:r>
              <a:rPr sz="1198" b="1" spc="45" dirty="0">
                <a:solidFill>
                  <a:srgbClr val="2350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09E"/>
                </a:solidFill>
                <a:latin typeface="Arial"/>
                <a:cs typeface="Arial"/>
              </a:rPr>
              <a:t>financial</a:t>
            </a:r>
            <a:r>
              <a:rPr sz="1198" b="1" spc="170" dirty="0">
                <a:solidFill>
                  <a:srgbClr val="2350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0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46448" y="2107898"/>
            <a:ext cx="5884181" cy="3268567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12678" marR="10777" indent="1268" algn="just">
              <a:lnSpc>
                <a:spcPct val="99000"/>
              </a:lnSpc>
              <a:spcBef>
                <a:spcPts val="11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Sensitivities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BSPS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 been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provided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scheme</a:t>
            </a:r>
            <a:r>
              <a:rPr sz="799" dirty="0">
                <a:solidFill>
                  <a:srgbClr val="5B5D60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5B5D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Please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sensitivities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shown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respect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94949"/>
                </a:solidFill>
                <a:latin typeface="Arial"/>
                <a:cs typeface="Arial"/>
              </a:rPr>
              <a:t>include</a:t>
            </a:r>
            <a:r>
              <a:rPr sz="799" spc="1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portion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covered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insured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annuity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contract.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i11Sured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fully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offset by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equivalent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insured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-10" dirty="0">
                <a:solidFill>
                  <a:srgbClr val="5B5D6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4579" marR="12044" indent="-1902" algn="just">
              <a:lnSpc>
                <a:spcPct val="96200"/>
              </a:lnSpc>
              <a:spcBef>
                <a:spcPts val="1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above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sensitivities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representative 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actual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defined benefit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obligation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unlikely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change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would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occur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isolation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another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some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may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correlated.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presenting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above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sensitivity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analysis,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present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defined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 obligation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using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projected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unit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4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reporting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year,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same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applied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calculating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defined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balance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sheet.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12678" algn="just">
              <a:lnSpc>
                <a:spcPts val="933"/>
              </a:lnSpc>
            </a:pPr>
            <a:r>
              <a:rPr sz="799" spc="10" dirty="0">
                <a:solidFill>
                  <a:srgbClr val="23509E"/>
                </a:solidFill>
                <a:latin typeface="Arial"/>
                <a:cs typeface="Arial"/>
              </a:rPr>
              <a:t>Income</a:t>
            </a:r>
            <a:r>
              <a:rPr sz="799" spc="170" dirty="0">
                <a:solidFill>
                  <a:srgbClr val="23509E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23509E"/>
                </a:solidFill>
                <a:latin typeface="Arial"/>
                <a:cs typeface="Arial"/>
              </a:rPr>
              <a:t>statement</a:t>
            </a:r>
            <a:r>
              <a:rPr sz="799" spc="170" dirty="0">
                <a:solidFill>
                  <a:srgbClr val="23509E"/>
                </a:solidFill>
                <a:latin typeface="Arial"/>
                <a:cs typeface="Arial"/>
              </a:rPr>
              <a:t> </a:t>
            </a:r>
            <a:r>
              <a:rPr sz="799" spc="40" dirty="0">
                <a:solidFill>
                  <a:srgbClr val="23509E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  <a:p>
            <a:pPr marL="17116" algn="just">
              <a:lnSpc>
                <a:spcPts val="923"/>
              </a:lnSpc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IAS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19,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relation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pension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post-retirement</a:t>
            </a:r>
            <a:r>
              <a:rPr sz="799" spc="-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mainly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arise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  <a:p>
            <a:pPr marL="279559" marR="12044" indent="-221238" algn="just">
              <a:lnSpc>
                <a:spcPts val="938"/>
              </a:lnSpc>
              <a:spcBef>
                <a:spcPts val="85"/>
              </a:spcBef>
              <a:buChar char="•"/>
              <a:tabLst>
                <a:tab pos="279559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current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service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84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actuariaAy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determined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present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value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pension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earned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employees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current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dirty="0">
                <a:solidFill>
                  <a:srgbClr val="5B5D60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5B5D60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charge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reflected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here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any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surplus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deficit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scheme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unrelated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whether.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how,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scheme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funded.</a:t>
            </a:r>
            <a:endParaRPr sz="799">
              <a:latin typeface="Arial"/>
              <a:cs typeface="Arial"/>
            </a:endParaRPr>
          </a:p>
          <a:p>
            <a:pPr marL="277023" marR="5071" indent="-218069" algn="just">
              <a:lnSpc>
                <a:spcPts val="938"/>
              </a:lnSpc>
              <a:spcBef>
                <a:spcPts val="45"/>
              </a:spcBef>
              <a:buChar char="•"/>
              <a:tabLst>
                <a:tab pos="277023" algn="l"/>
                <a:tab pos="283362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	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past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service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 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defined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benefit obligation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employee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service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prior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years,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arising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result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changes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 current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  <a:p>
            <a:pPr marL="279559" indent="-217434" algn="just">
              <a:spcBef>
                <a:spcPts val="20"/>
              </a:spcBef>
              <a:buChar char="•"/>
              <a:tabLst>
                <a:tab pos="279559" algn="l"/>
              </a:tabLst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interest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cosV(iocome)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liability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recognised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balance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sheet.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22821" algn="just"/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 items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treated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operating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within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employment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-10" dirty="0">
                <a:solidFill>
                  <a:srgbClr val="5B5D6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24089" marR="14579" indent="-3170" algn="just">
              <a:lnSpc>
                <a:spcPts val="938"/>
              </a:lnSpc>
              <a:spcBef>
                <a:spcPts val="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Variations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expected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costs,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arising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experience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actuarial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assumptions,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recognised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immediately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statement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other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comprehensive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income.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Examples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variations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differences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between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discount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 used for calculating the return on scheme assets (credited to the income statement) and the actual return, the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re-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measurement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scheme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liabilities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reflect</a:t>
            </a:r>
            <a:r>
              <a:rPr sz="799" spc="11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discount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rates,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changes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demographic</a:t>
            </a:r>
            <a:r>
              <a:rPr sz="799" spc="204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assumptions</a:t>
            </a:r>
            <a:r>
              <a:rPr sz="799" spc="1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such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using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updated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morta�ty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tables,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effect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more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employees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leaving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service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forecast.</a:t>
            </a:r>
            <a:endParaRPr sz="799">
              <a:latin typeface="Arial"/>
              <a:cs typeface="Arial"/>
            </a:endParaRPr>
          </a:p>
          <a:p>
            <a:pPr marL="24723" algn="just">
              <a:spcBef>
                <a:spcPts val="903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statement</a:t>
            </a:r>
            <a:r>
              <a:rPr sz="799" spc="-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5B5D60"/>
                </a:solidFill>
                <a:latin typeface="Arial"/>
                <a:cs typeface="Arial"/>
              </a:rPr>
              <a:t>.e,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ension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costs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arose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926480" y="5364308"/>
          <a:ext cx="5891788" cy="24799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379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72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76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702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62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924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6974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52306">
                <a:tc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545"/>
                        </a:spcBef>
                      </a:pP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09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79145">
                        <a:lnSpc>
                          <a:spcPts val="935"/>
                        </a:lnSpc>
                      </a:pPr>
                      <a:r>
                        <a:rPr sz="1000" b="1" spc="-20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BSPS</a:t>
                      </a:r>
                      <a:endParaRPr sz="1000">
                        <a:latin typeface="Courier New"/>
                        <a:cs typeface="Courier New"/>
                      </a:endParaRPr>
                    </a:p>
                    <a:p>
                      <a:pPr marR="114300" algn="r">
                        <a:lnSpc>
                          <a:spcPts val="940"/>
                        </a:lnSpc>
                      </a:pPr>
                      <a:r>
                        <a:rPr sz="1000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800">
                        <a:lnSpc>
                          <a:spcPts val="935"/>
                        </a:lnSpc>
                      </a:pPr>
                      <a:r>
                        <a:rPr sz="1000" b="1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SPH</a:t>
                      </a:r>
                      <a:endParaRPr sz="1000">
                        <a:latin typeface="Courier New"/>
                        <a:cs typeface="Courier New"/>
                      </a:endParaRPr>
                    </a:p>
                    <a:p>
                      <a:pPr marL="365760">
                        <a:lnSpc>
                          <a:spcPts val="940"/>
                        </a:lnSpc>
                      </a:pPr>
                      <a:r>
                        <a:rPr sz="1000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910" algn="ctr">
                        <a:lnSpc>
                          <a:spcPts val="1005"/>
                        </a:lnSpc>
                        <a:spcBef>
                          <a:spcPts val="40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43180" algn="ctr">
                        <a:lnSpc>
                          <a:spcPts val="830"/>
                        </a:lnSpc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25400" algn="r">
                        <a:lnSpc>
                          <a:spcPts val="990"/>
                        </a:lnSpc>
                        <a:spcBef>
                          <a:spcPts val="1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23495" algn="r">
                        <a:lnSpc>
                          <a:spcPts val="865"/>
                        </a:lnSpc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62560">
                        <a:lnSpc>
                          <a:spcPts val="860"/>
                        </a:lnSpc>
                        <a:spcBef>
                          <a:spcPts val="40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54635">
                        <a:lnSpc>
                          <a:spcPts val="969"/>
                        </a:lnSpc>
                      </a:pPr>
                      <a:r>
                        <a:rPr sz="1000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8001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Current service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R="11493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pPr marR="3492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3947" marB="0"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8341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Past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20014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115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5028">
                <a:tc>
                  <a:txBody>
                    <a:bodyPr/>
                    <a:lstStyle/>
                    <a:p>
                      <a:pPr marL="77470">
                        <a:lnSpc>
                          <a:spcPts val="869"/>
                        </a:lnSpc>
                        <a:spcBef>
                          <a:spcPts val="9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109855" algn="r">
                        <a:lnSpc>
                          <a:spcPts val="869"/>
                        </a:lnSpc>
                        <a:spcBef>
                          <a:spcPts val="95"/>
                        </a:spcBef>
                      </a:pP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24765" algn="r">
                        <a:lnSpc>
                          <a:spcPts val="944"/>
                        </a:lnSpc>
                        <a:spcBef>
                          <a:spcPts val="2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253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ts val="894"/>
                        </a:lnSpc>
                        <a:spcBef>
                          <a:spcPts val="70"/>
                        </a:spcBef>
                      </a:pP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(31)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0876">
                <a:tc gridSpan="7">
                  <a:txBody>
                    <a:bodyPr/>
                    <a:lstStyle/>
                    <a:p>
                      <a:pPr marL="78740">
                        <a:lnSpc>
                          <a:spcPts val="935"/>
                        </a:lnSpc>
                        <a:spcBef>
                          <a:spcPts val="160"/>
                        </a:spcBef>
                        <a:tabLst>
                          <a:tab pos="3287395" algn="l"/>
                          <a:tab pos="5170805" algn="l"/>
                          <a:tab pos="5651500" algn="l"/>
                        </a:tabLst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-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irrecoverable</a:t>
                      </a:r>
                      <a:r>
                        <a:rPr sz="800" u="heavy" spc="75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surplus</a:t>
                      </a:r>
                      <a:r>
                        <a:rPr sz="800" u="none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none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17</a:t>
                      </a:r>
                      <a:r>
                        <a:rPr sz="800" u="none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800" b="1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heavy" spc="-25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0429" marB="0"/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ct val="100000"/>
                        </a:lnSpc>
                        <a:spcBef>
                          <a:spcPts val="19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107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2409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19685" algn="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042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0429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contribution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987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90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014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2286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1275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82550">
                        <a:lnSpc>
                          <a:spcPts val="955"/>
                        </a:lnSpc>
                        <a:spcBef>
                          <a:spcPts val="22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Tota</a:t>
                      </a:r>
                      <a:r>
                        <a:rPr sz="800" dirty="0">
                          <a:solidFill>
                            <a:srgbClr val="5B5D60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spc="-10" dirty="0">
                          <a:solidFill>
                            <a:srgbClr val="5B5D6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charge</a:t>
                      </a:r>
                      <a:r>
                        <a:rPr sz="800" u="heavy" spc="35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u="heavy" spc="-25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10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u="heavy" spc="-10" dirty="0">
                          <a:solidFill>
                            <a:srgbClr val="7785AE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_</a:t>
                      </a:r>
                      <a:r>
                        <a:rPr sz="800" u="heavy" spc="-10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�ear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893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ts val="1005"/>
                        </a:lnSpc>
                        <a:spcBef>
                          <a:spcPts val="17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107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2155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987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90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5848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2730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10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838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2!53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838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249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9422">
                <a:tc gridSpan="2">
                  <a:txBody>
                    <a:bodyPr/>
                    <a:lstStyle/>
                    <a:p>
                      <a:pPr marL="85725">
                        <a:lnSpc>
                          <a:spcPts val="900"/>
                        </a:lnSpc>
                        <a:tabLst>
                          <a:tab pos="3148330" algn="l"/>
                        </a:tabLst>
                      </a:pPr>
                      <a:r>
                        <a:rPr sz="1300" b="1" spc="-30" baseline="-32679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2023</a:t>
                      </a:r>
                      <a:r>
                        <a:rPr sz="1300" b="1" baseline="-32679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000" b="1" spc="-20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BSPS</a:t>
                      </a:r>
                      <a:endParaRPr sz="1000">
                        <a:latin typeface="Courier New"/>
                        <a:cs typeface="Courier New"/>
                      </a:endParaRPr>
                    </a:p>
                    <a:p>
                      <a:pPr marR="86995" algn="r">
                        <a:lnSpc>
                          <a:spcPts val="890"/>
                        </a:lnSpc>
                      </a:pPr>
                      <a:r>
                        <a:rPr sz="1000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01625">
                        <a:lnSpc>
                          <a:spcPts val="875"/>
                        </a:lnSpc>
                      </a:pPr>
                      <a:r>
                        <a:rPr sz="1000" b="1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SPH</a:t>
                      </a:r>
                      <a:endParaRPr sz="1000">
                        <a:latin typeface="Courier New"/>
                        <a:cs typeface="Courier New"/>
                      </a:endParaRPr>
                    </a:p>
                    <a:p>
                      <a:pPr marL="363220">
                        <a:lnSpc>
                          <a:spcPts val="915"/>
                        </a:lnSpc>
                      </a:pPr>
                      <a:r>
                        <a:rPr sz="1000" spc="-25" dirty="0">
                          <a:solidFill>
                            <a:srgbClr val="343434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4795">
                        <a:lnSpc>
                          <a:spcPts val="925"/>
                        </a:lnSpc>
                        <a:spcBef>
                          <a:spcPts val="3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UK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62255">
                        <a:lnSpc>
                          <a:spcPts val="835"/>
                        </a:lnSpc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R="1270" algn="r">
                        <a:lnSpc>
                          <a:spcPts val="969"/>
                        </a:lnSpc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815"/>
                        </a:lnSpc>
                      </a:pP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860" algn="r">
                        <a:lnSpc>
                          <a:spcPts val="950"/>
                        </a:lnSpc>
                        <a:spcBef>
                          <a:spcPts val="5"/>
                        </a:spcBef>
                      </a:pP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24130" algn="r">
                        <a:lnSpc>
                          <a:spcPts val="835"/>
                        </a:lnSpc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0733">
                <a:tc gridSpan="2">
                  <a:txBody>
                    <a:bodyPr/>
                    <a:lstStyle/>
                    <a:p>
                      <a:pPr marL="80010">
                        <a:lnSpc>
                          <a:spcPts val="894"/>
                        </a:lnSpc>
                        <a:spcBef>
                          <a:spcPts val="210"/>
                        </a:spcBef>
                        <a:tabLst>
                          <a:tab pos="3365500" algn="l"/>
                        </a:tabLst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R="4445" algn="r">
                        <a:lnSpc>
                          <a:spcPts val="994"/>
                        </a:lnSpc>
                        <a:spcBef>
                          <a:spcPts val="110"/>
                        </a:spcBef>
                      </a:pPr>
                      <a:r>
                        <a:rPr sz="900" spc="-5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ts val="894"/>
                        </a:lnSpc>
                        <a:spcBef>
                          <a:spcPts val="210"/>
                        </a:spcBef>
                      </a:pPr>
                      <a:r>
                        <a:rPr sz="800" b="1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5805">
                <a:tc gridSpan="2">
                  <a:txBody>
                    <a:bodyPr/>
                    <a:lstStyle/>
                    <a:p>
                      <a:pPr marL="12065">
                        <a:lnSpc>
                          <a:spcPts val="869"/>
                        </a:lnSpc>
                        <a:spcBef>
                          <a:spcPts val="180"/>
                        </a:spcBef>
                        <a:tabLst>
                          <a:tab pos="3052445" algn="l"/>
                          <a:tab pos="3241675" algn="l"/>
                        </a:tabLst>
                      </a:pPr>
                      <a:r>
                        <a:rPr sz="800" u="sng" spc="360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u="sng" spc="10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spc="-10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u="sng" spc="5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sng" spc="-10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(income)/cost</a:t>
                      </a:r>
                      <a:r>
                        <a:rPr sz="800" u="sng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none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none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5">
                  <a:txBody>
                    <a:bodyPr/>
                    <a:lstStyle/>
                    <a:p>
                      <a:pPr marL="92710">
                        <a:lnSpc>
                          <a:spcPts val="869"/>
                        </a:lnSpc>
                        <a:spcBef>
                          <a:spcPts val="180"/>
                        </a:spcBef>
                        <a:tabLst>
                          <a:tab pos="1759585" algn="l"/>
                          <a:tab pos="2077720" algn="l"/>
                        </a:tabLst>
                      </a:pPr>
                      <a:r>
                        <a:rPr sz="800" u="sng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u="none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u="none" spc="-1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u="sng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sng" spc="-20" dirty="0">
                          <a:solidFill>
                            <a:srgbClr val="343434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(53)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9894">
                <a:tc>
                  <a:txBody>
                    <a:bodyPr/>
                    <a:lstStyle/>
                    <a:p>
                      <a:pPr marL="8318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tc>
                  <a:txBody>
                    <a:bodyPr/>
                    <a:lstStyle/>
                    <a:p>
                      <a:pPr marR="8509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(47}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 marL="8318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contribution</a:t>
                      </a:r>
                      <a:r>
                        <a:rPr sz="800" spc="6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812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86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29591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915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3495" algn="r">
                        <a:lnSpc>
                          <a:spcPts val="940"/>
                        </a:lnSpc>
                        <a:spcBef>
                          <a:spcPts val="40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138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85725">
                        <a:lnSpc>
                          <a:spcPts val="94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heavy" spc="-20" dirty="0">
                          <a:solidFill>
                            <a:srgbClr val="343434"/>
                          </a:solidFill>
                          <a:uFill>
                            <a:solidFill>
                              <a:srgbClr val="343434"/>
                            </a:solidFill>
                          </a:uFill>
                          <a:latin typeface="Arial"/>
                          <a:cs typeface="Arial"/>
                        </a:rPr>
                        <a:t>{credit)Lcharge</a:t>
                      </a:r>
                      <a:r>
                        <a:rPr sz="800" u="none" spc="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u="none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u="none" spc="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u="none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509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812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86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29527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25" algn="r">
                        <a:lnSpc>
                          <a:spcPts val="1015"/>
                        </a:lnSpc>
                        <a:spcBef>
                          <a:spcPts val="204"/>
                        </a:spcBef>
                      </a:pP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99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871846" y="7964915"/>
            <a:ext cx="41136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pension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disclosed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above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statement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follows:</a:t>
            </a:r>
            <a:endParaRPr sz="799">
              <a:latin typeface="Arial"/>
              <a:cs typeface="Arial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611053" y="8678794"/>
            <a:ext cx="2905322" cy="6973"/>
            <a:chOff x="2615441" y="8684394"/>
            <a:chExt cx="2910205" cy="6985"/>
          </a:xfrm>
        </p:grpSpPr>
        <p:sp>
          <p:nvSpPr>
            <p:cNvPr id="15" name="object 15"/>
            <p:cNvSpPr/>
            <p:nvPr/>
          </p:nvSpPr>
          <p:spPr>
            <a:xfrm>
              <a:off x="2615441" y="8687600"/>
              <a:ext cx="394335" cy="0"/>
            </a:xfrm>
            <a:custGeom>
              <a:avLst/>
              <a:gdLst/>
              <a:ahLst/>
              <a:cxnLst/>
              <a:rect l="l" t="t" r="r" b="b"/>
              <a:pathLst>
                <a:path w="394335">
                  <a:moveTo>
                    <a:pt x="0" y="0"/>
                  </a:moveTo>
                  <a:lnTo>
                    <a:pt x="394011" y="0"/>
                  </a:lnTo>
                </a:path>
              </a:pathLst>
            </a:custGeom>
            <a:ln w="6410">
              <a:solidFill>
                <a:srgbClr val="5C71A2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3010650" y="8687600"/>
              <a:ext cx="2515235" cy="0"/>
            </a:xfrm>
            <a:custGeom>
              <a:avLst/>
              <a:gdLst/>
              <a:ahLst/>
              <a:cxnLst/>
              <a:rect l="l" t="t" r="r" b="b"/>
              <a:pathLst>
                <a:path w="2515235">
                  <a:moveTo>
                    <a:pt x="0" y="0"/>
                  </a:moveTo>
                  <a:lnTo>
                    <a:pt x="2514964" y="0"/>
                  </a:lnTo>
                </a:path>
              </a:pathLst>
            </a:custGeom>
            <a:ln w="6410">
              <a:solidFill>
                <a:srgbClr val="7684AD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997408" y="8355382"/>
            <a:ext cx="1684998" cy="475293"/>
          </a:xfrm>
          <a:prstGeom prst="rect">
            <a:avLst/>
          </a:prstGeom>
        </p:spPr>
        <p:txBody>
          <a:bodyPr vert="horz" wrap="square" lIns="0" tIns="49447" rIns="0" bIns="0" rtlCol="0">
            <a:spAutoFit/>
          </a:bodyPr>
          <a:lstStyle/>
          <a:p>
            <a:pPr marL="15214">
              <a:spcBef>
                <a:spcPts val="389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Pension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costs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(Note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4)</a:t>
            </a:r>
            <a:endParaRPr sz="799">
              <a:latin typeface="Arial"/>
              <a:cs typeface="Arial"/>
            </a:endParaRPr>
          </a:p>
          <a:p>
            <a:pPr marL="17750" marR="5071" indent="-5705">
              <a:lnSpc>
                <a:spcPct val="130300"/>
              </a:lnSpc>
            </a:pPr>
            <a:r>
              <a:rPr sz="799" u="heavy" dirty="0">
                <a:solidFill>
                  <a:srgbClr val="343434"/>
                </a:solidFill>
                <a:uFill>
                  <a:solidFill>
                    <a:srgbClr val="343434"/>
                  </a:solidFill>
                </a:uFill>
                <a:latin typeface="Arial"/>
                <a:cs typeface="Arial"/>
              </a:rPr>
              <a:t>Pension</a:t>
            </a:r>
            <a:r>
              <a:rPr sz="799" u="heavy" spc="5" dirty="0">
                <a:solidFill>
                  <a:srgbClr val="343434"/>
                </a:solidFill>
                <a:uFill>
                  <a:solidFill>
                    <a:srgbClr val="343434"/>
                  </a:solidFill>
                </a:uFill>
                <a:latin typeface="Arial"/>
                <a:cs typeface="Arial"/>
              </a:rPr>
              <a:t> </a:t>
            </a:r>
            <a:r>
              <a:rPr sz="799" u="heavy" dirty="0">
                <a:solidFill>
                  <a:srgbClr val="343434"/>
                </a:solidFill>
                <a:uFill>
                  <a:solidFill>
                    <a:srgbClr val="343434"/>
                  </a:solidFill>
                </a:uFill>
                <a:latin typeface="Arial"/>
                <a:cs typeface="Arial"/>
              </a:rPr>
              <a:t>restructuring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ite</a:t>
            </a:r>
            <a:r>
              <a:rPr sz="799" spc="-145" dirty="0">
                <a:solidFill>
                  <a:srgbClr val="A3B6D6"/>
                </a:solidFill>
                <a:latin typeface="Arial"/>
                <a:cs typeface="Arial"/>
              </a:rPr>
              <a:t>_</a:t>
            </a: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m</a:t>
            </a:r>
            <a:r>
              <a:rPr sz="799" spc="-145" dirty="0">
                <a:solidFill>
                  <a:srgbClr val="A3B6D6"/>
                </a:solidFill>
                <a:latin typeface="Arial"/>
                <a:cs typeface="Arial"/>
              </a:rPr>
              <a:t>_</a:t>
            </a: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s</a:t>
            </a:r>
            <a:r>
              <a:rPr sz="799" spc="-145" dirty="0">
                <a:solidFill>
                  <a:srgbClr val="A3B6D6"/>
                </a:solidFill>
                <a:latin typeface="Arial"/>
                <a:cs typeface="Arial"/>
              </a:rPr>
              <a:t>_</a:t>
            </a:r>
            <a:r>
              <a:rPr sz="799" u="sng" spc="-145" dirty="0">
                <a:solidFill>
                  <a:srgbClr val="343434"/>
                </a:solidFill>
                <a:uFill>
                  <a:solidFill>
                    <a:srgbClr val="A2B5D5"/>
                  </a:solidFill>
                </a:uFill>
                <a:latin typeface="Arial"/>
                <a:cs typeface="Arial"/>
              </a:rPr>
              <a:t>(N</a:t>
            </a:r>
            <a:r>
              <a:rPr sz="799" spc="-145" dirty="0">
                <a:solidFill>
                  <a:srgbClr val="9397B3"/>
                </a:solidFill>
                <a:latin typeface="Arial"/>
                <a:cs typeface="Arial"/>
              </a:rPr>
              <a:t>_</a:t>
            </a: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o</a:t>
            </a:r>
            <a:r>
              <a:rPr sz="799" spc="-145" dirty="0">
                <a:solidFill>
                  <a:srgbClr val="7785AE"/>
                </a:solidFill>
                <a:latin typeface="Arial"/>
                <a:cs typeface="Arial"/>
              </a:rPr>
              <a:t>_</a:t>
            </a: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te</a:t>
            </a:r>
            <a:r>
              <a:rPr sz="799" spc="-145" dirty="0">
                <a:solidFill>
                  <a:srgbClr val="7785AE"/>
                </a:solidFill>
                <a:latin typeface="Arial"/>
                <a:cs typeface="Arial"/>
              </a:rPr>
              <a:t>_</a:t>
            </a:r>
            <a:r>
              <a:rPr sz="799" spc="-145" dirty="0">
                <a:solidFill>
                  <a:srgbClr val="343434"/>
                </a:solidFill>
                <a:latin typeface="Arial"/>
                <a:cs typeface="Arial"/>
              </a:rPr>
              <a:t>4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}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Total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charge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26" name="object 26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85</a:t>
            </a:r>
            <a:endParaRPr sz="849"/>
          </a:p>
        </p:txBody>
      </p:sp>
      <p:sp>
        <p:nvSpPr>
          <p:cNvPr id="18" name="object 18"/>
          <p:cNvSpPr txBox="1"/>
          <p:nvPr/>
        </p:nvSpPr>
        <p:spPr>
          <a:xfrm>
            <a:off x="5863822" y="8166504"/>
            <a:ext cx="245333" cy="21764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83"/>
              </a:lnSpc>
              <a:spcBef>
                <a:spcPts val="100"/>
              </a:spcBef>
            </a:pPr>
            <a:r>
              <a:rPr sz="749" b="1" spc="-20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  <a:p>
            <a:pPr marL="117275">
              <a:lnSpc>
                <a:spcPts val="704"/>
              </a:lnSpc>
            </a:pPr>
            <a:r>
              <a:rPr sz="599" spc="-25" dirty="0">
                <a:solidFill>
                  <a:srgbClr val="343434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458225" y="8153793"/>
            <a:ext cx="250404" cy="23044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83"/>
              </a:lnSpc>
              <a:spcBef>
                <a:spcPts val="100"/>
              </a:spcBef>
            </a:pPr>
            <a:r>
              <a:rPr sz="849" spc="-20" dirty="0">
                <a:solidFill>
                  <a:srgbClr val="343434"/>
                </a:solidFill>
                <a:latin typeface="Times New Roman"/>
                <a:cs typeface="Times New Roman"/>
              </a:rPr>
              <a:t>2023</a:t>
            </a:r>
            <a:endParaRPr sz="849">
              <a:latin typeface="Times New Roman"/>
              <a:cs typeface="Times New Roman"/>
            </a:endParaRPr>
          </a:p>
          <a:p>
            <a:pPr marL="131222">
              <a:lnSpc>
                <a:spcPts val="744"/>
              </a:lnSpc>
            </a:pPr>
            <a:r>
              <a:rPr sz="649" i="1" spc="-25" dirty="0">
                <a:solidFill>
                  <a:srgbClr val="343434"/>
                </a:solidFill>
                <a:latin typeface="Arial"/>
                <a:cs typeface="Arial"/>
              </a:rPr>
              <a:t>£m</a:t>
            </a:r>
            <a:endParaRPr sz="6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559844" y="8391988"/>
            <a:ext cx="1464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94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584298" y="8355383"/>
            <a:ext cx="522996" cy="501441"/>
          </a:xfrm>
          <a:prstGeom prst="rect">
            <a:avLst/>
          </a:prstGeom>
        </p:spPr>
        <p:txBody>
          <a:bodyPr vert="horz" wrap="square" lIns="0" tIns="49447" rIns="0" bIns="0" rtlCol="0">
            <a:spAutoFit/>
          </a:bodyPr>
          <a:lstStyle/>
          <a:p>
            <a:pPr marR="5071" algn="r">
              <a:spcBef>
                <a:spcPts val="389"/>
              </a:spcBef>
            </a:pPr>
            <a:r>
              <a:rPr sz="799" b="1" spc="-25" dirty="0">
                <a:solidFill>
                  <a:srgbClr val="343434"/>
                </a:solidFill>
                <a:latin typeface="Arial"/>
                <a:cs typeface="Arial"/>
              </a:rPr>
              <a:t>138</a:t>
            </a:r>
            <a:endParaRPr sz="799">
              <a:latin typeface="Arial"/>
              <a:cs typeface="Arial"/>
            </a:endParaRPr>
          </a:p>
          <a:p>
            <a:pPr marR="6339" algn="r">
              <a:spcBef>
                <a:spcPts val="290"/>
              </a:spcBef>
              <a:tabLst>
                <a:tab pos="316326" algn="l"/>
              </a:tabLst>
            </a:pPr>
            <a:r>
              <a:rPr sz="799" spc="433" dirty="0">
                <a:solidFill>
                  <a:srgbClr val="BABCD1"/>
                </a:solidFill>
                <a:latin typeface="Arial"/>
                <a:cs typeface="Arial"/>
              </a:rPr>
              <a:t>_</a:t>
            </a:r>
            <a:r>
              <a:rPr sz="799" dirty="0">
                <a:solidFill>
                  <a:srgbClr val="BABCD1"/>
                </a:solidFill>
                <a:latin typeface="Arial"/>
                <a:cs typeface="Arial"/>
              </a:rPr>
              <a:t>	</a:t>
            </a:r>
            <a:r>
              <a:rPr sz="799" b="1" spc="-25" dirty="0">
                <a:solidFill>
                  <a:srgbClr val="343434"/>
                </a:solidFill>
                <a:latin typeface="Arial"/>
                <a:cs typeface="Arial"/>
              </a:rPr>
              <a:t>115</a:t>
            </a:r>
            <a:endParaRPr sz="799">
              <a:latin typeface="Arial"/>
              <a:cs typeface="Arial"/>
            </a:endParaRPr>
          </a:p>
          <a:p>
            <a:pPr marR="8875" algn="r">
              <a:spcBef>
                <a:spcPts val="290"/>
              </a:spcBef>
            </a:pPr>
            <a:r>
              <a:rPr sz="799" b="1" spc="-25" dirty="0">
                <a:solidFill>
                  <a:srgbClr val="343434"/>
                </a:solidFill>
                <a:latin typeface="Arial"/>
                <a:cs typeface="Arial"/>
              </a:rPr>
              <a:t>253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260237" y="8583154"/>
            <a:ext cx="70367" cy="166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98" spc="-50" dirty="0">
                <a:solidFill>
                  <a:srgbClr val="BABCD1"/>
                </a:solidFill>
                <a:latin typeface="Times New Roman"/>
                <a:cs typeface="Times New Roman"/>
              </a:rPr>
              <a:t>-</a:t>
            </a:r>
            <a:endParaRPr sz="998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556797" y="8709244"/>
            <a:ext cx="15024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94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71846" y="8971588"/>
            <a:ext cx="5861993" cy="480094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3946" marR="5071" indent="-1902" algn="just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classes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include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national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international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stocks,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fixed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income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government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non-government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securities,</a:t>
            </a:r>
            <a:r>
              <a:rPr sz="799" spc="22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real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estate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annuities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ex1emal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insurers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.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majority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reported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located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EU.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pension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funds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invest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diversified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classes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maximise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returns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while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reducing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volatility.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percentage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plan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assets</a:t>
            </a:r>
            <a:r>
              <a:rPr sz="799" spc="1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each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category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investment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B3B3B3"/>
                </a:solidFill>
                <a:latin typeface="Arial"/>
                <a:cs typeface="Arial"/>
              </a:rPr>
              <a:t>·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37264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13486" y="1284158"/>
          <a:ext cx="5978003" cy="459729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0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872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515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616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26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5167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27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ts val="925"/>
                        </a:lnSpc>
                        <a:spcBef>
                          <a:spcPts val="6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9850" algn="r">
                        <a:lnSpc>
                          <a:spcPts val="880"/>
                        </a:lnSpc>
                      </a:pPr>
                      <a:r>
                        <a:rPr sz="800" spc="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%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1300">
                        <a:lnSpc>
                          <a:spcPts val="925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880"/>
                        </a:lnSpc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%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4135">
                        <a:lnSpc>
                          <a:spcPts val="925"/>
                        </a:lnSpc>
                        <a:spcBef>
                          <a:spcPts val="65"/>
                        </a:spcBef>
                      </a:pPr>
                      <a:r>
                        <a:rPr sz="800" b="1" i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Quoted: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Equities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28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Entities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ts val="105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40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7</a:t>
                      </a:r>
                      <a:r>
                        <a:rPr sz="900" spc="-25" dirty="0">
                          <a:solidFill>
                            <a:srgbClr val="808082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26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Equities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28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6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Entities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/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ts val="1030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30"/>
                        </a:lnSpc>
                      </a:pP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15</a:t>
                      </a:r>
                      <a:r>
                        <a:rPr sz="900" spc="-20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883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944"/>
                        </a:lnSpc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Bonds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24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Fixed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0485" algn="r">
                        <a:lnSpc>
                          <a:spcPts val="994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1.4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94"/>
                        </a:lnSpc>
                      </a:pP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64</a:t>
                      </a:r>
                      <a:r>
                        <a:rPr sz="900" spc="-20" dirty="0">
                          <a:solidFill>
                            <a:srgbClr val="808082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946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930"/>
                        </a:lnSpc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Bonds -</a:t>
                      </a:r>
                      <a:r>
                        <a:rPr sz="800" spc="2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Index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Linked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ts val="100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0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ts val="935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1050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25"/>
                        </a:lnSpc>
                        <a:tabLst>
                          <a:tab pos="291465" algn="l"/>
                        </a:tabLst>
                      </a:pPr>
                      <a:r>
                        <a:rPr sz="900" u="heavy" dirty="0">
                          <a:solidFill>
                            <a:srgbClr val="3D3D3D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3D3D3D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u="heavy" spc="-25" dirty="0">
                          <a:solidFill>
                            <a:srgbClr val="A5A5A8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u="heavy" spc="-25" dirty="0">
                          <a:solidFill>
                            <a:srgbClr val="3D3D3D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915"/>
                        </a:lnSpc>
                        <a:spcBef>
                          <a:spcPts val="55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1.4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90"/>
                        </a:lnSpc>
                        <a:spcBef>
                          <a:spcPts val="7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88.3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45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i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Unquoted: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Real</a:t>
                      </a:r>
                      <a:r>
                        <a:rPr sz="800" spc="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estate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1025"/>
                        </a:lnSpc>
                        <a:spcBef>
                          <a:spcPts val="50"/>
                        </a:spcBef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50"/>
                        </a:lnSpc>
                        <a:spcBef>
                          <a:spcPts val="25"/>
                        </a:spcBef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5.4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69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Derivatives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98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8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946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ts val="919"/>
                        </a:lnSpc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100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4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100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6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994"/>
                        </a:lnSpc>
                      </a:pP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97</a:t>
                      </a:r>
                      <a:r>
                        <a:rPr sz="900" spc="-20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94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ts val="935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102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25"/>
                        </a:lnSpc>
                        <a:tabLst>
                          <a:tab pos="290830" algn="l"/>
                        </a:tabLst>
                      </a:pPr>
                      <a:r>
                        <a:rPr sz="900" u="heavy" dirty="0">
                          <a:solidFill>
                            <a:srgbClr val="3D3D3D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900" u="heavy" spc="-25" dirty="0">
                          <a:solidFill>
                            <a:srgbClr val="3D3D3D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3</a:t>
                      </a:r>
                      <a:r>
                        <a:rPr sz="900" u="heavy" spc="-25" dirty="0">
                          <a:solidFill>
                            <a:srgbClr val="A5A5A8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u="heavy" spc="-25" dirty="0">
                          <a:solidFill>
                            <a:srgbClr val="3D3D3D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7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136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98.6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11.7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ts val="89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3025" algn="r">
                        <a:lnSpc>
                          <a:spcPts val="89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100.0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9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100.0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4343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592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73660" algn="r">
                        <a:lnSpc>
                          <a:spcPts val="835"/>
                        </a:lnSpc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810"/>
                        </a:lnSpc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45171">
                <a:tc gridSpan="2"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b="1" i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Quoted: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46439">
                <a:tc gridSpan="2"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Equities</a:t>
                      </a:r>
                      <a:r>
                        <a:rPr sz="800" spc="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2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UK</a:t>
                      </a:r>
                      <a:r>
                        <a:rPr sz="800" spc="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Entities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1040"/>
                        </a:lnSpc>
                        <a:spcBef>
                          <a:spcPts val="15"/>
                        </a:spcBef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40"/>
                        </a:lnSpc>
                        <a:spcBef>
                          <a:spcPts val="15"/>
                        </a:spcBef>
                      </a:pP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34</a:t>
                      </a:r>
                      <a:r>
                        <a:rPr sz="900" spc="-20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7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90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38198">
                <a:tc gridSpan="2">
                  <a:txBody>
                    <a:bodyPr/>
                    <a:lstStyle/>
                    <a:p>
                      <a:pPr marL="126364">
                        <a:lnSpc>
                          <a:spcPts val="930"/>
                        </a:lnSpc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Bonds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29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Fixed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ts val="950"/>
                        </a:lnSpc>
                        <a:spcBef>
                          <a:spcPts val="40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28</a:t>
                      </a:r>
                      <a:r>
                        <a:rPr sz="800" b="1" spc="-20" dirty="0">
                          <a:solidFill>
                            <a:srgbClr val="B6B6B8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94"/>
                        </a:lnSpc>
                      </a:pP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53</a:t>
                      </a:r>
                      <a:r>
                        <a:rPr sz="900" spc="-20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0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36930">
                <a:tc gridSpan="2">
                  <a:txBody>
                    <a:bodyPr/>
                    <a:lstStyle/>
                    <a:p>
                      <a:pPr marL="126364">
                        <a:lnSpc>
                          <a:spcPts val="919"/>
                        </a:lnSpc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Bonds</a:t>
                      </a:r>
                      <a:r>
                        <a:rPr sz="800" spc="-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28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Index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Linked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4</a:t>
                      </a:r>
                      <a:r>
                        <a:rPr sz="800" b="1" spc="-25" dirty="0">
                          <a:solidFill>
                            <a:srgbClr val="A5A5A8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980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44537">
                <a:tc gridSpan="2">
                  <a:txBody>
                    <a:bodyPr/>
                    <a:lstStyle/>
                    <a:p>
                      <a:pPr marL="128905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103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ts val="103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33760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9375" algn="r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33.6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0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87.8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52144">
                <a:tc gridSpan="2">
                  <a:txBody>
                    <a:bodyPr/>
                    <a:lstStyle/>
                    <a:p>
                      <a:pPr marL="12700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i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Unquoted: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48341">
                <a:tc gridSpan="2"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Real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estate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ts val="1060"/>
                        </a:lnSpc>
                        <a:spcBef>
                          <a:spcPts val="10"/>
                        </a:spcBef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7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0" algn="r">
                        <a:lnSpc>
                          <a:spcPts val="1035"/>
                        </a:lnSpc>
                        <a:spcBef>
                          <a:spcPts val="35"/>
                        </a:spcBef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53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4438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36930">
                <a:tc gridSpan="2">
                  <a:txBody>
                    <a:bodyPr/>
                    <a:lstStyle/>
                    <a:p>
                      <a:pPr marL="126364">
                        <a:lnSpc>
                          <a:spcPts val="935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Derivatives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98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ts val="985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38198">
                <a:tc gridSpan="2">
                  <a:txBody>
                    <a:bodyPr/>
                    <a:lstStyle/>
                    <a:p>
                      <a:pPr marL="128905">
                        <a:lnSpc>
                          <a:spcPts val="930"/>
                        </a:lnSpc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994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3</a:t>
                      </a:r>
                      <a:r>
                        <a:rPr sz="900" spc="-25" dirty="0">
                          <a:solidFill>
                            <a:srgbClr val="A5A5A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5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115" algn="r">
                        <a:lnSpc>
                          <a:spcPts val="994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38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38198">
                <a:tc gridSpan="2">
                  <a:txBody>
                    <a:bodyPr/>
                    <a:lstStyle/>
                    <a:p>
                      <a:pPr marL="124460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9375" algn="r">
                        <a:lnSpc>
                          <a:spcPts val="935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54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30480" algn="r">
                        <a:lnSpc>
                          <a:spcPts val="990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00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42001">
                <a:tc gridSpan="2">
                  <a:txBody>
                    <a:bodyPr/>
                    <a:lstStyle/>
                    <a:p>
                      <a:pPr marL="123189">
                        <a:lnSpc>
                          <a:spcPts val="935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ts val="1019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0</a:t>
                      </a:r>
                      <a:r>
                        <a:rPr sz="900" spc="-25" dirty="0">
                          <a:solidFill>
                            <a:srgbClr val="B6B6B8"/>
                          </a:solidFill>
                          <a:latin typeface="Times New Roman"/>
                          <a:cs typeface="Times New Roman"/>
                        </a:rPr>
                        <a:t>.</a:t>
                      </a: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9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ts val="1019"/>
                        </a:lnSpc>
                      </a:pPr>
                      <a:r>
                        <a:rPr sz="9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3.1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35662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66.4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12.2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  <a:tr h="145805">
                <a:tc gridSpan="2"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100.0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100.0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0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109683" y="953530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04346" y="7782658"/>
            <a:ext cx="4756411" cy="0"/>
          </a:xfrm>
          <a:custGeom>
            <a:avLst/>
            <a:gdLst/>
            <a:ahLst/>
            <a:cxnLst/>
            <a:rect l="l" t="t" r="r" b="b"/>
            <a:pathLst>
              <a:path w="4764405">
                <a:moveTo>
                  <a:pt x="0" y="0"/>
                </a:moveTo>
                <a:lnTo>
                  <a:pt x="4763994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68901" y="713681"/>
            <a:ext cx="2784241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BA0"/>
                </a:solidFill>
                <a:latin typeface="Arial"/>
                <a:cs typeface="Arial"/>
              </a:rPr>
              <a:t>E7.</a:t>
            </a:r>
            <a:r>
              <a:rPr sz="1198" b="1" spc="65" dirty="0">
                <a:solidFill>
                  <a:srgbClr val="28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BA0"/>
                </a:solidFill>
                <a:latin typeface="Arial"/>
                <a:cs typeface="Arial"/>
              </a:rPr>
              <a:t>Notes</a:t>
            </a:r>
            <a:r>
              <a:rPr sz="1198" b="1" spc="85" dirty="0">
                <a:solidFill>
                  <a:srgbClr val="28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BA0"/>
                </a:solidFill>
                <a:latin typeface="Arial"/>
                <a:cs typeface="Arial"/>
              </a:rPr>
              <a:t>to</a:t>
            </a:r>
            <a:r>
              <a:rPr sz="1198" b="1" spc="75" dirty="0">
                <a:solidFill>
                  <a:srgbClr val="28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BA0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8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BA0"/>
                </a:solidFill>
                <a:latin typeface="Arial"/>
                <a:cs typeface="Arial"/>
              </a:rPr>
              <a:t>financial</a:t>
            </a:r>
            <a:r>
              <a:rPr sz="1198" b="1" spc="160" dirty="0">
                <a:solidFill>
                  <a:srgbClr val="285B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BA0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116552" y="6253586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4" h="139064">
                <a:moveTo>
                  <a:pt x="18311" y="138845"/>
                </a:moveTo>
                <a:lnTo>
                  <a:pt x="0" y="138845"/>
                </a:lnTo>
                <a:lnTo>
                  <a:pt x="0" y="0"/>
                </a:lnTo>
                <a:lnTo>
                  <a:pt x="18311" y="0"/>
                </a:lnTo>
                <a:lnTo>
                  <a:pt x="18311" y="138845"/>
                </a:lnTo>
                <a:close/>
              </a:path>
            </a:pathLst>
          </a:custGeom>
          <a:solidFill>
            <a:srgbClr val="DDD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91362" y="6010223"/>
            <a:ext cx="5880377" cy="17236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algn="just">
              <a:spcBef>
                <a:spcPts val="100"/>
              </a:spcBef>
            </a:pPr>
            <a:r>
              <a:rPr sz="799" b="1" dirty="0">
                <a:solidFill>
                  <a:srgbClr val="4266A7"/>
                </a:solidFill>
                <a:latin typeface="Arial"/>
                <a:cs typeface="Arial"/>
              </a:rPr>
              <a:t>Balance</a:t>
            </a:r>
            <a:r>
              <a:rPr sz="799" b="1" spc="45" dirty="0">
                <a:solidFill>
                  <a:srgbClr val="4266A7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66A7"/>
                </a:solidFill>
                <a:latin typeface="Arial"/>
                <a:cs typeface="Arial"/>
              </a:rPr>
              <a:t>sheet</a:t>
            </a:r>
            <a:r>
              <a:rPr sz="799" b="1" spc="5" dirty="0">
                <a:solidFill>
                  <a:srgbClr val="4266A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4266A7"/>
                </a:solidFill>
                <a:latin typeface="Arial"/>
                <a:cs typeface="Arial"/>
              </a:rPr>
              <a:t>measurement</a:t>
            </a:r>
            <a:endParaRPr sz="799">
              <a:latin typeface="Arial"/>
              <a:cs typeface="Arial"/>
            </a:endParaRPr>
          </a:p>
          <a:p>
            <a:pPr marL="12678" algn="just">
              <a:spcBef>
                <a:spcPts val="888"/>
              </a:spcBef>
            </a:pPr>
            <a:r>
              <a:rPr sz="799" dirty="0">
                <a:solidFill>
                  <a:srgbClr val="565456"/>
                </a:solidFill>
                <a:latin typeface="Arial"/>
                <a:cs typeface="Arial"/>
              </a:rPr>
              <a:t>In determimng</a:t>
            </a:r>
            <a:r>
              <a:rPr sz="799" spc="10" dirty="0">
                <a:solidFill>
                  <a:srgbClr val="5654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amounts</a:t>
            </a:r>
            <a:r>
              <a:rPr sz="79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recognised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565456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56545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balance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sheet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fol</a:t>
            </a:r>
            <a:r>
              <a:rPr sz="799" spc="-35" dirty="0">
                <a:solidFill>
                  <a:srgbClr val="A5A5A8"/>
                </a:solidFill>
                <a:latin typeface="Arial"/>
                <a:cs typeface="Arial"/>
              </a:rPr>
              <a:t>t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ow1ng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approach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has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been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adopted</a:t>
            </a:r>
            <a:r>
              <a:rPr sz="799" spc="-10" dirty="0">
                <a:solidFill>
                  <a:srgbClr val="A5A5A8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  <a:p>
            <a:pPr marL="277023" marR="5071" indent="-218703" algn="just">
              <a:lnSpc>
                <a:spcPts val="908"/>
              </a:lnSpc>
              <a:spcBef>
                <a:spcPts val="458"/>
              </a:spcBef>
              <a:buChar char="•"/>
              <a:tabLst>
                <a:tab pos="277023" algn="l"/>
              </a:tabLst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Pension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scheme</a:t>
            </a:r>
            <a:r>
              <a:rPr sz="79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assets</a:t>
            </a:r>
            <a:r>
              <a:rPr sz="799" spc="10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measured</a:t>
            </a:r>
            <a:r>
              <a:rPr sz="799" spc="7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fair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value</a:t>
            </a:r>
            <a:r>
              <a:rPr sz="799" spc="9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{for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example</a:t>
            </a:r>
            <a:r>
              <a:rPr sz="799" spc="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79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quoted</a:t>
            </a:r>
            <a:r>
              <a:rPr sz="799" spc="1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securities</a:t>
            </a:r>
            <a:r>
              <a:rPr sz="799" spc="9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this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is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bid-market</a:t>
            </a:r>
            <a:r>
              <a:rPr sz="799" spc="10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value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on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 relevant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public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exchange)</a:t>
            </a:r>
            <a:r>
              <a:rPr sz="799" spc="-10" dirty="0">
                <a:solidFill>
                  <a:srgbClr val="A5A5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274488" marR="6339" indent="-215533" algn="just">
              <a:lnSpc>
                <a:spcPct val="96800"/>
              </a:lnSpc>
              <a:spcBef>
                <a:spcPts val="419"/>
              </a:spcBef>
              <a:buChar char="•"/>
              <a:tabLst>
                <a:tab pos="274488" algn="l"/>
                <a:tab pos="277657" algn="l"/>
              </a:tabLst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	Pension</a:t>
            </a:r>
            <a:r>
              <a:rPr sz="799" spc="10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liabilities</a:t>
            </a:r>
            <a:r>
              <a:rPr sz="799" spc="1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include</a:t>
            </a:r>
            <a:r>
              <a:rPr sz="799" spc="10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future</a:t>
            </a:r>
            <a:r>
              <a:rPr sz="799" spc="9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benefits</a:t>
            </a:r>
            <a:r>
              <a:rPr sz="799" spc="1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that</a:t>
            </a:r>
            <a:r>
              <a:rPr sz="799" spc="8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will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be</a:t>
            </a:r>
            <a:r>
              <a:rPr sz="79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paid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lo</a:t>
            </a:r>
            <a:r>
              <a:rPr sz="799" spc="8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pensioners</a:t>
            </a:r>
            <a:r>
              <a:rPr sz="799" spc="1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deferred</a:t>
            </a:r>
            <a:r>
              <a:rPr sz="799" spc="9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pensioners,</a:t>
            </a:r>
            <a:r>
              <a:rPr sz="799" spc="1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799" spc="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accrued</a:t>
            </a:r>
            <a:r>
              <a:rPr sz="799" spc="1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benefits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which</a:t>
            </a:r>
            <a:r>
              <a:rPr sz="79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will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paid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future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members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45" dirty="0">
                <a:solidFill>
                  <a:srgbClr val="3D3D3D"/>
                </a:solidFill>
                <a:latin typeface="Arial"/>
                <a:cs typeface="Arial"/>
              </a:rPr>
              <a:t>1n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service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taking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into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account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projected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earnings.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noted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above,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pension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liabilities</a:t>
            </a:r>
            <a:r>
              <a:rPr sz="79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discounted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with</a:t>
            </a:r>
            <a:r>
              <a:rPr sz="79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reference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current rate</a:t>
            </a:r>
            <a:r>
              <a:rPr sz="79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return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AA</a:t>
            </a:r>
            <a:r>
              <a:rPr sz="79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rated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corporate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bonds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equivalent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currency</a:t>
            </a:r>
            <a:r>
              <a:rPr sz="799" spc="8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 term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pension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hability</a:t>
            </a:r>
            <a:r>
              <a:rPr sz="799" spc="-10" dirty="0">
                <a:solidFill>
                  <a:srgbClr val="A5A5A8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276389" marR="20919" indent="-220603" algn="just">
              <a:lnSpc>
                <a:spcPts val="938"/>
              </a:lnSpc>
              <a:spcBef>
                <a:spcPts val="433"/>
              </a:spcBef>
              <a:buChar char="•"/>
              <a:tabLst>
                <a:tab pos="276389" algn="l"/>
              </a:tabLst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Asset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ceiling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restrictions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are applied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where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provisions</a:t>
            </a:r>
            <a:r>
              <a:rPr sz="799" spc="8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scheme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do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not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allow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refund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 any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residual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surplus</a:t>
            </a:r>
            <a:r>
              <a:rPr sz="79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 the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event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wind-up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Scheme</a:t>
            </a:r>
            <a:endParaRPr sz="799">
              <a:latin typeface="Arial"/>
              <a:cs typeface="Arial"/>
            </a:endParaRPr>
          </a:p>
          <a:p>
            <a:pPr marL="12678" algn="just">
              <a:spcBef>
                <a:spcPts val="883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Amounts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recognised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balance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sheet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arose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follows</a:t>
            </a:r>
            <a:r>
              <a:rPr sz="799" spc="-10" dirty="0">
                <a:solidFill>
                  <a:srgbClr val="A5A5A8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5" name="object 15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86</a:t>
            </a:r>
            <a:endParaRPr sz="849"/>
          </a:p>
        </p:txBody>
      </p:sp>
      <p:sp>
        <p:nvSpPr>
          <p:cNvPr id="9" name="object 9"/>
          <p:cNvSpPr txBox="1"/>
          <p:nvPr/>
        </p:nvSpPr>
        <p:spPr>
          <a:xfrm>
            <a:off x="926392" y="7851515"/>
            <a:ext cx="239626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20" dirty="0">
                <a:solidFill>
                  <a:srgbClr val="3D3D3D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804345" y="7940624"/>
          <a:ext cx="5962789" cy="139655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8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86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133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30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615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86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3473"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ts val="77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ts val="77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77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7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5,987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79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259"/>
                        </a:spcBef>
                      </a:pPr>
                      <a:r>
                        <a:rPr sz="7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95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296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35"/>
                        </a:spcBef>
                      </a:pPr>
                      <a:r>
                        <a:rPr sz="7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6,082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979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sz="800" spc="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obligation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(5,918)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 marR="14859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7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(156)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7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(6,074)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89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Irrecoverable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surplus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(effect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asset</a:t>
                      </a:r>
                      <a:r>
                        <a:rPr sz="800" spc="-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ceiling)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(69)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7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(69)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92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067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Defined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liability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4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4605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7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(61)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7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(61)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Disclosed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25" dirty="0">
                          <a:solidFill>
                            <a:srgbClr val="B6B6B8"/>
                          </a:solidFill>
                          <a:latin typeface="Arial"/>
                          <a:cs typeface="Arial"/>
                        </a:rPr>
                        <a:t>·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asset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liability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15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605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7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Times New Roman"/>
                          <a:cs typeface="Times New Roman"/>
                        </a:rPr>
                        <a:t>(1)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Defined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liability</a:t>
                      </a:r>
                      <a:r>
                        <a:rPr sz="800" spc="19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 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05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(62)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(62)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5105029" y="7790555"/>
            <a:ext cx="292244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20" dirty="0">
                <a:solidFill>
                  <a:srgbClr val="3D3D3D"/>
                </a:solidFill>
                <a:latin typeface="Arial"/>
                <a:cs typeface="Arial"/>
              </a:rPr>
              <a:t>BSPS</a:t>
            </a:r>
            <a:endParaRPr sz="7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725902" y="7790555"/>
            <a:ext cx="287806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spc="-10" dirty="0">
                <a:solidFill>
                  <a:srgbClr val="3D3D3D"/>
                </a:solidFill>
                <a:latin typeface="Arial"/>
                <a:cs typeface="Arial"/>
              </a:rPr>
              <a:t>Other</a:t>
            </a:r>
            <a:endParaRPr sz="7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362105" y="7790555"/>
            <a:ext cx="261815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10" dirty="0">
                <a:solidFill>
                  <a:srgbClr val="3D3D3D"/>
                </a:solidFill>
                <a:latin typeface="Arial"/>
                <a:cs typeface="Arial"/>
              </a:rPr>
              <a:t>Total</a:t>
            </a:r>
            <a:endParaRPr sz="7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38657"/>
            <a:ext cx="780373" cy="0"/>
          </a:xfrm>
          <a:custGeom>
            <a:avLst/>
            <a:gdLst/>
            <a:ahLst/>
            <a:cxnLst/>
            <a:rect l="l" t="t" r="r" b="b"/>
            <a:pathLst>
              <a:path w="781685">
                <a:moveTo>
                  <a:pt x="0" y="0"/>
                </a:moveTo>
                <a:lnTo>
                  <a:pt x="781505" y="0"/>
                </a:lnTo>
              </a:path>
            </a:pathLst>
          </a:custGeom>
          <a:ln w="916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62480" y="4046479"/>
          <a:ext cx="5946306" cy="40470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0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23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418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9716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202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451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57850">
                <a:tc gridSpan="3">
                  <a:txBody>
                    <a:bodyPr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160"/>
                        </a:spcBef>
                        <a:tabLst>
                          <a:tab pos="4348480" algn="l"/>
                        </a:tabLst>
                      </a:pPr>
                      <a:r>
                        <a:rPr sz="1200" b="1" spc="-30" baseline="-38194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2024</a:t>
                      </a:r>
                      <a:r>
                        <a:rPr sz="1200" b="1" baseline="-38194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859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347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ts val="675"/>
                        </a:lnSpc>
                      </a:pPr>
                      <a:r>
                        <a:rPr sz="800" spc="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685" algn="r">
                        <a:lnSpc>
                          <a:spcPts val="675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890" algn="r">
                        <a:lnSpc>
                          <a:spcPts val="675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1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325"/>
                        </a:spcBef>
                      </a:pPr>
                      <a:r>
                        <a:rPr sz="800" b="1" i="1" spc="-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b="1" i="1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i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20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/>
                </a:tc>
                <a:tc>
                  <a:txBody>
                    <a:bodyPr/>
                    <a:lstStyle/>
                    <a:p>
                      <a:pPr marR="16002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6,681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4541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143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6,779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314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14922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952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irrecoverable</a:t>
                      </a:r>
                      <a:r>
                        <a:rPr sz="800" spc="9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surplus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Return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5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spc="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6510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466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(548)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spc="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effect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</a:t>
                      </a:r>
                      <a:r>
                        <a:rPr sz="800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ceiling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435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Contributions</a:t>
                      </a:r>
                      <a:r>
                        <a:rPr sz="800" spc="1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employer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6685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Settlements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Exchange rate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453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915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Benefits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(461)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(467)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ts val="869"/>
                        </a:lnSpc>
                        <a:spcBef>
                          <a:spcPts val="305"/>
                        </a:spcBef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ts val="915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800" spc="-10" dirty="0">
                          <a:solidFill>
                            <a:srgbClr val="5D6060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1130" algn="r">
                        <a:lnSpc>
                          <a:spcPts val="89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915"/>
                        </a:lnSpc>
                        <a:spcBef>
                          <a:spcPts val="254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6,013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37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76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i="1" spc="-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b="1" i="1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i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b="1" i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obligations: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800" spc="-10" dirty="0">
                          <a:solidFill>
                            <a:srgbClr val="72727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6,163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381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ts val="819"/>
                        </a:lnSpc>
                        <a:spcBef>
                          <a:spcPts val="170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1554" marB="0"/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ts val="869"/>
                        </a:lnSpc>
                        <a:spcBef>
                          <a:spcPts val="120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144145" algn="r">
                        <a:lnSpc>
                          <a:spcPts val="869"/>
                        </a:lnSpc>
                        <a:spcBef>
                          <a:spcPts val="120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ts val="869"/>
                        </a:lnSpc>
                        <a:spcBef>
                          <a:spcPts val="120"/>
                        </a:spcBef>
                      </a:pPr>
                      <a:r>
                        <a:rPr sz="800" b="1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914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Past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credit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670" marB="0"/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 marR="136525" algn="r">
                        <a:lnSpc>
                          <a:spcPts val="1410"/>
                        </a:lnSpc>
                      </a:pPr>
                      <a:r>
                        <a:rPr sz="13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3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115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1791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830"/>
                        </a:lnSpc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5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obligation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6845" algn="r">
                        <a:lnSpc>
                          <a:spcPts val="83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6685" algn="r">
                        <a:lnSpc>
                          <a:spcPts val="830"/>
                        </a:lnSpc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ts val="83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891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Settlements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9938" marB="0"/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ts val="1395"/>
                        </a:lnSpc>
                      </a:pPr>
                      <a:r>
                        <a:rPr sz="13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3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44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06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(gain)/loss</a:t>
                      </a:r>
                      <a:r>
                        <a:rPr sz="800" spc="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-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r>
                        <a:rPr sz="800" spc="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 marR="156845" algn="r">
                        <a:lnSpc>
                          <a:spcPts val="940"/>
                        </a:lnSpc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2875" algn="r">
                        <a:lnSpc>
                          <a:spcPct val="100000"/>
                        </a:lnSpc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0"/>
                        </a:lnSpc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Times New Roman"/>
                          <a:cs typeface="Times New Roman"/>
                        </a:rPr>
                        <a:t>(34)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7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demographic</a:t>
                      </a:r>
                      <a:r>
                        <a:rPr sz="800" spc="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5621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loss/(gain)</a:t>
                      </a:r>
                      <a:r>
                        <a:rPr sz="800" spc="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5176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7470">
                        <a:lnSpc>
                          <a:spcPts val="89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6210" algn="r">
                        <a:lnSpc>
                          <a:spcPts val="94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(461)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9065" algn="r">
                        <a:lnSpc>
                          <a:spcPts val="94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(9}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4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(470)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8191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5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800" spc="-10" dirty="0">
                          <a:solidFill>
                            <a:srgbClr val="83838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6,074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170668" y="9519130"/>
            <a:ext cx="7275032" cy="0"/>
          </a:xfrm>
          <a:custGeom>
            <a:avLst/>
            <a:gdLst/>
            <a:ahLst/>
            <a:cxnLst/>
            <a:rect l="l" t="t" r="r" b="b"/>
            <a:pathLst>
              <a:path w="7287259">
                <a:moveTo>
                  <a:pt x="0" y="0"/>
                </a:moveTo>
                <a:lnTo>
                  <a:pt x="7286925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20384" y="1026455"/>
            <a:ext cx="3477765" cy="0"/>
          </a:xfrm>
          <a:custGeom>
            <a:avLst/>
            <a:gdLst/>
            <a:ahLst/>
            <a:cxnLst/>
            <a:rect l="l" t="t" r="r" b="b"/>
            <a:pathLst>
              <a:path w="3483610">
                <a:moveTo>
                  <a:pt x="0" y="0"/>
                </a:moveTo>
                <a:lnTo>
                  <a:pt x="3483193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99629" y="714824"/>
            <a:ext cx="277346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52A0"/>
                </a:solidFill>
                <a:latin typeface="Arial"/>
                <a:cs typeface="Arial"/>
              </a:rPr>
              <a:t>E7.</a:t>
            </a:r>
            <a:r>
              <a:rPr sz="1198" b="1" spc="85" dirty="0">
                <a:solidFill>
                  <a:srgbClr val="2352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0"/>
                </a:solidFill>
                <a:latin typeface="Arial"/>
                <a:cs typeface="Arial"/>
              </a:rPr>
              <a:t>Notes</a:t>
            </a:r>
            <a:r>
              <a:rPr sz="1198" b="1" spc="65" dirty="0">
                <a:solidFill>
                  <a:srgbClr val="2352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0"/>
                </a:solidFill>
                <a:latin typeface="Arial"/>
                <a:cs typeface="Arial"/>
              </a:rPr>
              <a:t>to</a:t>
            </a:r>
            <a:r>
              <a:rPr sz="1198" b="1" spc="95" dirty="0">
                <a:solidFill>
                  <a:srgbClr val="2352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0"/>
                </a:solidFill>
                <a:latin typeface="Arial"/>
                <a:cs typeface="Arial"/>
              </a:rPr>
              <a:t>the</a:t>
            </a:r>
            <a:r>
              <a:rPr sz="1198" b="1" spc="95" dirty="0">
                <a:solidFill>
                  <a:srgbClr val="2352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0"/>
                </a:solidFill>
                <a:latin typeface="Arial"/>
                <a:cs typeface="Arial"/>
              </a:rPr>
              <a:t>financial</a:t>
            </a:r>
            <a:r>
              <a:rPr sz="1198" b="1" spc="145" dirty="0">
                <a:solidFill>
                  <a:srgbClr val="2352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2A0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87</a:t>
            </a:r>
            <a:endParaRPr sz="849"/>
          </a:p>
        </p:txBody>
      </p:sp>
      <p:sp>
        <p:nvSpPr>
          <p:cNvPr id="7" name="object 7"/>
          <p:cNvSpPr txBox="1"/>
          <p:nvPr/>
        </p:nvSpPr>
        <p:spPr>
          <a:xfrm>
            <a:off x="5285933" y="1943171"/>
            <a:ext cx="138704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330273" algn="l"/>
                <a:tab pos="628215" algn="l"/>
                <a:tab pos="1231074" algn="l"/>
              </a:tabLst>
            </a:pP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£m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	</a:t>
            </a:r>
            <a:r>
              <a:rPr sz="7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799" u="sng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99" u="sng" spc="-25" dirty="0">
                <a:solidFill>
                  <a:srgbClr val="313131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911242" y="1163192"/>
          <a:ext cx="5888618" cy="25801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86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9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819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10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388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12530">
                <a:tc>
                  <a:txBody>
                    <a:bodyPr/>
                    <a:lstStyle/>
                    <a:p>
                      <a:pPr marL="64135">
                        <a:lnSpc>
                          <a:spcPts val="885"/>
                        </a:lnSpc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Alising</a:t>
                      </a: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64769">
                        <a:lnSpc>
                          <a:spcPct val="100000"/>
                        </a:lnSpc>
                        <a:spcBef>
                          <a:spcPts val="48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Funded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49860" algn="r">
                        <a:lnSpc>
                          <a:spcPct val="100000"/>
                        </a:lnSpc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5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2159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3676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Unfunded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303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(62)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79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(62)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940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43510" algn="r">
                        <a:lnSpc>
                          <a:spcPts val="894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ts val="894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0591">
                <a:tc gridSpan="4">
                  <a:txBody>
                    <a:bodyPr/>
                    <a:lstStyle/>
                    <a:p>
                      <a:pPr marL="69850" marR="3175">
                        <a:lnSpc>
                          <a:spcPts val="495"/>
                        </a:lnSpc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plan 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990" marB="0"/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6,681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6,779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71120">
                        <a:lnSpc>
                          <a:spcPts val="94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sz="800" spc="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7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obligation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097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(5,996}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859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(167}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(6,163)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asset/(liability)</a:t>
                      </a:r>
                      <a:r>
                        <a:rPr sz="800" spc="-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4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6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4625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4795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(69}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Disclosed</a:t>
                      </a:r>
                      <a:r>
                        <a:rPr sz="800" spc="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asset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5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687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Defined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liability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13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414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7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10466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Defined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liability</a:t>
                      </a: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1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4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859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(70)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(70)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8521">
                <a:tc>
                  <a:txBody>
                    <a:bodyPr/>
                    <a:lstStyle/>
                    <a:p>
                      <a:pPr marL="73660" marR="2664460" indent="5080">
                        <a:lnSpc>
                          <a:spcPct val="100000"/>
                        </a:lnSpc>
                        <a:spcBef>
                          <a:spcPts val="484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Arising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from: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73660" marR="266446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Funded</a:t>
                      </a:r>
                      <a:r>
                        <a:rPr sz="800" spc="-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149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0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6827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4287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2902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60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r">
                        <a:lnSpc>
                          <a:spcPct val="100000"/>
                        </a:lnSpc>
                      </a:pPr>
                      <a:r>
                        <a:rPr sz="800" b="1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680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Unfunded</a:t>
                      </a:r>
                      <a:r>
                        <a:rPr sz="80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schemes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478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(64}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(64)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847464" y="3861953"/>
            <a:ext cx="540682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movements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present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value of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plan assets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defined benefit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obligations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2024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2023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were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follows: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1687" y="8215057"/>
            <a:ext cx="521918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Included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within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other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schemes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above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post-retirement</a:t>
            </a:r>
            <a:r>
              <a:rPr sz="799" spc="-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medical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and similar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net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obligations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£3m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979797"/>
                </a:solidFill>
                <a:latin typeface="Arial"/>
                <a:cs typeface="Arial"/>
              </a:rPr>
              <a:t>:</a:t>
            </a:r>
            <a:r>
              <a:rPr sz="799" spc="-45" dirty="0">
                <a:solidFill>
                  <a:srgbClr val="979797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£4m)</a:t>
            </a:r>
            <a:r>
              <a:rPr sz="799" spc="-10" dirty="0">
                <a:solidFill>
                  <a:srgbClr val="979797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34216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77468" y="1284158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98252" y="7554052"/>
          <a:ext cx="6014771" cy="118292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1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433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517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1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78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0100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305" algn="r">
                        <a:lnSpc>
                          <a:spcPts val="844"/>
                        </a:lnSpc>
                        <a:spcBef>
                          <a:spcPts val="160"/>
                        </a:spcBef>
                      </a:pPr>
                      <a:r>
                        <a:rPr sz="7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ts val="869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376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7940" algn="r">
                        <a:lnSpc>
                          <a:spcPts val="69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415" algn="r">
                        <a:lnSpc>
                          <a:spcPts val="570"/>
                        </a:lnSpc>
                        <a:spcBef>
                          <a:spcPts val="120"/>
                        </a:spcBef>
                      </a:pPr>
                      <a:r>
                        <a:rPr sz="5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521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955"/>
                        </a:lnSpc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7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Charged</a:t>
                      </a:r>
                      <a:r>
                        <a:rPr sz="800" spc="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171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Utilised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during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349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98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(10}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4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984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505254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413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11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505254"/>
                          </a:solidFill>
                          <a:latin typeface="Arial"/>
                          <a:cs typeface="Arial"/>
                        </a:rPr>
                        <a:t>166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109683" y="953530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804345" y="1301910"/>
          <a:ext cx="5907002" cy="340169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999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54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91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557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44065">
                <a:tc>
                  <a:txBody>
                    <a:bodyPr/>
                    <a:lstStyle/>
                    <a:p>
                      <a:pPr marL="140335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134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62965">
                        <a:lnSpc>
                          <a:spcPts val="885"/>
                        </a:lnSpc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BSPS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56845" algn="r">
                        <a:lnSpc>
                          <a:spcPts val="844"/>
                        </a:lnSpc>
                        <a:spcBef>
                          <a:spcPts val="70"/>
                        </a:spcBef>
                      </a:pPr>
                      <a:r>
                        <a:rPr sz="800" spc="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0489" algn="r">
                        <a:lnSpc>
                          <a:spcPts val="910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10489" algn="r">
                        <a:lnSpc>
                          <a:spcPts val="844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10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algn="r">
                        <a:lnSpc>
                          <a:spcPts val="869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i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i="1" spc="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assets: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13716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9,874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9,973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3652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6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plan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5811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262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07314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3525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Return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4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plan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8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spc="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discount</a:t>
                      </a:r>
                      <a:r>
                        <a:rPr sz="800" spc="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(2,928)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(2,936)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3779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spc="6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7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effect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asset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ceiling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13779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Contributions</a:t>
                      </a:r>
                      <a:r>
                        <a:rPr sz="800" spc="1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employer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922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778">
                <a:tc>
                  <a:txBody>
                    <a:bodyPr/>
                    <a:lstStyle/>
                    <a:p>
                      <a:pPr marL="135255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985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3589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(527)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7314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(537)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13716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b="1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6,681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112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6,779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0037">
                <a:tc>
                  <a:txBody>
                    <a:bodyPr/>
                    <a:lstStyle/>
                    <a:p>
                      <a:pPr marL="138430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b="1" i="1" spc="-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b="1" i="1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i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b="1" i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obligations: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71162">
                <a:tc>
                  <a:txBody>
                    <a:bodyPr/>
                    <a:lstStyle/>
                    <a:p>
                      <a:pPr marL="13398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7,825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 marR="112395"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188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8,013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 marL="13208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r>
                        <a:rPr sz="800" spc="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6573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13335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defined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obligation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6002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16839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3398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r>
                        <a:rPr sz="800" spc="6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(1,498)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(1,524)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3398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gain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demographic</a:t>
                      </a:r>
                      <a:r>
                        <a:rPr sz="800" spc="9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6764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(41)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(41)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3398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loss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due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actuarial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experience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6319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13525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4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874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13589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paid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764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(527)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(539)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137160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1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14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March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5,996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239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6,163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798253" y="5341148"/>
            <a:ext cx="3656534" cy="0"/>
          </a:xfrm>
          <a:custGeom>
            <a:avLst/>
            <a:gdLst/>
            <a:ahLst/>
            <a:cxnLst/>
            <a:rect l="l" t="t" r="r" b="b"/>
            <a:pathLst>
              <a:path w="3662679">
                <a:moveTo>
                  <a:pt x="0" y="0"/>
                </a:moveTo>
                <a:lnTo>
                  <a:pt x="366226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68902" y="710633"/>
            <a:ext cx="2788678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4569A"/>
                </a:solidFill>
                <a:latin typeface="Arial"/>
                <a:cs typeface="Arial"/>
              </a:rPr>
              <a:t>E7.</a:t>
            </a:r>
            <a:r>
              <a:rPr sz="1198" b="1" spc="50" dirty="0">
                <a:solidFill>
                  <a:srgbClr val="24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69A"/>
                </a:solidFill>
                <a:latin typeface="Arial"/>
                <a:cs typeface="Arial"/>
              </a:rPr>
              <a:t>Notes</a:t>
            </a:r>
            <a:r>
              <a:rPr sz="1198" b="1" spc="75" dirty="0">
                <a:solidFill>
                  <a:srgbClr val="24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69A"/>
                </a:solidFill>
                <a:latin typeface="Arial"/>
                <a:cs typeface="Arial"/>
              </a:rPr>
              <a:t>to</a:t>
            </a:r>
            <a:r>
              <a:rPr sz="1198" b="1" spc="60" dirty="0">
                <a:solidFill>
                  <a:srgbClr val="24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69A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456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69A"/>
                </a:solidFill>
                <a:latin typeface="Arial"/>
                <a:cs typeface="Arial"/>
              </a:rPr>
              <a:t>financial</a:t>
            </a:r>
            <a:r>
              <a:rPr sz="1198" b="1" spc="175" dirty="0">
                <a:solidFill>
                  <a:srgbClr val="2456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56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88</a:t>
            </a:r>
            <a:endParaRPr sz="849"/>
          </a:p>
        </p:txBody>
      </p:sp>
      <p:sp>
        <p:nvSpPr>
          <p:cNvPr id="9" name="object 9"/>
          <p:cNvSpPr txBox="1"/>
          <p:nvPr/>
        </p:nvSpPr>
        <p:spPr>
          <a:xfrm>
            <a:off x="791823" y="4827569"/>
            <a:ext cx="5659134" cy="80199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Actuarial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losses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recorded</a:t>
            </a:r>
            <a:r>
              <a:rPr sz="799" spc="8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statement</a:t>
            </a:r>
            <a:r>
              <a:rPr sz="799" spc="8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comprehensive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income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year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were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£(577)m</a:t>
            </a:r>
            <a:r>
              <a:rPr sz="799" spc="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(2023: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Loss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£(1,396)m}.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04"/>
              </a:spcBef>
            </a:pPr>
            <a:endParaRPr sz="799">
              <a:latin typeface="Arial"/>
              <a:cs typeface="Arial"/>
            </a:endParaRPr>
          </a:p>
          <a:p>
            <a:pPr marL="19018">
              <a:spcBef>
                <a:spcPts val="5"/>
              </a:spcBef>
            </a:pPr>
            <a:r>
              <a:rPr sz="799" b="1" dirty="0">
                <a:solidFill>
                  <a:srgbClr val="3B60A3"/>
                </a:solidFill>
                <a:latin typeface="Arial"/>
                <a:cs typeface="Arial"/>
              </a:rPr>
              <a:t>22.</a:t>
            </a:r>
            <a:r>
              <a:rPr sz="799" b="1" spc="130" dirty="0">
                <a:solidFill>
                  <a:srgbClr val="3B60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60A3"/>
                </a:solidFill>
                <a:latin typeface="Arial"/>
                <a:cs typeface="Arial"/>
              </a:rPr>
              <a:t>Provisions</a:t>
            </a:r>
            <a:r>
              <a:rPr sz="799" b="1" spc="200" dirty="0">
                <a:solidFill>
                  <a:srgbClr val="3B60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60A3"/>
                </a:solidFill>
                <a:latin typeface="Arial"/>
                <a:cs typeface="Arial"/>
              </a:rPr>
              <a:t>and</a:t>
            </a:r>
            <a:r>
              <a:rPr sz="799" b="1" spc="155" dirty="0">
                <a:solidFill>
                  <a:srgbClr val="3B60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B60A3"/>
                </a:solidFill>
                <a:latin typeface="Arial"/>
                <a:cs typeface="Arial"/>
              </a:rPr>
              <a:t>other</a:t>
            </a:r>
            <a:r>
              <a:rPr sz="799" b="1" spc="95" dirty="0">
                <a:solidFill>
                  <a:srgbClr val="3B60A3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B60A3"/>
                </a:solidFill>
                <a:latin typeface="Arial"/>
                <a:cs typeface="Arial"/>
              </a:rPr>
              <a:t>liabilities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>
              <a:spcBef>
                <a:spcPts val="105"/>
              </a:spcBef>
            </a:pPr>
            <a:endParaRPr sz="799">
              <a:latin typeface="Arial"/>
              <a:cs typeface="Arial"/>
            </a:endParaRPr>
          </a:p>
          <a:p>
            <a:pPr marR="479878" algn="r"/>
            <a:r>
              <a:rPr sz="799" spc="-50" dirty="0">
                <a:solidFill>
                  <a:srgbClr val="3D3D3D"/>
                </a:solidFill>
                <a:latin typeface="Times New Roman"/>
                <a:cs typeface="Times New Roman"/>
              </a:rPr>
              <a:t>M</a:t>
            </a:r>
            <a:endParaRPr sz="799">
              <a:latin typeface="Times New Roman"/>
              <a:cs typeface="Times New Roman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798253" y="5354464"/>
          <a:ext cx="6019209" cy="18244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31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98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70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57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298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8860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2203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10156">
                <a:tc>
                  <a:txBody>
                    <a:bodyPr/>
                    <a:lstStyle/>
                    <a:p>
                      <a:pPr marR="81915" algn="r">
                        <a:lnSpc>
                          <a:spcPts val="660"/>
                        </a:lnSpc>
                        <a:spcBef>
                          <a:spcPts val="110"/>
                        </a:spcBef>
                      </a:pPr>
                      <a:r>
                        <a:rPr sz="6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Rallonallsatlon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83820" algn="r">
                        <a:lnSpc>
                          <a:spcPts val="690"/>
                        </a:lnSpc>
                      </a:pPr>
                      <a:r>
                        <a:rPr sz="6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2769235">
                        <a:lnSpc>
                          <a:spcPts val="690"/>
                        </a:lnSpc>
                      </a:pPr>
                      <a:r>
                        <a:rPr sz="6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(I)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2724785">
                        <a:lnSpc>
                          <a:spcPts val="795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1394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ts val="605"/>
                        </a:lnSpc>
                      </a:pPr>
                      <a:r>
                        <a:rPr sz="6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l:nvlronmenlll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136525" algn="r">
                        <a:lnSpc>
                          <a:spcPts val="720"/>
                        </a:lnSpc>
                      </a:pPr>
                      <a:r>
                        <a:rPr sz="6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5048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5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(II)</a:t>
                      </a:r>
                      <a:endParaRPr sz="500">
                        <a:latin typeface="Arial"/>
                        <a:cs typeface="Arial"/>
                      </a:endParaRPr>
                    </a:p>
                    <a:p>
                      <a:pPr marL="489584">
                        <a:lnSpc>
                          <a:spcPts val="770"/>
                        </a:lnSpc>
                        <a:spcBef>
                          <a:spcPts val="3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930" algn="r">
                        <a:lnSpc>
                          <a:spcPts val="710"/>
                        </a:lnSpc>
                        <a:spcBef>
                          <a:spcPts val="445"/>
                        </a:spcBef>
                      </a:pPr>
                      <a:r>
                        <a:rPr sz="6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rnsurance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66040" algn="r">
                        <a:lnSpc>
                          <a:spcPts val="710"/>
                        </a:lnSpc>
                      </a:pPr>
                      <a:r>
                        <a:rPr sz="6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(1111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354330">
                        <a:lnSpc>
                          <a:spcPts val="750"/>
                        </a:lnSpc>
                        <a:spcBef>
                          <a:spcPts val="334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5642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985" marR="155575" indent="-62230" algn="r">
                        <a:lnSpc>
                          <a:spcPts val="650"/>
                        </a:lnSpc>
                        <a:spcBef>
                          <a:spcPts val="215"/>
                        </a:spcBef>
                      </a:pPr>
                      <a:r>
                        <a:rPr sz="600" b="1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Employee</a:t>
                      </a:r>
                      <a:r>
                        <a:rPr sz="600" b="1" spc="5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b="1" spc="-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149860" algn="r">
                        <a:lnSpc>
                          <a:spcPts val="660"/>
                        </a:lnSpc>
                      </a:pPr>
                      <a:r>
                        <a:rPr sz="6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(Iv)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L="310515">
                        <a:lnSpc>
                          <a:spcPts val="750"/>
                        </a:lnSpc>
                        <a:spcBef>
                          <a:spcPts val="2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2725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7480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6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Other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L="241935">
                        <a:lnSpc>
                          <a:spcPts val="75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t:m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5959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9695" marR="60325" indent="-18415">
                        <a:lnSpc>
                          <a:spcPts val="1150"/>
                        </a:lnSpc>
                        <a:spcBef>
                          <a:spcPts val="55"/>
                        </a:spcBef>
                      </a:pPr>
                      <a:r>
                        <a:rPr sz="7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Total </a:t>
                      </a:r>
                      <a:r>
                        <a:rPr sz="7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200025">
                        <a:lnSpc>
                          <a:spcPts val="59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7790">
                        <a:lnSpc>
                          <a:spcPts val="1150"/>
                        </a:lnSpc>
                        <a:spcBef>
                          <a:spcPts val="5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5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12725">
                        <a:lnSpc>
                          <a:spcPts val="550"/>
                        </a:lnSpc>
                        <a:spcBef>
                          <a:spcPts val="40"/>
                        </a:spcBef>
                      </a:pPr>
                      <a:r>
                        <a:rPr sz="600" b="1" spc="-125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Cm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8770">
                <a:tc>
                  <a:txBody>
                    <a:bodyPr/>
                    <a:lstStyle/>
                    <a:p>
                      <a:pPr marR="88900" algn="r">
                        <a:lnSpc>
                          <a:spcPct val="100000"/>
                        </a:lnSpc>
                        <a:spcBef>
                          <a:spcPts val="425"/>
                        </a:spcBef>
                        <a:tabLst>
                          <a:tab pos="2643505" algn="l"/>
                        </a:tabLst>
                      </a:pPr>
                      <a:r>
                        <a:rPr sz="1200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1200" spc="22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1200" spc="-44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1200" spc="30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5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April</a:t>
                      </a:r>
                      <a:r>
                        <a:rPr sz="1200" baseline="3472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388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0175" algn="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54940" algn="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9215" algn="ct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355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R="85725" algn="r">
                        <a:lnSpc>
                          <a:spcPct val="100000"/>
                        </a:lnSpc>
                        <a:spcBef>
                          <a:spcPts val="65"/>
                        </a:spcBef>
                        <a:tabLst>
                          <a:tab pos="2589530" algn="l"/>
                        </a:tabLst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Charged</a:t>
                      </a:r>
                      <a:r>
                        <a:rPr sz="800" spc="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430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L="70485" algn="ct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311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173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R="84455" algn="r">
                        <a:lnSpc>
                          <a:spcPct val="100000"/>
                        </a:lnSpc>
                        <a:spcBef>
                          <a:spcPts val="65"/>
                        </a:spcBef>
                        <a:tabLst>
                          <a:tab pos="2635250" algn="l"/>
                        </a:tabLst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income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statement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3081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(95)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5557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(102)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3903">
                <a:tc>
                  <a:txBody>
                    <a:bodyPr/>
                    <a:lstStyle/>
                    <a:p>
                      <a:pPr marR="84455" algn="r">
                        <a:lnSpc>
                          <a:spcPts val="960"/>
                        </a:lnSpc>
                        <a:spcBef>
                          <a:spcPts val="75"/>
                        </a:spcBef>
                        <a:tabLst>
                          <a:tab pos="2635250" algn="l"/>
                        </a:tabLst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Utilised</a:t>
                      </a:r>
                      <a:r>
                        <a:rPr sz="800" spc="4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505254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10" dirty="0">
                          <a:solidFill>
                            <a:srgbClr val="50525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30810" algn="r">
                        <a:lnSpc>
                          <a:spcPts val="935"/>
                        </a:lnSpc>
                        <a:spcBef>
                          <a:spcPts val="10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72390" algn="r">
                        <a:lnSpc>
                          <a:spcPts val="935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935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L="53975" algn="ctr">
                        <a:lnSpc>
                          <a:spcPts val="935"/>
                        </a:lnSpc>
                        <a:spcBef>
                          <a:spcPts val="100"/>
                        </a:spcBef>
                      </a:pPr>
                      <a:r>
                        <a:rPr sz="8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(93)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935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(140)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7011">
                <a:tc>
                  <a:txBody>
                    <a:bodyPr/>
                    <a:lstStyle/>
                    <a:p>
                      <a:pPr marR="89535" algn="r">
                        <a:lnSpc>
                          <a:spcPts val="1230"/>
                        </a:lnSpc>
                        <a:tabLst>
                          <a:tab pos="2548890" algn="l"/>
                        </a:tabLst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Exchan</a:t>
                      </a:r>
                      <a:r>
                        <a:rPr sz="800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g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</a:t>
                      </a:r>
                      <a:r>
                        <a:rPr sz="800" spc="4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307" baseline="-10416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1200" spc="307" baseline="-10416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1800" spc="307" baseline="-6944" dirty="0">
                          <a:solidFill>
                            <a:srgbClr val="6B6E72"/>
                          </a:solidFill>
                          <a:latin typeface="Times New Roman"/>
                          <a:cs typeface="Times New Roman"/>
                        </a:rPr>
                        <a:t>l</a:t>
                      </a:r>
                      <a:endParaRPr sz="1800" baseline="-6944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9855" algn="r">
                        <a:lnSpc>
                          <a:spcPct val="100000"/>
                        </a:lnSpc>
                        <a:spcBef>
                          <a:spcPts val="310"/>
                        </a:spcBef>
                      </a:pPr>
                      <a:r>
                        <a:rPr sz="800" spc="-25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25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9304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8115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spc="-25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{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25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260"/>
                        </a:spcBef>
                      </a:pPr>
                      <a:r>
                        <a:rPr sz="800" spc="-25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{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25" dirty="0">
                          <a:solidFill>
                            <a:srgbClr val="6B6E72"/>
                          </a:solidFill>
                          <a:latin typeface="Arial"/>
                          <a:cs typeface="Arial"/>
                        </a:rPr>
                        <a:t>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965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4775" algn="ctr">
                        <a:lnSpc>
                          <a:spcPts val="1370"/>
                        </a:lnSpc>
                      </a:pPr>
                      <a:r>
                        <a:rPr sz="1200" spc="-25" dirty="0">
                          <a:solidFill>
                            <a:srgbClr val="505254"/>
                          </a:solidFill>
                          <a:latin typeface="Times New Roman"/>
                          <a:cs typeface="Times New Roman"/>
                        </a:rPr>
                        <a:t>i5l</a:t>
                      </a: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7259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3126">
                <a:tc>
                  <a:txBody>
                    <a:bodyPr/>
                    <a:lstStyle/>
                    <a:p>
                      <a:pPr marR="90805" algn="r">
                        <a:lnSpc>
                          <a:spcPts val="844"/>
                        </a:lnSpc>
                        <a:spcBef>
                          <a:spcPts val="40"/>
                        </a:spcBef>
                        <a:tabLst>
                          <a:tab pos="2593975" algn="l"/>
                        </a:tabLst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3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505254"/>
                          </a:solidFill>
                          <a:latin typeface="Arial"/>
                          <a:cs typeface="Arial"/>
                        </a:rPr>
                        <a:t>�ar</a:t>
                      </a:r>
                      <a:r>
                        <a:rPr sz="800" dirty="0">
                          <a:solidFill>
                            <a:srgbClr val="505254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ts val="844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844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4940" algn="r">
                        <a:lnSpc>
                          <a:spcPts val="795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ts val="795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 algn="ctr">
                        <a:lnSpc>
                          <a:spcPts val="795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476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795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40423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Analysed</a:t>
                      </a:r>
                      <a:r>
                        <a:rPr sz="800" spc="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spc="-25" dirty="0">
                          <a:solidFill>
                            <a:srgbClr val="7E7E80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217170">
                        <a:lnSpc>
                          <a:spcPct val="100000"/>
                        </a:lnSpc>
                        <a:spcBef>
                          <a:spcPts val="265"/>
                        </a:spcBef>
                        <a:tabLst>
                          <a:tab pos="2661920" algn="l"/>
                        </a:tabLst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7" baseline="-2430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168</a:t>
                      </a:r>
                      <a:endParaRPr sz="1200" baseline="-24305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3271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938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58115" algn="r">
                        <a:lnSpc>
                          <a:spcPct val="100000"/>
                        </a:lnSpc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938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540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938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68580" algn="ctr">
                        <a:lnSpc>
                          <a:spcPct val="100000"/>
                        </a:lnSpc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938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0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635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938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28055">
                <a:tc>
                  <a:txBody>
                    <a:bodyPr/>
                    <a:lstStyle/>
                    <a:p>
                      <a:pPr marR="88900" algn="r">
                        <a:lnSpc>
                          <a:spcPts val="715"/>
                        </a:lnSpc>
                        <a:tabLst>
                          <a:tab pos="2502535" algn="l"/>
                        </a:tabLst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7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	</a:t>
                      </a:r>
                      <a:r>
                        <a:rPr sz="1200" spc="-37" baseline="-2430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84</a:t>
                      </a:r>
                      <a:endParaRPr sz="1200" baseline="-24305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2715" algn="r">
                        <a:lnSpc>
                          <a:spcPts val="819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819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4940" algn="r">
                        <a:lnSpc>
                          <a:spcPts val="795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819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54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 algn="ctr">
                        <a:lnSpc>
                          <a:spcPts val="819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248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819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185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785471" y="7299559"/>
            <a:ext cx="304225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(i)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Rationalisation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costs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include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redundancy</a:t>
            </a:r>
            <a:r>
              <a:rPr sz="799" spc="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provisions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A1A1A1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35607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02099" y="1285750"/>
            <a:ext cx="5949476" cy="0"/>
          </a:xfrm>
          <a:custGeom>
            <a:avLst/>
            <a:gdLst/>
            <a:ahLst/>
            <a:cxnLst/>
            <a:rect l="l" t="t" r="r" b="b"/>
            <a:pathLst>
              <a:path w="5959475">
                <a:moveTo>
                  <a:pt x="0" y="0"/>
                </a:moveTo>
                <a:lnTo>
                  <a:pt x="595897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02099" y="1505388"/>
            <a:ext cx="5949476" cy="0"/>
          </a:xfrm>
          <a:custGeom>
            <a:avLst/>
            <a:gdLst/>
            <a:ahLst/>
            <a:cxnLst/>
            <a:rect l="l" t="t" r="r" b="b"/>
            <a:pathLst>
              <a:path w="5959475">
                <a:moveTo>
                  <a:pt x="0" y="0"/>
                </a:moveTo>
                <a:lnTo>
                  <a:pt x="595897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02099" y="2127696"/>
            <a:ext cx="5949476" cy="0"/>
          </a:xfrm>
          <a:custGeom>
            <a:avLst/>
            <a:gdLst/>
            <a:ahLst/>
            <a:cxnLst/>
            <a:rect l="l" t="t" r="r" b="b"/>
            <a:pathLst>
              <a:path w="5959475">
                <a:moveTo>
                  <a:pt x="0" y="0"/>
                </a:moveTo>
                <a:lnTo>
                  <a:pt x="595897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2099" y="2325981"/>
            <a:ext cx="5949476" cy="0"/>
          </a:xfrm>
          <a:custGeom>
            <a:avLst/>
            <a:gdLst/>
            <a:ahLst/>
            <a:cxnLst/>
            <a:rect l="l" t="t" r="r" b="b"/>
            <a:pathLst>
              <a:path w="5959475">
                <a:moveTo>
                  <a:pt x="0" y="0"/>
                </a:moveTo>
                <a:lnTo>
                  <a:pt x="595897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289" y="5101962"/>
            <a:ext cx="5827127" cy="0"/>
          </a:xfrm>
          <a:custGeom>
            <a:avLst/>
            <a:gdLst/>
            <a:ahLst/>
            <a:cxnLst/>
            <a:rect l="l" t="t" r="r" b="b"/>
            <a:pathLst>
              <a:path w="5836920">
                <a:moveTo>
                  <a:pt x="0" y="0"/>
                </a:moveTo>
                <a:lnTo>
                  <a:pt x="58368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26480" y="6541812"/>
            <a:ext cx="5010619" cy="0"/>
          </a:xfrm>
          <a:custGeom>
            <a:avLst/>
            <a:gdLst/>
            <a:ahLst/>
            <a:cxnLst/>
            <a:rect l="l" t="t" r="r" b="b"/>
            <a:pathLst>
              <a:path w="5019040">
                <a:moveTo>
                  <a:pt x="0" y="0"/>
                </a:moveTo>
                <a:lnTo>
                  <a:pt x="501872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289" y="6709591"/>
            <a:ext cx="5827127" cy="0"/>
          </a:xfrm>
          <a:custGeom>
            <a:avLst/>
            <a:gdLst/>
            <a:ahLst/>
            <a:cxnLst/>
            <a:rect l="l" t="t" r="r" b="b"/>
            <a:pathLst>
              <a:path w="5836920">
                <a:moveTo>
                  <a:pt x="0" y="0"/>
                </a:moveTo>
                <a:lnTo>
                  <a:pt x="58368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82858" y="9522180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5845359" y="6535712"/>
            <a:ext cx="829186" cy="0"/>
          </a:xfrm>
          <a:custGeom>
            <a:avLst/>
            <a:gdLst/>
            <a:ahLst/>
            <a:cxnLst/>
            <a:rect l="l" t="t" r="r" b="b"/>
            <a:pathLst>
              <a:path w="830579">
                <a:moveTo>
                  <a:pt x="0" y="0"/>
                </a:moveTo>
                <a:lnTo>
                  <a:pt x="83034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905725" y="714824"/>
            <a:ext cx="277346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E7.</a:t>
            </a:r>
            <a:r>
              <a:rPr sz="1198" b="1" spc="7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Notes</a:t>
            </a:r>
            <a:r>
              <a:rPr sz="1198" b="1" spc="8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to</a:t>
            </a:r>
            <a:r>
              <a:rPr sz="1198" b="1" spc="2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the</a:t>
            </a:r>
            <a:r>
              <a:rPr sz="1198" b="1" spc="11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1F4D9E"/>
                </a:solidFill>
                <a:latin typeface="Arial"/>
                <a:cs typeface="Arial"/>
              </a:rPr>
              <a:t>financial</a:t>
            </a:r>
            <a:r>
              <a:rPr sz="1198" b="1" spc="19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1F4D9E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89</a:t>
            </a:r>
            <a:endParaRPr sz="849"/>
          </a:p>
        </p:txBody>
      </p:sp>
      <p:sp>
        <p:nvSpPr>
          <p:cNvPr id="13" name="object 13"/>
          <p:cNvSpPr txBox="1"/>
          <p:nvPr/>
        </p:nvSpPr>
        <p:spPr>
          <a:xfrm>
            <a:off x="5844795" y="1262395"/>
            <a:ext cx="247868" cy="25737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1058"/>
              </a:lnSpc>
              <a:spcBef>
                <a:spcPts val="100"/>
              </a:spcBef>
            </a:pPr>
            <a:r>
              <a:rPr sz="898" b="1" spc="-95" dirty="0">
                <a:solidFill>
                  <a:srgbClr val="333333"/>
                </a:solidFill>
                <a:latin typeface="Courier New"/>
                <a:cs typeface="Courier New"/>
              </a:rPr>
              <a:t>2024</a:t>
            </a:r>
            <a:endParaRPr sz="898">
              <a:latin typeface="Courier New"/>
              <a:cs typeface="Courier New"/>
            </a:endParaRPr>
          </a:p>
          <a:p>
            <a:pPr marL="119810">
              <a:lnSpc>
                <a:spcPts val="759"/>
              </a:lnSpc>
            </a:pPr>
            <a:r>
              <a:rPr sz="649" spc="-25" dirty="0">
                <a:solidFill>
                  <a:srgbClr val="333333"/>
                </a:solidFill>
                <a:latin typeface="Times New Roman"/>
                <a:cs typeface="Times New Roman"/>
              </a:rPr>
              <a:t>£m</a:t>
            </a:r>
            <a:endParaRPr sz="649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545368" y="1238408"/>
            <a:ext cx="251672" cy="275762"/>
          </a:xfrm>
          <a:prstGeom prst="rect">
            <a:avLst/>
          </a:prstGeom>
        </p:spPr>
        <p:txBody>
          <a:bodyPr vert="horz" wrap="square" lIns="0" tIns="30429" rIns="0" bIns="0" rtlCol="0">
            <a:spAutoFit/>
          </a:bodyPr>
          <a:lstStyle/>
          <a:p>
            <a:pPr marL="12678">
              <a:spcBef>
                <a:spcPts val="240"/>
              </a:spcBef>
            </a:pPr>
            <a:r>
              <a:rPr sz="898" spc="-85" dirty="0">
                <a:solidFill>
                  <a:srgbClr val="333333"/>
                </a:solidFill>
                <a:latin typeface="Courier New"/>
                <a:cs typeface="Courier New"/>
              </a:rPr>
              <a:t>2023</a:t>
            </a:r>
            <a:endParaRPr sz="898">
              <a:latin typeface="Courier New"/>
              <a:cs typeface="Courier New"/>
            </a:endParaRPr>
          </a:p>
          <a:p>
            <a:pPr marL="133757">
              <a:spcBef>
                <a:spcPts val="90"/>
              </a:spcBef>
            </a:pPr>
            <a:r>
              <a:rPr sz="549" spc="-25" dirty="0">
                <a:solidFill>
                  <a:srgbClr val="333333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63783" y="1430684"/>
            <a:ext cx="3941171" cy="715078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12678">
              <a:spcBef>
                <a:spcPts val="629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rationalisation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follows:</a:t>
            </a:r>
            <a:endParaRPr sz="799">
              <a:latin typeface="Arial"/>
              <a:cs typeface="Arial"/>
            </a:endParaRPr>
          </a:p>
          <a:p>
            <a:pPr marL="103962">
              <a:spcBef>
                <a:spcPts val="529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Onerous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contracts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termination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endParaRPr sz="799">
              <a:latin typeface="Arial"/>
              <a:cs typeface="Arial"/>
            </a:endParaRPr>
          </a:p>
          <a:p>
            <a:pPr marL="20285" marR="5071" indent="80508">
              <a:lnSpc>
                <a:spcPct val="105300"/>
              </a:lnSpc>
              <a:spcBef>
                <a:spcPts val="433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Decommissioning,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environmental 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 remediation costs at sites subject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re-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structun!Js/closure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936870" y="1615807"/>
            <a:ext cx="153412" cy="406351"/>
          </a:xfrm>
          <a:prstGeom prst="rect">
            <a:avLst/>
          </a:prstGeom>
        </p:spPr>
        <p:txBody>
          <a:bodyPr vert="horz" wrap="square" lIns="0" tIns="71001" rIns="0" bIns="0" rtlCol="0">
            <a:spAutoFit/>
          </a:bodyPr>
          <a:lstStyle/>
          <a:p>
            <a:pPr marL="12678">
              <a:spcBef>
                <a:spcPts val="559"/>
              </a:spcBef>
            </a:pPr>
            <a:r>
              <a:rPr sz="898" b="1" spc="-25" dirty="0">
                <a:solidFill>
                  <a:srgbClr val="333333"/>
                </a:solidFill>
                <a:latin typeface="Courier New"/>
                <a:cs typeface="Courier New"/>
              </a:rPr>
              <a:t>41</a:t>
            </a:r>
            <a:endParaRPr sz="898">
              <a:latin typeface="Courier New"/>
              <a:cs typeface="Courier New"/>
            </a:endParaRPr>
          </a:p>
          <a:p>
            <a:pPr marL="22187">
              <a:spcBef>
                <a:spcPts val="439"/>
              </a:spcBef>
            </a:pPr>
            <a:r>
              <a:rPr sz="849" b="1" spc="-25" dirty="0">
                <a:solidFill>
                  <a:srgbClr val="333333"/>
                </a:solidFill>
                <a:latin typeface="Arial"/>
                <a:cs typeface="Arial"/>
              </a:rPr>
              <a:t>65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709178" y="1613715"/>
            <a:ext cx="81144" cy="403816"/>
          </a:xfrm>
          <a:prstGeom prst="rect">
            <a:avLst/>
          </a:prstGeom>
        </p:spPr>
        <p:txBody>
          <a:bodyPr vert="horz" wrap="square" lIns="0" tIns="79876" rIns="0" bIns="0" rtlCol="0">
            <a:spAutoFit/>
          </a:bodyPr>
          <a:lstStyle/>
          <a:p>
            <a:pPr marL="12678">
              <a:spcBef>
                <a:spcPts val="629"/>
              </a:spcBef>
            </a:pP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4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529"/>
              </a:spcBef>
            </a:pP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9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888153" y="2113746"/>
            <a:ext cx="20222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25" dirty="0">
                <a:solidFill>
                  <a:srgbClr val="333333"/>
                </a:solidFill>
                <a:latin typeface="Arial"/>
                <a:cs typeface="Arial"/>
              </a:rPr>
              <a:t>106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652339" y="2107391"/>
            <a:ext cx="143903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25" dirty="0">
                <a:solidFill>
                  <a:srgbClr val="333333"/>
                </a:solidFill>
                <a:latin typeface="Arial"/>
                <a:cs typeface="Arial"/>
              </a:rPr>
              <a:t>13</a:t>
            </a:r>
            <a:endParaRPr sz="898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42690" y="2437356"/>
            <a:ext cx="5834100" cy="2575676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190810" indent="63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Although 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precise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timing </a:t>
            </a:r>
            <a:r>
              <a:rPr sz="799" dirty="0">
                <a:solidFill>
                  <a:srgbClr val="464849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46484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 of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utilising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redundancy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 not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known, the majority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 expected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in-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year.</a:t>
            </a:r>
            <a:endParaRPr sz="799">
              <a:latin typeface="Arial"/>
              <a:cs typeface="Arial"/>
            </a:endParaRPr>
          </a:p>
          <a:p>
            <a:pPr marL="19018" marR="5071" indent="-3170">
              <a:lnSpc>
                <a:spcPct val="98600"/>
              </a:lnSpc>
              <a:spcBef>
                <a:spcPts val="898"/>
              </a:spcBef>
              <a:buAutoNum type="romanLcParenBoth" startAt="2"/>
              <a:tabLst>
                <a:tab pos="19018" algn="l"/>
                <a:tab pos="158480" algn="l"/>
              </a:tabLst>
            </a:pP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	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environmenta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consist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rights, together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remediation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clean-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up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activi-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ties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likely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undertaken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foreseeabl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futur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can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reasonably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estimated.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The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majority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provisio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 is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expected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be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incurre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 year.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provision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CO2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rights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sensitive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movements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price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rights.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  <a:buClr>
                <a:srgbClr val="333333"/>
              </a:buClr>
              <a:buFont typeface="Arial"/>
              <a:buAutoNum type="romanLcParenBoth" startAt="2"/>
            </a:pPr>
            <a:endParaRPr sz="799">
              <a:latin typeface="Arial"/>
              <a:cs typeface="Arial"/>
            </a:endParaRPr>
          </a:p>
          <a:p>
            <a:pPr marL="19018" marR="27893" indent="-2536">
              <a:lnSpc>
                <a:spcPts val="938"/>
              </a:lnSpc>
              <a:buAutoNum type="romanLcParenBoth" startAt="2"/>
              <a:tabLst>
                <a:tab pos="19018" algn="l"/>
                <a:tab pos="185739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insurance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currently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cover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historical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liability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risks.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suitable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known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outstanding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claims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appropriate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respect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liabilities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have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incurred</a:t>
            </a:r>
            <a:r>
              <a:rPr sz="799" spc="4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 yet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reported.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subject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adjusted </a:t>
            </a:r>
            <a:r>
              <a:rPr sz="849" spc="-10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appropriate.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value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final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insur-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ance settlements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uncertain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98" spc="-50" dirty="0">
                <a:solidFill>
                  <a:srgbClr val="333333"/>
                </a:solidFill>
                <a:latin typeface="Arial"/>
                <a:cs typeface="Arial"/>
              </a:rPr>
              <a:t>so</a:t>
            </a:r>
            <a:r>
              <a:rPr sz="898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timing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expenditure.</a:t>
            </a:r>
            <a:endParaRPr sz="799">
              <a:latin typeface="Arial"/>
              <a:cs typeface="Arial"/>
            </a:endParaRPr>
          </a:p>
          <a:p>
            <a:pPr marL="19018" marR="124248" indent="-2536">
              <a:spcBef>
                <a:spcPts val="883"/>
              </a:spcBef>
              <a:buAutoNum type="romanLcParenBoth" startAt="2"/>
              <a:tabLst>
                <a:tab pos="19018" algn="l"/>
                <a:tab pos="194614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	Provisions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employee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long-term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benefits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such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long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service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sabbatical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leave,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disability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benefits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sick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leave.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items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subject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independent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actuarial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assessments.</a:t>
            </a:r>
            <a:endParaRPr sz="799">
              <a:latin typeface="Arial"/>
              <a:cs typeface="Arial"/>
            </a:endParaRPr>
          </a:p>
          <a:p>
            <a:pPr marL="19018" marR="103329" indent="150873" algn="just">
              <a:lnSpc>
                <a:spcPct val="99000"/>
              </a:lnSpc>
              <a:spcBef>
                <a:spcPts val="898"/>
              </a:spcBef>
              <a:buAutoNum type="romanLcParenBoth" startAt="2"/>
              <a:tabLst>
                <a:tab pos="169891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early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retirement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£29m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{2023: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E22m),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product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warranty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claims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£6m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£Sm),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dilapidation provisions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£7m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£3m)</a:t>
            </a:r>
            <a:r>
              <a:rPr sz="799" spc="2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miscellaneous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£24m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£25m).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timing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respect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utilising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provisions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uncertain.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10"/>
              </a:spcBef>
            </a:pPr>
            <a:endParaRPr sz="799">
              <a:latin typeface="Arial"/>
              <a:cs typeface="Arial"/>
            </a:endParaRPr>
          </a:p>
          <a:p>
            <a:pPr marL="28526" algn="just"/>
            <a:r>
              <a:rPr sz="898" dirty="0">
                <a:solidFill>
                  <a:srgbClr val="385DAA"/>
                </a:solidFill>
                <a:latin typeface="Arial"/>
                <a:cs typeface="Arial"/>
              </a:rPr>
              <a:t>23</a:t>
            </a:r>
            <a:r>
              <a:rPr sz="898" dirty="0">
                <a:solidFill>
                  <a:srgbClr val="79797C"/>
                </a:solidFill>
                <a:latin typeface="Arial"/>
                <a:cs typeface="Arial"/>
              </a:rPr>
              <a:t>.</a:t>
            </a:r>
            <a:r>
              <a:rPr sz="898" spc="-55" dirty="0">
                <a:solidFill>
                  <a:srgbClr val="79797C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385DAA"/>
                </a:solidFill>
                <a:latin typeface="Arial"/>
                <a:cs typeface="Arial"/>
              </a:rPr>
              <a:t>Other</a:t>
            </a:r>
            <a:r>
              <a:rPr sz="898" spc="45" dirty="0">
                <a:solidFill>
                  <a:srgbClr val="385DAA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385DAA"/>
                </a:solidFill>
                <a:latin typeface="Arial"/>
                <a:cs typeface="Arial"/>
              </a:rPr>
              <a:t>non-current</a:t>
            </a:r>
            <a:r>
              <a:rPr sz="898" spc="114" dirty="0">
                <a:solidFill>
                  <a:srgbClr val="385DAA"/>
                </a:solidFill>
                <a:latin typeface="Arial"/>
                <a:cs typeface="Arial"/>
              </a:rPr>
              <a:t> </a:t>
            </a:r>
            <a:r>
              <a:rPr sz="898" spc="-10" dirty="0">
                <a:solidFill>
                  <a:srgbClr val="385DAA"/>
                </a:solidFill>
                <a:latin typeface="Arial"/>
                <a:cs typeface="Arial"/>
              </a:rPr>
              <a:t>liabilities</a:t>
            </a:r>
            <a:endParaRPr sz="898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980849" y="5152580"/>
            <a:ext cx="703667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dirty="0">
                <a:solidFill>
                  <a:srgbClr val="333333"/>
                </a:solidFill>
                <a:latin typeface="Arial"/>
                <a:cs typeface="Arial"/>
              </a:rPr>
              <a:t>As at</a:t>
            </a:r>
            <a:r>
              <a:rPr sz="749" b="1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49" b="1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49" b="1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49" b="1" spc="-20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endParaRPr sz="7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84053" y="6043082"/>
            <a:ext cx="2698659" cy="49256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10936" marR="5071" indent="-98892">
              <a:lnSpc>
                <a:spcPct val="127800"/>
              </a:lnSpc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 analysis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creditors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currency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below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: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Sterling</a:t>
            </a:r>
            <a:endParaRPr sz="799">
              <a:latin typeface="Arial"/>
              <a:cs typeface="Arial"/>
            </a:endParaRPr>
          </a:p>
          <a:p>
            <a:pPr marL="114106">
              <a:spcBef>
                <a:spcPts val="265"/>
              </a:spcBef>
            </a:pP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Euros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23" name="object 23"/>
          <p:cNvGraphicFramePr>
            <a:graphicFrameLocks noGrp="1"/>
          </p:cNvGraphicFramePr>
          <p:nvPr/>
        </p:nvGraphicFramePr>
        <p:xfrm>
          <a:off x="917338" y="5255263"/>
          <a:ext cx="5836636" cy="80446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622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767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15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11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4629" algn="r">
                        <a:lnSpc>
                          <a:spcPts val="545"/>
                        </a:lnSpc>
                      </a:pPr>
                      <a:r>
                        <a:rPr sz="5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45"/>
                        </a:lnSpc>
                      </a:pPr>
                      <a:r>
                        <a:rPr sz="5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Olher</a:t>
                      </a:r>
                      <a:r>
                        <a:rPr sz="800" spc="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 social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security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creditors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21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spc="-5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317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60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60"/>
                        </a:lnSpc>
                      </a:pPr>
                      <a:r>
                        <a:rPr sz="9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58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5824">
                <a:tc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7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b="1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700" b="1" spc="-1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69733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ts val="1065"/>
                        </a:lnSpc>
                      </a:pPr>
                      <a:r>
                        <a:rPr sz="9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marR="193675" algn="r">
                        <a:lnSpc>
                          <a:spcPts val="700"/>
                        </a:lnSpc>
                      </a:pPr>
                      <a:r>
                        <a:rPr sz="700" b="1" i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1770">
                        <a:lnSpc>
                          <a:spcPts val="1070"/>
                        </a:lnSpc>
                      </a:pPr>
                      <a:r>
                        <a:rPr sz="900" spc="-10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  <a:p>
                      <a:pPr algn="r">
                        <a:lnSpc>
                          <a:spcPts val="580"/>
                        </a:lnSpc>
                        <a:spcBef>
                          <a:spcPts val="110"/>
                        </a:spcBef>
                      </a:pPr>
                      <a:r>
                        <a:rPr sz="5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4" name="object 24"/>
          <p:cNvSpPr txBox="1"/>
          <p:nvPr/>
        </p:nvSpPr>
        <p:spPr>
          <a:xfrm>
            <a:off x="5829556" y="5087758"/>
            <a:ext cx="247868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95" dirty="0">
                <a:solidFill>
                  <a:srgbClr val="333333"/>
                </a:solidFill>
                <a:latin typeface="Courier New"/>
                <a:cs typeface="Courier New"/>
              </a:rPr>
              <a:t>2024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38701" y="5081657"/>
            <a:ext cx="250404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90" dirty="0">
                <a:solidFill>
                  <a:srgbClr val="333333"/>
                </a:solidFill>
                <a:latin typeface="Courier New"/>
                <a:cs typeface="Courier New"/>
              </a:rPr>
              <a:t>2023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924680" y="6375080"/>
            <a:ext cx="142001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spc="-60" dirty="0">
                <a:solidFill>
                  <a:srgbClr val="333333"/>
                </a:solidFill>
                <a:latin typeface="Courier New"/>
                <a:cs typeface="Courier New"/>
              </a:rPr>
              <a:t>41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38016" y="6204251"/>
            <a:ext cx="160385" cy="316862"/>
          </a:xfrm>
          <a:prstGeom prst="rect">
            <a:avLst/>
          </a:prstGeom>
        </p:spPr>
        <p:txBody>
          <a:bodyPr vert="horz" wrap="square" lIns="0" tIns="27893" rIns="0" bIns="0" rtlCol="0">
            <a:spAutoFit/>
          </a:bodyPr>
          <a:lstStyle/>
          <a:p>
            <a:pPr marL="74169">
              <a:spcBef>
                <a:spcPts val="220"/>
              </a:spcBef>
            </a:pPr>
            <a:r>
              <a:rPr sz="898" spc="-50" dirty="0">
                <a:solidFill>
                  <a:srgbClr val="333333"/>
                </a:solidFill>
                <a:latin typeface="Times New Roman"/>
                <a:cs typeface="Times New Roman"/>
              </a:rPr>
              <a:t>1</a:t>
            </a:r>
            <a:endParaRPr sz="898">
              <a:latin typeface="Times New Roman"/>
              <a:cs typeface="Times New Roman"/>
            </a:endParaRPr>
          </a:p>
          <a:p>
            <a:pPr marL="12678">
              <a:spcBef>
                <a:spcPts val="125"/>
              </a:spcBef>
            </a:pPr>
            <a:r>
              <a:rPr sz="898" spc="-25" dirty="0">
                <a:solidFill>
                  <a:srgbClr val="333333"/>
                </a:solidFill>
                <a:latin typeface="Courier New"/>
                <a:cs typeface="Courier New"/>
              </a:rPr>
              <a:t>57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855388" y="6527608"/>
            <a:ext cx="5841073" cy="187454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spcBef>
                <a:spcPts val="100"/>
              </a:spcBef>
              <a:tabLst>
                <a:tab pos="606662" algn="l"/>
              </a:tabLst>
            </a:pPr>
            <a:r>
              <a:rPr sz="849" b="1" spc="-25" dirty="0">
                <a:solidFill>
                  <a:srgbClr val="333333"/>
                </a:solidFill>
                <a:latin typeface="Arial"/>
                <a:cs typeface="Arial"/>
              </a:rPr>
              <a:t>41</a:t>
            </a:r>
            <a:r>
              <a:rPr sz="849" b="1" dirty="0">
                <a:solidFill>
                  <a:srgbClr val="333333"/>
                </a:solidFill>
                <a:latin typeface="Arial"/>
                <a:cs typeface="Arial"/>
              </a:rPr>
              <a:t>	</a:t>
            </a:r>
            <a:r>
              <a:rPr sz="1348" spc="-37" baseline="3086" dirty="0">
                <a:solidFill>
                  <a:srgbClr val="333333"/>
                </a:solidFill>
                <a:latin typeface="Courier New"/>
                <a:cs typeface="Courier New"/>
              </a:rPr>
              <a:t>58</a:t>
            </a:r>
            <a:endParaRPr sz="1348" baseline="3086">
              <a:latin typeface="Courier New"/>
              <a:cs typeface="Courier New"/>
            </a:endParaRPr>
          </a:p>
          <a:p>
            <a:pPr>
              <a:spcBef>
                <a:spcPts val="175"/>
              </a:spcBef>
            </a:pPr>
            <a:endParaRPr sz="849">
              <a:latin typeface="Courier New"/>
              <a:cs typeface="Courier New"/>
            </a:endParaRPr>
          </a:p>
          <a:p>
            <a:pPr marL="12678" marR="97624" indent="1268">
              <a:lnSpc>
                <a:spcPts val="93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taxation 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social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security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relates 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deferred payroll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laxes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 are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repayment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four years</a:t>
            </a:r>
            <a:r>
              <a:rPr sz="799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30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pay-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roll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tax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deferrals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granted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response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COVID-19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pandemic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4"/>
              </a:spcBef>
            </a:pPr>
            <a:endParaRPr sz="799">
              <a:latin typeface="Arial"/>
              <a:cs typeface="Arial"/>
            </a:endParaRPr>
          </a:p>
          <a:p>
            <a:pPr marL="19018"/>
            <a:r>
              <a:rPr sz="898" spc="-10" dirty="0">
                <a:solidFill>
                  <a:srgbClr val="1F4D9E"/>
                </a:solidFill>
                <a:latin typeface="Arial"/>
                <a:cs typeface="Arial"/>
              </a:rPr>
              <a:t>24.</a:t>
            </a:r>
            <a:r>
              <a:rPr sz="898" spc="5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1F4D9E"/>
                </a:solidFill>
                <a:latin typeface="Arial"/>
                <a:cs typeface="Arial"/>
              </a:rPr>
              <a:t>Financial</a:t>
            </a:r>
            <a:r>
              <a:rPr sz="898" spc="9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1F4D9E"/>
                </a:solidFill>
                <a:latin typeface="Arial"/>
                <a:cs typeface="Arial"/>
              </a:rPr>
              <a:t>instruments</a:t>
            </a:r>
            <a:r>
              <a:rPr sz="898" spc="175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1F4D9E"/>
                </a:solidFill>
                <a:latin typeface="Arial"/>
                <a:cs typeface="Arial"/>
              </a:rPr>
              <a:t>and</a:t>
            </a:r>
            <a:r>
              <a:rPr sz="898" spc="8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1F4D9E"/>
                </a:solidFill>
                <a:latin typeface="Arial"/>
                <a:cs typeface="Arial"/>
              </a:rPr>
              <a:t>risk</a:t>
            </a:r>
            <a:r>
              <a:rPr sz="898" spc="60" dirty="0">
                <a:solidFill>
                  <a:srgbClr val="1F4D9E"/>
                </a:solidFill>
                <a:latin typeface="Arial"/>
                <a:cs typeface="Arial"/>
              </a:rPr>
              <a:t> </a:t>
            </a:r>
            <a:r>
              <a:rPr sz="898" spc="-10" dirty="0">
                <a:solidFill>
                  <a:srgbClr val="1F4D9E"/>
                </a:solidFill>
                <a:latin typeface="Arial"/>
                <a:cs typeface="Arial"/>
              </a:rPr>
              <a:t>management</a:t>
            </a:r>
            <a:endParaRPr sz="898">
              <a:latin typeface="Arial"/>
              <a:cs typeface="Arial"/>
            </a:endParaRPr>
          </a:p>
          <a:p>
            <a:pPr marL="15848">
              <a:lnSpc>
                <a:spcPts val="948"/>
              </a:lnSpc>
              <a:spcBef>
                <a:spcPts val="724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(i)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endParaRPr sz="799">
              <a:latin typeface="Arial"/>
              <a:cs typeface="Arial"/>
            </a:endParaRPr>
          </a:p>
          <a:p>
            <a:pPr marL="15214" marR="30428" indent="1268">
              <a:lnSpc>
                <a:spcPct val="98400"/>
              </a:lnSpc>
              <a:spcBef>
                <a:spcPts val="5"/>
              </a:spcBef>
            </a:pP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 two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main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their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cap</a:t>
            </a:r>
            <a:r>
              <a:rPr sz="799" spc="10" dirty="0">
                <a:solidFill>
                  <a:srgbClr val="9E9E9E"/>
                </a:solidFill>
                <a:latin typeface="Arial"/>
                <a:cs typeface="Arial"/>
              </a:rPr>
              <a:t>i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tal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with 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aim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ensuring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tha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entities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able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con-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tinue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going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concern.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Further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included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preparation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page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54.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overall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strategy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remains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unchanged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2023.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capital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structur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Grou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consists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debt.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dis-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closed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19,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after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deducting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equivalents</a:t>
            </a:r>
            <a:r>
              <a:rPr sz="799" spc="5" dirty="0">
                <a:solidFill>
                  <a:srgbClr val="79797C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79797C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attributable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holders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o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th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parent,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compris-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ing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issue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capital,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reserves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retained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earnings</a:t>
            </a:r>
            <a:r>
              <a:rPr sz="799" spc="5" dirty="0">
                <a:solidFill>
                  <a:srgbClr val="B3B3B3"/>
                </a:solidFill>
                <a:latin typeface="Arial"/>
                <a:cs typeface="Arial"/>
              </a:rPr>
              <a:t>.</a:t>
            </a:r>
            <a:r>
              <a:rPr sz="799" spc="-45" dirty="0">
                <a:solidFill>
                  <a:srgbClr val="B3B3B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Net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debt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£2,603m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202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4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endParaRPr sz="799">
              <a:latin typeface="Arial"/>
              <a:cs typeface="Arial"/>
            </a:endParaRPr>
          </a:p>
          <a:p>
            <a:pPr marL="17750" marR="42473" indent="2536">
              <a:lnSpc>
                <a:spcPts val="938"/>
              </a:lnSpc>
              <a:spcBef>
                <a:spcPts val="3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379m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2023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(note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32)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mainly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£621m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decrease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£695m in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cash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equivalents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partially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offset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decrease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£100m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obligations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leases.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22023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04345" y="1509716"/>
          <a:ext cx="5962789" cy="302830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460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005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05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6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15538">
                <a:tc>
                  <a:txBody>
                    <a:bodyPr/>
                    <a:lstStyle/>
                    <a:p>
                      <a:pPr marL="133985">
                        <a:lnSpc>
                          <a:spcPts val="885"/>
                        </a:lnSpc>
                        <a:spcBef>
                          <a:spcPts val="71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1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0653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2080" algn="r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5071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59715">
                        <a:lnSpc>
                          <a:spcPts val="885"/>
                        </a:lnSpc>
                        <a:spcBef>
                          <a:spcPts val="65"/>
                        </a:spcBef>
                      </a:pPr>
                      <a:r>
                        <a:rPr sz="7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156845">
                        <a:lnSpc>
                          <a:spcPts val="650"/>
                        </a:lnSpc>
                      </a:pP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(restaled</a:t>
                      </a:r>
                      <a:r>
                        <a:rPr sz="600" spc="-10" dirty="0">
                          <a:solidFill>
                            <a:srgbClr val="959397"/>
                          </a:solidFill>
                          <a:latin typeface="Arial"/>
                          <a:cs typeface="Arial"/>
                        </a:rPr>
                        <a:t>l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82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0175" algn="r">
                        <a:lnSpc>
                          <a:spcPts val="550"/>
                        </a:lnSpc>
                        <a:spcBef>
                          <a:spcPts val="5"/>
                        </a:spcBef>
                      </a:pPr>
                      <a:r>
                        <a:rPr sz="6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55"/>
                        </a:lnSpc>
                      </a:pP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129539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assets: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129539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Loans</a:t>
                      </a:r>
                      <a:r>
                        <a:rPr sz="800" spc="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118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r>
                        <a:rPr sz="800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13271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129539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Long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receiva�les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R="13398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1510">
                <a:tc>
                  <a:txBody>
                    <a:bodyPr/>
                    <a:lstStyle/>
                    <a:p>
                      <a:pPr marL="13144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3589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290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379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r>
                        <a:rPr sz="800" spc="1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aseline="30303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52" baseline="30303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3144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152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65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short-term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deposits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17)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652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1,367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9894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2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llablllties: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8341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held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amortised</a:t>
                      </a:r>
                      <a:r>
                        <a:rPr sz="800" spc="8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cost: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1653">
                <a:tc>
                  <a:txBody>
                    <a:bodyPr/>
                    <a:lstStyle/>
                    <a:p>
                      <a:pPr marL="13144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aseline="23148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900" spc="97" baseline="23148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(1,936)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(2,269)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92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3779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(698)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(402)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29539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(2,039)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(1,805)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2890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non-current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(4,674)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/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(4,478)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38430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(4,158)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05" algn="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(3,111)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72430">
                <a:tc>
                  <a:txBody>
                    <a:bodyPr/>
                    <a:lstStyle/>
                    <a:p>
                      <a:pPr marL="2540">
                        <a:lnSpc>
                          <a:spcPts val="635"/>
                        </a:lnSpc>
                      </a:pPr>
                      <a:r>
                        <a:rPr sz="6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'</a:t>
                      </a:r>
                      <a:r>
                        <a:rPr sz="600" spc="1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Excludes</a:t>
                      </a:r>
                      <a:r>
                        <a:rPr sz="6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derivatiVes,</a:t>
                      </a:r>
                      <a:r>
                        <a:rPr sz="600" spc="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o1her</a:t>
                      </a:r>
                      <a:r>
                        <a:rPr sz="6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6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5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prepayments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>
                        <a:lnSpc>
                          <a:spcPts val="630"/>
                        </a:lnSpc>
                      </a:pPr>
                      <a:r>
                        <a:rPr sz="700" baseline="2469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700" spc="-22" baseline="2469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Excludes</a:t>
                      </a:r>
                      <a:r>
                        <a:rPr sz="6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6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laxafion</a:t>
                      </a:r>
                      <a:r>
                        <a:rPr sz="6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6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social</a:t>
                      </a:r>
                      <a:r>
                        <a:rPr sz="6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secuily</a:t>
                      </a:r>
                      <a:r>
                        <a:rPr sz="600" spc="1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derivatives</a:t>
                      </a:r>
                      <a:r>
                        <a:rPr sz="600" spc="7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6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advances</a:t>
                      </a:r>
                      <a:r>
                        <a:rPr sz="6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600" spc="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customers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865281" y="6453697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65281" y="6828610"/>
            <a:ext cx="4485087" cy="0"/>
          </a:xfrm>
          <a:custGeom>
            <a:avLst/>
            <a:gdLst/>
            <a:ahLst/>
            <a:cxnLst/>
            <a:rect l="l" t="t" r="r" b="b"/>
            <a:pathLst>
              <a:path w="4492625">
                <a:moveTo>
                  <a:pt x="0" y="0"/>
                </a:moveTo>
                <a:lnTo>
                  <a:pt x="4492376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65281" y="7340687"/>
            <a:ext cx="5749786" cy="0"/>
          </a:xfrm>
          <a:custGeom>
            <a:avLst/>
            <a:gdLst/>
            <a:ahLst/>
            <a:cxnLst/>
            <a:rect l="l" t="t" r="r" b="b"/>
            <a:pathLst>
              <a:path w="5759450">
                <a:moveTo>
                  <a:pt x="0" y="0"/>
                </a:moveTo>
                <a:lnTo>
                  <a:pt x="575890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53095" y="7999072"/>
            <a:ext cx="5837903" cy="0"/>
          </a:xfrm>
          <a:custGeom>
            <a:avLst/>
            <a:gdLst/>
            <a:ahLst/>
            <a:cxnLst/>
            <a:rect l="l" t="t" r="r" b="b"/>
            <a:pathLst>
              <a:path w="5847715">
                <a:moveTo>
                  <a:pt x="0" y="0"/>
                </a:moveTo>
                <a:lnTo>
                  <a:pt x="584741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7497" y="9523110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65281" y="7503760"/>
            <a:ext cx="5749786" cy="0"/>
          </a:xfrm>
          <a:custGeom>
            <a:avLst/>
            <a:gdLst/>
            <a:ahLst/>
            <a:cxnLst/>
            <a:rect l="l" t="t" r="r" b="b"/>
            <a:pathLst>
              <a:path w="5759450">
                <a:moveTo>
                  <a:pt x="0" y="0"/>
                </a:moveTo>
                <a:lnTo>
                  <a:pt x="575890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65281" y="7831427"/>
            <a:ext cx="5749786" cy="0"/>
          </a:xfrm>
          <a:custGeom>
            <a:avLst/>
            <a:gdLst/>
            <a:ahLst/>
            <a:cxnLst/>
            <a:rect l="l" t="t" r="r" b="b"/>
            <a:pathLst>
              <a:path w="5759450">
                <a:moveTo>
                  <a:pt x="0" y="0"/>
                </a:moveTo>
                <a:lnTo>
                  <a:pt x="575890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62809" y="698440"/>
            <a:ext cx="279311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4549A"/>
                </a:solidFill>
                <a:latin typeface="Arial"/>
                <a:cs typeface="Arial"/>
              </a:rPr>
              <a:t>E7.</a:t>
            </a:r>
            <a:r>
              <a:rPr sz="1198" b="1" spc="70" dirty="0">
                <a:solidFill>
                  <a:srgbClr val="24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49A"/>
                </a:solidFill>
                <a:latin typeface="Arial"/>
                <a:cs typeface="Arial"/>
              </a:rPr>
              <a:t>Notes</a:t>
            </a:r>
            <a:r>
              <a:rPr sz="1198" b="1" spc="120" dirty="0">
                <a:solidFill>
                  <a:srgbClr val="24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49A"/>
                </a:solidFill>
                <a:latin typeface="Arial"/>
                <a:cs typeface="Arial"/>
              </a:rPr>
              <a:t>to</a:t>
            </a:r>
            <a:r>
              <a:rPr sz="1198" b="1" spc="30" dirty="0">
                <a:solidFill>
                  <a:srgbClr val="24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49A"/>
                </a:solidFill>
                <a:latin typeface="Arial"/>
                <a:cs typeface="Arial"/>
              </a:rPr>
              <a:t>the</a:t>
            </a:r>
            <a:r>
              <a:rPr sz="1198" b="1" spc="100" dirty="0">
                <a:solidFill>
                  <a:srgbClr val="24549A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49A"/>
                </a:solidFill>
                <a:latin typeface="Arial"/>
                <a:cs typeface="Arial"/>
              </a:rPr>
              <a:t>financial</a:t>
            </a:r>
            <a:r>
              <a:rPr sz="1198" b="1" spc="210" dirty="0">
                <a:solidFill>
                  <a:srgbClr val="24549A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549A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90</a:t>
            </a:r>
            <a:endParaRPr sz="849"/>
          </a:p>
        </p:txBody>
      </p:sp>
      <p:sp>
        <p:nvSpPr>
          <p:cNvPr id="12" name="object 12"/>
          <p:cNvSpPr txBox="1"/>
          <p:nvPr/>
        </p:nvSpPr>
        <p:spPr>
          <a:xfrm>
            <a:off x="794612" y="1249126"/>
            <a:ext cx="582078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(excludmg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liabilities)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ACACAE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19630" y="6568021"/>
            <a:ext cx="71000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b="1" spc="-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11303" y="6805771"/>
            <a:ext cx="3088529" cy="513487"/>
          </a:xfrm>
          <a:prstGeom prst="rect">
            <a:avLst/>
          </a:prstGeom>
        </p:spPr>
        <p:txBody>
          <a:bodyPr vert="horz" wrap="square" lIns="0" tIns="49447" rIns="0" bIns="0" rtlCol="0">
            <a:spAutoFit/>
          </a:bodyPr>
          <a:lstStyle/>
          <a:p>
            <a:pPr marL="19652">
              <a:spcBef>
                <a:spcPts val="389"/>
              </a:spcBef>
            </a:pPr>
            <a:r>
              <a:rPr sz="799" b="1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b="1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endParaRPr sz="799">
              <a:latin typeface="Arial"/>
              <a:cs typeface="Arial"/>
            </a:endParaRPr>
          </a:p>
          <a:p>
            <a:pPr marL="19018">
              <a:spcBef>
                <a:spcPts val="29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 (Note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15)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8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 at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through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profit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loss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(Note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11)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86284" y="4647733"/>
            <a:ext cx="5849314" cy="1953786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7116" marR="108400" indent="-1902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consider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carrying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financial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recorded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amortised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financial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approximate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 values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except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borrowings.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endParaRPr sz="799">
              <a:latin typeface="Arial"/>
              <a:cs typeface="Arial"/>
            </a:endParaRPr>
          </a:p>
          <a:p>
            <a:pPr marL="16482">
              <a:lnSpc>
                <a:spcPts val="892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£626m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(2023: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£393m)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£2,002m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(2023: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£1,741m)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respectively</a:t>
            </a:r>
            <a:r>
              <a:rPr sz="799" dirty="0">
                <a:solidFill>
                  <a:srgbClr val="ACACAE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ACACA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would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classified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endParaRPr sz="799">
              <a:latin typeface="Arial"/>
              <a:cs typeface="Arial"/>
            </a:endParaRPr>
          </a:p>
          <a:p>
            <a:pPr marL="17750">
              <a:lnSpc>
                <a:spcPts val="94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hierarchy.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 value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reflects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counterparties.</a:t>
            </a:r>
            <a:endParaRPr sz="799">
              <a:latin typeface="Arial"/>
              <a:cs typeface="Arial"/>
            </a:endParaRPr>
          </a:p>
          <a:p>
            <a:pPr marL="17750">
              <a:spcBef>
                <a:spcPts val="91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 value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measurements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balance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sheet</a:t>
            </a:r>
            <a:endParaRPr sz="799">
              <a:latin typeface="Arial"/>
              <a:cs typeface="Arial"/>
            </a:endParaRPr>
          </a:p>
          <a:p>
            <a:pPr marL="12678" marR="5071" indent="2536">
              <a:lnSpc>
                <a:spcPct val="98000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following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table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categorises 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held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 by the valuation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methodology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applied in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de-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termining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value. 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1/Vhere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possible,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quoted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active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identical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liabilities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used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(Level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Group's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 of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listed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investments).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prices are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available,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classified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provided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inputs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valuation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model used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observable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(this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Group's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foiward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commodity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contracts).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assets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categorised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 and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valuation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(estimated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observable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data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foiward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exchange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rates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yield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curves)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material,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discounted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 rate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reflects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counterparties.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more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significant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inputs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valuation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model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observable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data.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classified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85"/>
              </a:spcBef>
            </a:pPr>
            <a:endParaRPr sz="799">
              <a:latin typeface="Arial"/>
              <a:cs typeface="Arial"/>
            </a:endParaRPr>
          </a:p>
          <a:p>
            <a:pPr marL="3691953">
              <a:spcBef>
                <a:spcPts val="5"/>
              </a:spcBef>
              <a:tabLst>
                <a:tab pos="4618745" algn="l"/>
                <a:tab pos="5410511" algn="l"/>
              </a:tabLst>
            </a:pPr>
            <a:r>
              <a:rPr sz="749" b="1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749" b="1" u="heavy" spc="-20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2024</a:t>
            </a:r>
            <a:r>
              <a:rPr sz="749" b="1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11304" y="7488540"/>
            <a:ext cx="1783258" cy="314685"/>
          </a:xfrm>
          <a:prstGeom prst="rect">
            <a:avLst/>
          </a:prstGeom>
        </p:spPr>
        <p:txBody>
          <a:bodyPr vert="horz" wrap="square" lIns="0" tIns="43108" rIns="0" bIns="0" rtlCol="0">
            <a:spAutoFit/>
          </a:bodyPr>
          <a:lstStyle/>
          <a:p>
            <a:pPr marL="12678">
              <a:spcBef>
                <a:spcPts val="339"/>
              </a:spcBef>
            </a:pP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24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(Note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20)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65252" y="6558477"/>
            <a:ext cx="342325" cy="285904"/>
          </a:xfrm>
          <a:prstGeom prst="rect">
            <a:avLst/>
          </a:prstGeom>
        </p:spPr>
        <p:txBody>
          <a:bodyPr vert="horz" wrap="square" lIns="0" tIns="27259" rIns="0" bIns="0" rtlCol="0">
            <a:spAutoFit/>
          </a:bodyPr>
          <a:lstStyle/>
          <a:p>
            <a:pPr marL="12678">
              <a:spcBef>
                <a:spcPts val="215"/>
              </a:spcBef>
            </a:pPr>
            <a:r>
              <a:rPr sz="948" b="1" spc="-150" dirty="0">
                <a:solidFill>
                  <a:srgbClr val="3F3F3F"/>
                </a:solidFill>
                <a:latin typeface="Courier New"/>
                <a:cs typeface="Courier New"/>
              </a:rPr>
              <a:t>Level1</a:t>
            </a:r>
            <a:endParaRPr sz="948">
              <a:latin typeface="Courier New"/>
              <a:cs typeface="Courier New"/>
            </a:endParaRPr>
          </a:p>
          <a:p>
            <a:pPr marR="31696" algn="r">
              <a:spcBef>
                <a:spcPts val="80"/>
              </a:spcBef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071558" y="6566348"/>
            <a:ext cx="1559479" cy="278297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2678">
              <a:spcBef>
                <a:spcPts val="180"/>
              </a:spcBef>
              <a:tabLst>
                <a:tab pos="612367" algn="l"/>
                <a:tab pos="1305876" algn="l"/>
              </a:tabLst>
            </a:pPr>
            <a:r>
              <a:rPr sz="948" b="1" spc="-10" dirty="0">
                <a:solidFill>
                  <a:srgbClr val="3F3F3F"/>
                </a:solidFill>
                <a:latin typeface="Courier New"/>
                <a:cs typeface="Courier New"/>
              </a:rPr>
              <a:t>Level2</a:t>
            </a:r>
            <a:r>
              <a:rPr sz="948" b="1" dirty="0">
                <a:solidFill>
                  <a:srgbClr val="3F3F3F"/>
                </a:solidFill>
                <a:latin typeface="Courier New"/>
                <a:cs typeface="Courier New"/>
              </a:rPr>
              <a:t>	</a:t>
            </a:r>
            <a:r>
              <a:rPr sz="948" b="1" spc="-10" dirty="0">
                <a:solidFill>
                  <a:srgbClr val="3F3F3F"/>
                </a:solidFill>
                <a:latin typeface="Courier New"/>
                <a:cs typeface="Courier New"/>
              </a:rPr>
              <a:t>Level3</a:t>
            </a:r>
            <a:r>
              <a:rPr sz="948" b="1" dirty="0">
                <a:solidFill>
                  <a:srgbClr val="3F3F3F"/>
                </a:solidFill>
                <a:latin typeface="Courier New"/>
                <a:cs typeface="Courier New"/>
              </a:rPr>
              <a:t>	</a:t>
            </a:r>
            <a:r>
              <a:rPr sz="948" b="1" spc="-185" dirty="0">
                <a:solidFill>
                  <a:srgbClr val="3F3F3F"/>
                </a:solidFill>
                <a:latin typeface="Courier New"/>
                <a:cs typeface="Courier New"/>
              </a:rPr>
              <a:t>Total</a:t>
            </a:r>
            <a:endParaRPr sz="948">
              <a:latin typeface="Courier New"/>
              <a:cs typeface="Courier New"/>
            </a:endParaRPr>
          </a:p>
          <a:p>
            <a:pPr marL="234551">
              <a:spcBef>
                <a:spcPts val="50"/>
              </a:spcBef>
              <a:tabLst>
                <a:tab pos="582573" algn="l"/>
                <a:tab pos="834872" algn="l"/>
                <a:tab pos="1432660" algn="l"/>
              </a:tabLst>
            </a:pPr>
            <a:r>
              <a:rPr sz="59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r>
              <a:rPr sz="599" dirty="0">
                <a:solidFill>
                  <a:srgbClr val="3F3F3F"/>
                </a:solidFill>
                <a:latin typeface="Arial"/>
                <a:cs typeface="Arial"/>
              </a:rPr>
              <a:t>	</a:t>
            </a:r>
            <a:r>
              <a:rPr sz="5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u="heavy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b="1" u="heavy" spc="-25" dirty="0">
                <a:solidFill>
                  <a:srgbClr val="3F3F3F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343128" y="7000595"/>
            <a:ext cx="84313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50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540099" y="6958175"/>
            <a:ext cx="85581" cy="367048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5214">
              <a:spcBef>
                <a:spcPts val="483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84"/>
              </a:spcBef>
            </a:pP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939479" y="7177638"/>
            <a:ext cx="8114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343330" y="7354426"/>
            <a:ext cx="8494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50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931082" y="7335375"/>
            <a:ext cx="99528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b="1" spc="-50" dirty="0">
                <a:solidFill>
                  <a:srgbClr val="3F3F3F"/>
                </a:solidFill>
                <a:latin typeface="Courier New"/>
                <a:cs typeface="Courier New"/>
              </a:rPr>
              <a:t>6</a:t>
            </a:r>
            <a:endParaRPr sz="948">
              <a:latin typeface="Courier New"/>
              <a:cs typeface="Courier New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481094" y="7354426"/>
            <a:ext cx="14897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15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5186777" y="7658472"/>
            <a:ext cx="248502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b="1" spc="-130" dirty="0">
                <a:solidFill>
                  <a:srgbClr val="3F3F3F"/>
                </a:solidFill>
                <a:latin typeface="Courier New"/>
                <a:cs typeface="Courier New"/>
              </a:rPr>
              <a:t>(16)</a:t>
            </a:r>
            <a:endParaRPr sz="948">
              <a:latin typeface="Courier New"/>
              <a:cs typeface="Courier New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10713" y="7677522"/>
            <a:ext cx="21363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(16)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213335" y="7845166"/>
            <a:ext cx="21363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(16)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956714" y="7793603"/>
            <a:ext cx="72902" cy="21988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348" spc="-50" dirty="0">
                <a:solidFill>
                  <a:srgbClr val="3F3F3F"/>
                </a:solidFill>
                <a:latin typeface="Arial"/>
                <a:cs typeface="Arial"/>
              </a:rPr>
              <a:t>-</a:t>
            </a:r>
            <a:endParaRPr sz="1348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410713" y="7845166"/>
            <a:ext cx="21363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0" dirty="0">
                <a:solidFill>
                  <a:srgbClr val="3F3F3F"/>
                </a:solidFill>
                <a:latin typeface="Arial"/>
                <a:cs typeface="Arial"/>
              </a:rPr>
              <a:t>(16)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32556"/>
            <a:ext cx="7302292" cy="0"/>
          </a:xfrm>
          <a:custGeom>
            <a:avLst/>
            <a:gdLst/>
            <a:ahLst/>
            <a:cxnLst/>
            <a:rect l="l" t="t" r="r" b="b"/>
            <a:pathLst>
              <a:path w="7314565">
                <a:moveTo>
                  <a:pt x="0" y="0"/>
                </a:moveTo>
                <a:lnTo>
                  <a:pt x="731440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02099" y="1398619"/>
            <a:ext cx="5827127" cy="0"/>
          </a:xfrm>
          <a:custGeom>
            <a:avLst/>
            <a:gdLst/>
            <a:ahLst/>
            <a:cxnLst/>
            <a:rect l="l" t="t" r="r" b="b"/>
            <a:pathLst>
              <a:path w="5836920">
                <a:moveTo>
                  <a:pt x="0" y="0"/>
                </a:moveTo>
                <a:lnTo>
                  <a:pt x="58368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95048" y="9516079"/>
            <a:ext cx="7253479" cy="0"/>
          </a:xfrm>
          <a:custGeom>
            <a:avLst/>
            <a:gdLst/>
            <a:ahLst/>
            <a:cxnLst/>
            <a:rect l="l" t="t" r="r" b="b"/>
            <a:pathLst>
              <a:path w="7265670">
                <a:moveTo>
                  <a:pt x="0" y="0"/>
                </a:moveTo>
                <a:lnTo>
                  <a:pt x="72655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3534" y="708723"/>
            <a:ext cx="278804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E7.</a:t>
            </a:r>
            <a:r>
              <a:rPr sz="1198" b="1" spc="85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Notes</a:t>
            </a:r>
            <a:r>
              <a:rPr sz="1198" b="1" spc="114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to</a:t>
            </a:r>
            <a:r>
              <a:rPr sz="1198" b="1" spc="70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the</a:t>
            </a:r>
            <a:r>
              <a:rPr sz="1198" b="1" spc="100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financial</a:t>
            </a:r>
            <a:r>
              <a:rPr sz="1198" b="1" spc="160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91</a:t>
            </a:r>
            <a:endParaRPr sz="849"/>
          </a:p>
        </p:txBody>
      </p:sp>
      <p:sp>
        <p:nvSpPr>
          <p:cNvPr id="6" name="object 6"/>
          <p:cNvSpPr txBox="1"/>
          <p:nvPr/>
        </p:nvSpPr>
        <p:spPr>
          <a:xfrm>
            <a:off x="5436068" y="1378060"/>
            <a:ext cx="251672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948" b="1" spc="-125" dirty="0">
                <a:solidFill>
                  <a:srgbClr val="333333"/>
                </a:solidFill>
                <a:latin typeface="Courier New"/>
                <a:cs typeface="Courier New"/>
              </a:rPr>
              <a:t>2023</a:t>
            </a:r>
            <a:endParaRPr sz="948">
              <a:latin typeface="Courier New"/>
              <a:cs typeface="Courier New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02099" y="1535358"/>
          <a:ext cx="5903199" cy="150115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018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35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87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40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367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402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40895">
                <a:tc>
                  <a:txBody>
                    <a:bodyPr/>
                    <a:lstStyle/>
                    <a:p>
                      <a:pPr marL="76200">
                        <a:lnSpc>
                          <a:spcPts val="885"/>
                        </a:lnSpc>
                      </a:pP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800" b="1" spc="-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b="1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31March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7630">
                        <a:lnSpc>
                          <a:spcPts val="1110"/>
                        </a:lnSpc>
                      </a:pPr>
                      <a:r>
                        <a:rPr sz="900" b="1" spc="-20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Level</a:t>
                      </a:r>
                      <a:r>
                        <a:rPr sz="900" b="1" spc="-31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 </a:t>
                      </a:r>
                      <a:r>
                        <a:rPr sz="800" spc="-5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316865">
                        <a:lnSpc>
                          <a:spcPts val="620"/>
                        </a:lnSpc>
                        <a:spcBef>
                          <a:spcPts val="75"/>
                        </a:spcBef>
                      </a:pPr>
                      <a:r>
                        <a:rPr sz="5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/>
                    <a:lstStyle/>
                    <a:p>
                      <a:pPr marL="136525">
                        <a:lnSpc>
                          <a:spcPts val="1110"/>
                        </a:lnSpc>
                        <a:tabLst>
                          <a:tab pos="750570" algn="l"/>
                          <a:tab pos="1457325" algn="l"/>
                        </a:tabLst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Level2</a:t>
                      </a:r>
                      <a:r>
                        <a:rPr sz="900" b="1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900" b="1" spc="-1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Leve\3</a:t>
                      </a:r>
                      <a:r>
                        <a:rPr sz="900" b="1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	</a:t>
                      </a:r>
                      <a:r>
                        <a:rPr sz="7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L="365760">
                        <a:lnSpc>
                          <a:spcPts val="645"/>
                        </a:lnSpc>
                        <a:spcBef>
                          <a:spcPts val="50"/>
                        </a:spcBef>
                        <a:tabLst>
                          <a:tab pos="972819" algn="l"/>
                          <a:tab pos="1586865" algn="l"/>
                        </a:tabLst>
                      </a:pPr>
                      <a:r>
                        <a:rPr sz="5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457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spc="9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1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10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9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through</a:t>
                      </a:r>
                      <a:r>
                        <a:rPr sz="800" spc="1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9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spc="1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Income: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Derivative financial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(Note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gridSpan="2">
                  <a:txBody>
                    <a:bodyPr/>
                    <a:lstStyle/>
                    <a:p>
                      <a:pPr marL="37655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7645">
                <a:tc>
                  <a:txBody>
                    <a:bodyPr/>
                    <a:lstStyle/>
                    <a:p>
                      <a:pPr marL="8191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Investments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90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373380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1815">
                <a:tc>
                  <a:txBody>
                    <a:bodyPr/>
                    <a:lstStyle/>
                    <a:p>
                      <a:pPr marL="80645">
                        <a:lnSpc>
                          <a:spcPts val="955"/>
                        </a:lnSpc>
                        <a:spcBef>
                          <a:spcPts val="15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liabllltles at</a:t>
                      </a:r>
                      <a:r>
                        <a:rPr sz="800" b="1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b="1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b="1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through</a:t>
                      </a:r>
                      <a:r>
                        <a:rPr sz="800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comprehensive</a:t>
                      </a:r>
                      <a:r>
                        <a:rPr sz="800" b="1" spc="9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in-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83185">
                        <a:lnSpc>
                          <a:spcPts val="994"/>
                        </a:lnSpc>
                      </a:pPr>
                      <a:r>
                        <a:rPr sz="9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come: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 marL="80645">
                        <a:lnSpc>
                          <a:spcPts val="955"/>
                        </a:lnSpc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 liabilities</a:t>
                      </a:r>
                      <a:r>
                        <a:rPr sz="8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249554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536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55"/>
                        </a:lnSpc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(153}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25336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843198" y="3151180"/>
            <a:ext cx="5844877" cy="62214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 algn="just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 were no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transfers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between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levels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years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presented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above.</a:t>
            </a:r>
            <a:endParaRPr sz="799">
              <a:latin typeface="Arial"/>
              <a:cs typeface="Arial"/>
            </a:endParaRPr>
          </a:p>
          <a:p>
            <a:pPr marL="187640" indent="-171792" algn="just">
              <a:lnSpc>
                <a:spcPts val="948"/>
              </a:lnSpc>
              <a:spcBef>
                <a:spcPts val="913"/>
              </a:spcBef>
              <a:buAutoNum type="romanLcParenBoth" startAt="4"/>
              <a:tabLst>
                <a:tab pos="187640" algn="l"/>
              </a:tabLst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endParaRPr sz="799">
              <a:latin typeface="Arial"/>
              <a:cs typeface="Arial"/>
            </a:endParaRPr>
          </a:p>
          <a:p>
            <a:pPr marL="12678" marR="15214" indent="634" algn="just">
              <a:lnSpc>
                <a:spcPct val="98400"/>
              </a:lnSpc>
              <a:spcBef>
                <a:spcPts val="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variety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instruments,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including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derivatives,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arising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operations.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exposed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those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foreign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exchange,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commodity, and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liquidity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largely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treasury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functions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within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UK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MLE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whose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activities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governed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policies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andprocedures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approved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TSUK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TSN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Boards.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Businesses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treasury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committees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meet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least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quarterly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activities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monitor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treasury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performance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against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policies.</a:t>
            </a:r>
            <a:endParaRPr sz="799">
              <a:latin typeface="Arial"/>
              <a:cs typeface="Arial"/>
            </a:endParaRPr>
          </a:p>
          <a:p>
            <a:pPr marL="341683" lvl="1" indent="-151507" algn="just">
              <a:lnSpc>
                <a:spcPts val="948"/>
              </a:lnSpc>
              <a:spcBef>
                <a:spcPts val="892"/>
              </a:spcBef>
              <a:buAutoNum type="alphaLcParenBoth"/>
              <a:tabLst>
                <a:tab pos="341683" algn="l"/>
              </a:tabLst>
            </a:pP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i="1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risk:</a:t>
            </a:r>
            <a:r>
              <a:rPr sz="799" i="1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foreign exchange</a:t>
            </a:r>
            <a:r>
              <a:rPr sz="799" i="1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i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i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endParaRPr sz="799">
              <a:latin typeface="Arial"/>
              <a:cs typeface="Arial"/>
            </a:endParaRPr>
          </a:p>
          <a:p>
            <a:pPr marL="188908" indent="634" algn="just">
              <a:lnSpc>
                <a:spcPts val="94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had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£2,737m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£2,207m)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borrowings,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£1,740m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£1,611m)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endParaRPr sz="799">
              <a:latin typeface="Arial"/>
              <a:cs typeface="Arial"/>
            </a:endParaRPr>
          </a:p>
          <a:p>
            <a:pPr marL="189542" marR="11411" indent="-1268" algn="just">
              <a:lnSpc>
                <a:spcPct val="97700"/>
              </a:lnSpc>
              <a:spcBef>
                <a:spcPts val="2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capitalised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transaction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£15m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£23m)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denominated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euros,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£988m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£588m)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capitalised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transaction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costs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of£1m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£1m)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denominated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sterling,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£1m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£1m)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denominated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 dollars,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£Sm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(2023: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£7m) is denominated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other currencies.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 described</a:t>
            </a:r>
            <a:r>
              <a:rPr sz="799" spc="2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 note 19, the Group's</a:t>
            </a:r>
            <a:r>
              <a:rPr sz="799" spc="2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SFA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 held by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TSE's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euro-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denominated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subsidiary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company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Tata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Netherlands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Holdings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B.V.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('TSNH'}.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SFA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comprises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a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€302m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denominated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bullet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term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loan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(for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full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details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Borrowings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19).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92078" marR="15214" algn="just">
              <a:lnSpc>
                <a:spcPts val="93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policy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substantially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currency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transaction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exposure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arising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contracted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sales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purchases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approximate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6-month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time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horizon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covered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selling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purchasing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fore1gn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currency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forwards.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2024,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forward</a:t>
            </a:r>
            <a:r>
              <a:rPr sz="799" spc="1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currency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sales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principally</a:t>
            </a:r>
            <a:r>
              <a:rPr sz="799" spc="2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Euros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Dollars</a:t>
            </a:r>
            <a:r>
              <a:rPr sz="799" spc="2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amounting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£183m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£361m}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purchases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principally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Euros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dollars amounting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 £1,014m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£1,341m).</a:t>
            </a:r>
            <a:endParaRPr sz="799">
              <a:latin typeface="Arial"/>
              <a:cs typeface="Arial"/>
            </a:endParaRPr>
          </a:p>
          <a:p>
            <a:pPr marL="195881">
              <a:lnSpc>
                <a:spcPts val="948"/>
              </a:lnSpc>
              <a:spcBef>
                <a:spcPts val="879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10%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appreciation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sterling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i="1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approximately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£152m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endParaRPr sz="799">
              <a:latin typeface="Arial"/>
              <a:cs typeface="Arial"/>
            </a:endParaRPr>
          </a:p>
          <a:p>
            <a:pPr marL="197783">
              <a:lnSpc>
                <a:spcPts val="913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£78m),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approximately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£152m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£78m)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operating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profit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approximately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£nil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endParaRPr sz="799">
              <a:latin typeface="Arial"/>
              <a:cs typeface="Arial"/>
            </a:endParaRPr>
          </a:p>
          <a:p>
            <a:pPr marL="195248" marR="13946" indent="2536">
              <a:lnSpc>
                <a:spcPts val="938"/>
              </a:lnSpc>
              <a:spcBef>
                <a:spcPts val="6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£nil).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This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sensitivity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analysis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been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based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composition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65" dirty="0">
                <a:solidFill>
                  <a:srgbClr val="333333"/>
                </a:solidFill>
                <a:latin typeface="Arial"/>
                <a:cs typeface="Arial"/>
              </a:rPr>
              <a:t>assets</a:t>
            </a:r>
            <a:r>
              <a:rPr sz="849" b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liabilities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March,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excluding</a:t>
            </a:r>
            <a:r>
              <a:rPr sz="799" spc="2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trade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payables,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trade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receivables</a:t>
            </a:r>
            <a:r>
              <a:rPr sz="799" spc="1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non-derivative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debt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endParaRPr sz="799">
              <a:latin typeface="Arial"/>
              <a:cs typeface="Arial"/>
            </a:endParaRPr>
          </a:p>
          <a:p>
            <a:pPr marL="198417">
              <a:lnSpc>
                <a:spcPts val="933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present a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exposure.</a:t>
            </a:r>
            <a:endParaRPr sz="799">
              <a:latin typeface="Arial"/>
              <a:cs typeface="Arial"/>
            </a:endParaRPr>
          </a:p>
          <a:p>
            <a:pPr marL="354362" lvl="1" indent="-157846" algn="just">
              <a:lnSpc>
                <a:spcPts val="948"/>
              </a:lnSpc>
              <a:spcBef>
                <a:spcPts val="888"/>
              </a:spcBef>
              <a:buAutoNum type="alphaLcParenBoth" startAt="2"/>
              <a:tabLst>
                <a:tab pos="354362" algn="l"/>
              </a:tabLst>
            </a:pP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i="1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risk:</a:t>
            </a:r>
            <a:r>
              <a:rPr sz="799" i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commodity</a:t>
            </a:r>
            <a:r>
              <a:rPr sz="799" i="1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i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and </a:t>
            </a:r>
            <a:r>
              <a:rPr sz="799" i="1" spc="-10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endParaRPr sz="799">
              <a:latin typeface="Arial"/>
              <a:cs typeface="Arial"/>
            </a:endParaRPr>
          </a:p>
          <a:p>
            <a:pPr marL="199051" indent="3170" algn="just">
              <a:lnSpc>
                <a:spcPts val="94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make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commodity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contracts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options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purchase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price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certain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commodities.</a:t>
            </a:r>
            <a:endParaRPr sz="799">
              <a:latin typeface="Arial"/>
              <a:cs typeface="Arial"/>
            </a:endParaRPr>
          </a:p>
          <a:p>
            <a:pPr marL="195248" marR="10143" indent="3804" algn="just">
              <a:lnSpc>
                <a:spcPts val="938"/>
              </a:lnSpc>
              <a:spcBef>
                <a:spcPts val="5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Across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Group,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forward purchases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 made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zinc,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nickel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cover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sales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contracts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fixed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metal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prices,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carbon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emission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rights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based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on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predicted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emissions deficit,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natural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gas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electricity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purchase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price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risk.</a:t>
            </a:r>
            <a:endParaRPr sz="799">
              <a:latin typeface="Arial"/>
              <a:cs typeface="Arial"/>
            </a:endParaRPr>
          </a:p>
          <a:p>
            <a:pPr marL="194614" algn="just">
              <a:lnSpc>
                <a:spcPts val="1058"/>
              </a:lnSpc>
              <a:spcBef>
                <a:spcPts val="784"/>
              </a:spcBef>
            </a:pPr>
            <a:r>
              <a:rPr sz="898" spc="-20" dirty="0">
                <a:solidFill>
                  <a:srgbClr val="333333"/>
                </a:solidFill>
                <a:latin typeface="Times New Roman"/>
                <a:cs typeface="Times New Roman"/>
              </a:rPr>
              <a:t>Al</a:t>
            </a:r>
            <a:r>
              <a:rPr sz="898" spc="20" dirty="0">
                <a:solidFill>
                  <a:srgbClr val="333333"/>
                </a:solidFill>
                <a:latin typeface="Times New Roman"/>
                <a:cs typeface="Times New Roman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10%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appreciation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prices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approximately</a:t>
            </a:r>
            <a:r>
              <a:rPr sz="799" spc="2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£12m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(2023</a:t>
            </a:r>
            <a:r>
              <a:rPr sz="799" spc="-10" dirty="0">
                <a:solidFill>
                  <a:srgbClr val="6E6E6E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  <a:p>
            <a:pPr marL="200953" marR="10143" indent="1902" algn="just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£25m).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There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was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significant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relating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income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statement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since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majority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commodity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derivatives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treated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flow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hedges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with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movements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being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reflected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timing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recognition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income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statement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depend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point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underlying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hedged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transactions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also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recognised.</a:t>
            </a:r>
            <a:endParaRPr sz="799">
              <a:latin typeface="Arial"/>
              <a:cs typeface="Arial"/>
            </a:endParaRPr>
          </a:p>
          <a:p>
            <a:pPr marL="354995" lvl="1" indent="-152775">
              <a:lnSpc>
                <a:spcPts val="948"/>
              </a:lnSpc>
              <a:spcBef>
                <a:spcPts val="883"/>
              </a:spcBef>
              <a:buAutoNum type="alphaLcParenBoth" startAt="3"/>
              <a:tabLst>
                <a:tab pos="354995" algn="l"/>
              </a:tabLst>
            </a:pP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Market</a:t>
            </a:r>
            <a:r>
              <a:rPr sz="799" i="1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risk:</a:t>
            </a:r>
            <a:r>
              <a:rPr sz="799" i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interest</a:t>
            </a:r>
            <a:r>
              <a:rPr sz="799" i="1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i="1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i="1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33333"/>
                </a:solidFill>
                <a:latin typeface="Arial"/>
                <a:cs typeface="Arial"/>
              </a:rPr>
              <a:t>management</a:t>
            </a:r>
            <a:endParaRPr sz="799">
              <a:latin typeface="Arial"/>
              <a:cs typeface="Arial"/>
            </a:endParaRPr>
          </a:p>
          <a:p>
            <a:pPr marL="203488" marR="5071" indent="-1268">
              <a:lnSpc>
                <a:spcPts val="938"/>
              </a:lnSpc>
              <a:spcBef>
                <a:spcPts val="4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 objective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interest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 management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reduce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exposure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 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impact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 changes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interest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rates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the currencies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debt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borrowed.</a:t>
            </a:r>
            <a:endParaRPr sz="799">
              <a:latin typeface="Arial"/>
              <a:cs typeface="Arial"/>
            </a:endParaRPr>
          </a:p>
          <a:p>
            <a:pPr marL="203488">
              <a:lnSpc>
                <a:spcPts val="898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Based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composition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debt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2024,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100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basis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points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interest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rates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over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12-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month</a:t>
            </a:r>
            <a:endParaRPr sz="799">
              <a:latin typeface="Arial"/>
              <a:cs typeface="Arial"/>
            </a:endParaRPr>
          </a:p>
          <a:p>
            <a:pPr marL="207292" marR="12678" indent="-3170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period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would</a:t>
            </a:r>
            <a:r>
              <a:rPr sz="799" spc="1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increase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Group's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net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expense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approximately</a:t>
            </a:r>
            <a:r>
              <a:rPr sz="799" spc="2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£20m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£10m}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decrease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equity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approximately</a:t>
            </a:r>
            <a:r>
              <a:rPr sz="799" spc="7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£20m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(2023: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£10m)</a:t>
            </a:r>
            <a:r>
              <a:rPr sz="799" spc="-10" dirty="0">
                <a:solidFill>
                  <a:srgbClr val="AFAFAF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356263" lvl="1" indent="-154043" algn="just">
              <a:lnSpc>
                <a:spcPts val="948"/>
              </a:lnSpc>
              <a:spcBef>
                <a:spcPts val="883"/>
              </a:spcBef>
              <a:buAutoNum type="alphaLcParenBoth" startAt="4"/>
              <a:tabLst>
                <a:tab pos="356263" algn="l"/>
              </a:tabLst>
            </a:pPr>
            <a:r>
              <a:rPr sz="799" i="1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799" i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endParaRPr sz="799">
              <a:latin typeface="Arial"/>
              <a:cs typeface="Arial"/>
            </a:endParaRPr>
          </a:p>
          <a:p>
            <a:pPr marL="204122" marR="9509" indent="-1902" algn="just">
              <a:lnSpc>
                <a:spcPts val="938"/>
              </a:lnSpc>
              <a:spcBef>
                <a:spcPts val="4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1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deposits,</a:t>
            </a:r>
            <a:r>
              <a:rPr sz="799" spc="1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trade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receivables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give</a:t>
            </a:r>
            <a:r>
              <a:rPr sz="799" spc="10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1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Gr01Jp</a:t>
            </a:r>
            <a:r>
              <a:rPr sz="799" spc="1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arising</a:t>
            </a:r>
            <a:r>
              <a:rPr sz="799" spc="1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amounts</a:t>
            </a:r>
            <a:r>
              <a:rPr sz="799" spc="-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obligations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due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counterparties.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risk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short-term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deposits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managed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limiting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aggregate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amounts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duration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exposure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any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counter party,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depending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on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its</a:t>
            </a:r>
            <a:r>
              <a:rPr sz="799" spc="-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rating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credit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information,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by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regular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reviews</a:t>
            </a:r>
            <a:r>
              <a:rPr sz="799" spc="1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ratings.</a:t>
            </a:r>
            <a:r>
              <a:rPr sz="799" spc="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possibility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material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loss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arising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event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non-performance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considered unlikely.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34216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71374" y="4268225"/>
          <a:ext cx="5901931" cy="286031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550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43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78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44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434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0100">
                <a:tc>
                  <a:txBody>
                    <a:bodyPr/>
                    <a:lstStyle/>
                    <a:p>
                      <a:pPr marL="69850">
                        <a:lnSpc>
                          <a:spcPts val="890"/>
                        </a:lnSpc>
                        <a:spcBef>
                          <a:spcPts val="114"/>
                        </a:spcBef>
                      </a:pP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7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700" b="1" spc="7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31March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0005" algn="r">
                        <a:lnSpc>
                          <a:spcPts val="965"/>
                        </a:lnSpc>
                        <a:spcBef>
                          <a:spcPts val="40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2024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8993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85800" marR="118110" indent="-74295">
                        <a:lnSpc>
                          <a:spcPts val="890"/>
                        </a:lnSpc>
                        <a:spcBef>
                          <a:spcPts val="10"/>
                        </a:spcBef>
                      </a:pPr>
                      <a:r>
                        <a:rPr sz="7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Contractual cashflows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ts val="960"/>
                        </a:lnSpc>
                      </a:pPr>
                      <a:r>
                        <a:rPr sz="800" b="1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spc="-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75565" algn="r">
                        <a:lnSpc>
                          <a:spcPts val="830"/>
                        </a:lnSpc>
                      </a:pP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86995" algn="r">
                        <a:lnSpc>
                          <a:spcPts val="910"/>
                        </a:lnSpc>
                      </a:pPr>
                      <a:r>
                        <a:rPr sz="800" b="1" spc="-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8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b="1" spc="-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15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94615" algn="r">
                        <a:lnSpc>
                          <a:spcPts val="880"/>
                        </a:lnSpc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ts val="844"/>
                        </a:lnSpc>
                        <a:spcBef>
                          <a:spcPts val="40"/>
                        </a:spcBef>
                      </a:pPr>
                      <a:r>
                        <a:rPr sz="7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700" b="1" spc="1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than</a:t>
                      </a:r>
                      <a:endParaRPr sz="700">
                        <a:latin typeface="Arial"/>
                        <a:cs typeface="Arial"/>
                      </a:endParaRPr>
                    </a:p>
                    <a:p>
                      <a:pPr marR="65405" algn="r">
                        <a:lnSpc>
                          <a:spcPts val="900"/>
                        </a:lnSpc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800" b="1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55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6050" algn="r">
                        <a:lnSpc>
                          <a:spcPts val="570"/>
                        </a:lnSpc>
                        <a:spcBef>
                          <a:spcPts val="60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</a:t>
                      </a:r>
                      <a:r>
                        <a:rPr sz="500" spc="-25" dirty="0">
                          <a:solidFill>
                            <a:srgbClr val="545454"/>
                          </a:solidFill>
                          <a:latin typeface="Arial"/>
                          <a:cs typeface="Arial"/>
                        </a:rPr>
                        <a:t>..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3660" algn="r">
                        <a:lnSpc>
                          <a:spcPts val="620"/>
                        </a:lnSpc>
                        <a:spcBef>
                          <a:spcPts val="10"/>
                        </a:spcBef>
                      </a:pPr>
                      <a:r>
                        <a:rPr sz="5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ts val="630"/>
                        </a:lnSpc>
                      </a:pPr>
                      <a:r>
                        <a:rPr sz="600" b="1" spc="-25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£m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7630" algn="r">
                        <a:lnSpc>
                          <a:spcPts val="595"/>
                        </a:lnSpc>
                        <a:spcBef>
                          <a:spcPts val="35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2287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Non-derivative</a:t>
                      </a:r>
                      <a:r>
                        <a:rPr sz="800" b="1" spc="-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liabilities: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r>
                        <a:rPr sz="800" spc="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75" baseline="30303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 baseline="30303">
                        <a:latin typeface="Times New Roman"/>
                        <a:cs typeface="Times New Roman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11557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(1,936)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(1,936)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Floating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guaranteed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13664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78740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10489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(122)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4680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loans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214" marB="0"/>
                </a:tc>
                <a:tc>
                  <a:txBody>
                    <a:bodyPr/>
                    <a:lstStyle/>
                    <a:p>
                      <a:pPr marR="11239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(2,875)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7556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(791)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tc>
                  <a:txBody>
                    <a:bodyPr/>
                    <a:lstStyle/>
                    <a:p>
                      <a:pPr marR="9207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(2,077)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6667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creditors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938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5565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176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(5,048)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Times New Roman"/>
                          <a:cs typeface="Times New Roman"/>
                        </a:rPr>
                        <a:t>(2,779)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144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(2,199)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(70)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b="1" spc="-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liabilities: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Foreign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26364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1557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(1,196)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(1,196)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12573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1,197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7810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1,197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r>
                        <a:rPr sz="800" spc="10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11112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844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spc="6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3664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70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064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045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0489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747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liabilitfes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303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(5,055)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(2,786)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271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(2,199)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(70)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121870" y="9535303"/>
            <a:ext cx="7276301" cy="0"/>
          </a:xfrm>
          <a:custGeom>
            <a:avLst/>
            <a:gdLst/>
            <a:ahLst/>
            <a:cxnLst/>
            <a:rect l="l" t="t" r="r" b="b"/>
            <a:pathLst>
              <a:path w="7288530">
                <a:moveTo>
                  <a:pt x="0" y="0"/>
                </a:moveTo>
                <a:lnTo>
                  <a:pt x="728790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65855" y="710633"/>
            <a:ext cx="278677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D5BA0"/>
                </a:solidFill>
                <a:latin typeface="Arial"/>
                <a:cs typeface="Arial"/>
              </a:rPr>
              <a:t>E7.</a:t>
            </a:r>
            <a:r>
              <a:rPr sz="1198" b="1" spc="95" dirty="0">
                <a:solidFill>
                  <a:srgbClr val="2D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A0"/>
                </a:solidFill>
                <a:latin typeface="Arial"/>
                <a:cs typeface="Arial"/>
              </a:rPr>
              <a:t>Notes</a:t>
            </a:r>
            <a:r>
              <a:rPr sz="1198" b="1" spc="95" dirty="0">
                <a:solidFill>
                  <a:srgbClr val="2D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A0"/>
                </a:solidFill>
                <a:latin typeface="Arial"/>
                <a:cs typeface="Arial"/>
              </a:rPr>
              <a:t>to</a:t>
            </a:r>
            <a:r>
              <a:rPr sz="1198" b="1" spc="45" dirty="0">
                <a:solidFill>
                  <a:srgbClr val="2D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A0"/>
                </a:solidFill>
                <a:latin typeface="Arial"/>
                <a:cs typeface="Arial"/>
              </a:rPr>
              <a:t>the</a:t>
            </a:r>
            <a:r>
              <a:rPr sz="1198" b="1" spc="65" dirty="0">
                <a:solidFill>
                  <a:srgbClr val="2D5BA0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D5BA0"/>
                </a:solidFill>
                <a:latin typeface="Arial"/>
                <a:cs typeface="Arial"/>
              </a:rPr>
              <a:t>financial</a:t>
            </a:r>
            <a:r>
              <a:rPr sz="1198" b="1" spc="185" dirty="0">
                <a:solidFill>
                  <a:srgbClr val="2D5BA0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D5BA0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92</a:t>
            </a:r>
            <a:endParaRPr sz="849"/>
          </a:p>
        </p:txBody>
      </p:sp>
      <p:sp>
        <p:nvSpPr>
          <p:cNvPr id="6" name="object 6"/>
          <p:cNvSpPr txBox="1"/>
          <p:nvPr/>
        </p:nvSpPr>
        <p:spPr>
          <a:xfrm>
            <a:off x="967668" y="1142444"/>
            <a:ext cx="5678152" cy="3013091"/>
          </a:xfrm>
          <a:prstGeom prst="rect">
            <a:avLst/>
          </a:prstGeom>
        </p:spPr>
        <p:txBody>
          <a:bodyPr vert="horz" wrap="square" lIns="0" tIns="14579" rIns="0" bIns="0" rtlCol="0">
            <a:spAutoFit/>
          </a:bodyPr>
          <a:lstStyle/>
          <a:p>
            <a:pPr marL="12678" marR="8241" algn="just">
              <a:lnSpc>
                <a:spcPct val="98500"/>
              </a:lnSpc>
              <a:spcBef>
                <a:spcPts val="114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Individual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operatin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units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responsibl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controlling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own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arisin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Group's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normal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commercia</a:t>
            </a:r>
            <a:r>
              <a:rPr sz="799" spc="15" dirty="0">
                <a:solidFill>
                  <a:srgbClr val="706E70"/>
                </a:solidFill>
                <a:latin typeface="Arial"/>
                <a:cs typeface="Arial"/>
              </a:rPr>
              <a:t>l</a:t>
            </a:r>
            <a:r>
              <a:rPr sz="799" spc="10" dirty="0">
                <a:solidFill>
                  <a:srgbClr val="706E70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,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although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they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must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act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series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centrally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agreed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guidelines.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Trade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receivables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wher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appropriate</a:t>
            </a:r>
            <a:r>
              <a:rPr sz="799" spc="5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subject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insuranc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programme,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regular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reviews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undertaken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exposur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key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customers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thos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where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known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risks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hav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arisen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persist.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recoverability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debtors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reflecte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statement.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10"/>
              </a:spcBef>
            </a:pPr>
            <a:endParaRPr sz="799">
              <a:latin typeface="Arial"/>
              <a:cs typeface="Arial"/>
            </a:endParaRPr>
          </a:p>
          <a:p>
            <a:pPr marL="12678" marR="14579" indent="1268" algn="just">
              <a:lnSpc>
                <a:spcPct val="98200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also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arises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possible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fa�ure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counter-parties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meet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obligations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commodity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hedging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instruments.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However.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counter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established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banks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institutions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</a:t>
            </a:r>
            <a:r>
              <a:rPr sz="799" dirty="0">
                <a:solidFill>
                  <a:srgbClr val="706E70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high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ratings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continually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monitors each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institution's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quality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matter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policy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exposure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them. 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Group's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theoretical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replacement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market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prices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transactions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event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default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counter-parties.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believes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incurring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such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osses Is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remote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underlying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principal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amounts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-20" dirty="0">
                <a:solidFill>
                  <a:srgbClr val="706E7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3946" algn="just">
              <a:lnSpc>
                <a:spcPts val="948"/>
              </a:lnSpc>
              <a:spcBef>
                <a:spcPts val="913"/>
              </a:spcBef>
            </a:pP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(e) Liquidity</a:t>
            </a:r>
            <a:r>
              <a:rPr sz="799" i="1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endParaRPr sz="799">
              <a:latin typeface="Arial"/>
              <a:cs typeface="Arial"/>
            </a:endParaRPr>
          </a:p>
          <a:p>
            <a:pPr marL="12678" marR="20919" indent="1268" algn="just">
              <a:lnSpc>
                <a:spcPct val="98500"/>
              </a:lnSpc>
              <a:spcBef>
                <a:spcPts val="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co-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ordinated</a:t>
            </a:r>
            <a:r>
              <a:rPr sz="799" spc="1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controlled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centrally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treasury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operations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businesses.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maintaining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access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level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uncommitted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ensure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appropriate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forecasted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satisfy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general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corporate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working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cap</a:t>
            </a:r>
            <a:r>
              <a:rPr sz="799" dirty="0">
                <a:solidFill>
                  <a:srgbClr val="9E9E9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requirements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.</a:t>
            </a:r>
            <a:r>
              <a:rPr sz="799" spc="35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shown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Note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19(iii),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undrawn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committed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borrowing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facilities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2024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545454"/>
                </a:solidFill>
                <a:latin typeface="Arial"/>
                <a:cs typeface="Arial"/>
              </a:rPr>
              <a:t>is</a:t>
            </a:r>
            <a:r>
              <a:rPr sz="799" spc="15" dirty="0">
                <a:solidFill>
                  <a:srgbClr val="54545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£132m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10" dirty="0">
                <a:solidFill>
                  <a:srgbClr val="B1B1B3"/>
                </a:solidFill>
                <a:latin typeface="Arial"/>
                <a:cs typeface="Arial"/>
              </a:rPr>
              <a:t>:</a:t>
            </a:r>
            <a:r>
              <a:rPr sz="799" spc="-85" dirty="0">
                <a:solidFill>
                  <a:srgbClr val="B1B1B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£276m)</a:t>
            </a:r>
            <a:r>
              <a:rPr sz="799" spc="-10" dirty="0">
                <a:solidFill>
                  <a:srgbClr val="9E9E9E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65"/>
              </a:spcBef>
            </a:pPr>
            <a:endParaRPr sz="799">
              <a:latin typeface="Arial"/>
              <a:cs typeface="Arial"/>
            </a:endParaRPr>
          </a:p>
          <a:p>
            <a:pPr marL="15848" marR="18384" indent="-1902" algn="just">
              <a:lnSpc>
                <a:spcPts val="938"/>
              </a:lnSpc>
              <a:spcBef>
                <a:spcPts val="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TSE's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MLE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review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liquidity</a:t>
            </a:r>
            <a:r>
              <a:rPr sz="799" spc="1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any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associated</a:t>
            </a:r>
            <a:r>
              <a:rPr sz="799" spc="1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risk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month</a:t>
            </a:r>
            <a:r>
              <a:rPr sz="799" dirty="0">
                <a:solidFill>
                  <a:srgbClr val="706E70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,</a:t>
            </a:r>
            <a:r>
              <a:rPr sz="799" spc="40" dirty="0">
                <a:solidFill>
                  <a:srgbClr val="87878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Includes</a:t>
            </a:r>
            <a:r>
              <a:rPr sz="799" spc="1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review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Businesses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funding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position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forecasts</a:t>
            </a:r>
            <a:r>
              <a:rPr sz="799" spc="-10" dirty="0">
                <a:solidFill>
                  <a:srgbClr val="706E70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13946" marR="5071" indent="2536" algn="just">
              <a:lnSpc>
                <a:spcPct val="97700"/>
              </a:lnSpc>
              <a:spcBef>
                <a:spcPts val="90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fonowing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table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maturity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analysis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anticipated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contractual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including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87878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nterest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payable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 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Group's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derivative</a:t>
            </a:r>
            <a:r>
              <a:rPr sz="799" spc="1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non-derivative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liabilities</a:t>
            </a:r>
            <a:r>
              <a:rPr sz="799" spc="1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undiscounted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basis,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therefore</a:t>
            </a:r>
            <a:r>
              <a:rPr sz="799" spc="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differs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both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carrying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fair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value.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Floating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estimated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prevailing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reporting</a:t>
            </a:r>
            <a:r>
              <a:rPr sz="799" spc="1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10" dirty="0">
                <a:solidFill>
                  <a:srgbClr val="B1B1B3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Cash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flows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foreign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currencies.are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translated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 end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spot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rates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799" spc="-10" dirty="0">
                <a:solidFill>
                  <a:srgbClr val="B1B1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03473" y="7120740"/>
            <a:ext cx="2843830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dirty="0">
                <a:solidFill>
                  <a:srgbClr val="3F3F3F"/>
                </a:solidFill>
                <a:latin typeface="Arial"/>
                <a:cs typeface="Arial"/>
              </a:rPr>
              <a:t>'Excludes</a:t>
            </a:r>
            <a:r>
              <a:rPr sz="5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Olllet </a:t>
            </a:r>
            <a:r>
              <a:rPr sz="599" spc="-20" dirty="0">
                <a:solidFill>
                  <a:srgbClr val="3F3F3F"/>
                </a:solidFill>
                <a:latin typeface="Arial"/>
                <a:cs typeface="Arial"/>
              </a:rPr>
              <a:t>taxation</a:t>
            </a: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 and</a:t>
            </a:r>
            <a:r>
              <a:rPr sz="5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F3F3F"/>
                </a:solidFill>
                <a:latin typeface="Arial"/>
                <a:cs typeface="Arial"/>
              </a:rPr>
              <a:t>social</a:t>
            </a:r>
            <a:r>
              <a:rPr sz="5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seeurily</a:t>
            </a:r>
            <a:r>
              <a:rPr sz="599" spc="-10" dirty="0">
                <a:solidFill>
                  <a:srgbClr val="B1B1B3"/>
                </a:solidFill>
                <a:latin typeface="Arial"/>
                <a:cs typeface="Arial"/>
              </a:rPr>
              <a:t>.</a:t>
            </a:r>
            <a:r>
              <a:rPr sz="599" spc="-45" dirty="0">
                <a:solidFill>
                  <a:srgbClr val="B1B1B3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F3F3F"/>
                </a:solidFill>
                <a:latin typeface="Arial"/>
                <a:cs typeface="Arial"/>
              </a:rPr>
              <a:t>derivatives</a:t>
            </a:r>
            <a:r>
              <a:rPr sz="5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5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F3F3F"/>
                </a:solidFill>
                <a:latin typeface="Arial"/>
                <a:cs typeface="Arial"/>
              </a:rPr>
              <a:t>advances</a:t>
            </a:r>
            <a:r>
              <a:rPr sz="5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5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customer,</a:t>
            </a:r>
            <a:endParaRPr sz="5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7" y="1035607"/>
            <a:ext cx="7281371" cy="0"/>
          </a:xfrm>
          <a:custGeom>
            <a:avLst/>
            <a:gdLst/>
            <a:ahLst/>
            <a:cxnLst/>
            <a:rect l="l" t="t" r="r" b="b"/>
            <a:pathLst>
              <a:path w="7293609">
                <a:moveTo>
                  <a:pt x="0" y="0"/>
                </a:moveTo>
                <a:lnTo>
                  <a:pt x="7293031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902099" y="1246093"/>
            <a:ext cx="5806207" cy="0"/>
          </a:xfrm>
          <a:custGeom>
            <a:avLst/>
            <a:gdLst/>
            <a:ahLst/>
            <a:cxnLst/>
            <a:rect l="l" t="t" r="r" b="b"/>
            <a:pathLst>
              <a:path w="5815965">
                <a:moveTo>
                  <a:pt x="0" y="0"/>
                </a:moveTo>
                <a:lnTo>
                  <a:pt x="581549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02099" y="1389468"/>
            <a:ext cx="5806207" cy="0"/>
          </a:xfrm>
          <a:custGeom>
            <a:avLst/>
            <a:gdLst/>
            <a:ahLst/>
            <a:cxnLst/>
            <a:rect l="l" t="t" r="r" b="b"/>
            <a:pathLst>
              <a:path w="5815965">
                <a:moveTo>
                  <a:pt x="0" y="0"/>
                </a:moveTo>
                <a:lnTo>
                  <a:pt x="581549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12003" y="1532307"/>
          <a:ext cx="5889252" cy="25509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3461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37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385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114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3266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30117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81990" marR="127635" indent="-74295">
                        <a:lnSpc>
                          <a:spcPts val="869"/>
                        </a:lnSpc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Contractual</a:t>
                      </a:r>
                      <a:r>
                        <a:rPr sz="800" b="1" spc="5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cashflows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840"/>
                        </a:lnSpc>
                      </a:pP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800" b="1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than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1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67945" algn="r">
                        <a:lnSpc>
                          <a:spcPts val="880"/>
                        </a:lnSpc>
                      </a:pPr>
                      <a:r>
                        <a:rPr sz="800" b="1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87630" algn="r">
                        <a:lnSpc>
                          <a:spcPts val="840"/>
                        </a:lnSpc>
                      </a:pPr>
                      <a:r>
                        <a:rPr sz="800" b="1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Between</a:t>
                      </a:r>
                      <a:r>
                        <a:rPr sz="800" b="1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b="1" spc="-7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-</a:t>
                      </a:r>
                      <a:r>
                        <a:rPr sz="800" spc="2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91440" algn="r">
                        <a:lnSpc>
                          <a:spcPts val="880"/>
                        </a:lnSpc>
                      </a:pP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8600" marR="57785" indent="-135255">
                        <a:lnSpc>
                          <a:spcPts val="869"/>
                        </a:lnSpc>
                      </a:pPr>
                      <a:r>
                        <a:rPr sz="800" b="1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More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than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Syears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935" algn="r">
                        <a:lnSpc>
                          <a:spcPts val="570"/>
                        </a:lnSpc>
                        <a:spcBef>
                          <a:spcPts val="40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835" algn="r">
                        <a:lnSpc>
                          <a:spcPts val="615"/>
                        </a:lnSpc>
                      </a:pPr>
                      <a:r>
                        <a:rPr sz="700" spc="-20" dirty="0">
                          <a:solidFill>
                            <a:srgbClr val="A1A5C1"/>
                          </a:solidFill>
                          <a:latin typeface="Arial"/>
                          <a:cs typeface="Arial"/>
                        </a:rPr>
                        <a:t>.</a:t>
                      </a:r>
                      <a:r>
                        <a:rPr sz="7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tin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5725" algn="r">
                        <a:lnSpc>
                          <a:spcPts val="550"/>
                        </a:lnSpc>
                        <a:spcBef>
                          <a:spcPts val="65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ts val="595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993">
                <a:tc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Non-derivative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liabilities: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payables </a:t>
                      </a:r>
                      <a:r>
                        <a:rPr sz="900" spc="-75" baseline="23148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900" baseline="23148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119380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(2,269)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(2,269)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Floating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guaranteed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loan</a:t>
                      </a:r>
                      <a:r>
                        <a:rPr sz="800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notes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Lease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(324)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(65)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9017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loans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(2,197)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9017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(1,762)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creditors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303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699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(4,793)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(2,770)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9080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(1,976)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Derivative</a:t>
                      </a:r>
                      <a:r>
                        <a:rPr sz="800" b="1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liabilities: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Foreign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r>
                        <a:rPr sz="800" spc="6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contracts: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13462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1620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(1,698)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(1,698)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13462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1112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1,665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1,665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3664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(102)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(102)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3664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4189">
                <a:tc>
                  <a:txBody>
                    <a:bodyPr/>
                    <a:lstStyle/>
                    <a:p>
                      <a:pPr marL="8191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b="1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financial</a:t>
                      </a:r>
                      <a:r>
                        <a:rPr sz="800" b="1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llabllities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3030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606467"/>
                          </a:solidFill>
                          <a:latin typeface="Arial"/>
                          <a:cs typeface="Arial"/>
                        </a:rPr>
                        <a:t>(</a:t>
                      </a: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4,928)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</a:t>
                      </a:r>
                      <a:r>
                        <a:rPr sz="800" spc="-1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905)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763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(1,976)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14290" y="5105013"/>
            <a:ext cx="5815082" cy="0"/>
          </a:xfrm>
          <a:custGeom>
            <a:avLst/>
            <a:gdLst/>
            <a:ahLst/>
            <a:cxnLst/>
            <a:rect l="l" t="t" r="r" b="b"/>
            <a:pathLst>
              <a:path w="5824855">
                <a:moveTo>
                  <a:pt x="0" y="0"/>
                </a:moveTo>
                <a:lnTo>
                  <a:pt x="5824656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14290" y="5263102"/>
          <a:ext cx="5903833" cy="10295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0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728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853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670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279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1665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895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12840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795"/>
                        </a:lnSpc>
                      </a:pPr>
                      <a:r>
                        <a:rPr sz="7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ts val="795"/>
                        </a:lnSpc>
                      </a:pPr>
                      <a:r>
                        <a:rPr sz="8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Llabllltles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0965" algn="r">
                        <a:lnSpc>
                          <a:spcPts val="795"/>
                        </a:lnSpc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Assets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700" algn="r">
                        <a:lnSpc>
                          <a:spcPts val="795"/>
                        </a:lnSpc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1082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550"/>
                        </a:lnSpc>
                        <a:spcBef>
                          <a:spcPts val="170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21554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925" algn="r">
                        <a:lnSpc>
                          <a:spcPts val="810"/>
                        </a:lnSpc>
                        <a:spcBef>
                          <a:spcPts val="45"/>
                        </a:spcBef>
                      </a:pPr>
                      <a:r>
                        <a:rPr sz="700" i="1" spc="-25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tm</a:t>
                      </a:r>
                      <a:endParaRPr sz="700">
                        <a:latin typeface="Courier New"/>
                        <a:cs typeface="Courier New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 marR="95250" algn="r">
                        <a:lnSpc>
                          <a:spcPts val="855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rm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710"/>
                        </a:lnSpc>
                        <a:spcBef>
                          <a:spcPts val="145"/>
                        </a:spcBef>
                      </a:pPr>
                      <a:r>
                        <a:rPr sz="6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838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77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Current: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3810">
                        <a:lnSpc>
                          <a:spcPct val="100000"/>
                        </a:lnSpc>
                        <a:spcBef>
                          <a:spcPts val="24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Foreign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r>
                        <a:rPr sz="800" spc="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1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270" algn="r">
                        <a:lnSpc>
                          <a:spcPct val="100000"/>
                        </a:lnSpc>
                      </a:pPr>
                      <a:r>
                        <a:rPr sz="800" b="1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734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7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57480" algn="r">
                        <a:lnSpc>
                          <a:spcPct val="100000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022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9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0096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2760" marB="0"/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3810" algn="r">
                        <a:lnSpc>
                          <a:spcPct val="100000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(38)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3884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Commod</a:t>
                      </a:r>
                      <a:r>
                        <a:rPr sz="800" dirty="0">
                          <a:solidFill>
                            <a:srgbClr val="858585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ty</a:t>
                      </a:r>
                      <a:r>
                        <a:rPr sz="8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0350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0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985">
                        <a:lnSpc>
                          <a:spcPts val="915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Others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2875" algn="r">
                        <a:lnSpc>
                          <a:spcPts val="89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(21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686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3035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b="1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4775" algn="r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550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882105" y="6782804"/>
          <a:ext cx="5957083" cy="113474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504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46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35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892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8749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134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77502">
                <a:tc gridSpan="2">
                  <a:txBody>
                    <a:bodyPr/>
                    <a:lstStyle/>
                    <a:p>
                      <a:pPr marR="87630" algn="r">
                        <a:lnSpc>
                          <a:spcPts val="695"/>
                        </a:lnSpc>
                        <a:spcBef>
                          <a:spcPts val="25"/>
                        </a:spcBef>
                      </a:pPr>
                      <a:r>
                        <a:rPr sz="6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Fotelgn</a:t>
                      </a:r>
                      <a:r>
                        <a:rPr sz="6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cllffl!ncy</a:t>
                      </a:r>
                      <a:r>
                        <a:rPr sz="600" spc="1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con,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92710" algn="r">
                        <a:lnSpc>
                          <a:spcPts val="580"/>
                        </a:lnSpc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traets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17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4780" algn="r">
                        <a:lnSpc>
                          <a:spcPts val="655"/>
                        </a:lnSpc>
                        <a:spcBef>
                          <a:spcPts val="75"/>
                        </a:spcBef>
                      </a:pPr>
                      <a:r>
                        <a:rPr sz="5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COffllllOdlty</a:t>
                      </a:r>
                      <a:endParaRPr sz="500">
                        <a:latin typeface="Arial"/>
                        <a:cs typeface="Arial"/>
                      </a:endParaRPr>
                    </a:p>
                    <a:p>
                      <a:pPr marR="144780" algn="r">
                        <a:lnSpc>
                          <a:spcPts val="575"/>
                        </a:lnSpc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R="126364" algn="r">
                        <a:lnSpc>
                          <a:spcPts val="605"/>
                        </a:lnSpc>
                        <a:spcBef>
                          <a:spcPts val="5"/>
                        </a:spcBef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 marL="250190">
                        <a:lnSpc>
                          <a:spcPts val="905"/>
                        </a:lnSpc>
                        <a:spcBef>
                          <a:spcPts val="400"/>
                        </a:spcBef>
                      </a:pPr>
                      <a:r>
                        <a:rPr sz="800" b="1" spc="-20" dirty="0">
                          <a:solidFill>
                            <a:srgbClr val="333333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00">
                        <a:latin typeface="Courier New"/>
                        <a:cs typeface="Courier New"/>
                      </a:endParaRPr>
                    </a:p>
                  </a:txBody>
                  <a:tcPr marL="0" marR="0" marT="5071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117">
                <a:tc gridSpan="2">
                  <a:txBody>
                    <a:bodyPr/>
                    <a:lstStyle/>
                    <a:p>
                      <a:pPr marL="44450">
                        <a:lnSpc>
                          <a:spcPts val="595"/>
                        </a:lnSpc>
                        <a:tabLst>
                          <a:tab pos="3822700" algn="l"/>
                        </a:tabLst>
                      </a:pPr>
                      <a:r>
                        <a:rPr sz="600" i="1" u="heavy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i="1" u="none" spc="5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i="1" u="none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ts val="595"/>
                        </a:lnSpc>
                        <a:tabLst>
                          <a:tab pos="393065" algn="l"/>
                          <a:tab pos="993775" algn="l"/>
                          <a:tab pos="1607820" algn="l"/>
                        </a:tabLst>
                      </a:pPr>
                      <a:r>
                        <a:rPr sz="600" b="1" i="1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b="1" i="1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Ed</a:t>
                      </a:r>
                      <a:r>
                        <a:rPr sz="600" b="1" i="1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r>
                        <a:rPr sz="600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439">
                <a:tc>
                  <a:txBody>
                    <a:bodyPr/>
                    <a:lstStyle/>
                    <a:p>
                      <a:pPr marL="124460">
                        <a:lnSpc>
                          <a:spcPts val="880"/>
                        </a:lnSpc>
                        <a:spcBef>
                          <a:spcPts val="18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hedge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7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822" marB="0"/>
                </a:tc>
                <a:tc>
                  <a:txBody>
                    <a:bodyPr/>
                    <a:lstStyle/>
                    <a:p>
                      <a:pPr marR="9461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(39)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47320" algn="r">
                        <a:lnSpc>
                          <a:spcPts val="950"/>
                        </a:lnSpc>
                        <a:spcBef>
                          <a:spcPts val="10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(100)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R="125095" algn="r">
                        <a:lnSpc>
                          <a:spcPts val="925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1397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(105)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 marL="121285">
                        <a:lnSpc>
                          <a:spcPts val="88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Recycled</a:t>
                      </a:r>
                      <a:r>
                        <a:rPr sz="800" spc="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6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loss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93980" algn="r">
                        <a:lnSpc>
                          <a:spcPts val="919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4780" algn="r">
                        <a:lnSpc>
                          <a:spcPts val="935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145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ts val="894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 marL="127635">
                        <a:lnSpc>
                          <a:spcPts val="89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Fair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ts val="919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5415" algn="r">
                        <a:lnSpc>
                          <a:spcPts val="919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(53)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2065" algn="r">
                        <a:lnSpc>
                          <a:spcPts val="894"/>
                        </a:lnSpc>
                      </a:pPr>
                      <a:r>
                        <a:rPr sz="800" b="1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(40)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4885">
                <a:tc>
                  <a:txBody>
                    <a:bodyPr/>
                    <a:lstStyle/>
                    <a:p>
                      <a:pPr marL="127635">
                        <a:lnSpc>
                          <a:spcPts val="844"/>
                        </a:lnSpc>
                        <a:spcBef>
                          <a:spcPts val="4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9539" algn="r">
                        <a:lnSpc>
                          <a:spcPts val="890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(33)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90"/>
                        </a:lnSpc>
                      </a:pPr>
                      <a:r>
                        <a:rPr sz="800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(331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0957">
                <a:tc>
                  <a:txBody>
                    <a:bodyPr/>
                    <a:lstStyle/>
                    <a:p>
                      <a:pPr marL="130810">
                        <a:lnSpc>
                          <a:spcPct val="100000"/>
                        </a:lnSpc>
                        <a:spcBef>
                          <a:spcPts val="37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hedge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754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92710" algn="r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40970" algn="r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9539" algn="r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(8}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>
                    <a:lnT w="31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059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065"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9" name="object 9"/>
          <p:cNvSpPr/>
          <p:nvPr/>
        </p:nvSpPr>
        <p:spPr>
          <a:xfrm>
            <a:off x="926480" y="7789478"/>
            <a:ext cx="3815652" cy="0"/>
          </a:xfrm>
          <a:custGeom>
            <a:avLst/>
            <a:gdLst/>
            <a:ahLst/>
            <a:cxnLst/>
            <a:rect l="l" t="t" r="r" b="b"/>
            <a:pathLst>
              <a:path w="3822065">
                <a:moveTo>
                  <a:pt x="0" y="0"/>
                </a:moveTo>
                <a:lnTo>
                  <a:pt x="3822049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38671" y="7920652"/>
            <a:ext cx="3803607" cy="0"/>
          </a:xfrm>
          <a:custGeom>
            <a:avLst/>
            <a:gdLst/>
            <a:ahLst/>
            <a:cxnLst/>
            <a:rect l="l" t="t" r="r" b="b"/>
            <a:pathLst>
              <a:path w="3810000">
                <a:moveTo>
                  <a:pt x="0" y="0"/>
                </a:moveTo>
                <a:lnTo>
                  <a:pt x="380983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888200" y="7905400"/>
          <a:ext cx="5957083" cy="1047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421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99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612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172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4645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83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3145">
                <a:tc gridSpan="2">
                  <a:txBody>
                    <a:bodyPr/>
                    <a:lstStyle/>
                    <a:p>
                      <a:pPr marR="85090" algn="r">
                        <a:lnSpc>
                          <a:spcPts val="695"/>
                        </a:lnSpc>
                        <a:spcBef>
                          <a:spcPts val="385"/>
                        </a:spcBef>
                      </a:pP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Foreign</a:t>
                      </a:r>
                      <a:r>
                        <a:rPr sz="600" spc="8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r>
                        <a:rPr sz="600" spc="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con•</a:t>
                      </a:r>
                      <a:endParaRPr sz="600">
                        <a:latin typeface="Arial"/>
                        <a:cs typeface="Arial"/>
                      </a:endParaRPr>
                    </a:p>
                    <a:p>
                      <a:pPr marR="93345" algn="r">
                        <a:lnSpc>
                          <a:spcPts val="580"/>
                        </a:lnSpc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tracts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4881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76530" marR="144780" indent="-74295">
                        <a:lnSpc>
                          <a:spcPts val="700"/>
                        </a:lnSpc>
                        <a:spcBef>
                          <a:spcPts val="265"/>
                        </a:spcBef>
                      </a:pPr>
                      <a:r>
                        <a:rPr sz="6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r>
                        <a:rPr sz="600" spc="5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cont111cta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33599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0"/>
                        </a:spcBef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  <a:p>
                      <a:pPr marR="55880" algn="r">
                        <a:lnSpc>
                          <a:spcPts val="580"/>
                        </a:lnSpc>
                      </a:pPr>
                      <a:r>
                        <a:rPr sz="500" b="1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57054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23215">
                        <a:lnSpc>
                          <a:spcPts val="890"/>
                        </a:lnSpc>
                        <a:spcBef>
                          <a:spcPts val="115"/>
                        </a:spcBef>
                      </a:pP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L="196850" marR="3175">
                        <a:lnSpc>
                          <a:spcPts val="660"/>
                        </a:lnSpc>
                      </a:pPr>
                      <a:r>
                        <a:rPr sz="700" spc="-10" dirty="0">
                          <a:solidFill>
                            <a:srgbClr val="333333"/>
                          </a:solidFill>
                          <a:latin typeface="Times New Roman"/>
                          <a:cs typeface="Times New Roman"/>
                        </a:rPr>
                        <a:t>(teatatedl</a:t>
                      </a: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1458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3188">
                <a:tc gridSpan="2">
                  <a:txBody>
                    <a:bodyPr/>
                    <a:lstStyle/>
                    <a:p>
                      <a:pPr marL="50165">
                        <a:lnSpc>
                          <a:spcPts val="640"/>
                        </a:lnSpc>
                        <a:tabLst>
                          <a:tab pos="3829050" algn="l"/>
                        </a:tabLst>
                      </a:pPr>
                      <a:r>
                        <a:rPr sz="600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none" spc="48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600" u="none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ts val="640"/>
                        </a:lnSpc>
                        <a:tabLst>
                          <a:tab pos="393700" algn="l"/>
                          <a:tab pos="995044" algn="l"/>
                          <a:tab pos="1610360" algn="l"/>
                        </a:tabLst>
                      </a:pPr>
                      <a:r>
                        <a:rPr sz="600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600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Em</a:t>
                      </a:r>
                      <a:r>
                        <a:rPr sz="600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900" u="sng" spc="-37" baseline="4629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Em</a:t>
                      </a:r>
                      <a:r>
                        <a:rPr sz="900" u="sng" baseline="4629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900" u="sng" spc="-37" baseline="4629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£m</a:t>
                      </a:r>
                      <a:endParaRPr sz="900" baseline="4629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8832">
                <a:tc>
                  <a:txBody>
                    <a:bodyPr/>
                    <a:lstStyle/>
                    <a:p>
                      <a:pPr marL="124460">
                        <a:lnSpc>
                          <a:spcPts val="935"/>
                        </a:lnSpc>
                        <a:spcBef>
                          <a:spcPts val="6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hedge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3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beginning of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/>
                </a:tc>
                <a:tc>
                  <a:txBody>
                    <a:bodyPr/>
                    <a:lstStyle/>
                    <a:p>
                      <a:pPr marR="88265" algn="r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ts val="955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72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ts val="930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52705" algn="r">
                        <a:lnSpc>
                          <a:spcPts val="930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957">
                <a:tc>
                  <a:txBody>
                    <a:bodyPr/>
                    <a:lstStyle/>
                    <a:p>
                      <a:pPr marL="124460">
                        <a:lnSpc>
                          <a:spcPts val="880"/>
                        </a:lnSpc>
                        <a:spcBef>
                          <a:spcPts val="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Recycled</a:t>
                      </a:r>
                      <a:r>
                        <a:rPr sz="800" spc="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spc="-3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profit and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loss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 marR="92710" algn="r">
                        <a:lnSpc>
                          <a:spcPts val="890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(65)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0970" algn="r">
                        <a:lnSpc>
                          <a:spcPts val="915"/>
                        </a:lnSpc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350520">
                        <a:lnSpc>
                          <a:spcPts val="890"/>
                        </a:lnSpc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(56)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662">
                <a:tc>
                  <a:txBody>
                    <a:bodyPr/>
                    <a:lstStyle/>
                    <a:p>
                      <a:pPr marL="121285">
                        <a:lnSpc>
                          <a:spcPts val="89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Fa</a:t>
                      </a:r>
                      <a:r>
                        <a:rPr sz="800" dirty="0">
                          <a:solidFill>
                            <a:srgbClr val="606467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value</a:t>
                      </a:r>
                      <a:r>
                        <a:rPr sz="800" spc="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recognised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89535" algn="r">
                        <a:lnSpc>
                          <a:spcPts val="944"/>
                        </a:lnSpc>
                      </a:pPr>
                      <a:r>
                        <a:rPr sz="800" spc="-5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39700" algn="r">
                        <a:lnSpc>
                          <a:spcPts val="919"/>
                        </a:lnSpc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(181)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292100">
                        <a:lnSpc>
                          <a:spcPts val="894"/>
                        </a:lnSpc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(172)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12192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Deferred</a:t>
                      </a:r>
                      <a:r>
                        <a:rPr sz="800" spc="-4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ts val="905"/>
                        </a:lnSpc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63500">
                        <a:lnSpc>
                          <a:spcPts val="905"/>
                        </a:lnSpc>
                        <a:tabLst>
                          <a:tab pos="419100" algn="l"/>
                        </a:tabLst>
                      </a:pPr>
                      <a:r>
                        <a:rPr sz="800" b="1" u="sng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00" b="1" u="sng" spc="-25" dirty="0">
                          <a:solidFill>
                            <a:srgbClr val="333333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53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2430">
                <a:tc>
                  <a:txBody>
                    <a:bodyPr/>
                    <a:lstStyle/>
                    <a:p>
                      <a:pPr marL="12446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hedge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reserve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1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r>
                        <a:rPr sz="800" spc="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890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(39)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160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(100)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29210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(105)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2" name="object 12"/>
          <p:cNvSpPr/>
          <p:nvPr/>
        </p:nvSpPr>
        <p:spPr>
          <a:xfrm>
            <a:off x="195049" y="9519130"/>
            <a:ext cx="7262988" cy="0"/>
          </a:xfrm>
          <a:custGeom>
            <a:avLst/>
            <a:gdLst/>
            <a:ahLst/>
            <a:cxnLst/>
            <a:rect l="l" t="t" r="r" b="b"/>
            <a:pathLst>
              <a:path w="7275195">
                <a:moveTo>
                  <a:pt x="0" y="0"/>
                </a:moveTo>
                <a:lnTo>
                  <a:pt x="727471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893534" y="714824"/>
            <a:ext cx="2788044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E7.</a:t>
            </a:r>
            <a:r>
              <a:rPr sz="1198" b="1" spc="120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Notes</a:t>
            </a:r>
            <a:r>
              <a:rPr sz="1198" b="1" spc="114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to</a:t>
            </a:r>
            <a:r>
              <a:rPr sz="1198" b="1" spc="65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the</a:t>
            </a:r>
            <a:r>
              <a:rPr sz="1198" b="1" spc="85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452A1"/>
                </a:solidFill>
                <a:latin typeface="Arial"/>
                <a:cs typeface="Arial"/>
              </a:rPr>
              <a:t>financial</a:t>
            </a:r>
            <a:r>
              <a:rPr sz="1198" b="1" spc="145" dirty="0">
                <a:solidFill>
                  <a:srgbClr val="24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4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93</a:t>
            </a:r>
            <a:endParaRPr sz="849"/>
          </a:p>
        </p:txBody>
      </p:sp>
      <p:sp>
        <p:nvSpPr>
          <p:cNvPr id="14" name="object 14"/>
          <p:cNvSpPr txBox="1"/>
          <p:nvPr/>
        </p:nvSpPr>
        <p:spPr>
          <a:xfrm>
            <a:off x="965610" y="1247649"/>
            <a:ext cx="70113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35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b="1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b="1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31</a:t>
            </a:r>
            <a:r>
              <a:rPr sz="799" spc="-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33333"/>
                </a:solidFill>
                <a:latin typeface="Arial"/>
                <a:cs typeface="Arial"/>
              </a:rPr>
              <a:t>March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25323" y="1238244"/>
            <a:ext cx="245966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b="1" spc="-65" dirty="0">
                <a:solidFill>
                  <a:srgbClr val="333333"/>
                </a:solidFill>
                <a:latin typeface="Courier New"/>
                <a:cs typeface="Courier New"/>
              </a:rPr>
              <a:t>2023</a:t>
            </a:r>
            <a:endParaRPr sz="849">
              <a:latin typeface="Courier New"/>
              <a:cs typeface="Courier New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46652" y="4085659"/>
            <a:ext cx="5840439" cy="116707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384" algn="just">
              <a:spcBef>
                <a:spcPts val="100"/>
              </a:spcBef>
            </a:pPr>
            <a:r>
              <a:rPr sz="599" dirty="0">
                <a:solidFill>
                  <a:srgbClr val="858585"/>
                </a:solidFill>
                <a:latin typeface="Arial"/>
                <a:cs typeface="Arial"/>
              </a:rPr>
              <a:t>'</a:t>
            </a:r>
            <a:r>
              <a:rPr sz="599" dirty="0">
                <a:solidFill>
                  <a:srgbClr val="333333"/>
                </a:solidFill>
                <a:latin typeface="Arial"/>
                <a:cs typeface="Arial"/>
              </a:rPr>
              <a:t>Exdudes</a:t>
            </a:r>
            <a:r>
              <a:rPr sz="599" spc="-30" dirty="0">
                <a:solidFill>
                  <a:srgbClr val="333333"/>
                </a:solidFill>
                <a:latin typeface="Arial"/>
                <a:cs typeface="Arial"/>
              </a:rPr>
              <a:t> otlle&lt;</a:t>
            </a:r>
            <a:r>
              <a:rPr sz="5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33333"/>
                </a:solidFill>
                <a:latin typeface="Arial"/>
                <a:cs typeface="Arial"/>
              </a:rPr>
              <a:t>taxation</a:t>
            </a:r>
            <a:r>
              <a:rPr sz="5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54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54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499" dirty="0">
                <a:solidFill>
                  <a:srgbClr val="333333"/>
                </a:solidFill>
                <a:latin typeface="Arial"/>
                <a:cs typeface="Arial"/>
              </a:rPr>
              <a:t>$0Cial</a:t>
            </a:r>
            <a:r>
              <a:rPr sz="4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333333"/>
                </a:solidFill>
                <a:latin typeface="Arial"/>
                <a:cs typeface="Arial"/>
              </a:rPr>
              <a:t>sewrity</a:t>
            </a:r>
            <a:r>
              <a:rPr sz="599" dirty="0">
                <a:solidFill>
                  <a:srgbClr val="BCBCBD"/>
                </a:solidFill>
                <a:latin typeface="Arial"/>
                <a:cs typeface="Arial"/>
              </a:rPr>
              <a:t>,</a:t>
            </a:r>
            <a:r>
              <a:rPr sz="599" spc="10" dirty="0">
                <a:solidFill>
                  <a:srgbClr val="BCBCBD"/>
                </a:solidFill>
                <a:latin typeface="Arial"/>
                <a:cs typeface="Arial"/>
              </a:rPr>
              <a:t> </a:t>
            </a:r>
            <a:r>
              <a:rPr sz="599" b="1" spc="-45" dirty="0">
                <a:solidFill>
                  <a:srgbClr val="333333"/>
                </a:solidFill>
                <a:latin typeface="Arial"/>
                <a:cs typeface="Arial"/>
              </a:rPr>
              <a:t>derivatives</a:t>
            </a:r>
            <a:r>
              <a:rPr sz="599" b="1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599" b="1" spc="-35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599" b="1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33333"/>
                </a:solidFill>
                <a:latin typeface="Arial"/>
                <a:cs typeface="Arial"/>
              </a:rPr>
              <a:t>advances</a:t>
            </a:r>
            <a:r>
              <a:rPr sz="599" spc="10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5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599" spc="-10" dirty="0">
                <a:solidFill>
                  <a:srgbClr val="333333"/>
                </a:solidFill>
                <a:latin typeface="Arial"/>
                <a:cs typeface="Arial"/>
              </a:rPr>
              <a:t>cuslomet11</a:t>
            </a:r>
            <a:endParaRPr sz="599">
              <a:latin typeface="Arial"/>
              <a:cs typeface="Arial"/>
            </a:endParaRPr>
          </a:p>
          <a:p>
            <a:pPr>
              <a:spcBef>
                <a:spcPts val="220"/>
              </a:spcBef>
            </a:pPr>
            <a:endParaRPr sz="599">
              <a:latin typeface="Arial"/>
              <a:cs typeface="Arial"/>
            </a:endParaRPr>
          </a:p>
          <a:p>
            <a:pPr marL="12678" algn="just">
              <a:lnSpc>
                <a:spcPts val="933"/>
              </a:lnSpc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(v)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Derivative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endParaRPr sz="799">
              <a:latin typeface="Arial"/>
              <a:cs typeface="Arial"/>
            </a:endParaRPr>
          </a:p>
          <a:p>
            <a:pPr marL="17116" marR="17116" indent="-634" algn="just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Derivative</a:t>
            </a:r>
            <a:r>
              <a:rPr sz="799" spc="20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1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r>
              <a:rPr sz="799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used</a:t>
            </a:r>
            <a:r>
              <a:rPr sz="799" spc="1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1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1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include</a:t>
            </a:r>
            <a:r>
              <a:rPr sz="799" spc="19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forward</a:t>
            </a:r>
            <a:r>
              <a:rPr sz="799" spc="1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exchange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contracts</a:t>
            </a:r>
            <a:r>
              <a:rPr sz="799" spc="18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commodity</a:t>
            </a:r>
            <a:r>
              <a:rPr sz="799" spc="22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contracts.</a:t>
            </a:r>
            <a:r>
              <a:rPr sz="799" spc="25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These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r>
              <a:rPr sz="799" spc="8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utilised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hedge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significant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future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transactions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flows,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and,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most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cases,</a:t>
            </a:r>
            <a:r>
              <a:rPr sz="799" spc="299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these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subject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 to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hedge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accounting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IFRS</a:t>
            </a:r>
            <a:r>
              <a:rPr sz="799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9.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does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not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hold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or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issue derivative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for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trading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purposes.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All</a:t>
            </a:r>
            <a:endParaRPr sz="799">
              <a:latin typeface="Arial"/>
              <a:cs typeface="Arial"/>
            </a:endParaRPr>
          </a:p>
          <a:p>
            <a:pPr marL="16482" marR="241524" indent="6339" algn="just">
              <a:lnSpc>
                <a:spcPts val="908"/>
              </a:lnSpc>
              <a:spcBef>
                <a:spcPts val="4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transactions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derivative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r>
              <a:rPr sz="799" spc="7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undertaken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manage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risks</a:t>
            </a:r>
            <a:r>
              <a:rPr sz="799" spc="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arising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from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underlying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business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activities.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following</a:t>
            </a:r>
            <a:r>
              <a:rPr sz="799" spc="5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table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sets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out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values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derivatives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held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by</a:t>
            </a:r>
            <a:r>
              <a:rPr sz="799" spc="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Group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</a:t>
            </a:r>
            <a:r>
              <a:rPr sz="799" spc="-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799" spc="9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33333"/>
                </a:solidFill>
                <a:latin typeface="Arial"/>
                <a:cs typeface="Arial"/>
              </a:rPr>
              <a:t>year:</a:t>
            </a:r>
            <a:endParaRPr sz="849">
              <a:latin typeface="Arial"/>
              <a:cs typeface="Arial"/>
            </a:endParaRPr>
          </a:p>
          <a:p>
            <a:pPr marR="5071" algn="r">
              <a:spcBef>
                <a:spcPts val="704"/>
              </a:spcBef>
              <a:tabLst>
                <a:tab pos="1157539" algn="l"/>
                <a:tab pos="1818717" algn="l"/>
              </a:tabLst>
            </a:pPr>
            <a:r>
              <a:rPr sz="849" b="1" u="sng" spc="-20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2024</a:t>
            </a:r>
            <a:r>
              <a:rPr sz="849" b="1" u="sng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Courier New"/>
                <a:cs typeface="Courier New"/>
              </a:rPr>
              <a:t>	</a:t>
            </a:r>
            <a:r>
              <a:rPr sz="799" u="sng" spc="-20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2023</a:t>
            </a:r>
            <a:r>
              <a:rPr sz="799" u="sng" dirty="0">
                <a:solidFill>
                  <a:srgbClr val="333333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62702" y="6409144"/>
            <a:ext cx="5623634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marR="5071" indent="-2536">
              <a:spcBef>
                <a:spcPts val="100"/>
              </a:spcBef>
            </a:pP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fair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value</a:t>
            </a:r>
            <a:r>
              <a:rPr sz="799" spc="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derivative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financial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instruments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that</a:t>
            </a:r>
            <a:r>
              <a:rPr sz="799" spc="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3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designated</a:t>
            </a:r>
            <a:r>
              <a:rPr sz="799" spc="6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as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cash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flow</a:t>
            </a:r>
            <a:r>
              <a:rPr sz="799" spc="2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hedges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at</a:t>
            </a:r>
            <a:r>
              <a:rPr sz="799" spc="3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end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the</a:t>
            </a:r>
            <a:r>
              <a:rPr sz="799" spc="-4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33333"/>
                </a:solidFill>
                <a:latin typeface="Arial"/>
                <a:cs typeface="Arial"/>
              </a:rPr>
              <a:t>reporting</a:t>
            </a:r>
            <a:r>
              <a:rPr sz="799" spc="114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33333"/>
                </a:solidFill>
                <a:latin typeface="Arial"/>
                <a:cs typeface="Arial"/>
              </a:rPr>
              <a:t>year </a:t>
            </a:r>
            <a:r>
              <a:rPr sz="799" spc="-10" dirty="0">
                <a:solidFill>
                  <a:srgbClr val="333333"/>
                </a:solidFill>
                <a:latin typeface="Arial"/>
                <a:cs typeface="Arial"/>
              </a:rPr>
              <a:t>were</a:t>
            </a:r>
            <a:r>
              <a:rPr sz="799" spc="-10" dirty="0">
                <a:solidFill>
                  <a:srgbClr val="BCBCBD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22023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764480" y="1991312"/>
            <a:ext cx="926811" cy="0"/>
          </a:xfrm>
          <a:custGeom>
            <a:avLst/>
            <a:gdLst/>
            <a:ahLst/>
            <a:cxnLst/>
            <a:rect l="l" t="t" r="r" b="b"/>
            <a:pathLst>
              <a:path w="928370">
                <a:moveTo>
                  <a:pt x="0" y="0"/>
                </a:moveTo>
                <a:lnTo>
                  <a:pt x="92777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65281" y="2619216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65281" y="4615707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65281" y="4856505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65281" y="5021100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53095" y="5859321"/>
            <a:ext cx="5837903" cy="0"/>
          </a:xfrm>
          <a:custGeom>
            <a:avLst/>
            <a:gdLst/>
            <a:ahLst/>
            <a:cxnLst/>
            <a:rect l="l" t="t" r="r" b="b"/>
            <a:pathLst>
              <a:path w="5847715">
                <a:moveTo>
                  <a:pt x="0" y="0"/>
                </a:moveTo>
                <a:lnTo>
                  <a:pt x="5847413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53094" y="6182417"/>
            <a:ext cx="5767537" cy="0"/>
          </a:xfrm>
          <a:custGeom>
            <a:avLst/>
            <a:gdLst/>
            <a:ahLst/>
            <a:cxnLst/>
            <a:rect l="l" t="t" r="r" b="b"/>
            <a:pathLst>
              <a:path w="5777230">
                <a:moveTo>
                  <a:pt x="0" y="0"/>
                </a:moveTo>
                <a:lnTo>
                  <a:pt x="577722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53094" y="6347014"/>
            <a:ext cx="4655615" cy="0"/>
          </a:xfrm>
          <a:custGeom>
            <a:avLst/>
            <a:gdLst/>
            <a:ahLst/>
            <a:cxnLst/>
            <a:rect l="l" t="t" r="r" b="b"/>
            <a:pathLst>
              <a:path w="4663440">
                <a:moveTo>
                  <a:pt x="0" y="0"/>
                </a:moveTo>
                <a:lnTo>
                  <a:pt x="4663281" y="0"/>
                </a:lnTo>
              </a:path>
            </a:pathLst>
          </a:custGeom>
          <a:ln w="915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840907" y="6843851"/>
            <a:ext cx="5849948" cy="0"/>
          </a:xfrm>
          <a:custGeom>
            <a:avLst/>
            <a:gdLst/>
            <a:ahLst/>
            <a:cxnLst/>
            <a:rect l="l" t="t" r="r" b="b"/>
            <a:pathLst>
              <a:path w="5859780">
                <a:moveTo>
                  <a:pt x="0" y="0"/>
                </a:moveTo>
                <a:lnTo>
                  <a:pt x="585962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840907" y="7468707"/>
            <a:ext cx="5849948" cy="0"/>
          </a:xfrm>
          <a:custGeom>
            <a:avLst/>
            <a:gdLst/>
            <a:ahLst/>
            <a:cxnLst/>
            <a:rect l="l" t="t" r="r" b="b"/>
            <a:pathLst>
              <a:path w="5859780">
                <a:moveTo>
                  <a:pt x="0" y="0"/>
                </a:moveTo>
                <a:lnTo>
                  <a:pt x="585962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853094" y="7706457"/>
            <a:ext cx="5825859" cy="0"/>
          </a:xfrm>
          <a:custGeom>
            <a:avLst/>
            <a:gdLst/>
            <a:ahLst/>
            <a:cxnLst/>
            <a:rect l="l" t="t" r="r" b="b"/>
            <a:pathLst>
              <a:path w="5835650">
                <a:moveTo>
                  <a:pt x="0" y="0"/>
                </a:moveTo>
                <a:lnTo>
                  <a:pt x="583520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840907" y="8063082"/>
            <a:ext cx="5837903" cy="0"/>
          </a:xfrm>
          <a:custGeom>
            <a:avLst/>
            <a:gdLst/>
            <a:ahLst/>
            <a:cxnLst/>
            <a:rect l="l" t="t" r="r" b="b"/>
            <a:pathLst>
              <a:path w="5847715">
                <a:moveTo>
                  <a:pt x="0" y="0"/>
                </a:moveTo>
                <a:lnTo>
                  <a:pt x="5847413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7496" y="9523110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53094" y="6671634"/>
            <a:ext cx="5767537" cy="0"/>
          </a:xfrm>
          <a:custGeom>
            <a:avLst/>
            <a:gdLst/>
            <a:ahLst/>
            <a:cxnLst/>
            <a:rect l="l" t="t" r="r" b="b"/>
            <a:pathLst>
              <a:path w="5777230">
                <a:moveTo>
                  <a:pt x="0" y="0"/>
                </a:moveTo>
                <a:lnTo>
                  <a:pt x="5777220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858835" y="685741"/>
            <a:ext cx="2778535" cy="21220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298" b="1" spc="-25" dirty="0">
                <a:solidFill>
                  <a:srgbClr val="2F579C"/>
                </a:solidFill>
                <a:latin typeface="Arial"/>
                <a:cs typeface="Arial"/>
              </a:rPr>
              <a:t>E7.</a:t>
            </a:r>
            <a:r>
              <a:rPr sz="1298" b="1" spc="-7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1298" b="1" spc="-40" dirty="0">
                <a:solidFill>
                  <a:srgbClr val="2F579C"/>
                </a:solidFill>
                <a:latin typeface="Arial"/>
                <a:cs typeface="Arial"/>
              </a:rPr>
              <a:t>Notes</a:t>
            </a:r>
            <a:r>
              <a:rPr sz="1298" b="1" spc="-5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1298" b="1" dirty="0">
                <a:solidFill>
                  <a:srgbClr val="2F579C"/>
                </a:solidFill>
                <a:latin typeface="Arial"/>
                <a:cs typeface="Arial"/>
              </a:rPr>
              <a:t>to</a:t>
            </a:r>
            <a:r>
              <a:rPr sz="1298" b="1" spc="-65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1298" b="1" spc="-10" dirty="0">
                <a:solidFill>
                  <a:srgbClr val="2F579C"/>
                </a:solidFill>
                <a:latin typeface="Arial"/>
                <a:cs typeface="Arial"/>
              </a:rPr>
              <a:t>the</a:t>
            </a:r>
            <a:r>
              <a:rPr sz="1298" b="1" spc="-5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1298" b="1" spc="-30" dirty="0">
                <a:solidFill>
                  <a:srgbClr val="2F579C"/>
                </a:solidFill>
                <a:latin typeface="Arial"/>
                <a:cs typeface="Arial"/>
              </a:rPr>
              <a:t>financial</a:t>
            </a:r>
            <a:r>
              <a:rPr sz="1298" b="1" spc="2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1298" b="1" spc="-30" dirty="0">
                <a:solidFill>
                  <a:srgbClr val="2F579C"/>
                </a:solidFill>
                <a:latin typeface="Arial"/>
                <a:cs typeface="Arial"/>
              </a:rPr>
              <a:t>statements</a:t>
            </a:r>
            <a:endParaRPr sz="1298">
              <a:latin typeface="Arial"/>
              <a:cs typeface="Arial"/>
            </a:endParaRPr>
          </a:p>
        </p:txBody>
      </p:sp>
      <p:sp>
        <p:nvSpPr>
          <p:cNvPr id="52" name="object 52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53" name="object 5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54" name="object 5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94</a:t>
            </a:r>
            <a:endParaRPr sz="849"/>
          </a:p>
        </p:txBody>
      </p:sp>
      <p:sp>
        <p:nvSpPr>
          <p:cNvPr id="18" name="object 18"/>
          <p:cNvSpPr txBox="1"/>
          <p:nvPr/>
        </p:nvSpPr>
        <p:spPr>
          <a:xfrm>
            <a:off x="786284" y="1133301"/>
            <a:ext cx="5654062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5071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end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reporting</a:t>
            </a:r>
            <a:r>
              <a:rPr sz="799" spc="7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year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lhe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lola</a:t>
            </a:r>
            <a:r>
              <a:rPr sz="799" dirty="0">
                <a:solidFill>
                  <a:srgbClr val="777777"/>
                </a:solidFill>
                <a:latin typeface="Arial"/>
                <a:cs typeface="Arial"/>
              </a:rPr>
              <a:t>t</a:t>
            </a:r>
            <a:r>
              <a:rPr sz="799" spc="-9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notional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amount</a:t>
            </a:r>
            <a:r>
              <a:rPr sz="799" spc="8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outstand</a:t>
            </a:r>
            <a:r>
              <a:rPr sz="799" dirty="0">
                <a:solidFill>
                  <a:srgbClr val="5B5B5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ng</a:t>
            </a:r>
            <a:r>
              <a:rPr sz="799" spc="1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fore</a:t>
            </a:r>
            <a:r>
              <a:rPr sz="799" dirty="0">
                <a:solidFill>
                  <a:srgbClr val="5B5B5E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gn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currency</a:t>
            </a:r>
            <a:r>
              <a:rPr sz="799" spc="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and commodity</a:t>
            </a:r>
            <a:r>
              <a:rPr sz="799" spc="9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conlracls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thal</a:t>
            </a:r>
            <a:r>
              <a:rPr sz="79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 Grou</a:t>
            </a:r>
            <a:r>
              <a:rPr sz="799" dirty="0">
                <a:solidFill>
                  <a:srgbClr val="5B5B5E"/>
                </a:solidFill>
                <a:latin typeface="Arial"/>
                <a:cs typeface="Arial"/>
              </a:rPr>
              <a:t>2,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has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committed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lo</a:t>
            </a:r>
            <a:r>
              <a:rPr sz="799" spc="1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follows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graphicFrame>
        <p:nvGraphicFramePr>
          <p:cNvPr id="19" name="object 19"/>
          <p:cNvGraphicFramePr>
            <a:graphicFrameLocks noGrp="1"/>
          </p:cNvGraphicFramePr>
          <p:nvPr/>
        </p:nvGraphicFramePr>
        <p:xfrm>
          <a:off x="865281" y="1390841"/>
          <a:ext cx="5901931" cy="60604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013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74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57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1510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713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4305" algn="r">
                        <a:lnSpc>
                          <a:spcPts val="695"/>
                        </a:lnSpc>
                        <a:spcBef>
                          <a:spcPts val="50"/>
                        </a:spcBef>
                      </a:pPr>
                      <a:r>
                        <a:rPr sz="6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ts val="595"/>
                        </a:lnSpc>
                        <a:spcBef>
                          <a:spcPts val="150"/>
                        </a:spcBef>
                      </a:pPr>
                      <a:r>
                        <a:rPr sz="5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1901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8136"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Foreign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r>
                        <a:rPr sz="800" spc="6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5684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1,197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A0A0A1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664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233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9261"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r>
                        <a:rPr sz="800" spc="1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futures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opt</a:t>
                      </a:r>
                      <a:r>
                        <a:rPr sz="800" spc="-10" dirty="0">
                          <a:solidFill>
                            <a:srgbClr val="5B5B5E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5621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b="1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145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384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2188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0" name="object 20"/>
          <p:cNvSpPr txBox="1"/>
          <p:nvPr/>
        </p:nvSpPr>
        <p:spPr>
          <a:xfrm>
            <a:off x="789331" y="2096493"/>
            <a:ext cx="4976386" cy="42473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There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was no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ineffectiveness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on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cash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flow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hedges</a:t>
            </a:r>
            <a:r>
              <a:rPr sz="79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recognised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income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statement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79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2024 (2023: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£nil)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04"/>
              </a:spcBef>
            </a:pPr>
            <a:endParaRPr sz="799">
              <a:latin typeface="Arial"/>
              <a:cs typeface="Arial"/>
            </a:endParaRPr>
          </a:p>
          <a:p>
            <a:pPr marL="18384">
              <a:spcBef>
                <a:spcPts val="5"/>
              </a:spcBef>
            </a:pPr>
            <a:r>
              <a:rPr sz="799" b="1" dirty="0">
                <a:solidFill>
                  <a:srgbClr val="4266A7"/>
                </a:solidFill>
                <a:latin typeface="Arial"/>
                <a:cs typeface="Arial"/>
              </a:rPr>
              <a:t>25.</a:t>
            </a:r>
            <a:r>
              <a:rPr sz="799" b="1" spc="95" dirty="0">
                <a:solidFill>
                  <a:srgbClr val="4266A7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4266A7"/>
                </a:solidFill>
                <a:latin typeface="Arial"/>
                <a:cs typeface="Arial"/>
              </a:rPr>
              <a:t>Deferred</a:t>
            </a:r>
            <a:r>
              <a:rPr sz="799" b="1" spc="135" dirty="0">
                <a:solidFill>
                  <a:srgbClr val="4266A7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4266A7"/>
                </a:solidFill>
                <a:latin typeface="Arial"/>
                <a:cs typeface="Arial"/>
              </a:rPr>
              <a:t>income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266699" y="2798312"/>
            <a:ext cx="548987" cy="112534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649" spc="10" dirty="0">
                <a:solidFill>
                  <a:srgbClr val="3D3D3D"/>
                </a:solidFill>
                <a:latin typeface="Arial"/>
                <a:cs typeface="Arial"/>
              </a:rPr>
              <a:t>Grana</a:t>
            </a:r>
            <a:r>
              <a:rPr sz="6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relatlng</a:t>
            </a:r>
            <a:endParaRPr sz="6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961361" y="2627620"/>
            <a:ext cx="474183" cy="298583"/>
          </a:xfrm>
          <a:prstGeom prst="rect">
            <a:avLst/>
          </a:prstGeom>
        </p:spPr>
        <p:txBody>
          <a:bodyPr vert="horz" wrap="square" lIns="0" tIns="24723" rIns="0" bIns="0" rtlCol="0">
            <a:spAutoFit/>
          </a:bodyPr>
          <a:lstStyle/>
          <a:p>
            <a:pPr marL="22821" marR="5071" indent="-10777" algn="just">
              <a:lnSpc>
                <a:spcPct val="87800"/>
              </a:lnSpc>
              <a:spcBef>
                <a:spcPts val="195"/>
              </a:spcBef>
            </a:pPr>
            <a:r>
              <a:rPr sz="649" spc="-35" dirty="0">
                <a:solidFill>
                  <a:srgbClr val="3D3D3D"/>
                </a:solidFill>
                <a:latin typeface="Arial"/>
                <a:cs typeface="Arial"/>
              </a:rPr>
              <a:t>Grant&amp;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n,lal•</a:t>
            </a:r>
            <a:r>
              <a:rPr sz="649" spc="499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30" dirty="0">
                <a:solidFill>
                  <a:srgbClr val="3D3D3D"/>
                </a:solidFill>
                <a:latin typeface="Arial"/>
                <a:cs typeface="Arial"/>
              </a:rPr>
              <a:t>Ing</a:t>
            </a:r>
            <a:r>
              <a:rPr sz="64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64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spc="-10" dirty="0">
                <a:solidFill>
                  <a:srgbClr val="3D3D3D"/>
                </a:solidFill>
                <a:latin typeface="Arial"/>
                <a:cs typeface="Arial"/>
              </a:rPr>
              <a:t>prop-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erty,</a:t>
            </a:r>
            <a:r>
              <a:rPr sz="649" spc="-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D3D3D"/>
                </a:solidFill>
                <a:latin typeface="Arial"/>
                <a:cs typeface="Arial"/>
              </a:rPr>
              <a:t>planl</a:t>
            </a:r>
            <a:r>
              <a:rPr sz="64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599" spc="-50" dirty="0">
                <a:solidFill>
                  <a:srgbClr val="3D3D3D"/>
                </a:solidFill>
                <a:latin typeface="Arial"/>
                <a:cs typeface="Arial"/>
              </a:rPr>
              <a:t>&amp;</a:t>
            </a:r>
            <a:endParaRPr sz="599">
              <a:latin typeface="Arial"/>
              <a:cs typeface="Arial"/>
            </a:endParaRPr>
          </a:p>
        </p:txBody>
      </p:sp>
      <p:graphicFrame>
        <p:nvGraphicFramePr>
          <p:cNvPr id="23" name="object 23"/>
          <p:cNvGraphicFramePr>
            <a:graphicFrameLocks noGrp="1"/>
          </p:cNvGraphicFramePr>
          <p:nvPr/>
        </p:nvGraphicFramePr>
        <p:xfrm>
          <a:off x="859188" y="2886912"/>
          <a:ext cx="5907636" cy="85264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2432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17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46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16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1649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402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14108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1760" algn="r">
                        <a:lnSpc>
                          <a:spcPts val="700"/>
                        </a:lnSpc>
                        <a:spcBef>
                          <a:spcPts val="100"/>
                        </a:spcBef>
                      </a:pPr>
                      <a:r>
                        <a:rPr sz="6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 </a:t>
                      </a:r>
                      <a:r>
                        <a:rPr sz="6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ts val="700"/>
                        </a:lnSpc>
                        <a:spcBef>
                          <a:spcPts val="100"/>
                        </a:spcBef>
                      </a:pPr>
                      <a:r>
                        <a:rPr sz="6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ts val="800"/>
                        </a:lnSpc>
                      </a:pPr>
                      <a:r>
                        <a:rPr sz="700" b="1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00"/>
                        </a:lnSpc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5724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6680" algn="r">
                        <a:lnSpc>
                          <a:spcPts val="640"/>
                        </a:lnSpc>
                      </a:pPr>
                      <a:r>
                        <a:rPr sz="6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1610" algn="r">
                        <a:lnSpc>
                          <a:spcPts val="640"/>
                        </a:lnSpc>
                      </a:pPr>
                      <a:r>
                        <a:rPr sz="6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2880" algn="r">
                        <a:lnSpc>
                          <a:spcPts val="640"/>
                        </a:lnSpc>
                      </a:pPr>
                      <a:r>
                        <a:rPr sz="6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620"/>
                        </a:lnSpc>
                        <a:spcBef>
                          <a:spcPts val="15"/>
                        </a:spcBef>
                      </a:pPr>
                      <a:r>
                        <a:rPr sz="6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4823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April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11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31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Additions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R="186055" algn="r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Released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statement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ct val="100000"/>
                        </a:lnSpc>
                        <a:spcBef>
                          <a:spcPts val="11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947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00" spc="-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7607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spc="-35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430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50" dirty="0">
                          <a:solidFill>
                            <a:srgbClr val="5B5B5E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2028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960"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5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4" name="object 24"/>
          <p:cNvSpPr txBox="1"/>
          <p:nvPr/>
        </p:nvSpPr>
        <p:spPr>
          <a:xfrm>
            <a:off x="786284" y="3897907"/>
            <a:ext cx="3051127" cy="647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>
              <a:spcBef>
                <a:spcPts val="100"/>
              </a:spcBef>
            </a:pPr>
            <a:r>
              <a:rPr sz="799" spc="10" dirty="0">
                <a:solidFill>
                  <a:srgbClr val="2F579C"/>
                </a:solidFill>
                <a:latin typeface="Arial"/>
                <a:cs typeface="Arial"/>
              </a:rPr>
              <a:t>26.</a:t>
            </a:r>
            <a:r>
              <a:rPr sz="799" spc="8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2F579C"/>
                </a:solidFill>
                <a:latin typeface="Arial"/>
                <a:cs typeface="Arial"/>
              </a:rPr>
              <a:t>Called</a:t>
            </a:r>
            <a:r>
              <a:rPr sz="799" spc="75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2F579C"/>
                </a:solidFill>
                <a:latin typeface="Arial"/>
                <a:cs typeface="Arial"/>
              </a:rPr>
              <a:t>up</a:t>
            </a:r>
            <a:r>
              <a:rPr sz="799" spc="9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F579C"/>
                </a:solidFill>
                <a:latin typeface="Arial"/>
                <a:cs typeface="Arial"/>
              </a:rPr>
              <a:t>share</a:t>
            </a:r>
            <a:r>
              <a:rPr sz="799" spc="5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45" dirty="0">
                <a:solidFill>
                  <a:srgbClr val="2F579C"/>
                </a:solidFill>
                <a:latin typeface="Arial"/>
                <a:cs typeface="Arial"/>
              </a:rPr>
              <a:t>capital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29"/>
              </a:spcBef>
            </a:pPr>
            <a:endParaRPr sz="799">
              <a:latin typeface="Arial"/>
              <a:cs typeface="Arial"/>
            </a:endParaRPr>
          </a:p>
          <a:p>
            <a:pPr marL="12678"/>
            <a:r>
              <a:rPr sz="799" spc="10" dirty="0">
                <a:solidFill>
                  <a:srgbClr val="2F579C"/>
                </a:solidFill>
                <a:latin typeface="Arial"/>
                <a:cs typeface="Arial"/>
              </a:rPr>
              <a:t>Group</a:t>
            </a:r>
            <a:r>
              <a:rPr sz="799" spc="114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2F579C"/>
                </a:solidFill>
                <a:latin typeface="Arial"/>
                <a:cs typeface="Arial"/>
              </a:rPr>
              <a:t>and</a:t>
            </a:r>
            <a:r>
              <a:rPr sz="799" spc="45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2F579C"/>
                </a:solidFill>
                <a:latin typeface="Arial"/>
                <a:cs typeface="Arial"/>
              </a:rPr>
              <a:t>Company:</a:t>
            </a:r>
            <a:endParaRPr sz="799">
              <a:latin typeface="Arial"/>
              <a:cs typeface="Arial"/>
            </a:endParaRPr>
          </a:p>
          <a:p>
            <a:pPr marL="15214">
              <a:spcBef>
                <a:spcPts val="774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share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capital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Company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is shown below</a:t>
            </a:r>
            <a:r>
              <a:rPr sz="79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79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31</a:t>
            </a:r>
            <a:r>
              <a:rPr sz="799" spc="-9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March: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919786" y="4659925"/>
            <a:ext cx="160258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Authorised,</a:t>
            </a:r>
            <a:r>
              <a:rPr sz="799" spc="1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allotted</a:t>
            </a:r>
            <a:r>
              <a:rPr sz="799" spc="10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fully</a:t>
            </a:r>
            <a:r>
              <a:rPr sz="799" spc="1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49" b="1" spc="-20" dirty="0">
                <a:solidFill>
                  <a:srgbClr val="3D3D3D"/>
                </a:solidFill>
                <a:latin typeface="Arial"/>
                <a:cs typeface="Arial"/>
              </a:rPr>
              <a:t>paid</a:t>
            </a:r>
            <a:endParaRPr sz="74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773794" y="4611177"/>
            <a:ext cx="244065" cy="256743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R="9509" algn="r">
              <a:spcBef>
                <a:spcPts val="175"/>
              </a:spcBef>
            </a:pPr>
            <a:r>
              <a:rPr sz="749" b="1" spc="-20" dirty="0">
                <a:solidFill>
                  <a:srgbClr val="3D3D3D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  <a:p>
            <a:pPr marR="5071" algn="r">
              <a:spcBef>
                <a:spcPts val="65"/>
              </a:spcBef>
            </a:pPr>
            <a:r>
              <a:rPr sz="649" spc="-25" dirty="0">
                <a:solidFill>
                  <a:srgbClr val="3D3D3D"/>
                </a:solidFill>
                <a:latin typeface="Arial"/>
                <a:cs typeface="Arial"/>
              </a:rPr>
              <a:t>£m</a:t>
            </a:r>
            <a:endParaRPr sz="64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385695" y="4593237"/>
            <a:ext cx="247234" cy="257074"/>
          </a:xfrm>
          <a:prstGeom prst="rect">
            <a:avLst/>
          </a:prstGeom>
        </p:spPr>
        <p:txBody>
          <a:bodyPr vert="horz" wrap="square" lIns="0" tIns="36768" rIns="0" bIns="0" rtlCol="0">
            <a:spAutoFit/>
          </a:bodyPr>
          <a:lstStyle/>
          <a:p>
            <a:pPr marL="12678">
              <a:spcBef>
                <a:spcPts val="290"/>
              </a:spcBef>
            </a:pP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27418">
              <a:spcBef>
                <a:spcPts val="130"/>
              </a:spcBef>
            </a:pPr>
            <a:r>
              <a:rPr sz="549" spc="-25" dirty="0">
                <a:solidFill>
                  <a:srgbClr val="3D3D3D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277062" y="4848906"/>
            <a:ext cx="35817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10,222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6792" y="4848906"/>
            <a:ext cx="5497481" cy="6111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3266">
              <a:spcBef>
                <a:spcPts val="100"/>
              </a:spcBef>
              <a:tabLst>
                <a:tab pos="4893232" algn="l"/>
              </a:tabLst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10,322,326,338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(2023: 10,222,326,338)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ordinary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shares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£1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each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	</a:t>
            </a: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10,322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79"/>
              </a:spcBef>
            </a:pPr>
            <a:endParaRPr sz="799">
              <a:latin typeface="Arial"/>
              <a:cs typeface="Arial"/>
            </a:endParaRPr>
          </a:p>
          <a:p>
            <a:pPr marL="15214"/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Company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has</a:t>
            </a:r>
            <a:r>
              <a:rPr sz="799" spc="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one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class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ordinary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shares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which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carry</a:t>
            </a:r>
            <a:r>
              <a:rPr sz="799" spc="8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no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right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799" spc="-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fixed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income.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433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On 27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March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2024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TSE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allotted and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issued</a:t>
            </a:r>
            <a:r>
              <a:rPr sz="799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100,000,000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ordinary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shares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 £1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each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lo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TS</a:t>
            </a:r>
            <a:r>
              <a:rPr sz="799" spc="2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Global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Holdings</a:t>
            </a:r>
            <a:r>
              <a:rPr sz="799" spc="6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Pte</a:t>
            </a:r>
            <a:r>
              <a:rPr sz="79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86588" y="5607877"/>
            <a:ext cx="258074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30" dirty="0">
                <a:solidFill>
                  <a:srgbClr val="2F579C"/>
                </a:solidFill>
                <a:latin typeface="Arial"/>
                <a:cs typeface="Arial"/>
              </a:rPr>
              <a:t>Company</a:t>
            </a:r>
            <a:r>
              <a:rPr sz="799" spc="16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2F579C"/>
                </a:solidFill>
                <a:latin typeface="Arial"/>
                <a:cs typeface="Arial"/>
              </a:rPr>
              <a:t>reconciliation</a:t>
            </a:r>
            <a:r>
              <a:rPr sz="799" spc="-3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2F579C"/>
                </a:solidFill>
                <a:latin typeface="Arial"/>
                <a:cs typeface="Arial"/>
              </a:rPr>
              <a:t>of</a:t>
            </a:r>
            <a:r>
              <a:rPr sz="799" spc="4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2F579C"/>
                </a:solidFill>
                <a:latin typeface="Arial"/>
                <a:cs typeface="Arial"/>
              </a:rPr>
              <a:t>share capital</a:t>
            </a:r>
            <a:r>
              <a:rPr sz="799" spc="15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30" dirty="0">
                <a:solidFill>
                  <a:srgbClr val="2F579C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2F579C"/>
                </a:solidFill>
                <a:latin typeface="Arial"/>
                <a:cs typeface="Arial"/>
              </a:rPr>
              <a:t>equity</a:t>
            </a:r>
            <a:r>
              <a:rPr sz="799" spc="35" dirty="0">
                <a:solidFill>
                  <a:srgbClr val="8E8E91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07444" y="6171771"/>
            <a:ext cx="744239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10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799" b="1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1</a:t>
            </a:r>
            <a:r>
              <a:rPr sz="799" spc="19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Aprll</a:t>
            </a:r>
            <a:r>
              <a:rPr sz="79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903077" y="6293694"/>
            <a:ext cx="1136011" cy="348664"/>
          </a:xfrm>
          <a:prstGeom prst="rect">
            <a:avLst/>
          </a:prstGeom>
        </p:spPr>
        <p:txBody>
          <a:bodyPr vert="horz" wrap="square" lIns="0" tIns="51982" rIns="0" bIns="0" rtlCol="0">
            <a:spAutoFit/>
          </a:bodyPr>
          <a:lstStyle/>
          <a:p>
            <a:pPr marL="12678">
              <a:spcBef>
                <a:spcPts val="408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Loss</a:t>
            </a:r>
            <a:r>
              <a:rPr sz="799" spc="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year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314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Issue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ordinary</a:t>
            </a:r>
            <a:r>
              <a:rPr sz="799" spc="7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shares</a:t>
            </a:r>
            <a:endParaRPr sz="799">
              <a:latin typeface="Arial"/>
              <a:cs typeface="Arial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907444" y="6665560"/>
            <a:ext cx="87039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799" b="1" spc="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D3D3D"/>
                </a:solidFill>
                <a:latin typeface="Arial"/>
                <a:cs typeface="Arial"/>
              </a:rPr>
              <a:t>31</a:t>
            </a: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3D3D3D"/>
                </a:solidFill>
                <a:latin typeface="Arial"/>
                <a:cs typeface="Arial"/>
              </a:rPr>
              <a:t>March</a:t>
            </a:r>
            <a:r>
              <a:rPr sz="799" b="1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3D3D3D"/>
                </a:solidFill>
                <a:latin typeface="Arial"/>
                <a:cs typeface="Arial"/>
              </a:rPr>
              <a:t>2024</a:t>
            </a:r>
            <a:endParaRPr sz="799">
              <a:latin typeface="Arial"/>
              <a:cs typeface="Arial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407130" y="5855026"/>
            <a:ext cx="722051" cy="3359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lnSpc>
                <a:spcPts val="883"/>
              </a:lnSpc>
              <a:spcBef>
                <a:spcPts val="100"/>
              </a:spcBef>
            </a:pPr>
            <a:r>
              <a:rPr sz="749" b="1" dirty="0">
                <a:solidFill>
                  <a:srgbClr val="3D3D3D"/>
                </a:solidFill>
                <a:latin typeface="Arial"/>
                <a:cs typeface="Arial"/>
              </a:rPr>
              <a:t>Ordinary</a:t>
            </a:r>
            <a:r>
              <a:rPr sz="749" b="1" spc="7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49" b="1" spc="-10" dirty="0">
                <a:solidFill>
                  <a:srgbClr val="3D3D3D"/>
                </a:solidFill>
                <a:latin typeface="Arial"/>
                <a:cs typeface="Arial"/>
              </a:rPr>
              <a:t>share</a:t>
            </a:r>
            <a:endParaRPr sz="749">
              <a:latin typeface="Arial"/>
              <a:cs typeface="Arial"/>
            </a:endParaRPr>
          </a:p>
          <a:p>
            <a:pPr marR="7607" algn="r">
              <a:lnSpc>
                <a:spcPts val="883"/>
              </a:lnSpc>
            </a:pPr>
            <a:r>
              <a:rPr sz="749" b="1" spc="-10" dirty="0">
                <a:solidFill>
                  <a:srgbClr val="3D3D3D"/>
                </a:solidFill>
                <a:latin typeface="Arial"/>
                <a:cs typeface="Arial"/>
              </a:rPr>
              <a:t>capital</a:t>
            </a:r>
            <a:endParaRPr sz="749">
              <a:latin typeface="Arial"/>
              <a:cs typeface="Arial"/>
            </a:endParaRPr>
          </a:p>
          <a:p>
            <a:pPr marR="5071" algn="r">
              <a:spcBef>
                <a:spcPts val="20"/>
              </a:spcBef>
            </a:pPr>
            <a:r>
              <a:rPr sz="549" b="1" spc="-25" dirty="0">
                <a:solidFill>
                  <a:srgbClr val="3D3D3D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392282" y="5855026"/>
            <a:ext cx="644711" cy="3372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15214" algn="r">
              <a:lnSpc>
                <a:spcPts val="892"/>
              </a:lnSpc>
              <a:spcBef>
                <a:spcPts val="100"/>
              </a:spcBef>
            </a:pPr>
            <a:r>
              <a:rPr sz="749" b="1" spc="-10" dirty="0">
                <a:solidFill>
                  <a:srgbClr val="3D3D3D"/>
                </a:solidFill>
                <a:latin typeface="Arial"/>
                <a:cs typeface="Arial"/>
              </a:rPr>
              <a:t>Accumulated</a:t>
            </a:r>
            <a:endParaRPr sz="749">
              <a:latin typeface="Arial"/>
              <a:cs typeface="Arial"/>
            </a:endParaRPr>
          </a:p>
          <a:p>
            <a:pPr marR="6973" algn="r">
              <a:lnSpc>
                <a:spcPts val="868"/>
              </a:lnSpc>
            </a:pPr>
            <a:r>
              <a:rPr sz="749" b="1" spc="-10" dirty="0">
                <a:solidFill>
                  <a:srgbClr val="3D3D3D"/>
                </a:solidFill>
                <a:latin typeface="Arial"/>
                <a:cs typeface="Arial"/>
              </a:rPr>
              <a:t>deficit</a:t>
            </a:r>
            <a:endParaRPr sz="749">
              <a:latin typeface="Arial"/>
              <a:cs typeface="Arial"/>
            </a:endParaRPr>
          </a:p>
          <a:p>
            <a:pPr marR="5071" algn="r">
              <a:lnSpc>
                <a:spcPts val="694"/>
              </a:lnSpc>
            </a:pPr>
            <a:r>
              <a:rPr sz="599" spc="-25" dirty="0">
                <a:solidFill>
                  <a:srgbClr val="3D3D3D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362105" y="5967804"/>
            <a:ext cx="268788" cy="22441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874"/>
              </a:lnSpc>
              <a:spcBef>
                <a:spcPts val="100"/>
              </a:spcBef>
            </a:pPr>
            <a:r>
              <a:rPr sz="749" b="1" spc="-10" dirty="0">
                <a:solidFill>
                  <a:srgbClr val="3D3D3D"/>
                </a:solidFill>
                <a:latin typeface="Arial"/>
                <a:cs typeface="Arial"/>
              </a:rPr>
              <a:t>Total</a:t>
            </a:r>
            <a:endParaRPr sz="749">
              <a:latin typeface="Arial"/>
              <a:cs typeface="Arial"/>
            </a:endParaRPr>
          </a:p>
          <a:p>
            <a:pPr marL="141364">
              <a:lnSpc>
                <a:spcPts val="694"/>
              </a:lnSpc>
            </a:pPr>
            <a:r>
              <a:rPr sz="599" spc="-25" dirty="0">
                <a:solidFill>
                  <a:srgbClr val="3D3D3D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777952" y="6174819"/>
            <a:ext cx="34866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10,222</a:t>
            </a:r>
            <a:endParaRPr sz="799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638898" y="6073217"/>
            <a:ext cx="420299" cy="25822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38035">
              <a:spcBef>
                <a:spcPts val="100"/>
              </a:spcBef>
            </a:pPr>
            <a:r>
              <a:rPr sz="2396" spc="-704" baseline="-29513" dirty="0">
                <a:solidFill>
                  <a:srgbClr val="9EAEC6"/>
                </a:solidFill>
                <a:latin typeface="Times New Roman"/>
                <a:cs typeface="Times New Roman"/>
              </a:rPr>
              <a:t>-</a:t>
            </a: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(5,001)</a:t>
            </a:r>
            <a:endParaRPr sz="799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818727" y="6339416"/>
            <a:ext cx="215538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(73)</a:t>
            </a:r>
            <a:endParaRPr sz="799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6335356" y="6138242"/>
            <a:ext cx="295414" cy="510317"/>
          </a:xfrm>
          <a:prstGeom prst="rect">
            <a:avLst/>
          </a:prstGeom>
        </p:spPr>
        <p:txBody>
          <a:bodyPr vert="horz" wrap="square" lIns="0" tIns="51982" rIns="0" bIns="0" rtlCol="0">
            <a:spAutoFit/>
          </a:bodyPr>
          <a:lstStyle/>
          <a:p>
            <a:pPr marR="10143" algn="r">
              <a:spcBef>
                <a:spcPts val="408"/>
              </a:spcBef>
            </a:pP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5,221</a:t>
            </a:r>
            <a:endParaRPr sz="799">
              <a:latin typeface="Arial"/>
              <a:cs typeface="Arial"/>
            </a:endParaRPr>
          </a:p>
          <a:p>
            <a:pPr marR="5071" algn="r">
              <a:spcBef>
                <a:spcPts val="314"/>
              </a:spcBef>
            </a:pPr>
            <a:r>
              <a:rPr sz="799" b="1" spc="-20" dirty="0">
                <a:solidFill>
                  <a:srgbClr val="3D3D3D"/>
                </a:solidFill>
                <a:latin typeface="Arial"/>
                <a:cs typeface="Arial"/>
              </a:rPr>
              <a:t>(73)</a:t>
            </a:r>
            <a:endParaRPr sz="799">
              <a:latin typeface="Arial"/>
              <a:cs typeface="Arial"/>
            </a:endParaRPr>
          </a:p>
          <a:p>
            <a:pPr marR="5071" algn="r">
              <a:spcBef>
                <a:spcPts val="314"/>
              </a:spcBef>
            </a:pPr>
            <a:r>
              <a:rPr sz="799" b="1" spc="-25" dirty="0">
                <a:solidFill>
                  <a:srgbClr val="3D3D3D"/>
                </a:solidFill>
                <a:latin typeface="Arial"/>
                <a:cs typeface="Arial"/>
              </a:rPr>
              <a:t>100</a:t>
            </a:r>
            <a:endParaRPr sz="799">
              <a:latin typeface="Arial"/>
              <a:cs typeface="Arial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4927345" y="6497916"/>
            <a:ext cx="200323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100</a:t>
            </a:r>
            <a:endParaRPr sz="799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784045" y="6665560"/>
            <a:ext cx="344226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5B5B5E"/>
                </a:solidFill>
                <a:latin typeface="Arial"/>
                <a:cs typeface="Arial"/>
              </a:rPr>
              <a:t>1</a:t>
            </a: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0</a:t>
            </a:r>
            <a:r>
              <a:rPr sz="799" b="1" spc="-10" dirty="0">
                <a:solidFill>
                  <a:srgbClr val="5B5B5E"/>
                </a:solidFill>
                <a:latin typeface="Arial"/>
                <a:cs typeface="Arial"/>
              </a:rPr>
              <a:t>,</a:t>
            </a: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322</a:t>
            </a:r>
            <a:endParaRPr sz="799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673396" y="6665560"/>
            <a:ext cx="36007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(5,074)</a:t>
            </a:r>
            <a:endParaRPr sz="799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335357" y="6668608"/>
            <a:ext cx="29224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10" dirty="0">
                <a:solidFill>
                  <a:srgbClr val="3D3D3D"/>
                </a:solidFill>
                <a:latin typeface="Arial"/>
                <a:cs typeface="Arial"/>
              </a:rPr>
              <a:t>5,248</a:t>
            </a:r>
            <a:endParaRPr sz="799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82682" y="6949032"/>
            <a:ext cx="2682177" cy="42473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All</a:t>
            </a:r>
            <a:r>
              <a:rPr sz="799" spc="-7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share</a:t>
            </a:r>
            <a:r>
              <a:rPr sz="799" spc="-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issues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are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ordinary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shares</a:t>
            </a:r>
            <a:r>
              <a:rPr sz="799" spc="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£1</a:t>
            </a:r>
            <a:r>
              <a:rPr sz="799" spc="-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each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 issued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799" spc="-6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par</a:t>
            </a:r>
            <a:r>
              <a:rPr sz="799" spc="-20" dirty="0">
                <a:solidFill>
                  <a:srgbClr val="8E8E91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304"/>
              </a:spcBef>
            </a:pPr>
            <a:endParaRPr sz="799">
              <a:latin typeface="Arial"/>
              <a:cs typeface="Arial"/>
            </a:endParaRPr>
          </a:p>
          <a:p>
            <a:pPr marL="19018">
              <a:spcBef>
                <a:spcPts val="5"/>
              </a:spcBef>
            </a:pPr>
            <a:r>
              <a:rPr sz="799" b="1" dirty="0">
                <a:solidFill>
                  <a:srgbClr val="6679A8"/>
                </a:solidFill>
                <a:latin typeface="Arial"/>
                <a:cs typeface="Arial"/>
              </a:rPr>
              <a:t>2</a:t>
            </a:r>
            <a:r>
              <a:rPr sz="799" b="1" dirty="0">
                <a:solidFill>
                  <a:srgbClr val="2F579C"/>
                </a:solidFill>
                <a:latin typeface="Arial"/>
                <a:cs typeface="Arial"/>
              </a:rPr>
              <a:t>7.</a:t>
            </a:r>
            <a:r>
              <a:rPr sz="799" b="1" spc="80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9C"/>
                </a:solidFill>
                <a:latin typeface="Arial"/>
                <a:cs typeface="Arial"/>
              </a:rPr>
              <a:t>Future</a:t>
            </a:r>
            <a:r>
              <a:rPr sz="799" b="1" spc="175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9C"/>
                </a:solidFill>
                <a:latin typeface="Arial"/>
                <a:cs typeface="Arial"/>
              </a:rPr>
              <a:t>capital</a:t>
            </a:r>
            <a:r>
              <a:rPr sz="799" b="1" spc="125" dirty="0">
                <a:solidFill>
                  <a:srgbClr val="2F579C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2F579C"/>
                </a:solidFill>
                <a:latin typeface="Arial"/>
                <a:cs typeface="Arial"/>
              </a:rPr>
              <a:t>expenditure</a:t>
            </a:r>
            <a:endParaRPr sz="799">
              <a:latin typeface="Arial"/>
              <a:cs typeface="Arial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764654" y="7448478"/>
            <a:ext cx="239626" cy="241071"/>
          </a:xfrm>
          <a:prstGeom prst="rect">
            <a:avLst/>
          </a:prstGeom>
        </p:spPr>
        <p:txBody>
          <a:bodyPr vert="horz" wrap="square" lIns="0" tIns="28527" rIns="0" bIns="0" rtlCol="0">
            <a:spAutoFit/>
          </a:bodyPr>
          <a:lstStyle/>
          <a:p>
            <a:pPr marL="12678">
              <a:spcBef>
                <a:spcPts val="225"/>
              </a:spcBef>
            </a:pPr>
            <a:r>
              <a:rPr sz="749" b="1" spc="-20" dirty="0">
                <a:solidFill>
                  <a:srgbClr val="3D3D3D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  <a:p>
            <a:pPr marL="116007">
              <a:spcBef>
                <a:spcPts val="95"/>
              </a:spcBef>
            </a:pPr>
            <a:r>
              <a:rPr sz="549" spc="-25" dirty="0">
                <a:solidFill>
                  <a:srgbClr val="3D3D3D"/>
                </a:solidFill>
                <a:latin typeface="Arial"/>
                <a:cs typeface="Arial"/>
              </a:rPr>
              <a:t>Em</a:t>
            </a:r>
            <a:endParaRPr sz="549">
              <a:latin typeface="Arial"/>
              <a:cs typeface="Arial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376555" y="7442913"/>
            <a:ext cx="251672" cy="256743"/>
          </a:xfrm>
          <a:prstGeom prst="rect">
            <a:avLst/>
          </a:prstGeom>
        </p:spPr>
        <p:txBody>
          <a:bodyPr vert="horz" wrap="square" lIns="0" tIns="27893" rIns="0" bIns="0" rtlCol="0">
            <a:spAutoFit/>
          </a:bodyPr>
          <a:lstStyle/>
          <a:p>
            <a:pPr marL="12678">
              <a:spcBef>
                <a:spcPts val="220"/>
              </a:spcBef>
            </a:pP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2023</a:t>
            </a:r>
            <a:endParaRPr sz="799">
              <a:latin typeface="Arial"/>
              <a:cs typeface="Arial"/>
            </a:endParaRPr>
          </a:p>
          <a:p>
            <a:pPr marL="133123">
              <a:spcBef>
                <a:spcPts val="85"/>
              </a:spcBef>
            </a:pPr>
            <a:r>
              <a:rPr sz="549" spc="-25" dirty="0">
                <a:solidFill>
                  <a:srgbClr val="3D3D3D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901507" y="7647042"/>
            <a:ext cx="1823196" cy="34342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634">
              <a:lnSpc>
                <a:spcPct val="142700"/>
              </a:lnSpc>
              <a:spcBef>
                <a:spcPts val="10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Contracted</a:t>
            </a:r>
            <a:r>
              <a:rPr sz="799" spc="4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but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not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provided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for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 Authorised</a:t>
            </a:r>
            <a:r>
              <a:rPr sz="799" spc="5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but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contracts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not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yet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placed</a:t>
            </a:r>
            <a:endParaRPr sz="799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804712" y="7656187"/>
            <a:ext cx="203493" cy="367048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2678">
              <a:spcBef>
                <a:spcPts val="483"/>
              </a:spcBef>
            </a:pPr>
            <a:r>
              <a:rPr sz="799" b="1" spc="-25" dirty="0">
                <a:solidFill>
                  <a:srgbClr val="3D3D3D"/>
                </a:solidFill>
                <a:latin typeface="Arial"/>
                <a:cs typeface="Arial"/>
              </a:rPr>
              <a:t>112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384"/>
              </a:spcBef>
            </a:pPr>
            <a:r>
              <a:rPr sz="799" b="1" spc="-25" dirty="0">
                <a:solidFill>
                  <a:srgbClr val="3D3D3D"/>
                </a:solidFill>
                <a:latin typeface="Arial"/>
                <a:cs typeface="Arial"/>
              </a:rPr>
              <a:t>230</a:t>
            </a:r>
            <a:endParaRPr sz="799">
              <a:latin typeface="Arial"/>
              <a:cs typeface="Arial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420259" y="7656187"/>
            <a:ext cx="206663" cy="367048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2678">
              <a:spcBef>
                <a:spcPts val="483"/>
              </a:spcBef>
            </a:pP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177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84"/>
              </a:spcBef>
            </a:pP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416</a:t>
            </a:r>
            <a:endParaRPr sz="799">
              <a:latin typeface="Arial"/>
              <a:cs typeface="Arial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778464" y="8174359"/>
            <a:ext cx="5783385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63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At</a:t>
            </a:r>
            <a:r>
              <a:rPr sz="799" spc="-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end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 the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reporting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year</a:t>
            </a:r>
            <a:r>
              <a:rPr sz="799" spc="4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there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was £12m</a:t>
            </a:r>
            <a:r>
              <a:rPr sz="799" spc="-2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0A0A1"/>
                </a:solidFill>
                <a:latin typeface="Arial"/>
                <a:cs typeface="Arial"/>
              </a:rPr>
              <a:t>:</a:t>
            </a:r>
            <a:r>
              <a:rPr sz="799" spc="-35" dirty="0">
                <a:solidFill>
                  <a:srgbClr val="A0A0A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£Sm)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future</a:t>
            </a:r>
            <a:r>
              <a:rPr sz="799" spc="-1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expenditure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planned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relation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intangible</a:t>
            </a:r>
            <a:r>
              <a:rPr sz="799" spc="5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assets,</a:t>
            </a:r>
            <a:r>
              <a:rPr sz="799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D3D3D"/>
                </a:solidFill>
                <a:latin typeface="Arial"/>
                <a:cs typeface="Arial"/>
              </a:rPr>
              <a:t>in-</a:t>
            </a:r>
            <a:r>
              <a:rPr sz="799" dirty="0">
                <a:solidFill>
                  <a:srgbClr val="3D3D3D"/>
                </a:solidFill>
                <a:latin typeface="Arial"/>
                <a:cs typeface="Arial"/>
              </a:rPr>
              <a:t>cluded</a:t>
            </a:r>
            <a:r>
              <a:rPr sz="799" spc="10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D3D3D"/>
                </a:solidFill>
                <a:latin typeface="Arial"/>
                <a:cs typeface="Arial"/>
              </a:rPr>
              <a:t>above</a:t>
            </a:r>
            <a:r>
              <a:rPr sz="799" spc="-10" dirty="0">
                <a:solidFill>
                  <a:srgbClr val="B5B5B5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286" y="1032556"/>
            <a:ext cx="7290247" cy="0"/>
          </a:xfrm>
          <a:custGeom>
            <a:avLst/>
            <a:gdLst/>
            <a:ahLst/>
            <a:cxnLst/>
            <a:rect l="l" t="t" r="r" b="b"/>
            <a:pathLst>
              <a:path w="7302500">
                <a:moveTo>
                  <a:pt x="0" y="0"/>
                </a:moveTo>
                <a:lnTo>
                  <a:pt x="7302189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41146" y="1389468"/>
            <a:ext cx="5900663" cy="0"/>
          </a:xfrm>
          <a:custGeom>
            <a:avLst/>
            <a:gdLst/>
            <a:ahLst/>
            <a:cxnLst/>
            <a:rect l="l" t="t" r="r" b="b"/>
            <a:pathLst>
              <a:path w="5910580">
                <a:moveTo>
                  <a:pt x="0" y="0"/>
                </a:moveTo>
                <a:lnTo>
                  <a:pt x="5910133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3337" y="2139899"/>
            <a:ext cx="5900663" cy="0"/>
          </a:xfrm>
          <a:custGeom>
            <a:avLst/>
            <a:gdLst/>
            <a:ahLst/>
            <a:cxnLst/>
            <a:rect l="l" t="t" r="r" b="b"/>
            <a:pathLst>
              <a:path w="5910580">
                <a:moveTo>
                  <a:pt x="0" y="0"/>
                </a:moveTo>
                <a:lnTo>
                  <a:pt x="5910133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41147" y="2280223"/>
            <a:ext cx="5912708" cy="0"/>
          </a:xfrm>
          <a:custGeom>
            <a:avLst/>
            <a:gdLst/>
            <a:ahLst/>
            <a:cxnLst/>
            <a:rect l="l" t="t" r="r" b="b"/>
            <a:pathLst>
              <a:path w="5922645">
                <a:moveTo>
                  <a:pt x="0" y="0"/>
                </a:moveTo>
                <a:lnTo>
                  <a:pt x="5922344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32195" y="7682712"/>
          <a:ext cx="5885448" cy="147896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0264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399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15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15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30591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8910" algn="r">
                        <a:lnSpc>
                          <a:spcPts val="910"/>
                        </a:lnSpc>
                        <a:spcBef>
                          <a:spcPts val="15"/>
                        </a:spcBef>
                      </a:pPr>
                      <a:r>
                        <a:rPr sz="800" b="1" spc="-2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2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930"/>
                        </a:lnSpc>
                      </a:pPr>
                      <a:r>
                        <a:rPr sz="900" spc="-20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2023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75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ts val="600"/>
                        </a:lnSpc>
                      </a:pPr>
                      <a:r>
                        <a:rPr sz="600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600"/>
                        </a:lnSpc>
                      </a:pPr>
                      <a:r>
                        <a:rPr sz="6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4537">
                <a:tc>
                  <a:txBody>
                    <a:bodyPr/>
                    <a:lstStyle/>
                    <a:p>
                      <a:pPr marL="74930">
                        <a:lnSpc>
                          <a:spcPts val="95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51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(689)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T w="2857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161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7707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 in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-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excluding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overdrafts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510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(512)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380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(94}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8627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Change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resulting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flows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(1,201)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Exchange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rate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6319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(35)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changes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19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700" b="1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(94)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0528"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800" spc="-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6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(1,224)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(62)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 debt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beginning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637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(1,379)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</a:t>
                      </a:r>
                      <a:r>
                        <a:rPr sz="800" spc="-10" dirty="0">
                          <a:solidFill>
                            <a:srgbClr val="8A8C89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317)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spc="-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(2,603)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(1,379)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195048" y="9519130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41165" y="708723"/>
            <a:ext cx="2840027" cy="59146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76704">
              <a:spcBef>
                <a:spcPts val="100"/>
              </a:spcBef>
            </a:pPr>
            <a:r>
              <a:rPr sz="1198" b="1" dirty="0">
                <a:solidFill>
                  <a:srgbClr val="2F57A3"/>
                </a:solidFill>
                <a:latin typeface="Arial"/>
                <a:cs typeface="Arial"/>
              </a:rPr>
              <a:t>E7.</a:t>
            </a:r>
            <a:r>
              <a:rPr sz="1198" b="1" spc="6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7A3"/>
                </a:solidFill>
                <a:latin typeface="Arial"/>
                <a:cs typeface="Arial"/>
              </a:rPr>
              <a:t>Notes</a:t>
            </a:r>
            <a:r>
              <a:rPr sz="1198" b="1" spc="9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7A3"/>
                </a:solidFill>
                <a:latin typeface="Arial"/>
                <a:cs typeface="Arial"/>
              </a:rPr>
              <a:t>to</a:t>
            </a:r>
            <a:r>
              <a:rPr sz="1198" b="1" spc="8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7A3"/>
                </a:solidFill>
                <a:latin typeface="Arial"/>
                <a:cs typeface="Arial"/>
              </a:rPr>
              <a:t>the</a:t>
            </a:r>
            <a:r>
              <a:rPr sz="1198" b="1" spc="4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F57A3"/>
                </a:solidFill>
                <a:latin typeface="Arial"/>
                <a:cs typeface="Arial"/>
              </a:rPr>
              <a:t>financial</a:t>
            </a:r>
            <a:r>
              <a:rPr sz="1198" b="1" spc="15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F57A3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  <a:p>
            <a:pPr>
              <a:spcBef>
                <a:spcPts val="559"/>
              </a:spcBef>
            </a:pPr>
            <a:endParaRPr sz="1198">
              <a:latin typeface="Arial"/>
              <a:cs typeface="Arial"/>
            </a:endParaRPr>
          </a:p>
          <a:p>
            <a:pPr marL="12678"/>
            <a:r>
              <a:rPr sz="799" b="1" dirty="0">
                <a:solidFill>
                  <a:srgbClr val="2F57A3"/>
                </a:solidFill>
                <a:latin typeface="Arial"/>
                <a:cs typeface="Arial"/>
              </a:rPr>
              <a:t>28.</a:t>
            </a:r>
            <a:r>
              <a:rPr sz="799" b="1" spc="11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A3"/>
                </a:solidFill>
                <a:latin typeface="Arial"/>
                <a:cs typeface="Arial"/>
              </a:rPr>
              <a:t>Exposure</a:t>
            </a:r>
            <a:r>
              <a:rPr sz="799" b="1" spc="22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2F57A3"/>
                </a:solidFill>
                <a:latin typeface="Arial"/>
                <a:cs typeface="Arial"/>
              </a:rPr>
              <a:t>for</a:t>
            </a:r>
            <a:r>
              <a:rPr sz="898" b="1" spc="4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A3"/>
                </a:solidFill>
                <a:latin typeface="Arial"/>
                <a:cs typeface="Arial"/>
              </a:rPr>
              <a:t>cash</a:t>
            </a:r>
            <a:r>
              <a:rPr sz="799" b="1" spc="10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A3"/>
                </a:solidFill>
                <a:latin typeface="Arial"/>
                <a:cs typeface="Arial"/>
              </a:rPr>
              <a:t>outflows</a:t>
            </a:r>
            <a:r>
              <a:rPr sz="799" b="1" spc="11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A3"/>
                </a:solidFill>
                <a:latin typeface="Arial"/>
                <a:cs typeface="Arial"/>
              </a:rPr>
              <a:t>relating</a:t>
            </a:r>
            <a:r>
              <a:rPr sz="799" b="1" spc="17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A3"/>
                </a:solidFill>
                <a:latin typeface="Arial"/>
                <a:cs typeface="Arial"/>
              </a:rPr>
              <a:t>to</a:t>
            </a:r>
            <a:r>
              <a:rPr sz="799" b="1" spc="14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2F57A3"/>
                </a:solidFill>
                <a:latin typeface="Arial"/>
                <a:cs typeface="Arial"/>
              </a:rPr>
              <a:t>leases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839441" y="1382128"/>
            <a:ext cx="241529" cy="12789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49" b="1" spc="-20" dirty="0">
                <a:solidFill>
                  <a:srgbClr val="242424"/>
                </a:solidFill>
                <a:latin typeface="Arial"/>
                <a:cs typeface="Arial"/>
              </a:rPr>
              <a:t>2024</a:t>
            </a:r>
            <a:endParaRPr sz="7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41749" y="1360011"/>
            <a:ext cx="258644" cy="1507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spc="-65" dirty="0">
                <a:solidFill>
                  <a:srgbClr val="363636"/>
                </a:solidFill>
                <a:latin typeface="Courier New"/>
                <a:cs typeface="Courier New"/>
              </a:rPr>
              <a:t>2023</a:t>
            </a:r>
            <a:endParaRPr sz="898">
              <a:latin typeface="Courier New"/>
              <a:cs typeface="Courier New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509631" y="1498810"/>
            <a:ext cx="1244414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450716" algn="l"/>
                <a:tab pos="1068790" algn="l"/>
              </a:tabLst>
            </a:pPr>
            <a:r>
              <a:rPr sz="599" b="1" u="heavy" dirty="0">
                <a:solidFill>
                  <a:srgbClr val="24242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b="1" u="heavy" spc="-25" dirty="0">
                <a:solidFill>
                  <a:srgbClr val="24242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b="1" u="heavy" dirty="0">
                <a:solidFill>
                  <a:srgbClr val="242424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	</a:t>
            </a:r>
            <a:r>
              <a:rPr sz="599" u="heavy" spc="-25" dirty="0">
                <a:solidFill>
                  <a:srgbClr val="363636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£m</a:t>
            </a:r>
            <a:r>
              <a:rPr sz="599" u="heavy" spc="499" dirty="0">
                <a:solidFill>
                  <a:srgbClr val="363636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endParaRPr sz="5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902423" y="1546938"/>
            <a:ext cx="3412469" cy="583854"/>
          </a:xfrm>
          <a:prstGeom prst="rect">
            <a:avLst/>
          </a:prstGeom>
        </p:spPr>
        <p:txBody>
          <a:bodyPr vert="horz" wrap="square" lIns="0" tIns="76072" rIns="0" bIns="0" rtlCol="0">
            <a:spAutoFit/>
          </a:bodyPr>
          <a:lstStyle/>
          <a:p>
            <a:pPr marL="12678">
              <a:spcBef>
                <a:spcPts val="599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Future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exposure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for cash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outflows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by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at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end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849" b="1" spc="-20" dirty="0">
                <a:solidFill>
                  <a:srgbClr val="363636"/>
                </a:solidFill>
                <a:latin typeface="Arial"/>
                <a:cs typeface="Arial"/>
              </a:rPr>
              <a:t>y</a:t>
            </a:r>
            <a:r>
              <a:rPr sz="849" b="1" spc="-20" dirty="0">
                <a:solidFill>
                  <a:srgbClr val="4F4F4F"/>
                </a:solidFill>
                <a:latin typeface="Arial"/>
                <a:cs typeface="Arial"/>
              </a:rPr>
              <a:t>ear</a:t>
            </a:r>
            <a:r>
              <a:rPr sz="849" b="1" spc="-20" dirty="0">
                <a:solidFill>
                  <a:srgbClr val="A1A1A1"/>
                </a:solidFill>
                <a:latin typeface="Arial"/>
                <a:cs typeface="Arial"/>
              </a:rPr>
              <a:t>:</a:t>
            </a:r>
            <a:endParaRPr sz="849">
              <a:latin typeface="Arial"/>
              <a:cs typeface="Arial"/>
            </a:endParaRPr>
          </a:p>
          <a:p>
            <a:pPr marL="15214">
              <a:spcBef>
                <a:spcPts val="474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Future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cash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outflows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relating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termination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extension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options</a:t>
            </a:r>
            <a:endParaRPr sz="799">
              <a:latin typeface="Arial"/>
              <a:cs typeface="Arial"/>
            </a:endParaRPr>
          </a:p>
          <a:p>
            <a:pPr marL="15214">
              <a:spcBef>
                <a:spcPts val="483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Future cash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outflows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relating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leases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committed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but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not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yet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commenced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937416" y="1979777"/>
            <a:ext cx="14200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b="1" spc="-25" dirty="0">
                <a:solidFill>
                  <a:srgbClr val="4F4F4F"/>
                </a:solidFill>
                <a:latin typeface="Arial"/>
                <a:cs typeface="Arial"/>
              </a:rPr>
              <a:t>19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552088" y="1979777"/>
            <a:ext cx="14453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-25" dirty="0">
                <a:solidFill>
                  <a:srgbClr val="4F4F4F"/>
                </a:solidFill>
                <a:latin typeface="Arial"/>
                <a:cs typeface="Arial"/>
              </a:rPr>
              <a:t>23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38931" y="2135354"/>
            <a:ext cx="5857555" cy="200513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R="5071" algn="r">
              <a:spcBef>
                <a:spcPts val="100"/>
              </a:spcBef>
              <a:tabLst>
                <a:tab pos="611099" algn="l"/>
              </a:tabLst>
            </a:pPr>
            <a:r>
              <a:rPr sz="799" b="1" spc="-25" dirty="0">
                <a:solidFill>
                  <a:srgbClr val="4F4F4F"/>
                </a:solidFill>
                <a:latin typeface="Arial"/>
                <a:cs typeface="Arial"/>
              </a:rPr>
              <a:t>19</a:t>
            </a:r>
            <a:r>
              <a:rPr sz="799" b="1" dirty="0">
                <a:solidFill>
                  <a:srgbClr val="4F4F4F"/>
                </a:solidFill>
                <a:latin typeface="Arial"/>
                <a:cs typeface="Arial"/>
              </a:rPr>
              <a:t>	</a:t>
            </a:r>
            <a:r>
              <a:rPr sz="799" spc="-25" dirty="0">
                <a:solidFill>
                  <a:srgbClr val="4F4F4F"/>
                </a:solidFill>
                <a:latin typeface="Arial"/>
                <a:cs typeface="Arial"/>
              </a:rPr>
              <a:t>23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839"/>
              </a:spcBef>
            </a:pPr>
            <a:endParaRPr sz="799">
              <a:latin typeface="Arial"/>
              <a:cs typeface="Arial"/>
            </a:endParaRPr>
          </a:p>
          <a:p>
            <a:pPr marL="200319" indent="-180033" algn="just">
              <a:buAutoNum type="arabicPeriod" startAt="29"/>
              <a:tabLst>
                <a:tab pos="200319" algn="l"/>
              </a:tabLst>
            </a:pPr>
            <a:r>
              <a:rPr sz="799" spc="45" dirty="0">
                <a:solidFill>
                  <a:srgbClr val="2F57A3"/>
                </a:solidFill>
                <a:latin typeface="Arial"/>
                <a:cs typeface="Arial"/>
              </a:rPr>
              <a:t>Contingencies</a:t>
            </a:r>
            <a:endParaRPr sz="799">
              <a:latin typeface="Arial"/>
              <a:cs typeface="Arial"/>
            </a:endParaRPr>
          </a:p>
          <a:p>
            <a:pPr marL="15848" marR="20285" indent="-3804" algn="just">
              <a:lnSpc>
                <a:spcPts val="938"/>
              </a:lnSpc>
              <a:spcBef>
                <a:spcPts val="314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Dependent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future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events, other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current legal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proceedings</a:t>
            </a:r>
            <a:r>
              <a:rPr sz="79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recent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significant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contracts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may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give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rise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contingencies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commitments</a:t>
            </a:r>
            <a:r>
              <a:rPr sz="799" spc="-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which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not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disclosed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as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possibility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any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outflow in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settlement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remote.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There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are</a:t>
            </a:r>
            <a:r>
              <a:rPr sz="799" spc="-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also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contingent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liabilities</a:t>
            </a:r>
            <a:r>
              <a:rPr sz="799" spc="499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64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649" spc="1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ordinary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course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business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connection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completion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contractual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arrangements.</a:t>
            </a:r>
            <a:endParaRPr sz="799">
              <a:latin typeface="Arial"/>
              <a:cs typeface="Arial"/>
            </a:endParaRPr>
          </a:p>
          <a:p>
            <a:pPr marL="19652" marR="17750" indent="1268" algn="just">
              <a:spcBef>
                <a:spcPts val="883"/>
              </a:spcBef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party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number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environmental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obligations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where</a:t>
            </a:r>
            <a:r>
              <a:rPr sz="79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there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 a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possibility</a:t>
            </a:r>
            <a:r>
              <a:rPr sz="799" spc="1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that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</a:t>
            </a:r>
            <a:r>
              <a:rPr sz="799" spc="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obligation</a:t>
            </a:r>
            <a:r>
              <a:rPr sz="79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may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crystallise.</a:t>
            </a:r>
            <a:r>
              <a:rPr sz="799" spc="1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No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 provision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has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been</a:t>
            </a:r>
            <a:r>
              <a:rPr sz="799" spc="-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made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these financial</a:t>
            </a:r>
            <a:r>
              <a:rPr sz="799" spc="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statements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where</a:t>
            </a:r>
            <a:r>
              <a:rPr sz="799" spc="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does</a:t>
            </a:r>
            <a:r>
              <a:rPr sz="79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not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consider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that</a:t>
            </a:r>
            <a:r>
              <a:rPr sz="799" spc="6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there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any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probable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loss.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25990" marR="23455" indent="-1902" algn="just">
              <a:lnSpc>
                <a:spcPct val="97700"/>
              </a:lnSpc>
            </a:pP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is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party</a:t>
            </a:r>
            <a:r>
              <a:rPr sz="799" spc="1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to</a:t>
            </a:r>
            <a:r>
              <a:rPr sz="799" spc="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9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number</a:t>
            </a:r>
            <a:r>
              <a:rPr sz="799" spc="1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claims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which</a:t>
            </a:r>
            <a:r>
              <a:rPr sz="799" spc="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may</a:t>
            </a:r>
            <a:r>
              <a:rPr sz="799" spc="9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provide</a:t>
            </a:r>
            <a:r>
              <a:rPr sz="799" spc="1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9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with</a:t>
            </a:r>
            <a:r>
              <a:rPr sz="799" spc="9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</a:t>
            </a:r>
            <a:r>
              <a:rPr sz="799" spc="12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future</a:t>
            </a:r>
            <a:r>
              <a:rPr sz="799" spc="1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inflow</a:t>
            </a:r>
            <a:r>
              <a:rPr sz="799" spc="1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of</a:t>
            </a:r>
            <a:r>
              <a:rPr sz="799" spc="1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cash.</a:t>
            </a:r>
            <a:r>
              <a:rPr sz="799" spc="5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No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amount</a:t>
            </a:r>
            <a:r>
              <a:rPr sz="799" spc="1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has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recorded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in</a:t>
            </a:r>
            <a:r>
              <a:rPr sz="799" spc="4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these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financial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statements</a:t>
            </a:r>
            <a:r>
              <a:rPr sz="799" spc="6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on</a:t>
            </a:r>
            <a:r>
              <a:rPr sz="799" spc="8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basis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that</a:t>
            </a:r>
            <a:r>
              <a:rPr sz="799" spc="7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Group</a:t>
            </a:r>
            <a:r>
              <a:rPr sz="799" spc="3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does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not</a:t>
            </a:r>
            <a:r>
              <a:rPr sz="799" spc="-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consider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it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virtually</a:t>
            </a:r>
            <a:r>
              <a:rPr sz="799" spc="8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certain</a:t>
            </a:r>
            <a:r>
              <a:rPr sz="799" spc="3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that</a:t>
            </a:r>
            <a:r>
              <a:rPr sz="799" spc="5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an</a:t>
            </a:r>
            <a:r>
              <a:rPr sz="799" spc="-1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amount</a:t>
            </a:r>
            <a:r>
              <a:rPr sz="799" spc="75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63636"/>
                </a:solidFill>
                <a:latin typeface="Arial"/>
                <a:cs typeface="Arial"/>
              </a:rPr>
              <a:t>will</a:t>
            </a:r>
            <a:r>
              <a:rPr sz="799" spc="-4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63636"/>
                </a:solidFill>
                <a:latin typeface="Arial"/>
                <a:cs typeface="Arial"/>
              </a:rPr>
              <a:t>be</a:t>
            </a:r>
            <a:r>
              <a:rPr sz="799" spc="-10" dirty="0">
                <a:solidFill>
                  <a:srgbClr val="363636"/>
                </a:solidFill>
                <a:latin typeface="Arial"/>
                <a:cs typeface="Arial"/>
              </a:rPr>
              <a:t> received.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35"/>
              </a:spcBef>
            </a:pPr>
            <a:endParaRPr sz="799">
              <a:latin typeface="Arial"/>
              <a:cs typeface="Arial"/>
            </a:endParaRPr>
          </a:p>
          <a:p>
            <a:pPr marL="206024" indent="-181301" algn="just">
              <a:buSzPct val="112500"/>
              <a:buAutoNum type="arabicPeriod" startAt="30"/>
              <a:tabLst>
                <a:tab pos="206024" algn="l"/>
              </a:tabLst>
            </a:pPr>
            <a:r>
              <a:rPr sz="799" spc="55" dirty="0">
                <a:solidFill>
                  <a:srgbClr val="2F57A3"/>
                </a:solidFill>
                <a:latin typeface="Arial"/>
                <a:cs typeface="Arial"/>
              </a:rPr>
              <a:t>Reconciliation</a:t>
            </a:r>
            <a:r>
              <a:rPr sz="799" spc="3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F57A3"/>
                </a:solidFill>
                <a:latin typeface="Arial"/>
                <a:cs typeface="Arial"/>
              </a:rPr>
              <a:t>of</a:t>
            </a:r>
            <a:r>
              <a:rPr sz="799" spc="6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spc="70" dirty="0">
                <a:solidFill>
                  <a:srgbClr val="2F57A3"/>
                </a:solidFill>
                <a:latin typeface="Arial"/>
                <a:cs typeface="Arial"/>
              </a:rPr>
              <a:t>cash</a:t>
            </a:r>
            <a:r>
              <a:rPr sz="799" spc="5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spc="20" dirty="0">
                <a:solidFill>
                  <a:srgbClr val="2F57A3"/>
                </a:solidFill>
                <a:latin typeface="Arial"/>
                <a:cs typeface="Arial"/>
              </a:rPr>
              <a:t>generated</a:t>
            </a:r>
            <a:r>
              <a:rPr sz="799" spc="10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spc="80" dirty="0">
                <a:solidFill>
                  <a:srgbClr val="2F57A3"/>
                </a:solidFill>
                <a:latin typeface="Arial"/>
                <a:cs typeface="Arial"/>
              </a:rPr>
              <a:t>from</a:t>
            </a:r>
            <a:r>
              <a:rPr sz="799" spc="10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spc="55" dirty="0">
                <a:solidFill>
                  <a:srgbClr val="2F57A3"/>
                </a:solidFill>
                <a:latin typeface="Arial"/>
                <a:cs typeface="Arial"/>
              </a:rPr>
              <a:t>total</a:t>
            </a:r>
            <a:r>
              <a:rPr sz="799" spc="7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F57A3"/>
                </a:solidFill>
                <a:latin typeface="Arial"/>
                <a:cs typeface="Arial"/>
              </a:rPr>
              <a:t>operations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1440273" y="4947448"/>
            <a:ext cx="18384" cy="138832"/>
          </a:xfrm>
          <a:custGeom>
            <a:avLst/>
            <a:gdLst/>
            <a:ahLst/>
            <a:cxnLst/>
            <a:rect l="l" t="t" r="r" b="b"/>
            <a:pathLst>
              <a:path w="18415" h="139064">
                <a:moveTo>
                  <a:pt x="18316" y="138956"/>
                </a:moveTo>
                <a:lnTo>
                  <a:pt x="0" y="138956"/>
                </a:lnTo>
                <a:lnTo>
                  <a:pt x="0" y="0"/>
                </a:lnTo>
                <a:lnTo>
                  <a:pt x="18316" y="0"/>
                </a:lnTo>
                <a:lnTo>
                  <a:pt x="18316" y="138956"/>
                </a:lnTo>
                <a:close/>
              </a:path>
            </a:pathLst>
          </a:custGeom>
          <a:solidFill>
            <a:srgbClr val="E1E1E4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924956" y="4229511"/>
          <a:ext cx="5893056" cy="30498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03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87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614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83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263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700" b="1" spc="-2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1019"/>
                        </a:lnSpc>
                      </a:pPr>
                      <a:r>
                        <a:rPr sz="900" spc="-20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202</a:t>
                      </a:r>
                      <a:r>
                        <a:rPr sz="900" spc="-20" dirty="0">
                          <a:solidFill>
                            <a:srgbClr val="646464"/>
                          </a:solidFill>
                          <a:latin typeface="Courier New"/>
                          <a:cs typeface="Courier New"/>
                        </a:rPr>
                        <a:t>3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38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9705" algn="r">
                        <a:lnSpc>
                          <a:spcPts val="600"/>
                        </a:lnSpc>
                      </a:pPr>
                      <a:r>
                        <a:rPr sz="600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ts val="600"/>
                        </a:lnSpc>
                      </a:pPr>
                      <a:r>
                        <a:rPr sz="600" spc="-25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9261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Loss after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(1,891)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(344)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0286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i="1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Adjustments</a:t>
                      </a:r>
                      <a:r>
                        <a:rPr sz="800" i="1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i="1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for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8484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Taxation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R="18034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470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Deprec</a:t>
                      </a:r>
                      <a:r>
                        <a:rPr sz="80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00" dirty="0">
                          <a:solidFill>
                            <a:srgbClr val="A1A1A1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 amortisation</a:t>
                      </a:r>
                      <a:r>
                        <a:rPr sz="800" spc="8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including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00" spc="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items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(net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grants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released)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7780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534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236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disposal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property</a:t>
                      </a:r>
                      <a:r>
                        <a:rPr sz="800" dirty="0">
                          <a:solidFill>
                            <a:srgbClr val="8A8C89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55" dirty="0">
                          <a:solidFill>
                            <a:srgbClr val="8A8C89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plant</a:t>
                      </a:r>
                      <a:r>
                        <a:rPr sz="800" spc="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equipment</a:t>
                      </a:r>
                      <a:r>
                        <a:rPr sz="800" spc="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Group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7780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-4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income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7399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(18)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Finance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expense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7716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226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133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785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Share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post-tax</a:t>
                      </a:r>
                      <a:r>
                        <a:rPr sz="800" spc="5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results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3170" marB="0"/>
                </a:tc>
                <a:tc>
                  <a:txBody>
                    <a:bodyPr/>
                    <a:lstStyle/>
                    <a:p>
                      <a:pPr marR="17843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A1A1A1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pensions</a:t>
                      </a:r>
                      <a:r>
                        <a:rPr sz="800" spc="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post-retirement</a:t>
                      </a:r>
                      <a:r>
                        <a:rPr sz="800" spc="-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 marR="17526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102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{55)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355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r>
                        <a:rPr sz="800" spc="3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r>
                        <a:rPr sz="800" spc="8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impairments</a:t>
                      </a:r>
                      <a:r>
                        <a:rPr sz="800" spc="95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trade</a:t>
                      </a:r>
                      <a:r>
                        <a:rPr sz="800" spc="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R="18351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900" spc="-50" dirty="0">
                          <a:solidFill>
                            <a:srgbClr val="24242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507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3412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r>
                        <a:rPr sz="800" spc="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(141)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 in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spares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7335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inventories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7526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467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(143)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 in</a:t>
                      </a:r>
                      <a:r>
                        <a:rPr sz="800" spc="-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receivables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7716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116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b="1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404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Movement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747474"/>
                          </a:solidFill>
                          <a:latin typeface="Arial"/>
                          <a:cs typeface="Arial"/>
                        </a:rPr>
                        <a:t>i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</a:t>
                      </a:r>
                      <a:r>
                        <a:rPr sz="800" spc="-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payables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17589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(251)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(92)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rationalisation</a:t>
                      </a:r>
                      <a:r>
                        <a:rPr sz="800" spc="6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costs</a:t>
                      </a:r>
                      <a:r>
                        <a:rPr sz="800" spc="3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provided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17145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265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Utilisation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800" spc="4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rationalisation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provisions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018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spc="-25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(9}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(11)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Net</a:t>
                      </a: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flow</a:t>
                      </a:r>
                      <a:r>
                        <a:rPr sz="800" spc="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(used</a:t>
                      </a:r>
                      <a:r>
                        <a:rPr sz="800" spc="1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in)/generated</a:t>
                      </a:r>
                      <a:r>
                        <a:rPr sz="800" spc="3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from </a:t>
                      </a:r>
                      <a:r>
                        <a:rPr sz="800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7208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10" dirty="0">
                          <a:solidFill>
                            <a:srgbClr val="242424"/>
                          </a:solidFill>
                          <a:latin typeface="Arial"/>
                          <a:cs typeface="Arial"/>
                        </a:rPr>
                        <a:t>(580)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28575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800" spc="-25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566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5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</a:tbl>
          </a:graphicData>
        </a:graphic>
      </p:graphicFrame>
      <p:sp>
        <p:nvSpPr>
          <p:cNvPr id="19" name="object 19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20" name="object 20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95</a:t>
            </a:r>
            <a:endParaRPr sz="849"/>
          </a:p>
        </p:txBody>
      </p:sp>
      <p:sp>
        <p:nvSpPr>
          <p:cNvPr id="18" name="object 18"/>
          <p:cNvSpPr txBox="1"/>
          <p:nvPr/>
        </p:nvSpPr>
        <p:spPr>
          <a:xfrm>
            <a:off x="860696" y="7427257"/>
            <a:ext cx="3120226" cy="15843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98" b="1" dirty="0">
                <a:solidFill>
                  <a:srgbClr val="2F57A3"/>
                </a:solidFill>
                <a:latin typeface="Arial"/>
                <a:cs typeface="Arial"/>
              </a:rPr>
              <a:t>31.</a:t>
            </a:r>
            <a:r>
              <a:rPr sz="898" b="1" spc="-7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2F57A3"/>
                </a:solidFill>
                <a:latin typeface="Arial"/>
                <a:cs typeface="Arial"/>
              </a:rPr>
              <a:t>Reconciliation</a:t>
            </a:r>
            <a:r>
              <a:rPr sz="898" b="1" spc="-2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F57A3"/>
                </a:solidFill>
                <a:latin typeface="Arial"/>
                <a:cs typeface="Arial"/>
              </a:rPr>
              <a:t>of</a:t>
            </a:r>
            <a:r>
              <a:rPr sz="898" b="1" spc="-3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F57A3"/>
                </a:solidFill>
                <a:latin typeface="Arial"/>
                <a:cs typeface="Arial"/>
              </a:rPr>
              <a:t>net</a:t>
            </a:r>
            <a:r>
              <a:rPr sz="898" b="1" spc="-3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F57A3"/>
                </a:solidFill>
                <a:latin typeface="Arial"/>
                <a:cs typeface="Arial"/>
              </a:rPr>
              <a:t>cash</a:t>
            </a:r>
            <a:r>
              <a:rPr sz="799" b="1" spc="-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898" b="1" spc="-25" dirty="0">
                <a:solidFill>
                  <a:srgbClr val="2F57A3"/>
                </a:solidFill>
                <a:latin typeface="Arial"/>
                <a:cs typeface="Arial"/>
              </a:rPr>
              <a:t>flow</a:t>
            </a:r>
            <a:r>
              <a:rPr sz="898" b="1" spc="-2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F57A3"/>
                </a:solidFill>
                <a:latin typeface="Arial"/>
                <a:cs typeface="Arial"/>
              </a:rPr>
              <a:t>to</a:t>
            </a:r>
            <a:r>
              <a:rPr sz="898" b="1" spc="-6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F57A3"/>
                </a:solidFill>
                <a:latin typeface="Arial"/>
                <a:cs typeface="Arial"/>
              </a:rPr>
              <a:t>movement</a:t>
            </a:r>
            <a:r>
              <a:rPr sz="898" b="1" spc="60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948" dirty="0">
                <a:solidFill>
                  <a:srgbClr val="2F57A3"/>
                </a:solidFill>
                <a:latin typeface="Times New Roman"/>
                <a:cs typeface="Times New Roman"/>
              </a:rPr>
              <a:t>in</a:t>
            </a:r>
            <a:r>
              <a:rPr sz="948" spc="25" dirty="0">
                <a:solidFill>
                  <a:srgbClr val="2F57A3"/>
                </a:solidFill>
                <a:latin typeface="Times New Roman"/>
                <a:cs typeface="Times New Roman"/>
              </a:rPr>
              <a:t> </a:t>
            </a:r>
            <a:r>
              <a:rPr sz="898" b="1" dirty="0">
                <a:solidFill>
                  <a:srgbClr val="2F57A3"/>
                </a:solidFill>
                <a:latin typeface="Arial"/>
                <a:cs typeface="Arial"/>
              </a:rPr>
              <a:t>net</a:t>
            </a:r>
            <a:r>
              <a:rPr sz="898" b="1" spc="-35" dirty="0">
                <a:solidFill>
                  <a:srgbClr val="2F57A3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2F57A3"/>
                </a:solidFill>
                <a:latin typeface="Arial"/>
                <a:cs typeface="Arial"/>
              </a:rPr>
              <a:t>debt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9510918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09683" y="1006783"/>
            <a:ext cx="3659703" cy="0"/>
          </a:xfrm>
          <a:custGeom>
            <a:avLst/>
            <a:gdLst/>
            <a:ahLst/>
            <a:cxnLst/>
            <a:rect l="l" t="t" r="r" b="b"/>
            <a:pathLst>
              <a:path w="3665854">
                <a:moveTo>
                  <a:pt x="0" y="0"/>
                </a:moveTo>
                <a:lnTo>
                  <a:pt x="3665315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62809" y="686248"/>
            <a:ext cx="2789946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B579C"/>
                </a:solidFill>
                <a:latin typeface="Arial"/>
                <a:cs typeface="Arial"/>
              </a:rPr>
              <a:t>E7.</a:t>
            </a:r>
            <a:r>
              <a:rPr sz="1198" b="1" spc="100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79C"/>
                </a:solidFill>
                <a:latin typeface="Arial"/>
                <a:cs typeface="Arial"/>
              </a:rPr>
              <a:t>Notes</a:t>
            </a:r>
            <a:r>
              <a:rPr sz="1198" b="1" spc="85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79C"/>
                </a:solidFill>
                <a:latin typeface="Arial"/>
                <a:cs typeface="Arial"/>
              </a:rPr>
              <a:t>to</a:t>
            </a:r>
            <a:r>
              <a:rPr sz="1198" b="1" spc="75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79C"/>
                </a:solidFill>
                <a:latin typeface="Arial"/>
                <a:cs typeface="Arial"/>
              </a:rPr>
              <a:t>the</a:t>
            </a:r>
            <a:r>
              <a:rPr sz="1198" b="1" spc="80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B579C"/>
                </a:solidFill>
                <a:latin typeface="Arial"/>
                <a:cs typeface="Arial"/>
              </a:rPr>
              <a:t>financial</a:t>
            </a:r>
            <a:r>
              <a:rPr sz="1198" b="1" spc="160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B579C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3" name="object 13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96</a:t>
            </a:r>
            <a:endParaRPr sz="849"/>
          </a:p>
        </p:txBody>
      </p:sp>
      <p:sp>
        <p:nvSpPr>
          <p:cNvPr id="5" name="object 5"/>
          <p:cNvSpPr txBox="1"/>
          <p:nvPr/>
        </p:nvSpPr>
        <p:spPr>
          <a:xfrm>
            <a:off x="796542" y="1127204"/>
            <a:ext cx="1261530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2B579C"/>
                </a:solidFill>
                <a:latin typeface="Arial"/>
                <a:cs typeface="Arial"/>
              </a:rPr>
              <a:t>32.</a:t>
            </a:r>
            <a:r>
              <a:rPr sz="799" spc="114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2B579C"/>
                </a:solidFill>
                <a:latin typeface="Arial"/>
                <a:cs typeface="Arial"/>
              </a:rPr>
              <a:t>Analysis</a:t>
            </a:r>
            <a:r>
              <a:rPr sz="799" spc="55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799" spc="50" dirty="0">
                <a:solidFill>
                  <a:srgbClr val="2B579C"/>
                </a:solidFill>
                <a:latin typeface="Arial"/>
                <a:cs typeface="Arial"/>
              </a:rPr>
              <a:t>of</a:t>
            </a:r>
            <a:r>
              <a:rPr sz="799" spc="55" dirty="0">
                <a:solidFill>
                  <a:srgbClr val="2B579C"/>
                </a:solidFill>
                <a:latin typeface="Arial"/>
                <a:cs typeface="Arial"/>
              </a:rPr>
              <a:t> net</a:t>
            </a:r>
            <a:r>
              <a:rPr sz="799" spc="60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799" spc="35" dirty="0">
                <a:solidFill>
                  <a:srgbClr val="2B579C"/>
                </a:solidFill>
                <a:latin typeface="Arial"/>
                <a:cs typeface="Arial"/>
              </a:rPr>
              <a:t>debt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471982" y="1713705"/>
            <a:ext cx="118546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15392" y="1713705"/>
            <a:ext cx="118546" cy="971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49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907389" y="1707355"/>
            <a:ext cx="142635" cy="1048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599" b="1" spc="-25" dirty="0">
                <a:solidFill>
                  <a:srgbClr val="3F3F3F"/>
                </a:solidFill>
                <a:latin typeface="Arial"/>
                <a:cs typeface="Arial"/>
              </a:rPr>
              <a:t>£m</a:t>
            </a:r>
            <a:endParaRPr sz="5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16095" y="1633439"/>
            <a:ext cx="856446" cy="32267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  <a:tabLst>
                <a:tab pos="755633" algn="l"/>
              </a:tabLst>
            </a:pPr>
            <a:r>
              <a:rPr sz="1947" spc="-50" dirty="0">
                <a:solidFill>
                  <a:srgbClr val="AACADD"/>
                </a:solidFill>
                <a:latin typeface="Times New Roman"/>
                <a:cs typeface="Times New Roman"/>
              </a:rPr>
              <a:t>-</a:t>
            </a:r>
            <a:r>
              <a:rPr sz="1947" dirty="0">
                <a:solidFill>
                  <a:srgbClr val="AACADD"/>
                </a:solidFill>
                <a:latin typeface="Times New Roman"/>
                <a:cs typeface="Times New Roman"/>
              </a:rPr>
              <a:t>	</a:t>
            </a:r>
            <a:r>
              <a:rPr sz="1947" spc="-50" dirty="0">
                <a:solidFill>
                  <a:srgbClr val="AACADD"/>
                </a:solidFill>
                <a:latin typeface="Times New Roman"/>
                <a:cs typeface="Times New Roman"/>
              </a:rPr>
              <a:t>-</a:t>
            </a:r>
            <a:endParaRPr sz="1947">
              <a:latin typeface="Times New Roman"/>
              <a:cs typeface="Times New Roman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813486" y="1357312"/>
          <a:ext cx="5978003" cy="17826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9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003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90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34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225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2712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3567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39466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244699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194945" algn="r">
                        <a:lnSpc>
                          <a:spcPts val="880"/>
                        </a:lnSpc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April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438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61594" algn="ctr">
                        <a:lnSpc>
                          <a:spcPts val="855"/>
                        </a:lnSpc>
                        <a:spcBef>
                          <a:spcPts val="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-3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flow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18745" marR="94615" indent="16510">
                        <a:lnSpc>
                          <a:spcPts val="910"/>
                        </a:lnSpc>
                        <a:spcBef>
                          <a:spcPts val="1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Exchange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rate</a:t>
                      </a: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move-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8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51130" marR="159385" indent="80645">
                        <a:lnSpc>
                          <a:spcPts val="890"/>
                        </a:lnSpc>
                        <a:spcBef>
                          <a:spcPts val="5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Other </a:t>
                      </a: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11760">
                        <a:lnSpc>
                          <a:spcPts val="855"/>
                        </a:lnSpc>
                        <a:spcBef>
                          <a:spcPts val="5"/>
                        </a:spcBef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31</a:t>
                      </a:r>
                      <a:r>
                        <a:rPr sz="800" b="1" spc="-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1099">
                <a:tc gridSpan="3">
                  <a:txBody>
                    <a:bodyPr/>
                    <a:lstStyle/>
                    <a:p>
                      <a:pPr marR="223520" algn="r">
                        <a:lnSpc>
                          <a:spcPts val="869"/>
                        </a:lnSpc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ts val="869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1430" algn="ctr">
                        <a:lnSpc>
                          <a:spcPts val="869"/>
                        </a:lnSpc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movements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10795" algn="ctr">
                        <a:lnSpc>
                          <a:spcPts val="590"/>
                        </a:lnSpc>
                        <a:spcBef>
                          <a:spcPts val="105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12065" algn="ctr">
                        <a:lnSpc>
                          <a:spcPts val="869"/>
                        </a:lnSpc>
                      </a:pP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00">
                        <a:latin typeface="Arial"/>
                        <a:cs typeface="Arial"/>
                      </a:endParaRPr>
                    </a:p>
                    <a:p>
                      <a:pPr marR="24765" algn="ctr">
                        <a:lnSpc>
                          <a:spcPts val="565"/>
                        </a:lnSpc>
                        <a:spcBef>
                          <a:spcPts val="130"/>
                        </a:spcBef>
                      </a:pPr>
                      <a:r>
                        <a:rPr sz="5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£m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44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short-term</a:t>
                      </a:r>
                      <a:r>
                        <a:rPr sz="800" spc="6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deposits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/>
                </a:tc>
                <a:tc>
                  <a:txBody>
                    <a:bodyPr/>
                    <a:lstStyle/>
                    <a:p>
                      <a:pPr marL="388620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828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/>
                </a:tc>
                <a:tc>
                  <a:txBody>
                    <a:bodyPr/>
                    <a:lstStyle/>
                    <a:p>
                      <a:pPr marL="5397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(681)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/>
                </a:tc>
                <a:tc>
                  <a:txBody>
                    <a:bodyPr/>
                    <a:lstStyle/>
                    <a:p>
                      <a:pPr marL="2349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18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35585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133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4500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975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overdrafts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975" algn="ct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654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3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101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00" b="1" spc="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800" b="1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equivalents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862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628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97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(689)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3495" algn="ct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(14)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3558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125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306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30734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</a:t>
                      </a:r>
                      <a:r>
                        <a:rPr sz="800" spc="-10" dirty="0">
                          <a:solidFill>
                            <a:srgbClr val="909093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576)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5397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(273)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7620" algn="ct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(92)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5621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(1,898)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00" spc="4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borrowings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80" marB="0"/>
                </a:tc>
                <a:tc>
                  <a:txBody>
                    <a:bodyPr/>
                    <a:lstStyle/>
                    <a:p>
                      <a:pPr marL="34988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(351)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53975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(295)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20955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2065" algn="ct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L="19875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(650)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087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Obligations</a:t>
                      </a:r>
                      <a:r>
                        <a:rPr sz="800" spc="9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under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leases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988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(280)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9055"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56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685"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255" algn="ct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875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(180)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9509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673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Total</a:t>
                      </a:r>
                      <a:r>
                        <a:rPr sz="800" spc="4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debt</a:t>
                      </a:r>
                      <a:r>
                        <a:rPr sz="800" spc="1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excluding</a:t>
                      </a:r>
                      <a:r>
                        <a:rPr sz="800" spc="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bank</a:t>
                      </a:r>
                      <a:r>
                        <a:rPr sz="800" spc="1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overdrafts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734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(2,207)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397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(512)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222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46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20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621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(2,728)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7369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734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(1,379)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16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(1,201)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3495" algn="ctr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620" algn="ctr">
                        <a:lnSpc>
                          <a:spcPct val="100000"/>
                        </a:lnSpc>
                        <a:spcBef>
                          <a:spcPts val="209"/>
                        </a:spcBef>
                      </a:pPr>
                      <a:r>
                        <a:rPr sz="800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(55)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6624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56210">
                        <a:lnSpc>
                          <a:spcPct val="100000"/>
                        </a:lnSpc>
                        <a:spcBef>
                          <a:spcPts val="229"/>
                        </a:spcBef>
                      </a:pPr>
                      <a:r>
                        <a:rPr sz="80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(2,603)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16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785471" y="3254762"/>
            <a:ext cx="5896859" cy="3839108"/>
          </a:xfrm>
          <a:prstGeom prst="rect">
            <a:avLst/>
          </a:prstGeom>
        </p:spPr>
        <p:txBody>
          <a:bodyPr vert="horz" wrap="square" lIns="0" tIns="13947" rIns="0" bIns="0" rtlCol="0">
            <a:spAutoFit/>
          </a:bodyPr>
          <a:lstStyle/>
          <a:p>
            <a:pPr marL="20919" marR="48178" indent="3804" algn="just">
              <a:lnSpc>
                <a:spcPct val="98900"/>
              </a:lnSpc>
              <a:spcBef>
                <a:spcPts val="11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non-cash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movements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non-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borrowings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£59m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rolled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interest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debt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from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immediate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company,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£25m addition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acquisition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a subsidiary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£14m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unwinding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amortised loan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transaction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costs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20" dirty="0">
                <a:solidFill>
                  <a:srgbClr val="B1B1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20919" marR="46910" indent="3804" algn="just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non-cash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movements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4D4D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respect of obligations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comprises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£79m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reduction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 liability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result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reassessment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term,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£64m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additions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contracts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derecognition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lease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liability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£27m.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50"/>
              </a:spcBef>
            </a:pPr>
            <a:endParaRPr sz="799">
              <a:latin typeface="Arial"/>
              <a:cs typeface="Arial"/>
            </a:endParaRPr>
          </a:p>
          <a:p>
            <a:pPr marL="207292" indent="-177498">
              <a:buAutoNum type="arabicPeriod" startAt="33"/>
              <a:tabLst>
                <a:tab pos="207292" algn="l"/>
              </a:tabLst>
            </a:pPr>
            <a:r>
              <a:rPr sz="849" b="1" dirty="0">
                <a:solidFill>
                  <a:srgbClr val="2B579C"/>
                </a:solidFill>
                <a:latin typeface="Arial"/>
                <a:cs typeface="Arial"/>
              </a:rPr>
              <a:t>Disposal</a:t>
            </a:r>
            <a:r>
              <a:rPr sz="849" b="1" spc="10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79C"/>
                </a:solidFill>
                <a:latin typeface="Arial"/>
                <a:cs typeface="Arial"/>
              </a:rPr>
              <a:t>of</a:t>
            </a:r>
            <a:r>
              <a:rPr sz="849" b="1" spc="20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B579C"/>
                </a:solidFill>
                <a:latin typeface="Arial"/>
                <a:cs typeface="Arial"/>
              </a:rPr>
              <a:t>group</a:t>
            </a:r>
            <a:r>
              <a:rPr sz="849" b="1" spc="-15" dirty="0">
                <a:solidFill>
                  <a:srgbClr val="2B579C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B579C"/>
                </a:solidFill>
                <a:latin typeface="Arial"/>
                <a:cs typeface="Arial"/>
              </a:rPr>
              <a:t>undertakings</a:t>
            </a:r>
            <a:endParaRPr sz="849">
              <a:latin typeface="Arial"/>
              <a:cs typeface="Arial"/>
            </a:endParaRPr>
          </a:p>
          <a:p>
            <a:pPr marL="25990" algn="just">
              <a:spcBef>
                <a:spcPts val="759"/>
              </a:spcBef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completed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dissolution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below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subsidiaries,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having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previously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entered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them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mto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llqu1dat1on</a:t>
            </a:r>
            <a:r>
              <a:rPr sz="799" spc="-10" dirty="0">
                <a:solidFill>
                  <a:srgbClr val="B1B1B3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70"/>
              </a:spcBef>
            </a:pPr>
            <a:endParaRPr sz="799">
              <a:latin typeface="Arial"/>
              <a:cs typeface="Arial"/>
            </a:endParaRPr>
          </a:p>
          <a:p>
            <a:pPr marL="461494" lvl="1" indent="-219970">
              <a:lnSpc>
                <a:spcPts val="948"/>
              </a:lnSpc>
              <a:buChar char="•"/>
              <a:tabLst>
                <a:tab pos="46149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Swinden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Housing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Association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(deregistered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29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June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2023)</a:t>
            </a:r>
            <a:endParaRPr sz="799">
              <a:latin typeface="Arial"/>
              <a:cs typeface="Arial"/>
            </a:endParaRPr>
          </a:p>
          <a:p>
            <a:pPr marL="464030" lvl="1" indent="-222506">
              <a:lnSpc>
                <a:spcPts val="1008"/>
              </a:lnSpc>
              <a:buChar char="•"/>
              <a:tabLst>
                <a:tab pos="464030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Denmark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Byggesystemer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i="1" spc="-105" dirty="0">
                <a:solidFill>
                  <a:srgbClr val="3F3F3F"/>
                </a:solidFill>
                <a:latin typeface="Arial"/>
                <a:cs typeface="Arial"/>
              </a:rPr>
              <a:t>AJS</a:t>
            </a:r>
            <a:r>
              <a:rPr sz="849" i="1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9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August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2023)</a:t>
            </a:r>
            <a:endParaRPr sz="799">
              <a:latin typeface="Arial"/>
              <a:cs typeface="Arial"/>
            </a:endParaRPr>
          </a:p>
          <a:p>
            <a:pPr marL="464030" lvl="1" indent="-222506">
              <a:spcBef>
                <a:spcPts val="15"/>
              </a:spcBef>
              <a:buChar char="•"/>
              <a:tabLst>
                <a:tab pos="464030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Sweden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Byggesystemer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AB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11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October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2023)</a:t>
            </a:r>
            <a:endParaRPr sz="799">
              <a:latin typeface="Arial"/>
              <a:cs typeface="Arial"/>
            </a:endParaRPr>
          </a:p>
          <a:p>
            <a:pPr marL="461494" lvl="1" indent="-219970">
              <a:spcBef>
                <a:spcPts val="50"/>
              </a:spcBef>
              <a:buChar char="•"/>
              <a:tabLst>
                <a:tab pos="46149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Investments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58958" lvl="1" indent="-217434">
              <a:spcBef>
                <a:spcPts val="25"/>
              </a:spcBef>
              <a:buChar char="•"/>
              <a:tabLst>
                <a:tab pos="458958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British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Directors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(Nominees)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16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61494" lvl="1" indent="-219970">
              <a:spcBef>
                <a:spcPts val="50"/>
              </a:spcBef>
              <a:buChar char="•"/>
              <a:tabLst>
                <a:tab pos="46149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Orb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Electrical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Steels Limited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16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58958" lvl="1" indent="-217434">
              <a:spcBef>
                <a:spcPts val="25"/>
              </a:spcBef>
              <a:buChar char="•"/>
              <a:tabLst>
                <a:tab pos="458958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Works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16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61494" lvl="1" indent="-219970">
              <a:spcBef>
                <a:spcPts val="25"/>
              </a:spcBef>
              <a:buChar char="•"/>
              <a:tabLst>
                <a:tab pos="46149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Liaison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Services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(India)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 (Dissolved 16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64030" lvl="1" indent="-222506">
              <a:spcBef>
                <a:spcPts val="50"/>
              </a:spcBef>
              <a:buChar char="•"/>
              <a:tabLst>
                <a:tab pos="464030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Hotdings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21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64030" lvl="1" indent="-222506">
              <a:spcBef>
                <a:spcPts val="25"/>
              </a:spcBef>
              <a:buChar char="•"/>
              <a:tabLst>
                <a:tab pos="464030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Tulip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 Holdings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(No.2}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21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64030" lvl="1" indent="-222506">
              <a:spcBef>
                <a:spcPts val="50"/>
              </a:spcBef>
              <a:buChar char="•"/>
              <a:tabLst>
                <a:tab pos="464030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Tulip UK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(No</a:t>
            </a:r>
            <a:r>
              <a:rPr sz="799" dirty="0">
                <a:solidFill>
                  <a:srgbClr val="B1B1B3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3}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21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2024)</a:t>
            </a:r>
            <a:endParaRPr sz="799">
              <a:latin typeface="Arial"/>
              <a:cs typeface="Arial"/>
            </a:endParaRPr>
          </a:p>
          <a:p>
            <a:pPr marL="461494" lvl="1" indent="-219970">
              <a:spcBef>
                <a:spcPts val="25"/>
              </a:spcBef>
              <a:buChar char="•"/>
              <a:tabLst>
                <a:tab pos="46149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Catnic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(Dissolved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22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2024}</a:t>
            </a:r>
            <a:endParaRPr sz="799">
              <a:latin typeface="Arial"/>
              <a:cs typeface="Arial"/>
            </a:endParaRPr>
          </a:p>
          <a:p>
            <a:pPr marL="461494" lvl="1" indent="-219970">
              <a:spcBef>
                <a:spcPts val="25"/>
              </a:spcBef>
              <a:buChar char="•"/>
              <a:tabLst>
                <a:tab pos="461494" algn="l"/>
              </a:tabLst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Management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 (Dissolved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22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2024}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20"/>
              </a:spcBef>
            </a:pPr>
            <a:endParaRPr sz="799">
              <a:latin typeface="Arial"/>
              <a:cs typeface="Arial"/>
            </a:endParaRPr>
          </a:p>
          <a:p>
            <a:pPr marL="19652" algn="just"/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Details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 companies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currently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still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F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D4D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liquidalton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can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found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 Note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37</a:t>
            </a:r>
            <a:endParaRPr sz="799">
              <a:latin typeface="Arial"/>
              <a:cs typeface="Arial"/>
            </a:endParaRPr>
          </a:p>
          <a:p>
            <a:pPr>
              <a:spcBef>
                <a:spcPts val="45"/>
              </a:spcBef>
            </a:pPr>
            <a:endParaRPr sz="799">
              <a:latin typeface="Arial"/>
              <a:cs typeface="Arial"/>
            </a:endParaRPr>
          </a:p>
          <a:p>
            <a:pPr marL="193980" marR="13946" indent="-181935" algn="just">
              <a:lnSpc>
                <a:spcPts val="93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r>
              <a:rPr sz="799" spc="483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During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 has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partially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previously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recognised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F"/>
                </a:solidFill>
                <a:latin typeface="Arial"/>
                <a:cs typeface="Arial"/>
              </a:rPr>
              <a:t>in</a:t>
            </a:r>
            <a:r>
              <a:rPr sz="799" spc="15" dirty="0">
                <a:solidFill>
                  <a:srgbClr val="4D4D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relation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 consideration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previous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business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divestments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now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deemed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as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recoverable</a:t>
            </a:r>
            <a:r>
              <a:rPr sz="799" spc="3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reversal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£2m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(2022-2023</a:t>
            </a:r>
            <a:r>
              <a:rPr sz="799" dirty="0">
                <a:solidFill>
                  <a:srgbClr val="B1B1B3"/>
                </a:solidFill>
                <a:latin typeface="Arial"/>
                <a:cs typeface="Arial"/>
              </a:rPr>
              <a:t>:</a:t>
            </a:r>
            <a:r>
              <a:rPr sz="799" spc="30" dirty="0">
                <a:solidFill>
                  <a:srgbClr val="B1B1B3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£10m)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has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been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credited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799" spc="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1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income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statement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D4D4F"/>
                </a:solidFill>
                <a:latin typeface="Arial"/>
                <a:cs typeface="Arial"/>
              </a:rPr>
              <a:t>in</a:t>
            </a:r>
            <a:r>
              <a:rPr sz="799" spc="50" dirty="0">
                <a:solidFill>
                  <a:srgbClr val="4D4D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year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partially</a:t>
            </a:r>
            <a:r>
              <a:rPr sz="799" spc="1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reverses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previous</a:t>
            </a:r>
            <a:r>
              <a:rPr sz="799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total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net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impairments</a:t>
            </a:r>
            <a:r>
              <a:rPr sz="799" spc="1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£Sm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(2023</a:t>
            </a:r>
            <a:r>
              <a:rPr sz="799" spc="-10" dirty="0">
                <a:solidFill>
                  <a:srgbClr val="B1B1B3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  <a:p>
            <a:pPr marL="197149" algn="just">
              <a:lnSpc>
                <a:spcPts val="903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£16m) in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this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respect.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58477" y="1014253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290" y="1718925"/>
          <a:ext cx="5891154" cy="368379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6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8982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25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545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500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40733"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8120" algn="r">
                        <a:lnSpc>
                          <a:spcPts val="875"/>
                        </a:lnSpc>
                        <a:spcBef>
                          <a:spcPts val="140"/>
                        </a:spcBef>
                      </a:pPr>
                      <a:r>
                        <a:rPr sz="7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775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715" algn="r">
                        <a:lnSpc>
                          <a:spcPts val="925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3126"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3995" algn="r">
                        <a:lnSpc>
                          <a:spcPts val="775"/>
                        </a:lnSpc>
                      </a:pPr>
                      <a:r>
                        <a:rPr sz="600" b="1" i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tm</a:t>
                      </a:r>
                      <a:endParaRPr sz="6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6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£m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5071" marB="0"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179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marL="1270">
                        <a:lnSpc>
                          <a:spcPct val="100000"/>
                        </a:lnSpc>
                        <a:spcBef>
                          <a:spcPts val="234"/>
                        </a:spcBef>
                      </a:pP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b="1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reported</a:t>
                      </a:r>
                      <a:r>
                        <a:rPr sz="800" b="1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b="1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consolidated</a:t>
                      </a:r>
                      <a:r>
                        <a:rPr sz="800" b="1" spc="7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b="1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statement: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9794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5948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Sales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)Omt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68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5848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77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Sales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875" marB="0"/>
                </a:tc>
                <a:tc>
                  <a:txBody>
                    <a:bodyPr/>
                    <a:lstStyle/>
                    <a:p>
                      <a:pPr marR="20701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570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721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Sales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777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ct val="100000"/>
                        </a:lnSpc>
                        <a:spcBef>
                          <a:spcPts val="13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6482" marB="0"/>
                </a:tc>
                <a:tc>
                  <a:txBody>
                    <a:bodyPr/>
                    <a:lstStyle/>
                    <a:p>
                      <a:pPr marR="5080" algn="r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331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14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Sales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17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Income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00660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8255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Purchases</a:t>
                      </a:r>
                      <a:r>
                        <a:rPr sz="800" spc="9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19621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635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Purchases</a:t>
                      </a:r>
                      <a:r>
                        <a:rPr sz="800" spc="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j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oint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8241" marB="0"/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Purchases</a:t>
                      </a:r>
                      <a:r>
                        <a:rPr sz="800" spc="6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ul</a:t>
                      </a:r>
                      <a:r>
                        <a:rPr sz="800" dirty="0">
                          <a:solidFill>
                            <a:srgbClr val="646464"/>
                          </a:solidFill>
                          <a:latin typeface="Arial"/>
                          <a:cs typeface="Arial"/>
                        </a:rPr>
                        <a:t>ti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mate parent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26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Purchases</a:t>
                      </a:r>
                      <a:r>
                        <a:rPr sz="800" spc="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from other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r>
                        <a:rPr sz="800" spc="-10" dirty="0">
                          <a:solidFill>
                            <a:srgbClr val="8E8E8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005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3,171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Interest on</a:t>
                      </a: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646464"/>
                          </a:solidFill>
                          <a:latin typeface="Arial"/>
                          <a:cs typeface="Arial"/>
                        </a:rPr>
                        <a:t>l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oans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from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Immediate</a:t>
                      </a:r>
                      <a:r>
                        <a:rPr sz="800" spc="4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parent company</a:t>
                      </a:r>
                      <a:r>
                        <a:rPr sz="800" spc="4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800" spc="-25" dirty="0">
                          <a:solidFill>
                            <a:srgbClr val="757575"/>
                          </a:solidFill>
                          <a:latin typeface="Arial"/>
                          <a:cs typeface="Arial"/>
                        </a:rPr>
                        <a:t>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80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127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b="1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reported</a:t>
                      </a:r>
                      <a:r>
                        <a:rPr sz="800" b="1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00" b="1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0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Consolidated</a:t>
                      </a:r>
                      <a:r>
                        <a:rPr sz="800" b="1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00" b="1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b="1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sheet: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4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 joint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ventures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r>
                        <a:rPr sz="800" spc="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53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7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ultmate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7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3810" algn="r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458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79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-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15)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ts val="950"/>
                        </a:lnSpc>
                        <a:spcBef>
                          <a:spcPts val="10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8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 marR="2540" algn="r">
                        <a:lnSpc>
                          <a:spcPts val="950"/>
                        </a:lnSpc>
                        <a:spcBef>
                          <a:spcPts val="10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2679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6292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79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joint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operations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34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 marR="444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9018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795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associates</a:t>
                      </a:r>
                      <a:r>
                        <a:rPr sz="800" spc="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9494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7750" marB="0"/>
                </a:tc>
                <a:tc>
                  <a:txBody>
                    <a:bodyPr/>
                    <a:lstStyle/>
                    <a:p>
                      <a:pPr marR="3175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795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Group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companies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6973" marB="0"/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410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424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56582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16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Interest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r>
                        <a:rPr sz="800" spc="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immediate</a:t>
                      </a:r>
                      <a:r>
                        <a:rPr sz="800" spc="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94310" algn="r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49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4579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29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54046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Derivatives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payable</a:t>
                      </a:r>
                      <a:r>
                        <a:rPr sz="800" spc="4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ultimate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-1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0143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3439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2065">
                        <a:lnSpc>
                          <a:spcPts val="869"/>
                        </a:lnSpc>
                        <a:spcBef>
                          <a:spcPts val="90"/>
                        </a:spcBef>
                      </a:pP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Loans</a:t>
                      </a:r>
                      <a:r>
                        <a:rPr sz="800" spc="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owed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immediate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parent</a:t>
                      </a:r>
                      <a:r>
                        <a:rPr sz="800" spc="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company</a:t>
                      </a:r>
                      <a:r>
                        <a:rPr sz="800" spc="6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(Note</a:t>
                      </a:r>
                      <a:r>
                        <a:rPr sz="800" spc="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19)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marR="197485" algn="r">
                        <a:lnSpc>
                          <a:spcPts val="869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1,323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869"/>
                        </a:lnSpc>
                        <a:spcBef>
                          <a:spcPts val="90"/>
                        </a:spcBef>
                      </a:pP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800" spc="-10" dirty="0">
                          <a:solidFill>
                            <a:srgbClr val="8E8E8E"/>
                          </a:solidFill>
                          <a:latin typeface="Arial"/>
                          <a:cs typeface="Arial"/>
                        </a:rPr>
                        <a:t>,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301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11411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</a:tbl>
          </a:graphicData>
        </a:graphic>
      </p:graphicFrame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26480" y="7093959"/>
          <a:ext cx="5891154" cy="672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13163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048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92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7421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815"/>
                        </a:lnSpc>
                        <a:spcBef>
                          <a:spcPts val="90"/>
                        </a:spcBef>
                      </a:pPr>
                      <a:r>
                        <a:rPr sz="700" b="1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141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ts val="865"/>
                        </a:lnSpc>
                        <a:spcBef>
                          <a:spcPts val="40"/>
                        </a:spcBef>
                      </a:pP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2023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2700">
                      <a:solidFill>
                        <a:srgbClr val="00000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671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6375" algn="r">
                        <a:lnSpc>
                          <a:spcPts val="650"/>
                        </a:lnSpc>
                      </a:pPr>
                      <a:r>
                        <a:rPr sz="600" spc="-25" dirty="0">
                          <a:solidFill>
                            <a:srgbClr val="343434"/>
                          </a:solidFill>
                          <a:latin typeface="Times New Roman"/>
                          <a:cs typeface="Times New Roman"/>
                        </a:rPr>
                        <a:t>£m</a:t>
                      </a: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ts val="640"/>
                        </a:lnSpc>
                      </a:pPr>
                      <a:r>
                        <a:rPr sz="5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Em</a:t>
                      </a:r>
                      <a:endParaRPr sz="5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0628">
                <a:tc>
                  <a:txBody>
                    <a:bodyPr/>
                    <a:lstStyle/>
                    <a:p>
                      <a:pPr marL="77470" marR="1779905">
                        <a:lnSpc>
                          <a:spcPts val="1180"/>
                        </a:lnSpc>
                      </a:pPr>
                      <a:r>
                        <a:rPr sz="800" spc="-3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Short-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term</a:t>
                      </a:r>
                      <a:r>
                        <a:rPr sz="800" spc="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employee</a:t>
                      </a:r>
                      <a:r>
                        <a:rPr sz="800" spc="-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2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benefits </a:t>
                      </a:r>
                      <a:r>
                        <a:rPr sz="800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Other</a:t>
                      </a:r>
                      <a:r>
                        <a:rPr sz="800" spc="-3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long term</a:t>
                      </a:r>
                      <a:r>
                        <a:rPr sz="800" spc="-5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00" spc="-1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benefits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b="1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23456" marB="0"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48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5420" algn="r">
                        <a:lnSpc>
                          <a:spcPts val="844"/>
                        </a:lnSpc>
                        <a:spcBef>
                          <a:spcPts val="40"/>
                        </a:spcBef>
                      </a:pPr>
                      <a:r>
                        <a:rPr sz="800" b="1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844"/>
                        </a:lnSpc>
                        <a:spcBef>
                          <a:spcPts val="40"/>
                        </a:spcBef>
                      </a:pPr>
                      <a:r>
                        <a:rPr sz="800" spc="-50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800">
                        <a:latin typeface="Arial"/>
                        <a:cs typeface="Arial"/>
                      </a:endParaRPr>
                    </a:p>
                  </a:txBody>
                  <a:tcPr marL="0" marR="0" marT="5071" marB="0">
                    <a:lnT w="1905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182858" y="9500826"/>
            <a:ext cx="7266158" cy="0"/>
          </a:xfrm>
          <a:custGeom>
            <a:avLst/>
            <a:gdLst/>
            <a:ahLst/>
            <a:cxnLst/>
            <a:rect l="l" t="t" r="r" b="b"/>
            <a:pathLst>
              <a:path w="7278370">
                <a:moveTo>
                  <a:pt x="0" y="0"/>
                </a:moveTo>
                <a:lnTo>
                  <a:pt x="7277767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905725" y="690420"/>
            <a:ext cx="278487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4A3"/>
                </a:solidFill>
                <a:latin typeface="Arial"/>
                <a:cs typeface="Arial"/>
              </a:rPr>
              <a:t>E7.</a:t>
            </a:r>
            <a:r>
              <a:rPr sz="1198" b="1" spc="75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A3"/>
                </a:solidFill>
                <a:latin typeface="Arial"/>
                <a:cs typeface="Arial"/>
              </a:rPr>
              <a:t>Notes</a:t>
            </a:r>
            <a:r>
              <a:rPr sz="1198" b="1" spc="120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A3"/>
                </a:solidFill>
                <a:latin typeface="Arial"/>
                <a:cs typeface="Arial"/>
              </a:rPr>
              <a:t>to</a:t>
            </a:r>
            <a:r>
              <a:rPr sz="1198" b="1" spc="95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A3"/>
                </a:solidFill>
                <a:latin typeface="Arial"/>
                <a:cs typeface="Arial"/>
              </a:rPr>
              <a:t>the</a:t>
            </a:r>
            <a:r>
              <a:rPr sz="1198" b="1" spc="45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A3"/>
                </a:solidFill>
                <a:latin typeface="Arial"/>
                <a:cs typeface="Arial"/>
              </a:rPr>
              <a:t>financial</a:t>
            </a:r>
            <a:r>
              <a:rPr sz="1198" b="1" spc="170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4A3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dt" sz="half" idx="6"/>
          </p:nvPr>
        </p:nvSpPr>
        <p:spPr>
          <a:xfrm>
            <a:off x="377508" y="9937148"/>
            <a:ext cx="1736536" cy="192511"/>
          </a:xfrm>
          <a:prstGeom prst="rect">
            <a:avLst/>
          </a:prstGeom>
        </p:spPr>
        <p:txBody>
          <a:bodyPr vert="horz" wrap="square" lIns="0" tIns="61454" rIns="0" bIns="0" rtlCol="0">
            <a:spAutoFit/>
          </a:bodyPr>
          <a:lstStyle/>
          <a:p>
            <a:pPr marL="21553">
              <a:spcBef>
                <a:spcPts val="20"/>
              </a:spcBef>
            </a:pPr>
            <a:r>
              <a:rPr sz="849" spc="-25" dirty="0">
                <a:solidFill>
                  <a:srgbClr val="3B3B3B"/>
                </a:solidFill>
              </a:rPr>
              <a:t>Tata</a:t>
            </a:r>
            <a:r>
              <a:rPr sz="849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Steel </a:t>
            </a:r>
            <a:r>
              <a:rPr sz="849" spc="-25" dirty="0">
                <a:solidFill>
                  <a:srgbClr val="3B3B3B"/>
                </a:solidFill>
              </a:rPr>
              <a:t>Europe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Limited</a:t>
            </a:r>
            <a:endParaRPr sz="849"/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8"/>
            <a:ext cx="2416051" cy="201051"/>
          </a:xfrm>
          <a:prstGeom prst="rect">
            <a:avLst/>
          </a:prstGeom>
        </p:spPr>
        <p:txBody>
          <a:bodyPr vert="horz" wrap="square" lIns="0" tIns="69911" rIns="0" bIns="0" rtlCol="0">
            <a:spAutoFit/>
          </a:bodyPr>
          <a:lstStyle/>
          <a:p>
            <a:pPr marL="17750">
              <a:spcBef>
                <a:spcPts val="20"/>
              </a:spcBef>
            </a:pPr>
            <a:r>
              <a:rPr sz="849" spc="-20" dirty="0">
                <a:solidFill>
                  <a:srgbClr val="3B3B3B"/>
                </a:solidFill>
              </a:rPr>
              <a:t>Report </a:t>
            </a:r>
            <a:r>
              <a:rPr sz="849" dirty="0">
                <a:solidFill>
                  <a:srgbClr val="3B3B3B"/>
                </a:solidFill>
              </a:rPr>
              <a:t>&amp;</a:t>
            </a:r>
            <a:r>
              <a:rPr sz="849" spc="-60" dirty="0">
                <a:solidFill>
                  <a:srgbClr val="3B3B3B"/>
                </a:solidFill>
              </a:rPr>
              <a:t> </a:t>
            </a:r>
            <a:r>
              <a:rPr sz="849" spc="-10" dirty="0">
                <a:solidFill>
                  <a:srgbClr val="3B3B3B"/>
                </a:solidFill>
              </a:rPr>
              <a:t>Accounts</a:t>
            </a:r>
            <a:r>
              <a:rPr sz="849" spc="20" dirty="0">
                <a:solidFill>
                  <a:srgbClr val="3B3B3B"/>
                </a:solidFill>
              </a:rPr>
              <a:t> </a:t>
            </a:r>
            <a:r>
              <a:rPr sz="849" spc="-20" dirty="0">
                <a:solidFill>
                  <a:srgbClr val="3B3B3B"/>
                </a:solidFill>
              </a:rPr>
              <a:t>2024</a:t>
            </a:r>
            <a:endParaRPr sz="849"/>
          </a:p>
        </p:txBody>
      </p: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5589"/>
          </a:xfrm>
          <a:prstGeom prst="rect">
            <a:avLst/>
          </a:prstGeom>
        </p:spPr>
        <p:txBody>
          <a:bodyPr vert="horz" wrap="square" lIns="0" tIns="64502" rIns="0" bIns="0" rtlCol="0">
            <a:spAutoFit/>
          </a:bodyPr>
          <a:lstStyle/>
          <a:p>
            <a:pPr marL="18384">
              <a:spcBef>
                <a:spcPts val="20"/>
              </a:spcBef>
            </a:pPr>
            <a:r>
              <a:rPr sz="849" spc="-10" dirty="0">
                <a:solidFill>
                  <a:srgbClr val="3B3B3B"/>
                </a:solidFill>
              </a:rPr>
              <a:t>Page</a:t>
            </a:r>
            <a:r>
              <a:rPr sz="849" spc="-35" dirty="0">
                <a:solidFill>
                  <a:srgbClr val="3B3B3B"/>
                </a:solidFill>
              </a:rPr>
              <a:t> </a:t>
            </a:r>
            <a:r>
              <a:rPr sz="849" spc="-25" dirty="0">
                <a:solidFill>
                  <a:srgbClr val="3B3B3B"/>
                </a:solidFill>
              </a:rPr>
              <a:t>97</a:t>
            </a:r>
            <a:endParaRPr sz="849"/>
          </a:p>
        </p:txBody>
      </p:sp>
      <p:sp>
        <p:nvSpPr>
          <p:cNvPr id="7" name="object 7"/>
          <p:cNvSpPr txBox="1"/>
          <p:nvPr/>
        </p:nvSpPr>
        <p:spPr>
          <a:xfrm>
            <a:off x="838321" y="1131730"/>
            <a:ext cx="5872136" cy="48305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>
              <a:spcBef>
                <a:spcPts val="100"/>
              </a:spcBef>
            </a:pP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34.</a:t>
            </a:r>
            <a:r>
              <a:rPr sz="799" b="1" spc="70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Related</a:t>
            </a:r>
            <a:r>
              <a:rPr sz="799" b="1" spc="155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party</a:t>
            </a:r>
            <a:r>
              <a:rPr sz="799" b="1" spc="190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2854A3"/>
                </a:solidFill>
                <a:latin typeface="Arial"/>
                <a:cs typeface="Arial"/>
              </a:rPr>
              <a:t>transactions</a:t>
            </a:r>
            <a:endParaRPr sz="799">
              <a:latin typeface="Arial"/>
              <a:cs typeface="Arial"/>
            </a:endParaRPr>
          </a:p>
          <a:p>
            <a:pPr marL="14579" marR="5071" indent="-2536">
              <a:lnSpc>
                <a:spcPts val="908"/>
              </a:lnSpc>
              <a:spcBef>
                <a:spcPts val="843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table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below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sets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out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details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transactions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which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occurred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normal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course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market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rates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terms,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loans between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Group,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parent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ventures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associates.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2544" y="5530592"/>
            <a:ext cx="5877207" cy="1456148"/>
          </a:xfrm>
          <a:prstGeom prst="rect">
            <a:avLst/>
          </a:prstGeom>
        </p:spPr>
        <p:txBody>
          <a:bodyPr vert="horz" wrap="square" lIns="0" tIns="22188" rIns="0" bIns="0" rtlCol="0">
            <a:spAutoFit/>
          </a:bodyPr>
          <a:lstStyle/>
          <a:p>
            <a:pPr marL="13946" marR="9509" indent="-1902">
              <a:lnSpc>
                <a:spcPts val="908"/>
              </a:lnSpc>
              <a:spcBef>
                <a:spcPts val="17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Included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transactions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balances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above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arrangements</a:t>
            </a:r>
            <a:r>
              <a:rPr sz="799" spc="1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that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have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been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put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place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</a:t>
            </a:r>
            <a:r>
              <a:rPr sz="799" spc="1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Global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Procurement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Co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Pie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Limited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('Proco').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 Tata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Sons.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These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include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 marL="17750">
              <a:lnSpc>
                <a:spcPts val="948"/>
              </a:lnSpc>
            </a:pPr>
            <a:r>
              <a:rPr sz="799" i="1" spc="-10" dirty="0">
                <a:solidFill>
                  <a:srgbClr val="343434"/>
                </a:solidFill>
                <a:latin typeface="Arial"/>
                <a:cs typeface="Arial"/>
              </a:rPr>
              <a:t>Proco</a:t>
            </a:r>
            <a:endParaRPr sz="799">
              <a:latin typeface="Arial"/>
              <a:cs typeface="Arial"/>
            </a:endParaRPr>
          </a:p>
          <a:p>
            <a:pPr marL="20285" marR="5071" indent="-1902">
              <a:lnSpc>
                <a:spcPts val="938"/>
              </a:lnSpc>
              <a:spcBef>
                <a:spcPts val="4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(a) As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at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31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March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£374m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BCBCBC"/>
                </a:solidFill>
                <a:latin typeface="Arial"/>
                <a:cs typeface="Arial"/>
              </a:rPr>
              <a:t>:</a:t>
            </a:r>
            <a:r>
              <a:rPr sz="799" spc="25" dirty="0">
                <a:solidFill>
                  <a:srgbClr val="BCBCB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£396m)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owed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Proco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£3m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Proco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spc="3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£10m).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purchases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relation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agreement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were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£1,91Bm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: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£3</a:t>
            </a:r>
            <a:r>
              <a:rPr sz="799" spc="-10" dirty="0">
                <a:solidFill>
                  <a:srgbClr val="757575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044m).</a:t>
            </a:r>
            <a:endParaRPr sz="799">
              <a:latin typeface="Arial"/>
              <a:cs typeface="Arial"/>
            </a:endParaRPr>
          </a:p>
          <a:p>
            <a:pPr marL="21553">
              <a:lnSpc>
                <a:spcPts val="948"/>
              </a:lnSpc>
              <a:spcBef>
                <a:spcPts val="883"/>
              </a:spcBef>
            </a:pPr>
            <a:r>
              <a:rPr sz="799" i="1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i="1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i="1" spc="-20" dirty="0">
                <a:solidFill>
                  <a:srgbClr val="343434"/>
                </a:solidFill>
                <a:latin typeface="Arial"/>
                <a:cs typeface="Arial"/>
              </a:rPr>
              <a:t>Sans</a:t>
            </a:r>
            <a:endParaRPr sz="799">
              <a:latin typeface="Arial"/>
              <a:cs typeface="Arial"/>
            </a:endParaRPr>
          </a:p>
          <a:p>
            <a:pPr marL="21553" marR="14579" indent="-2536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There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also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 branding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fee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payable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Sons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under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brand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equity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 promotion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agreement,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based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turnover,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£17m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being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payable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(2023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:</a:t>
            </a:r>
            <a:r>
              <a:rPr sz="799" spc="-2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£13m).</a:t>
            </a:r>
            <a:endParaRPr sz="799">
              <a:latin typeface="Arial"/>
              <a:cs typeface="Arial"/>
            </a:endParaRPr>
          </a:p>
          <a:p>
            <a:pPr marL="22187">
              <a:spcBef>
                <a:spcPts val="888"/>
              </a:spcBef>
            </a:pP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Aggregate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compensation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for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key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management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personnel,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being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TSE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Board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was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follows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0162" y="7922206"/>
            <a:ext cx="5872770" cy="1373736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9652">
              <a:spcBef>
                <a:spcPts val="100"/>
              </a:spcBef>
            </a:pP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35.</a:t>
            </a:r>
            <a:r>
              <a:rPr sz="799" b="1" spc="45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Events</a:t>
            </a:r>
            <a:r>
              <a:rPr sz="799" b="1" spc="145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after</a:t>
            </a:r>
            <a:r>
              <a:rPr sz="799" b="1" spc="170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the</a:t>
            </a:r>
            <a:r>
              <a:rPr sz="799" b="1" spc="105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dirty="0">
                <a:solidFill>
                  <a:srgbClr val="2854A3"/>
                </a:solidFill>
                <a:latin typeface="Arial"/>
                <a:cs typeface="Arial"/>
              </a:rPr>
              <a:t>reporting</a:t>
            </a:r>
            <a:r>
              <a:rPr sz="799" b="1" spc="190" dirty="0">
                <a:solidFill>
                  <a:srgbClr val="2854A3"/>
                </a:solidFill>
                <a:latin typeface="Arial"/>
                <a:cs typeface="Arial"/>
              </a:rPr>
              <a:t> </a:t>
            </a:r>
            <a:r>
              <a:rPr sz="799" b="1" spc="-20" dirty="0">
                <a:solidFill>
                  <a:srgbClr val="2854A3"/>
                </a:solidFill>
                <a:latin typeface="Arial"/>
                <a:cs typeface="Arial"/>
              </a:rPr>
              <a:t>year</a:t>
            </a:r>
            <a:endParaRPr sz="799">
              <a:latin typeface="Arial"/>
              <a:cs typeface="Arial"/>
            </a:endParaRPr>
          </a:p>
          <a:p>
            <a:pPr marL="16482" marR="8241" indent="-4437" algn="just">
              <a:lnSpc>
                <a:spcPts val="938"/>
              </a:lnSpc>
              <a:spcBef>
                <a:spcPts val="818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10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April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2024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Group disposed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25</a:t>
            </a:r>
            <a:r>
              <a:rPr sz="799" dirty="0">
                <a:solidFill>
                  <a:srgbClr val="757575"/>
                </a:solidFill>
                <a:latin typeface="Arial"/>
                <a:cs typeface="Arial"/>
              </a:rPr>
              <a:t>%</a:t>
            </a:r>
            <a:r>
              <a:rPr sz="799" spc="20" dirty="0">
                <a:solidFill>
                  <a:srgbClr val="757575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stake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held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</a:t>
            </a:r>
            <a:r>
              <a:rPr sz="799" spc="2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Fabsec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Limited,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indirect</a:t>
            </a:r>
            <a:r>
              <a:rPr sz="799" spc="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Company</a:t>
            </a:r>
            <a:r>
              <a:rPr sz="799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r>
              <a:rPr sz="799" spc="55" dirty="0">
                <a:solidFill>
                  <a:srgbClr val="AAAAAA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financial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impact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this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transaction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</a:t>
            </a:r>
            <a:r>
              <a:rPr sz="799" spc="-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material</a:t>
            </a:r>
            <a:endParaRPr sz="799">
              <a:latin typeface="Arial"/>
              <a:cs typeface="Arial"/>
            </a:endParaRPr>
          </a:p>
          <a:p>
            <a:pPr marL="15848" algn="just">
              <a:spcBef>
                <a:spcPts val="888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Since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i="1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end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TSE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received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£180m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equity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injection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 S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Global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Holdings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Pte</a:t>
            </a:r>
            <a:r>
              <a:rPr sz="799" spc="-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L1m1ted</a:t>
            </a:r>
            <a:endParaRPr sz="799">
              <a:latin typeface="Arial"/>
              <a:cs typeface="Arial"/>
            </a:endParaRPr>
          </a:p>
          <a:p>
            <a:pPr marL="17116" marR="5071" indent="-1902" algn="just">
              <a:lnSpc>
                <a:spcPct val="119500"/>
              </a:lnSpc>
              <a:spcBef>
                <a:spcPts val="534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Subsequent</a:t>
            </a:r>
            <a:r>
              <a:rPr sz="799" spc="2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1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balance</a:t>
            </a:r>
            <a:r>
              <a:rPr sz="799" spc="1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sheet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date</a:t>
            </a:r>
            <a:r>
              <a:rPr sz="799" dirty="0">
                <a:solidFill>
                  <a:srgbClr val="8E8E8E"/>
                </a:solidFill>
                <a:latin typeface="Arial"/>
                <a:cs typeface="Arial"/>
              </a:rPr>
              <a:t>.</a:t>
            </a:r>
            <a:r>
              <a:rPr sz="799" spc="105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UK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business</a:t>
            </a:r>
            <a:r>
              <a:rPr sz="799" spc="1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has</a:t>
            </a:r>
            <a:r>
              <a:rPr sz="799" spc="1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drawn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£1OOm</a:t>
            </a:r>
            <a:r>
              <a:rPr sz="799" spc="1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external</a:t>
            </a:r>
            <a:r>
              <a:rPr sz="799" spc="1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debt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from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1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existing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17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successfully</a:t>
            </a:r>
            <a:r>
              <a:rPr sz="799" spc="1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completed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lhe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ref1nanc10g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two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B4B4B"/>
                </a:solidFill>
                <a:latin typeface="Arial"/>
                <a:cs typeface="Arial"/>
              </a:rPr>
              <a:t>its</a:t>
            </a:r>
            <a:r>
              <a:rPr sz="799" spc="4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existing</a:t>
            </a:r>
            <a:r>
              <a:rPr sz="799" spc="1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facilities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into</a:t>
            </a:r>
            <a:r>
              <a:rPr sz="799" spc="10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9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new</a:t>
            </a:r>
            <a:r>
              <a:rPr sz="799" spc="9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three</a:t>
            </a:r>
            <a:r>
              <a:rPr sz="799" spc="8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year</a:t>
            </a:r>
            <a:r>
              <a:rPr sz="799" spc="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corrmitled</a:t>
            </a:r>
            <a:r>
              <a:rPr sz="799" spc="10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revolving</a:t>
            </a:r>
            <a:r>
              <a:rPr sz="799" spc="1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</a:t>
            </a:r>
            <a:r>
              <a:rPr sz="799" spc="8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faahty</a:t>
            </a:r>
            <a:r>
              <a:rPr sz="799" spc="-10" dirty="0">
                <a:solidFill>
                  <a:srgbClr val="646464"/>
                </a:solidFill>
                <a:latin typeface="Arial"/>
                <a:cs typeface="Arial"/>
              </a:rPr>
              <a:t>.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Furthermore,</a:t>
            </a:r>
            <a:r>
              <a:rPr sz="799" spc="16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</a:t>
            </a:r>
            <a:r>
              <a:rPr sz="799" spc="-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Nederland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increased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its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revolvmg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credit facility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with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an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additional €200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mIllIon,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total</a:t>
            </a:r>
            <a:r>
              <a:rPr sz="7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fac1hty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30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400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million</a:t>
            </a:r>
            <a:r>
              <a:rPr sz="799" spc="-10" dirty="0">
                <a:solidFill>
                  <a:srgbClr val="AAAAAA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1871" y="1015928"/>
            <a:ext cx="7300389" cy="0"/>
          </a:xfrm>
          <a:custGeom>
            <a:avLst/>
            <a:gdLst/>
            <a:ahLst/>
            <a:cxnLst/>
            <a:rect l="l" t="t" r="r" b="b"/>
            <a:pathLst>
              <a:path w="7312659">
                <a:moveTo>
                  <a:pt x="0" y="0"/>
                </a:moveTo>
                <a:lnTo>
                  <a:pt x="7312318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92490" y="3661658"/>
            <a:ext cx="6654411" cy="0"/>
          </a:xfrm>
          <a:custGeom>
            <a:avLst/>
            <a:gdLst/>
            <a:ahLst/>
            <a:cxnLst/>
            <a:rect l="l" t="t" r="r" b="b"/>
            <a:pathLst>
              <a:path w="6665595">
                <a:moveTo>
                  <a:pt x="0" y="0"/>
                </a:moveTo>
                <a:lnTo>
                  <a:pt x="6665319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871" y="9517014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221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68902" y="692345"/>
            <a:ext cx="278487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E7.</a:t>
            </a:r>
            <a:r>
              <a:rPr sz="1198" b="1" spc="7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Notes</a:t>
            </a:r>
            <a:r>
              <a:rPr sz="1198" b="1" spc="14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to</a:t>
            </a:r>
            <a:r>
              <a:rPr sz="1198" b="1" spc="6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the</a:t>
            </a:r>
            <a:r>
              <a:rPr sz="1198" b="1" spc="8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499"/>
                </a:solidFill>
                <a:latin typeface="Arial"/>
                <a:cs typeface="Arial"/>
              </a:rPr>
              <a:t>financial</a:t>
            </a:r>
            <a:r>
              <a:rPr sz="1198" b="1" spc="17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499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98324" y="9879062"/>
            <a:ext cx="1232369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12678">
              <a:spcBef>
                <a:spcPts val="20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Steel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endParaRPr sz="849">
              <a:latin typeface="Arial"/>
              <a:cs typeface="Arial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36133">
              <a:spcBef>
                <a:spcPts val="20"/>
              </a:spcBef>
            </a:pPr>
            <a:r>
              <a:rPr sz="849" spc="-30" dirty="0"/>
              <a:t>Report</a:t>
            </a:r>
            <a:r>
              <a:rPr sz="849" spc="-20" dirty="0"/>
              <a:t> </a:t>
            </a:r>
            <a:r>
              <a:rPr sz="849" dirty="0"/>
              <a:t>&amp;</a:t>
            </a:r>
            <a:r>
              <a:rPr sz="849" spc="-5" dirty="0"/>
              <a:t> </a:t>
            </a:r>
            <a:r>
              <a:rPr sz="849" spc="-20" dirty="0"/>
              <a:t>Accounts</a:t>
            </a:r>
            <a:r>
              <a:rPr sz="849" spc="35" dirty="0"/>
              <a:t> </a:t>
            </a:r>
            <a:r>
              <a:rPr sz="849" spc="-20" dirty="0"/>
              <a:t>2024</a:t>
            </a:r>
            <a:endParaRPr sz="849"/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33018"/>
          </a:xfrm>
          <a:prstGeom prst="rect">
            <a:avLst/>
          </a:prstGeom>
        </p:spPr>
        <p:txBody>
          <a:bodyPr vert="horz" wrap="square" lIns="0" tIns="2536" rIns="0" bIns="0" rtlCol="0">
            <a:spAutoFit/>
          </a:bodyPr>
          <a:lstStyle/>
          <a:p>
            <a:pPr marL="30428">
              <a:spcBef>
                <a:spcPts val="20"/>
              </a:spcBef>
            </a:pPr>
            <a:r>
              <a:rPr sz="849" spc="-10" dirty="0"/>
              <a:t>Page</a:t>
            </a:r>
            <a:r>
              <a:rPr sz="849" spc="-25" dirty="0"/>
              <a:t> </a:t>
            </a:r>
            <a:r>
              <a:rPr sz="849" b="1" spc="-25" dirty="0">
                <a:latin typeface="Arial"/>
                <a:cs typeface="Arial"/>
              </a:rPr>
              <a:t>98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8808" y="1340061"/>
            <a:ext cx="5846778" cy="220862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95881" indent="-180033">
              <a:spcBef>
                <a:spcPts val="100"/>
              </a:spcBef>
              <a:buAutoNum type="arabicPeriod" startAt="36"/>
              <a:tabLst>
                <a:tab pos="195881" algn="l"/>
              </a:tabLst>
            </a:pPr>
            <a:r>
              <a:rPr sz="898" b="1" spc="-20" dirty="0">
                <a:solidFill>
                  <a:srgbClr val="285499"/>
                </a:solidFill>
                <a:latin typeface="Arial"/>
                <a:cs typeface="Arial"/>
              </a:rPr>
              <a:t>Ultimate</a:t>
            </a:r>
            <a:r>
              <a:rPr sz="898" b="1" spc="-1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85499"/>
                </a:solidFill>
                <a:latin typeface="Arial"/>
                <a:cs typeface="Arial"/>
              </a:rPr>
              <a:t>and</a:t>
            </a:r>
            <a:r>
              <a:rPr sz="898" b="1" spc="1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spc="-30" dirty="0">
                <a:solidFill>
                  <a:srgbClr val="285499"/>
                </a:solidFill>
                <a:latin typeface="Arial"/>
                <a:cs typeface="Arial"/>
              </a:rPr>
              <a:t>immediate</a:t>
            </a:r>
            <a:r>
              <a:rPr sz="898" b="1" spc="-2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dirty="0">
                <a:solidFill>
                  <a:srgbClr val="285499"/>
                </a:solidFill>
                <a:latin typeface="Arial"/>
                <a:cs typeface="Arial"/>
              </a:rPr>
              <a:t>parent</a:t>
            </a:r>
            <a:r>
              <a:rPr sz="898" b="1" spc="-55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85499"/>
                </a:solidFill>
                <a:latin typeface="Arial"/>
                <a:cs typeface="Arial"/>
              </a:rPr>
              <a:t>company</a:t>
            </a:r>
            <a:endParaRPr sz="898">
              <a:latin typeface="Arial"/>
              <a:cs typeface="Arial"/>
            </a:endParaRPr>
          </a:p>
          <a:p>
            <a:pPr marL="13312" marR="69731" indent="4437">
              <a:lnSpc>
                <a:spcPts val="958"/>
              </a:lnSpc>
              <a:spcBef>
                <a:spcPts val="784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TS</a:t>
            </a:r>
            <a:r>
              <a:rPr sz="84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Global</a:t>
            </a:r>
            <a:r>
              <a:rPr sz="84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Holdings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Pte.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Limited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is</a:t>
            </a:r>
            <a:r>
              <a:rPr sz="849" spc="-1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company's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4F4F4F"/>
                </a:solidFill>
                <a:latin typeface="Arial"/>
                <a:cs typeface="Arial"/>
              </a:rPr>
              <a:t>immediate</a:t>
            </a:r>
            <a:r>
              <a:rPr sz="849" spc="-2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parent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company,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which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incorporated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registered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Singa-pore</a:t>
            </a:r>
            <a:r>
              <a:rPr sz="849" spc="-10" dirty="0">
                <a:solidFill>
                  <a:srgbClr val="BFBDC1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16482" marR="5071" indent="1268">
              <a:lnSpc>
                <a:spcPts val="938"/>
              </a:lnSpc>
              <a:spcBef>
                <a:spcPts val="928"/>
              </a:spcBef>
            </a:pP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('TSL'),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incorporated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849" spc="-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India</a:t>
            </a:r>
            <a:r>
              <a:rPr sz="84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150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ultimate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parent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controlling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party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smallest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largest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group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to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consolidate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these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financial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statements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12678" marR="15848" indent="2536">
              <a:lnSpc>
                <a:spcPts val="938"/>
              </a:lnSpc>
              <a:spcBef>
                <a:spcPts val="958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Copies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Report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Accounts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for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TSL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may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be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obtained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from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its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registered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office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Bombay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House,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24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Homi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Mody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Street, Mumbai</a:t>
            </a:r>
            <a:r>
              <a:rPr sz="849" spc="-10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849" spc="-10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400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001</a:t>
            </a:r>
            <a:r>
              <a:rPr sz="849" spc="-2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>
              <a:spcBef>
                <a:spcPts val="140"/>
              </a:spcBef>
            </a:pPr>
            <a:endParaRPr sz="849">
              <a:latin typeface="Arial"/>
              <a:cs typeface="Arial"/>
            </a:endParaRPr>
          </a:p>
          <a:p>
            <a:pPr marL="197149" indent="-181301">
              <a:buAutoNum type="arabicPeriod" startAt="37"/>
              <a:tabLst>
                <a:tab pos="197149" algn="l"/>
              </a:tabLst>
            </a:pPr>
            <a:r>
              <a:rPr sz="898" b="1" spc="-25" dirty="0">
                <a:solidFill>
                  <a:srgbClr val="285499"/>
                </a:solidFill>
                <a:latin typeface="Arial"/>
                <a:cs typeface="Arial"/>
              </a:rPr>
              <a:t>Subsidiaries</a:t>
            </a:r>
            <a:r>
              <a:rPr sz="898" b="1" spc="6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spc="-20" dirty="0">
                <a:solidFill>
                  <a:srgbClr val="285499"/>
                </a:solidFill>
                <a:latin typeface="Arial"/>
                <a:cs typeface="Arial"/>
              </a:rPr>
              <a:t>and</a:t>
            </a:r>
            <a:r>
              <a:rPr sz="898" b="1" spc="-5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85499"/>
                </a:solidFill>
                <a:latin typeface="Arial"/>
                <a:cs typeface="Arial"/>
              </a:rPr>
              <a:t>investments</a:t>
            </a:r>
            <a:endParaRPr sz="898">
              <a:latin typeface="Arial"/>
              <a:cs typeface="Arial"/>
            </a:endParaRPr>
          </a:p>
          <a:p>
            <a:pPr marL="16482" marR="90651" indent="1268">
              <a:lnSpc>
                <a:spcPts val="938"/>
              </a:lnSpc>
              <a:spcBef>
                <a:spcPts val="799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undertakings,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joint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ventures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associates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at</a:t>
            </a:r>
            <a:r>
              <a:rPr sz="84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31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March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2024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are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set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out</a:t>
            </a:r>
            <a:r>
              <a:rPr sz="84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below.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Country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names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countries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incorporation.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Undertakings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operate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principally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849" spc="-3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their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country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incorporatmn</a:t>
            </a:r>
            <a:r>
              <a:rPr sz="84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endParaRPr sz="849">
              <a:latin typeface="Arial"/>
              <a:cs typeface="Arial"/>
            </a:endParaRPr>
          </a:p>
          <a:p>
            <a:pPr marL="16482">
              <a:lnSpc>
                <a:spcPts val="1058"/>
              </a:lnSpc>
              <a:spcBef>
                <a:spcPts val="903"/>
              </a:spcBef>
            </a:pPr>
            <a:r>
              <a:rPr sz="898" b="1" spc="-25" dirty="0">
                <a:solidFill>
                  <a:srgbClr val="285499"/>
                </a:solidFill>
                <a:latin typeface="Arial"/>
                <a:cs typeface="Arial"/>
              </a:rPr>
              <a:t>Subsidiary</a:t>
            </a:r>
            <a:r>
              <a:rPr sz="898" b="1" spc="50" dirty="0">
                <a:solidFill>
                  <a:srgbClr val="285499"/>
                </a:solidFill>
                <a:latin typeface="Arial"/>
                <a:cs typeface="Arial"/>
              </a:rPr>
              <a:t> </a:t>
            </a:r>
            <a:r>
              <a:rPr sz="898" b="1" spc="-10" dirty="0">
                <a:solidFill>
                  <a:srgbClr val="285499"/>
                </a:solidFill>
                <a:latin typeface="Arial"/>
                <a:cs typeface="Arial"/>
              </a:rPr>
              <a:t>undertakings</a:t>
            </a:r>
            <a:endParaRPr sz="898">
              <a:latin typeface="Arial"/>
              <a:cs typeface="Arial"/>
            </a:endParaRPr>
          </a:p>
          <a:p>
            <a:pPr marL="16482">
              <a:lnSpc>
                <a:spcPts val="938"/>
              </a:lnSpc>
            </a:pP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i="1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producing,</a:t>
            </a:r>
            <a:r>
              <a:rPr sz="799" i="1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further</a:t>
            </a:r>
            <a:r>
              <a:rPr sz="799" i="1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processing</a:t>
            </a:r>
            <a:r>
              <a:rPr sz="799" i="1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or</a:t>
            </a:r>
            <a:r>
              <a:rPr sz="799" i="1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related</a:t>
            </a:r>
            <a:r>
              <a:rPr sz="799" i="1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i="1" spc="-10" dirty="0">
                <a:solidFill>
                  <a:srgbClr val="3F3F3F"/>
                </a:solidFill>
                <a:latin typeface="Arial"/>
                <a:cs typeface="Arial"/>
              </a:rPr>
              <a:t>activities: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50451" y="3815609"/>
            <a:ext cx="2599766" cy="50271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>
              <a:lnSpc>
                <a:spcPts val="908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Belgium</a:t>
            </a:r>
            <a:endParaRPr sz="799">
              <a:latin typeface="Arial"/>
              <a:cs typeface="Arial"/>
            </a:endParaRPr>
          </a:p>
          <a:p>
            <a:pPr marL="12678" marR="5071" indent="3170">
              <a:lnSpc>
                <a:spcPts val="958"/>
              </a:lnSpc>
              <a:spcBef>
                <a:spcPts val="35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Societe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Europeenne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Galvanisation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(Segal)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Sa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Belgium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Packaging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N.V.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892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Belgium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Services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N.V.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0451" y="4394489"/>
            <a:ext cx="2890742" cy="66753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>
              <a:lnSpc>
                <a:spcPts val="978"/>
              </a:lnSpc>
              <a:spcBef>
                <a:spcPts val="100"/>
              </a:spcBef>
            </a:pPr>
            <a:r>
              <a:rPr sz="849" b="1" i="1" spc="-10" dirty="0">
                <a:solidFill>
                  <a:srgbClr val="3F3F3F"/>
                </a:solidFill>
                <a:latin typeface="Arial"/>
                <a:cs typeface="Arial"/>
              </a:rPr>
              <a:t>Brazil</a:t>
            </a:r>
            <a:endParaRPr sz="849">
              <a:latin typeface="Arial"/>
              <a:cs typeface="Arial"/>
            </a:endParaRPr>
          </a:p>
          <a:p>
            <a:pPr marL="13946" marR="5071" indent="-1902">
              <a:lnSpc>
                <a:spcPts val="938"/>
              </a:lnSpc>
              <a:spcBef>
                <a:spcPts val="55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(South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America)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Representacoes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Lim-ited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898"/>
              </a:lnSpc>
              <a:spcBef>
                <a:spcPts val="285"/>
              </a:spcBef>
            </a:pPr>
            <a:r>
              <a:rPr sz="799" b="1" i="1" dirty="0">
                <a:solidFill>
                  <a:srgbClr val="3F3F3F"/>
                </a:solidFill>
                <a:latin typeface="Arial"/>
                <a:cs typeface="Arial"/>
              </a:rPr>
              <a:t>Czech</a:t>
            </a:r>
            <a:r>
              <a:rPr sz="799" b="1" i="1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Republic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58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(Czech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Republic)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S.R.O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50826" y="5254300"/>
            <a:ext cx="1878981" cy="25605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>
              <a:lnSpc>
                <a:spcPts val="92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Finland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83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Naantali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Service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Centre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OY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0451" y="5601782"/>
            <a:ext cx="2066627" cy="74614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France</a:t>
            </a:r>
            <a:endParaRPr sz="799">
              <a:latin typeface="Arial"/>
              <a:cs typeface="Arial"/>
            </a:endParaRPr>
          </a:p>
          <a:p>
            <a:pPr marL="12678" marR="242158" indent="3170">
              <a:lnSpc>
                <a:spcPts val="938"/>
              </a:lnSpc>
              <a:spcBef>
                <a:spcPts val="75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Corbeil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Les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Rives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SCI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(67.31%)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France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SAS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874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International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(France)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SAS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2678" marR="507769" indent="-634">
              <a:lnSpc>
                <a:spcPts val="938"/>
              </a:lnSpc>
              <a:spcBef>
                <a:spcPts val="55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Steel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Maubeuge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SAS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Unitol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SAS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7969" y="6427810"/>
            <a:ext cx="2261879" cy="122159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750">
              <a:lnSpc>
                <a:spcPts val="92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799">
              <a:latin typeface="Arial"/>
              <a:cs typeface="Arial"/>
            </a:endParaRPr>
          </a:p>
          <a:p>
            <a:pPr marL="14579" marR="991452" indent="3170">
              <a:lnSpc>
                <a:spcPts val="938"/>
              </a:lnSpc>
              <a:spcBef>
                <a:spcPts val="6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Catnic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r>
              <a:rPr sz="84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Degels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Fischer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Profil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GmbH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874"/>
              </a:lnSpc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FP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Produktions-Und</a:t>
            </a:r>
            <a:r>
              <a:rPr sz="849" spc="-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Vertriebs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48"/>
              </a:lnSpc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Hille</a:t>
            </a:r>
            <a:r>
              <a:rPr sz="849" spc="-30" dirty="0">
                <a:solidFill>
                  <a:srgbClr val="939393"/>
                </a:solidFill>
                <a:latin typeface="Arial"/>
                <a:cs typeface="Arial"/>
              </a:rPr>
              <a:t>"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MOiier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S.A.B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Profil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4579" marR="219970" indent="-2536">
              <a:lnSpc>
                <a:spcPts val="958"/>
              </a:lnSpc>
              <a:spcBef>
                <a:spcPts val="30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Service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Center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Gelsenkirchen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913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(Germany)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GmbH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(1ii)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9378" y="7701965"/>
            <a:ext cx="2126850" cy="371486"/>
          </a:xfrm>
          <a:prstGeom prst="rect">
            <a:avLst/>
          </a:prstGeom>
        </p:spPr>
        <p:txBody>
          <a:bodyPr vert="horz" wrap="square" lIns="0" tIns="58321" rIns="0" bIns="0" rtlCol="0">
            <a:spAutoFit/>
          </a:bodyPr>
          <a:lstStyle/>
          <a:p>
            <a:pPr marL="12678">
              <a:spcBef>
                <a:spcPts val="458"/>
              </a:spcBef>
            </a:pP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India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384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(India)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Limited.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47213" y="8146926"/>
            <a:ext cx="1772481" cy="38353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>
              <a:lnSpc>
                <a:spcPts val="908"/>
              </a:lnSpc>
              <a:spcBef>
                <a:spcPts val="100"/>
              </a:spcBef>
            </a:pPr>
            <a:r>
              <a:rPr sz="799" b="1" i="1" dirty="0">
                <a:solidFill>
                  <a:srgbClr val="3F3F3F"/>
                </a:solidFill>
                <a:latin typeface="Arial"/>
                <a:cs typeface="Arial"/>
              </a:rPr>
              <a:t>Ireland (Republic</a:t>
            </a:r>
            <a:r>
              <a:rPr sz="799" b="1" i="1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i="1" spc="-25" dirty="0">
                <a:solidFill>
                  <a:srgbClr val="3F3F3F"/>
                </a:solidFill>
                <a:latin typeface="Arial"/>
                <a:cs typeface="Arial"/>
              </a:rPr>
              <a:t>of)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28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Ireland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Limited.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78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Gamble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Simms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Metals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Limited.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7538" y="8668147"/>
            <a:ext cx="2074234" cy="2649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>
              <a:lnSpc>
                <a:spcPts val="908"/>
              </a:lnSpc>
              <a:spcBef>
                <a:spcPts val="100"/>
              </a:spcBef>
            </a:pPr>
            <a:r>
              <a:rPr sz="799" b="1" i="1" dirty="0">
                <a:solidFill>
                  <a:srgbClr val="3F3F3F"/>
                </a:solidFill>
                <a:latin typeface="Arial"/>
                <a:cs typeface="Arial"/>
              </a:rPr>
              <a:t>Isle</a:t>
            </a:r>
            <a:r>
              <a:rPr sz="799" b="1" i="1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i="1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b="1" i="1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i="1" spc="-25" dirty="0">
                <a:solidFill>
                  <a:srgbClr val="3F3F3F"/>
                </a:solidFill>
                <a:latin typeface="Arial"/>
                <a:cs typeface="Arial"/>
              </a:rPr>
              <a:t>Man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67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Crucible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Insurance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Limited.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</a:t>
            </a:r>
            <a:r>
              <a:rPr sz="849" spc="-10" dirty="0">
                <a:solidFill>
                  <a:srgbClr val="69696D"/>
                </a:solidFill>
                <a:latin typeface="Arial"/>
                <a:cs typeface="Arial"/>
              </a:rPr>
              <a:t>)</a:t>
            </a:r>
            <a:endParaRPr sz="84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49377" y="9186320"/>
            <a:ext cx="1880250" cy="2649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08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Italy</a:t>
            </a:r>
            <a:endParaRPr sz="799">
              <a:latin typeface="Arial"/>
              <a:cs typeface="Arial"/>
            </a:endParaRPr>
          </a:p>
          <a:p>
            <a:pPr marL="13312">
              <a:lnSpc>
                <a:spcPts val="967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84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(Italia)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Sri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84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404495" y="3925084"/>
            <a:ext cx="2894545" cy="393039"/>
          </a:xfrm>
          <a:prstGeom prst="rect">
            <a:avLst/>
          </a:prstGeom>
        </p:spPr>
        <p:txBody>
          <a:bodyPr vert="horz" wrap="square" lIns="0" tIns="22822" rIns="0" bIns="0" rtlCol="0">
            <a:spAutoFit/>
          </a:bodyPr>
          <a:lstStyle/>
          <a:p>
            <a:pPr marL="12678" marR="5071" indent="1902">
              <a:lnSpc>
                <a:spcPts val="958"/>
              </a:lnSpc>
              <a:spcBef>
                <a:spcPts val="18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Chassee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de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Ramioul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50,</a:t>
            </a:r>
            <a:r>
              <a:rPr sz="84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Flemalle,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lvoz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Ramet,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4400,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Belgium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Walemstraat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38</a:t>
            </a:r>
            <a:r>
              <a:rPr sz="84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7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Duffel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8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2570,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Belgium</a:t>
            </a:r>
            <a:endParaRPr sz="849">
              <a:latin typeface="Arial"/>
              <a:cs typeface="Arial"/>
            </a:endParaRPr>
          </a:p>
          <a:p>
            <a:pPr marL="14579">
              <a:lnSpc>
                <a:spcPts val="892"/>
              </a:lnSpc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Coremansstraat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34,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Berchem,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2600</a:t>
            </a:r>
            <a:r>
              <a:rPr sz="84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114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Belgium</a:t>
            </a:r>
            <a:endParaRPr sz="84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06489" y="4571278"/>
            <a:ext cx="3162700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C/O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SIS,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Brigadeiro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Faria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Lima,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1685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Conj</a:t>
            </a:r>
            <a:r>
              <a:rPr sz="84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849" spc="-10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SJ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Sao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Paulo,</a:t>
            </a:r>
            <a:r>
              <a:rPr sz="84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SP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Brazil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406622" y="4909614"/>
            <a:ext cx="2438112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Praha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84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7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Mala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Stepanska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9,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120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00,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Czech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Republic</a:t>
            </a:r>
            <a:endParaRPr sz="84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06407" y="5366825"/>
            <a:ext cx="1745855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Rautakatu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5</a:t>
            </a:r>
            <a:r>
              <a:rPr sz="84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12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21110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Naantali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12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Finland</a:t>
            </a:r>
            <a:endParaRPr sz="84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403633" y="5714307"/>
            <a:ext cx="3175378" cy="601718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5848" marR="572430">
              <a:lnSpc>
                <a:spcPts val="938"/>
              </a:lnSpc>
              <a:spcBef>
                <a:spcPts val="2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Allee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Barbanniers</a:t>
            </a:r>
            <a:r>
              <a:rPr sz="849" spc="-20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849" spc="-3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Gennevilliers,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92632,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France</a:t>
            </a:r>
            <a:r>
              <a:rPr sz="84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Allee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des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Barbanniers</a:t>
            </a:r>
            <a:r>
              <a:rPr sz="849" spc="-2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3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Gennevilliers,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92632,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France</a:t>
            </a:r>
            <a:r>
              <a:rPr sz="84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3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Allee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des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Barbanniers</a:t>
            </a:r>
            <a:r>
              <a:rPr sz="849" spc="-20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849" spc="-7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Gennevilliers,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92632,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France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22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Avenue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Abbe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Jean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de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Beco</a:t>
            </a:r>
            <a:r>
              <a:rPr sz="849" spc="-2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7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Louvroif,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59720,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France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3"/>
              </a:lnSpc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Za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L'Aeroport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De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Paris</a:t>
            </a:r>
            <a:r>
              <a:rPr sz="84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10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84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Rue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Fernand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Raynaud,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91814,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France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400070" y="6540334"/>
            <a:ext cx="2317665" cy="110938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384">
              <a:lnSpc>
                <a:spcPts val="978"/>
              </a:lnSpc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Am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Leitzelbach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16,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Sinsheim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849" spc="-10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74889,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8384">
              <a:lnSpc>
                <a:spcPts val="938"/>
              </a:lnSpc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Am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Trippelsberg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48</a:t>
            </a:r>
            <a:r>
              <a:rPr sz="849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849" spc="-7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40589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Dusseldorf,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6482">
              <a:lnSpc>
                <a:spcPts val="948"/>
              </a:lnSpc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Waldstrasse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67</a:t>
            </a:r>
            <a:r>
              <a:rPr sz="84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6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Netphen</a:t>
            </a:r>
            <a:r>
              <a:rPr sz="849" spc="-10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849" spc="-9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57250,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6482">
              <a:lnSpc>
                <a:spcPts val="938"/>
              </a:lnSpc>
            </a:pP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Waldstrasse,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67,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Netphen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5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57250,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8384">
              <a:lnSpc>
                <a:spcPts val="938"/>
              </a:lnSpc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Am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Trippelsberg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48</a:t>
            </a:r>
            <a:r>
              <a:rPr sz="84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40589</a:t>
            </a:r>
            <a:r>
              <a:rPr sz="84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Dusseldorf,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7116">
              <a:lnSpc>
                <a:spcPts val="948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lndustriestrasse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13</a:t>
            </a:r>
            <a:r>
              <a:rPr sz="84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55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Niederaula</a:t>
            </a:r>
            <a:r>
              <a:rPr sz="849" spc="-10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100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36272,</a:t>
            </a:r>
            <a:r>
              <a:rPr sz="84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Grimbergstr.</a:t>
            </a:r>
            <a:r>
              <a:rPr sz="84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75,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45889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Gelsenkirchen,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5214">
              <a:lnSpc>
                <a:spcPts val="938"/>
              </a:lnSpc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Am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Trippelsberg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48</a:t>
            </a:r>
            <a:r>
              <a:rPr sz="849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849" spc="-6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40589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D0sseldorf,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  <a:p>
            <a:pPr marL="15214">
              <a:lnSpc>
                <a:spcPts val="978"/>
              </a:lnSpc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Am</a:t>
            </a:r>
            <a:r>
              <a:rPr sz="84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Trippelsberg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48</a:t>
            </a:r>
            <a:r>
              <a:rPr sz="849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849" spc="-6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40589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6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Dusseldorf,</a:t>
            </a:r>
            <a:r>
              <a:rPr sz="84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Germany</a:t>
            </a:r>
            <a:endParaRPr sz="84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398777" y="7857105"/>
            <a:ext cx="3378237" cy="256050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2678" marR="5071" indent="5705">
              <a:lnSpc>
                <a:spcPts val="938"/>
              </a:lnSpc>
              <a:spcBef>
                <a:spcPts val="20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412</a:t>
            </a:r>
            <a:r>
              <a:rPr sz="84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Raheja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Chambers</a:t>
            </a:r>
            <a:r>
              <a:rPr sz="849" spc="-10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110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213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Backbay</a:t>
            </a:r>
            <a:r>
              <a:rPr sz="84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Reclamation,</a:t>
            </a:r>
            <a:r>
              <a:rPr sz="84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Nariman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Point,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Mum-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bai</a:t>
            </a:r>
            <a:r>
              <a:rPr sz="84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400 021,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India</a:t>
            </a:r>
            <a:endParaRPr sz="84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400719" y="8256402"/>
            <a:ext cx="2820375" cy="256050"/>
          </a:xfrm>
          <a:prstGeom prst="rect">
            <a:avLst/>
          </a:prstGeom>
        </p:spPr>
        <p:txBody>
          <a:bodyPr vert="horz" wrap="square" lIns="0" tIns="25357" rIns="0" bIns="0" rtlCol="0">
            <a:spAutoFit/>
          </a:bodyPr>
          <a:lstStyle/>
          <a:p>
            <a:pPr marL="12678" marR="5071">
              <a:lnSpc>
                <a:spcPts val="938"/>
              </a:lnSpc>
              <a:spcBef>
                <a:spcPts val="200"/>
              </a:spcBef>
            </a:pP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Suite</a:t>
            </a:r>
            <a:r>
              <a:rPr sz="84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6</a:t>
            </a:r>
            <a:r>
              <a:rPr sz="84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7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Beacon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 South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Quarter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10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Sandyford</a:t>
            </a:r>
            <a:r>
              <a:rPr sz="84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Dublin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18,</a:t>
            </a:r>
            <a:r>
              <a:rPr sz="84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Ireland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70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Sir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John Rogerson</a:t>
            </a:r>
            <a:r>
              <a:rPr sz="849" spc="-20" dirty="0">
                <a:solidFill>
                  <a:srgbClr val="7E7E80"/>
                </a:solidFill>
                <a:latin typeface="Arial"/>
                <a:cs typeface="Arial"/>
              </a:rPr>
              <a:t>'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Quay</a:t>
            </a:r>
            <a:r>
              <a:rPr sz="849" dirty="0">
                <a:solidFill>
                  <a:srgbClr val="7E7E80"/>
                </a:solidFill>
                <a:latin typeface="Arial"/>
                <a:cs typeface="Arial"/>
              </a:rPr>
              <a:t>,</a:t>
            </a:r>
            <a:r>
              <a:rPr sz="849" spc="-120" dirty="0">
                <a:solidFill>
                  <a:srgbClr val="7E7E80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Dublin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2,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Ireland</a:t>
            </a:r>
            <a:endParaRPr sz="84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403792" y="8777625"/>
            <a:ext cx="3364291" cy="258610"/>
          </a:xfrm>
          <a:prstGeom prst="rect">
            <a:avLst/>
          </a:prstGeom>
        </p:spPr>
        <p:txBody>
          <a:bodyPr vert="horz" wrap="square" lIns="0" tIns="27893" rIns="0" bIns="0" rtlCol="0">
            <a:spAutoFit/>
          </a:bodyPr>
          <a:lstStyle/>
          <a:p>
            <a:pPr marL="12678" marR="5071">
              <a:lnSpc>
                <a:spcPts val="908"/>
              </a:lnSpc>
              <a:spcBef>
                <a:spcPts val="220"/>
              </a:spcBef>
            </a:pP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Level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2</a:t>
            </a:r>
            <a:r>
              <a:rPr sz="849" dirty="0">
                <a:solidFill>
                  <a:srgbClr val="939393"/>
                </a:solidFill>
                <a:latin typeface="Arial"/>
                <a:cs typeface="Arial"/>
              </a:rPr>
              <a:t>.</a:t>
            </a:r>
            <a:r>
              <a:rPr sz="849" spc="-4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Samuel</a:t>
            </a:r>
            <a:r>
              <a:rPr sz="84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Harris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House</a:t>
            </a:r>
            <a:r>
              <a:rPr sz="849" spc="-10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849" spc="-9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5</a:t>
            </a:r>
            <a:r>
              <a:rPr sz="849" dirty="0">
                <a:solidFill>
                  <a:srgbClr val="939393"/>
                </a:solidFill>
                <a:latin typeface="Arial"/>
                <a:cs typeface="Arial"/>
              </a:rPr>
              <a:t>-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11</a:t>
            </a:r>
            <a:r>
              <a:rPr sz="84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St.</a:t>
            </a:r>
            <a:r>
              <a:rPr sz="84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George's</a:t>
            </a:r>
            <a:r>
              <a:rPr sz="84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Street,</a:t>
            </a:r>
            <a:r>
              <a:rPr sz="84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Douglas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135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Isle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of </a:t>
            </a:r>
            <a:r>
              <a:rPr sz="849" spc="-20" dirty="0">
                <a:solidFill>
                  <a:srgbClr val="3F3F3F"/>
                </a:solidFill>
                <a:latin typeface="Arial"/>
                <a:cs typeface="Arial"/>
              </a:rPr>
              <a:t>Man,</a:t>
            </a:r>
            <a:r>
              <a:rPr sz="84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IM11AJ</a:t>
            </a:r>
            <a:endParaRPr sz="84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402268" y="9295798"/>
            <a:ext cx="1641891" cy="143260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Via</a:t>
            </a:r>
            <a:r>
              <a:rPr sz="84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Arial"/>
                <a:cs typeface="Arial"/>
              </a:rPr>
              <a:t>Rondoni</a:t>
            </a:r>
            <a:r>
              <a:rPr sz="84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849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12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M</a:t>
            </a:r>
            <a:r>
              <a:rPr sz="849" spc="-10" dirty="0">
                <a:solidFill>
                  <a:srgbClr val="7E7E80"/>
                </a:solidFill>
                <a:latin typeface="Arial"/>
                <a:cs typeface="Arial"/>
              </a:rPr>
              <a:t>Ii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ano</a:t>
            </a:r>
            <a:r>
              <a:rPr sz="849" spc="-10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849" spc="-7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20146</a:t>
            </a:r>
            <a:r>
              <a:rPr sz="849" spc="-10" dirty="0">
                <a:solidFill>
                  <a:srgbClr val="939393"/>
                </a:solidFill>
                <a:latin typeface="Arial"/>
                <a:cs typeface="Arial"/>
              </a:rPr>
              <a:t>,</a:t>
            </a:r>
            <a:r>
              <a:rPr sz="849" spc="-80" dirty="0">
                <a:solidFill>
                  <a:srgbClr val="939393"/>
                </a:solidFill>
                <a:latin typeface="Arial"/>
                <a:cs typeface="Arial"/>
              </a:rPr>
              <a:t> </a:t>
            </a:r>
            <a:r>
              <a:rPr sz="849" spc="-10" dirty="0">
                <a:solidFill>
                  <a:srgbClr val="3F3F3F"/>
                </a:solidFill>
                <a:latin typeface="Arial"/>
                <a:cs typeface="Arial"/>
              </a:rPr>
              <a:t>Italy</a:t>
            </a:r>
            <a:endParaRPr sz="84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6" y="1014253"/>
            <a:ext cx="7268693" cy="0"/>
          </a:xfrm>
          <a:custGeom>
            <a:avLst/>
            <a:gdLst/>
            <a:ahLst/>
            <a:cxnLst/>
            <a:rect l="l" t="t" r="r" b="b"/>
            <a:pathLst>
              <a:path w="7280909">
                <a:moveTo>
                  <a:pt x="0" y="0"/>
                </a:moveTo>
                <a:lnTo>
                  <a:pt x="7280820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70668" y="9494725"/>
            <a:ext cx="7262988" cy="0"/>
          </a:xfrm>
          <a:custGeom>
            <a:avLst/>
            <a:gdLst/>
            <a:ahLst/>
            <a:cxnLst/>
            <a:rect l="l" t="t" r="r" b="b"/>
            <a:pathLst>
              <a:path w="7275195">
                <a:moveTo>
                  <a:pt x="0" y="0"/>
                </a:moveTo>
                <a:lnTo>
                  <a:pt x="7274714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887439" y="693471"/>
            <a:ext cx="2776633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E7.</a:t>
            </a:r>
            <a:r>
              <a:rPr sz="1198" b="1" spc="75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Notes</a:t>
            </a:r>
            <a:r>
              <a:rPr sz="1198" b="1" spc="7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to</a:t>
            </a:r>
            <a:r>
              <a:rPr sz="1198" b="1" spc="8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the</a:t>
            </a:r>
            <a:r>
              <a:rPr sz="1198" b="1" spc="9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652A1"/>
                </a:solidFill>
                <a:latin typeface="Arial"/>
                <a:cs typeface="Arial"/>
              </a:rPr>
              <a:t>financial</a:t>
            </a:r>
            <a:r>
              <a:rPr sz="1198" b="1" spc="190" dirty="0">
                <a:solidFill>
                  <a:srgbClr val="26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6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-5" dirty="0"/>
              <a:t> </a:t>
            </a:r>
            <a:r>
              <a:rPr dirty="0"/>
              <a:t>Steel Europe</a:t>
            </a:r>
            <a:r>
              <a:rPr spc="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31" name="object 31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 &amp;</a:t>
            </a:r>
            <a:r>
              <a:rPr spc="5" dirty="0"/>
              <a:t> </a:t>
            </a:r>
            <a:r>
              <a:rPr dirty="0"/>
              <a:t>Accounts</a:t>
            </a:r>
            <a:r>
              <a:rPr spc="85" dirty="0"/>
              <a:t> </a:t>
            </a:r>
            <a:r>
              <a:rPr spc="-20" dirty="0"/>
              <a:t>2024</a:t>
            </a:r>
          </a:p>
        </p:txBody>
      </p:sp>
      <p:sp>
        <p:nvSpPr>
          <p:cNvPr id="32" name="object 32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0757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19018">
              <a:spcBef>
                <a:spcPts val="170"/>
              </a:spcBef>
            </a:pPr>
            <a:r>
              <a:rPr dirty="0"/>
              <a:t>Page</a:t>
            </a:r>
            <a:r>
              <a:rPr spc="5" dirty="0"/>
              <a:t> </a:t>
            </a:r>
            <a:r>
              <a:rPr sz="849" b="1" spc="-25" dirty="0">
                <a:latin typeface="Arial"/>
                <a:cs typeface="Arial"/>
              </a:rPr>
              <a:t>99</a:t>
            </a:r>
            <a:endParaRPr sz="84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73235" y="1244598"/>
            <a:ext cx="1650132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Mexico</a:t>
            </a:r>
            <a:endParaRPr sz="799">
              <a:latin typeface="Arial"/>
              <a:cs typeface="Arial"/>
            </a:endParaRPr>
          </a:p>
          <a:p>
            <a:pPr marL="13946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Mexico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 CV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2338" y="1601511"/>
            <a:ext cx="2892009" cy="18130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9018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5848" marR="1785120" indent="-3804">
              <a:lnSpc>
                <a:spcPct val="97700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C.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</a:t>
            </a:r>
            <a:r>
              <a:rPr sz="799" dirty="0">
                <a:solidFill>
                  <a:srgbClr val="919191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Benine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Grijze Poort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Demka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</a:t>
            </a:r>
            <a:r>
              <a:rPr sz="799" dirty="0">
                <a:solidFill>
                  <a:srgbClr val="91919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-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 (iii)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(vii)</a:t>
            </a:r>
            <a:endParaRPr sz="799">
              <a:latin typeface="Arial"/>
              <a:cs typeface="Arial"/>
            </a:endParaRPr>
          </a:p>
          <a:p>
            <a:pPr marL="21553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Huizenbezit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Breesaap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9018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S.A.B</a:t>
            </a:r>
            <a:r>
              <a:rPr sz="799" spc="2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Profiel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-2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20919" marR="1135986" indent="-2536">
              <a:lnSpc>
                <a:spcPts val="938"/>
              </a:lnSpc>
              <a:spcBef>
                <a:spcPts val="5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Centre Maastricht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IJmuiden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20919">
              <a:lnSpc>
                <a:spcPts val="88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Nederland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 </a:t>
            </a:r>
            <a:r>
              <a:rPr sz="799" spc="-80" dirty="0">
                <a:solidFill>
                  <a:srgbClr val="313131"/>
                </a:solidFill>
                <a:latin typeface="Arial"/>
                <a:cs typeface="Arial"/>
              </a:rPr>
              <a:t>(i1)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23455" marR="5071" indent="-2536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 Steel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Nederland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Consulting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&amp;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Technical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(ii)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27259" marR="783526">
              <a:lnSpc>
                <a:spcPts val="908"/>
              </a:lnSpc>
              <a:spcBef>
                <a:spcPts val="4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Nederland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Nederland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Technology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27259" marR="862766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Nederland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Tubes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 Tata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Holdings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B.V.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(i)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7272" y="3505041"/>
            <a:ext cx="2189610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Nigeria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International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(Nigeria)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8085" y="3861954"/>
            <a:ext cx="2064725" cy="3584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48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Norway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Norsk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Stal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Tynnp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ater AS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4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Noiway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Byggsystemer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80" dirty="0">
                <a:solidFill>
                  <a:srgbClr val="313131"/>
                </a:solidFill>
                <a:latin typeface="Arial"/>
                <a:cs typeface="Arial"/>
              </a:rPr>
              <a:t>/!,JS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0319" y="4337836"/>
            <a:ext cx="2417826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6482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Poland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International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(Poland)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Sp6Ika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z.o.o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2484" y="4703900"/>
            <a:ext cx="2540810" cy="57841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Romania</a:t>
            </a:r>
            <a:endParaRPr sz="799">
              <a:latin typeface="Arial"/>
              <a:cs typeface="Arial"/>
            </a:endParaRPr>
          </a:p>
          <a:p>
            <a:pPr marL="13312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Corus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International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Romania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SRL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2678">
              <a:spcBef>
                <a:spcPts val="314"/>
              </a:spcBef>
            </a:pPr>
            <a:r>
              <a:rPr sz="799" b="1" i="1" dirty="0">
                <a:solidFill>
                  <a:srgbClr val="313131"/>
                </a:solidFill>
                <a:latin typeface="Arial"/>
                <a:cs typeface="Arial"/>
              </a:rPr>
              <a:t>South</a:t>
            </a:r>
            <a:r>
              <a:rPr sz="799" b="1" i="1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Africa</a:t>
            </a:r>
            <a:endParaRPr sz="799">
              <a:latin typeface="Arial"/>
              <a:cs typeface="Arial"/>
            </a:endParaRPr>
          </a:p>
          <a:p>
            <a:pPr marL="16482">
              <a:spcBef>
                <a:spcPts val="433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TS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South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Africa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Sales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Office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Proprietary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4383" y="5381115"/>
            <a:ext cx="1908143" cy="358471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lnSpc>
                <a:spcPts val="948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Spain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Layde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S.L.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4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International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lberica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7126" y="5856999"/>
            <a:ext cx="2043171" cy="62379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spcBef>
                <a:spcPts val="100"/>
              </a:spcBef>
            </a:pPr>
            <a:r>
              <a:rPr sz="799" b="1" spc="-10" dirty="0">
                <a:solidFill>
                  <a:srgbClr val="313131"/>
                </a:solidFill>
                <a:latin typeface="Arial"/>
                <a:cs typeface="Arial"/>
              </a:rPr>
              <a:t>Sweden</a:t>
            </a:r>
            <a:endParaRPr sz="799">
              <a:latin typeface="Arial"/>
              <a:cs typeface="Arial"/>
            </a:endParaRPr>
          </a:p>
          <a:p>
            <a:pPr marL="12678" marR="133123" indent="2536">
              <a:lnSpc>
                <a:spcPct val="96500"/>
              </a:lnSpc>
              <a:spcBef>
                <a:spcPts val="35"/>
              </a:spcBef>
            </a:pP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Hatmstad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Service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Centre AB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Norsk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Stat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Tynnptater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AB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Surahammar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Bruks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AB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International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(Sweden)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AB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00275" y="6573873"/>
            <a:ext cx="1512568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946">
              <a:lnSpc>
                <a:spcPts val="933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Switzerland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Montana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Bausysteme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AG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{iii)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8751" y="6918585"/>
            <a:ext cx="2474247" cy="379727"/>
          </a:xfrm>
          <a:prstGeom prst="rect">
            <a:avLst/>
          </a:prstGeom>
        </p:spPr>
        <p:txBody>
          <a:bodyPr vert="horz" wrap="square" lIns="0" tIns="67831" rIns="0" bIns="0" rtlCol="0">
            <a:spAutoFit/>
          </a:bodyPr>
          <a:lstStyle/>
          <a:p>
            <a:pPr marL="12678">
              <a:spcBef>
                <a:spcPts val="534"/>
              </a:spcBef>
            </a:pPr>
            <a:r>
              <a:rPr sz="799" b="1" i="1" spc="-10" dirty="0">
                <a:solidFill>
                  <a:srgbClr val="313131"/>
                </a:solidFill>
                <a:latin typeface="Arial"/>
                <a:cs typeface="Arial"/>
              </a:rPr>
              <a:t>Turkey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433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 Steel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Istanbul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Metal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Sanayi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Ticaret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AS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{iii)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9771" y="7430308"/>
            <a:ext cx="2268852" cy="2688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1098"/>
              </a:lnSpc>
              <a:spcBef>
                <a:spcPts val="100"/>
              </a:spcBef>
            </a:pPr>
            <a:r>
              <a:rPr sz="948" b="1" i="1" spc="-25" dirty="0">
                <a:solidFill>
                  <a:srgbClr val="313131"/>
                </a:solidFill>
                <a:latin typeface="Times New Roman"/>
                <a:cs typeface="Times New Roman"/>
              </a:rPr>
              <a:t>UAE</a:t>
            </a:r>
            <a:endParaRPr sz="948">
              <a:latin typeface="Times New Roman"/>
              <a:cs typeface="Times New Roman"/>
            </a:endParaRPr>
          </a:p>
          <a:p>
            <a:pPr marL="18384">
              <a:lnSpc>
                <a:spcPts val="917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International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(Middle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East)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FZE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01669" y="7754668"/>
            <a:ext cx="2115440" cy="1639355"/>
          </a:xfrm>
          <a:prstGeom prst="rect">
            <a:avLst/>
          </a:prstGeom>
        </p:spPr>
        <p:txBody>
          <a:bodyPr vert="horz" wrap="square" lIns="0" tIns="61491" rIns="0" bIns="0" rtlCol="0">
            <a:spAutoFit/>
          </a:bodyPr>
          <a:lstStyle/>
          <a:p>
            <a:pPr marL="12678">
              <a:spcBef>
                <a:spcPts val="483"/>
              </a:spcBef>
            </a:pPr>
            <a:r>
              <a:rPr sz="799" b="1" i="1" dirty="0">
                <a:solidFill>
                  <a:srgbClr val="313131"/>
                </a:solidFill>
                <a:latin typeface="Arial"/>
                <a:cs typeface="Arial"/>
              </a:rPr>
              <a:t>United</a:t>
            </a:r>
            <a:r>
              <a:rPr sz="799" b="1" i="1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b="1" spc="-10" dirty="0">
                <a:solidFill>
                  <a:srgbClr val="313131"/>
                </a:solidFill>
                <a:latin typeface="Arial"/>
                <a:cs typeface="Arial"/>
              </a:rPr>
              <a:t>Kingdom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408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00026466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 (ii)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(iv)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13131"/>
                </a:solidFill>
                <a:latin typeface="Arial"/>
                <a:cs typeface="Arial"/>
              </a:rPr>
              <a:t>(xiii)</a:t>
            </a:r>
            <a:endParaRPr sz="849">
              <a:latin typeface="Arial"/>
              <a:cs typeface="Arial"/>
            </a:endParaRPr>
          </a:p>
          <a:p>
            <a:pPr marL="14579" marR="739785" indent="1902">
              <a:lnSpc>
                <a:spcPts val="1418"/>
              </a:lnSpc>
              <a:spcBef>
                <a:spcPts val="9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137050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00030048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 (ii)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{xiii)</a:t>
            </a:r>
            <a:endParaRPr sz="799">
              <a:latin typeface="Arial"/>
              <a:cs typeface="Arial"/>
            </a:endParaRPr>
          </a:p>
          <a:p>
            <a:pPr marL="13312" marR="490021" indent="634">
              <a:lnSpc>
                <a:spcPts val="938"/>
              </a:lnSpc>
              <a:spcBef>
                <a:spcPts val="354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British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Trading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{iii)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Cogent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Power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(x)</a:t>
            </a:r>
            <a:endParaRPr sz="799">
              <a:latin typeface="Arial"/>
              <a:cs typeface="Arial"/>
            </a:endParaRPr>
          </a:p>
          <a:p>
            <a:pPr marL="13312" marR="24089">
              <a:lnSpc>
                <a:spcPts val="1468"/>
              </a:lnSpc>
              <a:spcBef>
                <a:spcPts val="5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Corby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(Northants)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&amp;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District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Water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Co.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Corus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CNBV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Investments</a:t>
            </a:r>
            <a:r>
              <a:rPr sz="799" spc="9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6482">
              <a:lnSpc>
                <a:spcPts val="839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Corus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Engineering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Steels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(UK)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6482">
              <a:lnSpc>
                <a:spcPts val="94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Corus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Engineering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Steels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(ii)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20071" y="1354419"/>
            <a:ext cx="328631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Era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Real</a:t>
            </a:r>
            <a:r>
              <a:rPr sz="799" spc="-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de</a:t>
            </a:r>
            <a:r>
              <a:rPr sz="799" spc="10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Anahuac,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66600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Ciudad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Apodaca,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Nuevo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Leon,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Mexico</a:t>
            </a:r>
            <a:endParaRPr sz="79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423831" y="1711331"/>
            <a:ext cx="2726553" cy="169704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JZ,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  <a:spcBef>
                <a:spcPts val="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JZ,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 JZ,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4579" marR="13312" indent="634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JZ,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Produktieweg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2-3a,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ljsselstein,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3401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Mg,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Fregatweg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42,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6222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Nz,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Maastricht,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892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 1,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JZ,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94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JZ,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21553">
              <a:spcBef>
                <a:spcPts val="458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JZ,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21553">
              <a:lnSpc>
                <a:spcPts val="948"/>
              </a:lnSpc>
              <a:spcBef>
                <a:spcPts val="433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 JZ,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21553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JZ,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20919">
              <a:lnSpc>
                <a:spcPts val="93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Souvereinstraat</a:t>
            </a:r>
            <a:r>
              <a:rPr sz="799" spc="-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35,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Oosterhout,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4903 Rh,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21553">
              <a:lnSpc>
                <a:spcPts val="94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Wenckebachstraat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Velsen-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Noord,</a:t>
            </a:r>
            <a:r>
              <a:rPr sz="799" spc="1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1951 JZ,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35919" y="3617911"/>
            <a:ext cx="296808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Block</a:t>
            </a:r>
            <a:r>
              <a:rPr sz="799" spc="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69a,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Plot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8,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Admiralty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Way,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Lekki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Phase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 Lagos.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Nigeria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435107" y="3974823"/>
            <a:ext cx="3404863" cy="249648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5071" indent="-634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Habornveien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60,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Box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1403,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N1631,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Gamle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Fredrikstad,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1630,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Noiway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Roraskogen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2,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Skien,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3739,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Noiway</a:t>
            </a:r>
            <a:endParaRPr sz="79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438561" y="4450705"/>
            <a:ext cx="206409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7,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UI.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Piastowska,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Katowice,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40-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005,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Poland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438561" y="4813718"/>
            <a:ext cx="2240325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spc="-4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Hirsova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Street,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Sector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3,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Bucharest,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Romania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441508" y="5094367"/>
            <a:ext cx="3426416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-634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1st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Floor,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Kamogelo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Suites,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39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Lakefield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Avenue,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Benoni,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Gauteng,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1501,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South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Africa</a:t>
            </a:r>
            <a:endParaRPr sz="7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438358" y="5493986"/>
            <a:ext cx="2807062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Eguskitza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11,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E-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48200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Durango,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Spain</a:t>
            </a:r>
            <a:endParaRPr sz="799">
              <a:latin typeface="Arial"/>
              <a:cs typeface="Arial"/>
            </a:endParaRPr>
          </a:p>
          <a:p>
            <a:pPr marL="15214">
              <a:spcBef>
                <a:spcPts val="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Calle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Rosario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Pino 14-16,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Torre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Rioja</a:t>
            </a:r>
            <a:r>
              <a:rPr sz="799" dirty="0">
                <a:solidFill>
                  <a:srgbClr val="A8A8A8"/>
                </a:solidFill>
                <a:latin typeface="Arial"/>
                <a:cs typeface="Arial"/>
              </a:rPr>
              <a:t>,</a:t>
            </a:r>
            <a:r>
              <a:rPr sz="799" spc="45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Madrid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spc="5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28020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spc="15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Spain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443492" y="5972919"/>
            <a:ext cx="2763321" cy="47369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lnSpc>
                <a:spcPts val="933"/>
              </a:lnSpc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Turbingatan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1,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Box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406,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301</a:t>
            </a:r>
            <a:r>
              <a:rPr sz="799" spc="-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09,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Halmstad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spc="10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Sweden</a:t>
            </a:r>
            <a:endParaRPr sz="799">
              <a:latin typeface="Arial"/>
              <a:cs typeface="Arial"/>
            </a:endParaRPr>
          </a:p>
          <a:p>
            <a:pPr marL="13312">
              <a:lnSpc>
                <a:spcPts val="933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R0nneholmsvej</a:t>
            </a:r>
            <a:r>
              <a:rPr sz="799" spc="10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11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B,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211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47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Malm0,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Sweden</a:t>
            </a:r>
            <a:endParaRPr sz="799">
              <a:latin typeface="Arial"/>
              <a:cs typeface="Arial"/>
            </a:endParaRPr>
          </a:p>
          <a:p>
            <a:pPr marL="13946">
              <a:lnSpc>
                <a:spcPts val="948"/>
              </a:lnSpc>
              <a:spcBef>
                <a:spcPts val="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Box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201,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S-735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23,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Surahammar,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Sweden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AmerikaHuset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Barlastgatan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2,414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63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Gothenburg,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Sweden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444657" y="6683692"/>
            <a:ext cx="2254271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Durisolstrasse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11,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Villmergen,</a:t>
            </a:r>
            <a:r>
              <a:rPr sz="799" spc="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5612,</a:t>
            </a:r>
            <a:r>
              <a:rPr sz="799" spc="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Switzerland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445733" y="7086362"/>
            <a:ext cx="3423881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126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Omer Avni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Mah. lnono Cad. Devres Han, No: 50/7 Beyoglu</a:t>
            </a:r>
            <a:r>
              <a:rPr sz="799" dirty="0">
                <a:solidFill>
                  <a:srgbClr val="797979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797979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Istanbul</a:t>
            </a:r>
            <a:r>
              <a:rPr sz="799" dirty="0">
                <a:solidFill>
                  <a:srgbClr val="919191"/>
                </a:solidFill>
                <a:latin typeface="Arial"/>
                <a:cs typeface="Arial"/>
              </a:rPr>
              <a:t>.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Tur-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key</a:t>
            </a:r>
            <a:endParaRPr sz="799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447703" y="7562243"/>
            <a:ext cx="2521792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Box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18294,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Jebel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Ali,</a:t>
            </a:r>
            <a:r>
              <a:rPr sz="799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Dubai,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United Arab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Emirates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447399" y="7919156"/>
            <a:ext cx="3456844" cy="1471362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68463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C/0</a:t>
            </a:r>
            <a:r>
              <a:rPr sz="799" spc="2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Teneo Financial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Advisory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Colmore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Building</a:t>
            </a:r>
            <a:r>
              <a:rPr sz="799" dirty="0">
                <a:solidFill>
                  <a:srgbClr val="919191"/>
                </a:solidFill>
                <a:latin typeface="Arial"/>
                <a:cs typeface="Arial"/>
              </a:rPr>
              <a:t>,</a:t>
            </a:r>
            <a:r>
              <a:rPr sz="799" spc="-20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</a:t>
            </a:r>
            <a:r>
              <a:rPr sz="799" spc="-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Colmore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Circus</a:t>
            </a:r>
            <a:r>
              <a:rPr sz="799" spc="5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Queensway</a:t>
            </a:r>
            <a:r>
              <a:rPr sz="799" dirty="0">
                <a:solidFill>
                  <a:srgbClr val="919191"/>
                </a:solidFill>
                <a:latin typeface="Arial"/>
                <a:cs typeface="Arial"/>
              </a:rPr>
              <a:t>,</a:t>
            </a:r>
            <a:r>
              <a:rPr sz="799" spc="10" dirty="0">
                <a:solidFill>
                  <a:srgbClr val="91919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Birmingham,</a:t>
            </a:r>
            <a:r>
              <a:rPr sz="799" spc="1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B4</a:t>
            </a:r>
            <a:r>
              <a:rPr sz="799" spc="-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6AT</a:t>
            </a:r>
            <a:endParaRPr sz="799">
              <a:latin typeface="Arial"/>
              <a:cs typeface="Arial"/>
            </a:endParaRPr>
          </a:p>
          <a:p>
            <a:pPr marL="16482" algn="just">
              <a:lnSpc>
                <a:spcPts val="90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30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Millbank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London</a:t>
            </a:r>
            <a:r>
              <a:rPr sz="799" spc="114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SW1P</a:t>
            </a:r>
            <a:r>
              <a:rPr sz="799" spc="-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4WY</a:t>
            </a:r>
            <a:endParaRPr sz="799">
              <a:latin typeface="Arial"/>
              <a:cs typeface="Arial"/>
            </a:endParaRPr>
          </a:p>
          <a:p>
            <a:pPr marL="15214" marR="66562" indent="-3170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C/0</a:t>
            </a:r>
            <a:r>
              <a:rPr sz="799" spc="2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Teneo Financial</a:t>
            </a:r>
            <a:r>
              <a:rPr sz="79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Advisory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Colmore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Building</a:t>
            </a:r>
            <a:r>
              <a:rPr sz="799" spc="27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20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Colmore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Circus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Queensway,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Birmingham,</a:t>
            </a:r>
            <a:r>
              <a:rPr sz="799" spc="8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B4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6AT</a:t>
            </a:r>
            <a:endParaRPr sz="799">
              <a:latin typeface="Arial"/>
              <a:cs typeface="Arial"/>
            </a:endParaRPr>
          </a:p>
          <a:p>
            <a:pPr marL="15848" marR="1582899" algn="just">
              <a:lnSpc>
                <a:spcPct val="87700"/>
              </a:lnSpc>
              <a:spcBef>
                <a:spcPts val="25"/>
              </a:spcBef>
            </a:pP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1</a:t>
            </a:r>
            <a:r>
              <a:rPr sz="849" spc="-60" dirty="0">
                <a:solidFill>
                  <a:srgbClr val="313131"/>
                </a:solidFill>
                <a:latin typeface="Arial"/>
                <a:cs typeface="Arial"/>
              </a:rPr>
              <a:t>B</a:t>
            </a: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Grosvenor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Place</a:t>
            </a:r>
            <a:r>
              <a:rPr sz="799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London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SW1</a:t>
            </a:r>
            <a:r>
              <a:rPr sz="849" dirty="0">
                <a:solidFill>
                  <a:srgbClr val="313131"/>
                </a:solidFill>
                <a:latin typeface="Arial"/>
                <a:cs typeface="Arial"/>
              </a:rPr>
              <a:t>X</a:t>
            </a:r>
            <a:r>
              <a:rPr sz="849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7HS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313131"/>
                </a:solidFill>
                <a:latin typeface="Arial"/>
                <a:cs typeface="Arial"/>
              </a:rPr>
              <a:t>1</a:t>
            </a:r>
            <a:r>
              <a:rPr sz="898" spc="-60" dirty="0">
                <a:solidFill>
                  <a:srgbClr val="313131"/>
                </a:solidFill>
                <a:latin typeface="Arial"/>
                <a:cs typeface="Arial"/>
              </a:rPr>
              <a:t>B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Grosvenor</a:t>
            </a:r>
            <a:r>
              <a:rPr sz="799" spc="4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Place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London</a:t>
            </a:r>
            <a:r>
              <a:rPr sz="799" spc="8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SW1</a:t>
            </a:r>
            <a:r>
              <a:rPr sz="898" spc="-20" dirty="0">
                <a:solidFill>
                  <a:srgbClr val="313131"/>
                </a:solidFill>
                <a:latin typeface="Arial"/>
                <a:cs typeface="Arial"/>
              </a:rPr>
              <a:t>X</a:t>
            </a:r>
            <a:r>
              <a:rPr sz="898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7HS</a:t>
            </a:r>
            <a:endParaRPr sz="799">
              <a:latin typeface="Arial"/>
              <a:cs typeface="Arial"/>
            </a:endParaRPr>
          </a:p>
          <a:p>
            <a:pPr marL="18384">
              <a:lnSpc>
                <a:spcPts val="917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Tata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Steel UK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Limited</a:t>
            </a:r>
            <a:r>
              <a:rPr sz="799" spc="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PO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Box</a:t>
            </a:r>
            <a:r>
              <a:rPr sz="799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101</a:t>
            </a:r>
            <a:r>
              <a:rPr sz="799" spc="-6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Weldon</a:t>
            </a:r>
            <a:r>
              <a:rPr sz="799" spc="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Road Corby</a:t>
            </a:r>
            <a:r>
              <a:rPr sz="799" spc="9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Northamptonshire</a:t>
            </a:r>
            <a:endParaRPr sz="799">
              <a:latin typeface="Arial"/>
              <a:cs typeface="Arial"/>
            </a:endParaRPr>
          </a:p>
          <a:p>
            <a:pPr marL="19018" algn="just">
              <a:lnSpc>
                <a:spcPts val="908"/>
              </a:lnSpc>
            </a:pP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NN17</a:t>
            </a:r>
            <a:r>
              <a:rPr sz="799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5UA</a:t>
            </a:r>
            <a:endParaRPr sz="799">
              <a:latin typeface="Arial"/>
              <a:cs typeface="Arial"/>
            </a:endParaRPr>
          </a:p>
          <a:p>
            <a:pPr marL="18384" marR="1579096" indent="-3170" algn="just">
              <a:lnSpc>
                <a:spcPct val="89100"/>
              </a:lnSpc>
              <a:spcBef>
                <a:spcPts val="70"/>
              </a:spcBef>
            </a:pPr>
            <a:r>
              <a:rPr sz="799" spc="-100" dirty="0">
                <a:solidFill>
                  <a:srgbClr val="313131"/>
                </a:solidFill>
                <a:latin typeface="Arial"/>
                <a:cs typeface="Arial"/>
              </a:rPr>
              <a:t>1</a:t>
            </a:r>
            <a:r>
              <a:rPr sz="898" spc="-100" dirty="0">
                <a:solidFill>
                  <a:srgbClr val="313131"/>
                </a:solidFill>
                <a:latin typeface="Arial"/>
                <a:cs typeface="Arial"/>
              </a:rPr>
              <a:t>B</a:t>
            </a:r>
            <a:r>
              <a:rPr sz="898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Grosvenor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Place</a:t>
            </a:r>
            <a:r>
              <a:rPr sz="799" spc="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London</a:t>
            </a:r>
            <a:r>
              <a:rPr sz="799" spc="4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SW1</a:t>
            </a:r>
            <a:r>
              <a:rPr sz="898" spc="-20" dirty="0">
                <a:solidFill>
                  <a:srgbClr val="313131"/>
                </a:solidFill>
                <a:latin typeface="Arial"/>
                <a:cs typeface="Arial"/>
              </a:rPr>
              <a:t>X</a:t>
            </a:r>
            <a:r>
              <a:rPr sz="898" spc="-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7HS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125" dirty="0">
                <a:solidFill>
                  <a:srgbClr val="313131"/>
                </a:solidFill>
                <a:latin typeface="Arial"/>
                <a:cs typeface="Arial"/>
              </a:rPr>
              <a:t>1</a:t>
            </a:r>
            <a:r>
              <a:rPr sz="898" spc="-125" dirty="0">
                <a:solidFill>
                  <a:srgbClr val="313131"/>
                </a:solidFill>
                <a:latin typeface="Arial"/>
                <a:cs typeface="Arial"/>
              </a:rPr>
              <a:t>B</a:t>
            </a:r>
            <a:r>
              <a:rPr sz="898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Grosvenor</a:t>
            </a:r>
            <a:r>
              <a:rPr sz="799" spc="-1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Place</a:t>
            </a:r>
            <a:r>
              <a:rPr sz="799" spc="3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London</a:t>
            </a:r>
            <a:r>
              <a:rPr sz="799" spc="7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SW1</a:t>
            </a:r>
            <a:r>
              <a:rPr sz="898" spc="-20" dirty="0">
                <a:solidFill>
                  <a:srgbClr val="313131"/>
                </a:solidFill>
                <a:latin typeface="Arial"/>
                <a:cs typeface="Arial"/>
              </a:rPr>
              <a:t>X</a:t>
            </a:r>
            <a:r>
              <a:rPr sz="898" spc="2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?HS</a:t>
            </a:r>
            <a:r>
              <a:rPr sz="799" spc="499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70" dirty="0">
                <a:solidFill>
                  <a:srgbClr val="313131"/>
                </a:solidFill>
                <a:latin typeface="Arial"/>
                <a:cs typeface="Arial"/>
              </a:rPr>
              <a:t>1</a:t>
            </a:r>
            <a:r>
              <a:rPr sz="898" spc="-70" dirty="0">
                <a:solidFill>
                  <a:srgbClr val="313131"/>
                </a:solidFill>
                <a:latin typeface="Arial"/>
                <a:cs typeface="Arial"/>
              </a:rPr>
              <a:t>B</a:t>
            </a:r>
            <a:r>
              <a:rPr sz="898" spc="-3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Grosvenor</a:t>
            </a:r>
            <a:r>
              <a:rPr sz="799" spc="5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13131"/>
                </a:solidFill>
                <a:latin typeface="Arial"/>
                <a:cs typeface="Arial"/>
              </a:rPr>
              <a:t>Place London</a:t>
            </a:r>
            <a:r>
              <a:rPr sz="799" spc="2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13131"/>
                </a:solidFill>
                <a:latin typeface="Arial"/>
                <a:cs typeface="Arial"/>
              </a:rPr>
              <a:t>SW1</a:t>
            </a:r>
            <a:r>
              <a:rPr sz="898" spc="-20" dirty="0">
                <a:solidFill>
                  <a:srgbClr val="313131"/>
                </a:solidFill>
                <a:latin typeface="Arial"/>
                <a:cs typeface="Arial"/>
              </a:rPr>
              <a:t>X</a:t>
            </a:r>
            <a:r>
              <a:rPr sz="898" spc="-15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13131"/>
                </a:solidFill>
                <a:latin typeface="Arial"/>
                <a:cs typeface="Arial"/>
              </a:rPr>
              <a:t>7HS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9683" y="1006783"/>
            <a:ext cx="7312435" cy="0"/>
          </a:xfrm>
          <a:custGeom>
            <a:avLst/>
            <a:gdLst/>
            <a:ahLst/>
            <a:cxnLst/>
            <a:rect l="l" t="t" r="r" b="b"/>
            <a:pathLst>
              <a:path w="7324725">
                <a:moveTo>
                  <a:pt x="0" y="0"/>
                </a:moveTo>
                <a:lnTo>
                  <a:pt x="7324526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92490" y="4481591"/>
            <a:ext cx="6642366" cy="0"/>
          </a:xfrm>
          <a:custGeom>
            <a:avLst/>
            <a:gdLst/>
            <a:ahLst/>
            <a:cxnLst/>
            <a:rect l="l" t="t" r="r" b="b"/>
            <a:pathLst>
              <a:path w="6653530">
                <a:moveTo>
                  <a:pt x="0" y="0"/>
                </a:moveTo>
                <a:lnTo>
                  <a:pt x="6653111" y="0"/>
                </a:lnTo>
              </a:path>
            </a:pathLst>
          </a:custGeom>
          <a:ln w="1831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80302" y="7264486"/>
            <a:ext cx="6946655" cy="0"/>
          </a:xfrm>
          <a:custGeom>
            <a:avLst/>
            <a:gdLst/>
            <a:ahLst/>
            <a:cxnLst/>
            <a:rect l="l" t="t" r="r" b="b"/>
            <a:pathLst>
              <a:path w="6958330">
                <a:moveTo>
                  <a:pt x="0" y="0"/>
                </a:moveTo>
                <a:lnTo>
                  <a:pt x="6958300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9683" y="9510918"/>
            <a:ext cx="7288346" cy="0"/>
          </a:xfrm>
          <a:custGeom>
            <a:avLst/>
            <a:gdLst/>
            <a:ahLst/>
            <a:cxnLst/>
            <a:rect l="l" t="t" r="r" b="b"/>
            <a:pathLst>
              <a:path w="7300595">
                <a:moveTo>
                  <a:pt x="0" y="0"/>
                </a:moveTo>
                <a:lnTo>
                  <a:pt x="7300111" y="0"/>
                </a:lnTo>
              </a:path>
            </a:pathLst>
          </a:custGeom>
          <a:ln w="1526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868902" y="683200"/>
            <a:ext cx="2782339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E7.</a:t>
            </a:r>
            <a:r>
              <a:rPr sz="1198" b="1" spc="55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Notes</a:t>
            </a:r>
            <a:r>
              <a:rPr sz="1198" b="1" spc="12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to</a:t>
            </a:r>
            <a:r>
              <a:rPr sz="1198" b="1" spc="8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8569C"/>
                </a:solidFill>
                <a:latin typeface="Arial"/>
                <a:cs typeface="Arial"/>
              </a:rPr>
              <a:t>financial</a:t>
            </a:r>
            <a:r>
              <a:rPr sz="1198" b="1" spc="18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8569C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44605" y="1115011"/>
            <a:ext cx="2869188" cy="1939840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2678" marR="1458017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Group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i)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i)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2678" marR="315692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(Overseas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892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Property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</a:t>
            </a:r>
            <a:r>
              <a:rPr sz="799" spc="-20" dirty="0">
                <a:solidFill>
                  <a:srgbClr val="62666E"/>
                </a:solidFill>
                <a:latin typeface="Arial"/>
                <a:cs typeface="Arial"/>
              </a:rPr>
              <a:t>ii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)</a:t>
            </a:r>
            <a:endParaRPr sz="799">
              <a:latin typeface="Arial"/>
              <a:cs typeface="Arial"/>
            </a:endParaRPr>
          </a:p>
          <a:p>
            <a:pPr marL="12678" marR="805713">
              <a:lnSpc>
                <a:spcPts val="938"/>
              </a:lnSpc>
              <a:spcBef>
                <a:spcPts val="4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Corus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Healthcare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Trustee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</a:t>
            </a:r>
            <a:r>
              <a:rPr sz="799" spc="25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Samson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dirty="0">
                <a:solidFill>
                  <a:srgbClr val="3F3F3F"/>
                </a:solidFill>
                <a:latin typeface="Times New Roman"/>
                <a:cs typeface="Times New Roman"/>
              </a:rPr>
              <a:t>(</a:t>
            </a:r>
            <a:r>
              <a:rPr sz="849" dirty="0">
                <a:solidFill>
                  <a:srgbClr val="79797B"/>
                </a:solidFill>
                <a:latin typeface="Times New Roman"/>
                <a:cs typeface="Times New Roman"/>
              </a:rPr>
              <a:t>i</a:t>
            </a:r>
            <a:r>
              <a:rPr sz="849" dirty="0">
                <a:solidFill>
                  <a:srgbClr val="3F3F3F"/>
                </a:solidFill>
                <a:latin typeface="Times New Roman"/>
                <a:cs typeface="Times New Roman"/>
              </a:rPr>
              <a:t>)</a:t>
            </a:r>
            <a:r>
              <a:rPr sz="849" spc="-10" dirty="0">
                <a:solidFill>
                  <a:srgbClr val="3F3F3F"/>
                </a:solidFill>
                <a:latin typeface="Times New Roman"/>
                <a:cs typeface="Times New Roman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23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Hadfields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ngs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mited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(62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5%)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3F3F3F"/>
                </a:solidFill>
                <a:latin typeface="Arial"/>
                <a:cs typeface="Arial"/>
              </a:rPr>
              <a:t>(xiii)</a:t>
            </a:r>
            <a:endParaRPr sz="849">
              <a:latin typeface="Arial"/>
              <a:cs typeface="Arial"/>
            </a:endParaRPr>
          </a:p>
          <a:p>
            <a:pPr marL="12678">
              <a:lnSpc>
                <a:spcPts val="933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Runblast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5214" marR="1000960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Consulting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 (ii)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(iii) (iv)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(viii)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917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 Newport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 South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Wales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Tube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13"/>
              </a:lnSpc>
            </a:pPr>
            <a:r>
              <a:rPr sz="799" b="1" spc="-25" dirty="0">
                <a:solidFill>
                  <a:srgbClr val="3F3F3F"/>
                </a:solidFill>
                <a:latin typeface="Arial"/>
                <a:cs typeface="Arial"/>
              </a:rPr>
              <a:t>(X)</a:t>
            </a:r>
            <a:endParaRPr sz="799">
              <a:latin typeface="Arial"/>
              <a:cs typeface="Arial"/>
            </a:endParaRPr>
          </a:p>
          <a:p>
            <a:pPr marL="12678" marR="1165146">
              <a:lnSpc>
                <a:spcPts val="938"/>
              </a:lnSpc>
              <a:spcBef>
                <a:spcPts val="6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U.E.S.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Bright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Bar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Limited</a:t>
            </a:r>
            <a:r>
              <a:rPr sz="799" spc="4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 (iii)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49" b="1" spc="-30" dirty="0">
                <a:solidFill>
                  <a:srgbClr val="3F3F3F"/>
                </a:solidFill>
                <a:latin typeface="Arial"/>
                <a:cs typeface="Arial"/>
              </a:rPr>
              <a:t>(xiii)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UES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Cable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Street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Mills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Ltd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(iii)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Enterprise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 (ii)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02874" y="3522508"/>
            <a:ext cx="15848" cy="138832"/>
          </a:xfrm>
          <a:custGeom>
            <a:avLst/>
            <a:gdLst/>
            <a:ahLst/>
            <a:cxnLst/>
            <a:rect l="l" t="t" r="r" b="b"/>
            <a:pathLst>
              <a:path w="15875" h="139064">
                <a:moveTo>
                  <a:pt x="15259" y="138845"/>
                </a:moveTo>
                <a:lnTo>
                  <a:pt x="0" y="138845"/>
                </a:lnTo>
                <a:lnTo>
                  <a:pt x="0" y="0"/>
                </a:lnTo>
                <a:lnTo>
                  <a:pt x="15259" y="0"/>
                </a:lnTo>
                <a:lnTo>
                  <a:pt x="15259" y="138845"/>
                </a:lnTo>
                <a:close/>
              </a:path>
            </a:pathLst>
          </a:custGeom>
          <a:solidFill>
            <a:srgbClr val="E9E9E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25135" y="4466351"/>
            <a:ext cx="803195" cy="0"/>
          </a:xfrm>
          <a:custGeom>
            <a:avLst/>
            <a:gdLst/>
            <a:ahLst/>
            <a:cxnLst/>
            <a:rect l="l" t="t" r="r" b="b"/>
            <a:pathLst>
              <a:path w="804544">
                <a:moveTo>
                  <a:pt x="0" y="0"/>
                </a:moveTo>
                <a:lnTo>
                  <a:pt x="803968" y="0"/>
                </a:lnTo>
              </a:path>
            </a:pathLst>
          </a:custGeom>
          <a:ln w="12721">
            <a:solidFill>
              <a:srgbClr val="62666E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341660" y="3144523"/>
            <a:ext cx="2744303" cy="13553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3312">
              <a:lnSpc>
                <a:spcPts val="1043"/>
              </a:lnSpc>
              <a:spcBef>
                <a:spcPts val="100"/>
              </a:spcBef>
            </a:pPr>
            <a:r>
              <a:rPr sz="898" b="1" i="1" spc="-25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endParaRPr sz="898">
              <a:latin typeface="Arial"/>
              <a:cs typeface="Arial"/>
            </a:endParaRPr>
          </a:p>
          <a:p>
            <a:pPr marL="12678" marR="1193038" indent="1902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Apollo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Metals,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2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(xi)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Hille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&amp;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MOiier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USA,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.</a:t>
            </a:r>
            <a:r>
              <a:rPr sz="799" spc="-60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5848" marR="1445973" indent="-634">
              <a:lnSpc>
                <a:spcPts val="908"/>
              </a:lnSpc>
              <a:spcBef>
                <a:spcPts val="4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Hoogovens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-3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Oremco,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(</a:t>
            </a:r>
            <a:r>
              <a:rPr sz="799" spc="-20" dirty="0">
                <a:solidFill>
                  <a:srgbClr val="62666E"/>
                </a:solidFill>
                <a:latin typeface="Arial"/>
                <a:cs typeface="Arial"/>
              </a:rPr>
              <a:t>I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ii)</a:t>
            </a:r>
            <a:endParaRPr sz="799">
              <a:latin typeface="Arial"/>
              <a:cs typeface="Arial"/>
            </a:endParaRPr>
          </a:p>
          <a:p>
            <a:pPr marL="15848">
              <a:lnSpc>
                <a:spcPts val="92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Rafferty-Brown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l</a:t>
            </a:r>
            <a:r>
              <a:rPr sz="799" spc="-30" dirty="0">
                <a:solidFill>
                  <a:srgbClr val="7979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 Of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Conn.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8384" marR="5071">
              <a:lnSpc>
                <a:spcPts val="958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11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(Americas)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.</a:t>
            </a:r>
            <a:r>
              <a:rPr sz="799" spc="-55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(iv)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International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(Americas)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Inc.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8384">
              <a:lnSpc>
                <a:spcPts val="89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USA,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.</a:t>
            </a:r>
            <a:r>
              <a:rPr sz="799" spc="-90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849" spc="-30" dirty="0">
                <a:solidFill>
                  <a:srgbClr val="3F3F3F"/>
                </a:solidFill>
                <a:latin typeface="Times New Roman"/>
                <a:cs typeface="Times New Roman"/>
              </a:rPr>
              <a:t>(</a:t>
            </a:r>
            <a:r>
              <a:rPr sz="849" spc="-30" dirty="0">
                <a:solidFill>
                  <a:srgbClr val="79797B"/>
                </a:solidFill>
                <a:latin typeface="Times New Roman"/>
                <a:cs typeface="Times New Roman"/>
              </a:rPr>
              <a:t>ii</a:t>
            </a:r>
            <a:r>
              <a:rPr sz="849" spc="-30" dirty="0">
                <a:solidFill>
                  <a:srgbClr val="3F3F3F"/>
                </a:solidFill>
                <a:latin typeface="Times New Roman"/>
                <a:cs typeface="Times New Roman"/>
              </a:rPr>
              <a:t>)</a:t>
            </a:r>
            <a:r>
              <a:rPr sz="849" spc="5" dirty="0">
                <a:solidFill>
                  <a:srgbClr val="3F3F3F"/>
                </a:solidFill>
                <a:latin typeface="Times New Roman"/>
                <a:cs typeface="Times New Roman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8384" marR="1019978">
              <a:lnSpc>
                <a:spcPts val="958"/>
              </a:lnSpc>
              <a:spcBef>
                <a:spcPts val="1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Thomas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Processing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Company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Thomas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 Strip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Corp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1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62666E"/>
                </a:solidFill>
                <a:latin typeface="Arial"/>
                <a:cs typeface="Arial"/>
              </a:rPr>
              <a:t>Q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i</a:t>
            </a:r>
            <a:r>
              <a:rPr sz="799" spc="-45" dirty="0">
                <a:solidFill>
                  <a:srgbClr val="62666E"/>
                </a:solidFill>
                <a:latin typeface="Arial"/>
                <a:cs typeface="Arial"/>
              </a:rPr>
              <a:t>)</a:t>
            </a:r>
            <a:r>
              <a:rPr sz="799" spc="-50" dirty="0">
                <a:solidFill>
                  <a:srgbClr val="62666E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62666E"/>
                </a:solidFill>
                <a:latin typeface="Arial"/>
                <a:cs typeface="Arial"/>
              </a:rPr>
              <a:t>(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iii</a:t>
            </a:r>
            <a:r>
              <a:rPr sz="799" spc="-20" dirty="0">
                <a:solidFill>
                  <a:srgbClr val="62666E"/>
                </a:solidFill>
                <a:latin typeface="Arial"/>
                <a:cs typeface="Arial"/>
              </a:rPr>
              <a:t>)</a:t>
            </a:r>
            <a:endParaRPr sz="799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401525" y="1118058"/>
            <a:ext cx="2822911" cy="186391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 algn="just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14579" marR="487485" indent="3170" algn="just">
              <a:lnSpc>
                <a:spcPts val="938"/>
              </a:lnSpc>
              <a:spcBef>
                <a:spcPts val="3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58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Morrison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Street,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Edinburgh,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Scotland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EH3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8BP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18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14579" marR="943274" algn="just">
              <a:lnSpc>
                <a:spcPts val="938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18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9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18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14579" marR="943274" algn="just">
              <a:lnSpc>
                <a:spcPts val="938"/>
              </a:lnSpc>
              <a:spcBef>
                <a:spcPts val="2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18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14579" marR="515377" indent="-634">
              <a:lnSpc>
                <a:spcPts val="938"/>
              </a:lnSpc>
              <a:spcBef>
                <a:spcPts val="1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Hill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House,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Little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Street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EC4A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3TR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18</a:t>
            </a:r>
            <a:r>
              <a:rPr sz="799" spc="-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03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43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Grosvenor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SW1X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?HS</a:t>
            </a:r>
            <a:endParaRPr sz="799">
              <a:latin typeface="Arial"/>
              <a:cs typeface="Arial"/>
            </a:endParaRPr>
          </a:p>
          <a:p>
            <a:pPr marL="12678" marR="5071" indent="1902">
              <a:lnSpc>
                <a:spcPts val="938"/>
              </a:lnSpc>
              <a:spcBef>
                <a:spcPts val="508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154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Great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Charles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Street.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Queensway,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Birmingham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.</a:t>
            </a:r>
            <a:r>
              <a:rPr sz="799" spc="-5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B3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3HN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9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Albert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Embankment.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London. SE1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?SN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03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Innovation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Centre 217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Portobello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Sheffield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S1</a:t>
            </a:r>
            <a:r>
              <a:rPr sz="7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4DP</a:t>
            </a:r>
            <a:endParaRPr sz="799">
              <a:latin typeface="Arial"/>
              <a:cs typeface="Arial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4263846" y="4460001"/>
            <a:ext cx="1282450" cy="52617"/>
            <a:chOff x="4271012" y="4458510"/>
            <a:chExt cx="1284605" cy="52705"/>
          </a:xfrm>
        </p:grpSpPr>
        <p:sp>
          <p:nvSpPr>
            <p:cNvPr id="13" name="object 13"/>
            <p:cNvSpPr/>
            <p:nvPr/>
          </p:nvSpPr>
          <p:spPr>
            <a:xfrm>
              <a:off x="4271012" y="4464871"/>
              <a:ext cx="219710" cy="0"/>
            </a:xfrm>
            <a:custGeom>
              <a:avLst/>
              <a:gdLst/>
              <a:ahLst/>
              <a:cxnLst/>
              <a:rect l="l" t="t" r="r" b="b"/>
              <a:pathLst>
                <a:path w="219710">
                  <a:moveTo>
                    <a:pt x="0" y="0"/>
                  </a:moveTo>
                  <a:lnTo>
                    <a:pt x="219601" y="0"/>
                  </a:lnTo>
                </a:path>
              </a:pathLst>
            </a:custGeom>
            <a:ln w="12721">
              <a:solidFill>
                <a:srgbClr val="3F3F3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4507976" y="4501509"/>
              <a:ext cx="18415" cy="0"/>
            </a:xfrm>
            <a:custGeom>
              <a:avLst/>
              <a:gdLst/>
              <a:ahLst/>
              <a:cxnLst/>
              <a:rect l="l" t="t" r="r" b="b"/>
              <a:pathLst>
                <a:path w="18414">
                  <a:moveTo>
                    <a:pt x="0" y="0"/>
                  </a:moveTo>
                  <a:lnTo>
                    <a:pt x="18311" y="0"/>
                  </a:lnTo>
                </a:path>
              </a:pathLst>
            </a:custGeom>
            <a:ln w="12721">
              <a:solidFill>
                <a:srgbClr val="838EA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4561349" y="4464871"/>
              <a:ext cx="962660" cy="0"/>
            </a:xfrm>
            <a:custGeom>
              <a:avLst/>
              <a:gdLst/>
              <a:ahLst/>
              <a:cxnLst/>
              <a:rect l="l" t="t" r="r" b="b"/>
              <a:pathLst>
                <a:path w="962660">
                  <a:moveTo>
                    <a:pt x="0" y="0"/>
                  </a:moveTo>
                  <a:lnTo>
                    <a:pt x="962207" y="0"/>
                  </a:lnTo>
                </a:path>
              </a:pathLst>
            </a:custGeom>
            <a:ln w="12721">
              <a:solidFill>
                <a:srgbClr val="3F3F3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533691" y="4504562"/>
              <a:ext cx="21590" cy="0"/>
            </a:xfrm>
            <a:custGeom>
              <a:avLst/>
              <a:gdLst/>
              <a:ahLst/>
              <a:cxnLst/>
              <a:rect l="l" t="t" r="r" b="b"/>
              <a:pathLst>
                <a:path w="21589">
                  <a:moveTo>
                    <a:pt x="0" y="0"/>
                  </a:moveTo>
                  <a:lnTo>
                    <a:pt x="21363" y="0"/>
                  </a:lnTo>
                </a:path>
              </a:pathLst>
            </a:custGeom>
            <a:ln w="12721">
              <a:solidFill>
                <a:srgbClr val="838EA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3372613" y="3276097"/>
            <a:ext cx="3087895" cy="1223494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38035" marR="249765" indent="2536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1001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Fourteenth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Avenue,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18018-0045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Bethlehem,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Delaware Avenue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N.W..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Warren,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Ohio,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44485,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States</a:t>
            </a:r>
            <a:endParaRPr sz="799">
              <a:latin typeface="Arial"/>
              <a:cs typeface="Arial"/>
            </a:endParaRPr>
          </a:p>
          <a:p>
            <a:pPr marL="41205">
              <a:lnSpc>
                <a:spcPts val="903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475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N.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Martingale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Road,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Suite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400,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Schaumburg,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IL</a:t>
            </a:r>
            <a:r>
              <a:rPr sz="799" spc="2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60173</a:t>
            </a:r>
            <a:r>
              <a:rPr sz="799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endParaRPr sz="799">
              <a:latin typeface="Arial"/>
              <a:cs typeface="Arial"/>
            </a:endParaRPr>
          </a:p>
          <a:p>
            <a:pPr marL="42473" marR="332808">
              <a:lnSpc>
                <a:spcPts val="938"/>
              </a:lnSpc>
              <a:spcBef>
                <a:spcPts val="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261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Madison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Aevnue,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New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York,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10016,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States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240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Huntingdon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Waterbury,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Connecticut.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06708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-80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endParaRPr sz="799">
              <a:latin typeface="Arial"/>
              <a:cs typeface="Arial"/>
            </a:endParaRPr>
          </a:p>
          <a:p>
            <a:pPr marL="41205">
              <a:lnSpc>
                <a:spcPts val="903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475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N.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Martingale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Road,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Suite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400,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Schaumburg,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IL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60173</a:t>
            </a:r>
            <a:r>
              <a:rPr sz="799" spc="204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endParaRPr sz="799">
              <a:latin typeface="Arial"/>
              <a:cs typeface="Arial"/>
            </a:endParaRPr>
          </a:p>
          <a:p>
            <a:pPr marL="38035" marR="30428" indent="3170">
              <a:lnSpc>
                <a:spcPts val="938"/>
              </a:lnSpc>
              <a:spcBef>
                <a:spcPts val="4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475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N.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Martingale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Road,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Suite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400,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Schaumburg,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IL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60173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475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N.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Martingale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Road,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Suite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400,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Schaumburg,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IL</a:t>
            </a:r>
            <a:r>
              <a:rPr sz="799" spc="2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60173</a:t>
            </a:r>
            <a:r>
              <a:rPr sz="799" spc="2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USA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Delaware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Avenue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N.W.,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Warren,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Ohio,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44485,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United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Delaware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Avenue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N.W.</a:t>
            </a:r>
            <a:r>
              <a:rPr sz="824" baseline="-30303" dirty="0">
                <a:solidFill>
                  <a:srgbClr val="838EA7"/>
                </a:solidFill>
                <a:latin typeface="Arial"/>
                <a:cs typeface="Arial"/>
              </a:rPr>
              <a:t>1</a:t>
            </a:r>
            <a:r>
              <a:rPr sz="824" spc="-60" baseline="-30303" dirty="0">
                <a:solidFill>
                  <a:srgbClr val="838E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Warren</a:t>
            </a:r>
            <a:r>
              <a:rPr sz="799" dirty="0">
                <a:solidFill>
                  <a:srgbClr val="838EA7"/>
                </a:solidFill>
                <a:latin typeface="Arial"/>
                <a:cs typeface="Arial"/>
              </a:rPr>
              <a:t>,</a:t>
            </a:r>
            <a:r>
              <a:rPr sz="799" spc="-45" dirty="0">
                <a:solidFill>
                  <a:srgbClr val="838E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Ohio</a:t>
            </a:r>
            <a:r>
              <a:rPr sz="799" spc="30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44485</a:t>
            </a:r>
            <a:r>
              <a:rPr sz="824" baseline="-30303" dirty="0">
                <a:solidFill>
                  <a:srgbClr val="838EA7"/>
                </a:solidFill>
                <a:latin typeface="Arial"/>
                <a:cs typeface="Arial"/>
              </a:rPr>
              <a:t>1</a:t>
            </a:r>
            <a:r>
              <a:rPr sz="824" spc="-22" baseline="-30303" dirty="0">
                <a:solidFill>
                  <a:srgbClr val="838EA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United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States</a:t>
            </a:r>
            <a:endParaRPr sz="799">
              <a:latin typeface="Arial"/>
              <a:cs typeface="Arial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-5" dirty="0"/>
              <a:t> </a:t>
            </a:r>
            <a:r>
              <a:rPr dirty="0"/>
              <a:t>Steel Europe</a:t>
            </a:r>
            <a:r>
              <a:rPr spc="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 &amp;</a:t>
            </a:r>
            <a:r>
              <a:rPr spc="5" dirty="0"/>
              <a:t> </a:t>
            </a:r>
            <a:r>
              <a:rPr dirty="0"/>
              <a:t>Accounts</a:t>
            </a:r>
            <a:r>
              <a:rPr spc="85" dirty="0"/>
              <a:t> </a:t>
            </a:r>
            <a:r>
              <a:rPr spc="-20" dirty="0"/>
              <a:t>2024</a:t>
            </a: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0757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19018">
              <a:spcBef>
                <a:spcPts val="170"/>
              </a:spcBef>
            </a:pPr>
            <a:r>
              <a:rPr dirty="0"/>
              <a:t>Page</a:t>
            </a:r>
            <a:r>
              <a:rPr spc="5" dirty="0"/>
              <a:t> </a:t>
            </a:r>
            <a:r>
              <a:rPr sz="849" b="1" spc="-25" dirty="0">
                <a:latin typeface="Arial"/>
                <a:cs typeface="Arial"/>
              </a:rPr>
              <a:t>100</a:t>
            </a:r>
            <a:endParaRPr sz="849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937809" y="4586264"/>
            <a:ext cx="939490" cy="169450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750">
              <a:lnSpc>
                <a:spcPts val="1033"/>
              </a:lnSpc>
              <a:spcBef>
                <a:spcPts val="100"/>
              </a:spcBef>
            </a:pPr>
            <a:r>
              <a:rPr sz="849" i="1" spc="10" dirty="0">
                <a:solidFill>
                  <a:srgbClr val="3F3F3F"/>
                </a:solidFill>
                <a:latin typeface="Arial"/>
                <a:cs typeface="Arial"/>
              </a:rPr>
              <a:t>Classification</a:t>
            </a:r>
            <a:r>
              <a:rPr sz="849" i="1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98" b="1" i="1" spc="-20" dirty="0">
                <a:solidFill>
                  <a:srgbClr val="3F3F3F"/>
                </a:solidFill>
                <a:latin typeface="Arial"/>
                <a:cs typeface="Arial"/>
              </a:rPr>
              <a:t>key:</a:t>
            </a:r>
            <a:endParaRPr sz="898">
              <a:latin typeface="Arial"/>
              <a:cs typeface="Arial"/>
            </a:endParaRPr>
          </a:p>
          <a:p>
            <a:pPr marL="12678" marR="834239">
              <a:lnSpc>
                <a:spcPts val="888"/>
              </a:lnSpc>
              <a:spcBef>
                <a:spcPts val="45"/>
              </a:spcBef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(ii</a:t>
            </a:r>
            <a:r>
              <a:rPr sz="799" spc="499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(ii)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08"/>
              </a:lnSpc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(iv)</a:t>
            </a:r>
            <a:endParaRPr sz="799">
              <a:latin typeface="Arial"/>
              <a:cs typeface="Arial"/>
            </a:endParaRPr>
          </a:p>
          <a:p>
            <a:pPr marL="17116">
              <a:lnSpc>
                <a:spcPts val="834"/>
              </a:lnSpc>
              <a:spcBef>
                <a:spcPts val="145"/>
              </a:spcBef>
            </a:pPr>
            <a:r>
              <a:rPr sz="749" spc="-50" dirty="0">
                <a:solidFill>
                  <a:srgbClr val="3F3F3F"/>
                </a:solidFill>
                <a:latin typeface="Times New Roman"/>
                <a:cs typeface="Times New Roman"/>
              </a:rPr>
              <a:t>M</a:t>
            </a:r>
            <a:endParaRPr sz="749">
              <a:latin typeface="Times New Roman"/>
              <a:cs typeface="Times New Roman"/>
            </a:endParaRPr>
          </a:p>
          <a:p>
            <a:pPr marL="12678">
              <a:lnSpc>
                <a:spcPts val="892"/>
              </a:lnSpc>
            </a:pP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(vi)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23"/>
              </a:lnSpc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(vii)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23"/>
              </a:lnSpc>
            </a:pP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(viij)</a:t>
            </a:r>
            <a:endParaRPr sz="799">
              <a:latin typeface="Arial"/>
              <a:cs typeface="Arial"/>
            </a:endParaRPr>
          </a:p>
          <a:p>
            <a:pPr marL="15214">
              <a:lnSpc>
                <a:spcPts val="714"/>
              </a:lnSpc>
              <a:spcBef>
                <a:spcPts val="275"/>
              </a:spcBef>
            </a:pPr>
            <a:r>
              <a:rPr sz="599" spc="-20" dirty="0">
                <a:solidFill>
                  <a:srgbClr val="3F3F3F"/>
                </a:solidFill>
                <a:latin typeface="Times New Roman"/>
                <a:cs typeface="Times New Roman"/>
              </a:rPr>
              <a:t>(iX</a:t>
            </a:r>
            <a:r>
              <a:rPr sz="599" spc="-20" dirty="0">
                <a:solidFill>
                  <a:srgbClr val="959597"/>
                </a:solidFill>
                <a:latin typeface="Times New Roman"/>
                <a:cs typeface="Times New Roman"/>
              </a:rPr>
              <a:t>I</a:t>
            </a:r>
            <a:endParaRPr sz="599">
              <a:latin typeface="Times New Roman"/>
              <a:cs typeface="Times New Roman"/>
            </a:endParaRPr>
          </a:p>
          <a:p>
            <a:pPr marL="12678">
              <a:lnSpc>
                <a:spcPts val="953"/>
              </a:lnSpc>
            </a:pP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(x</a:t>
            </a:r>
            <a:r>
              <a:rPr sz="799" spc="-25" dirty="0">
                <a:solidFill>
                  <a:srgbClr val="959597"/>
                </a:solidFill>
                <a:latin typeface="Arial"/>
                <a:cs typeface="Arial"/>
              </a:rPr>
              <a:t>i</a:t>
            </a:r>
            <a:endParaRPr sz="799">
              <a:latin typeface="Arial"/>
              <a:cs typeface="Arial"/>
            </a:endParaRPr>
          </a:p>
          <a:p>
            <a:pPr marL="13946" marR="813320">
              <a:lnSpc>
                <a:spcPct val="126899"/>
              </a:lnSpc>
              <a:spcBef>
                <a:spcPts val="10"/>
              </a:spcBef>
            </a:pPr>
            <a:r>
              <a:rPr sz="599" spc="-45" dirty="0">
                <a:solidFill>
                  <a:srgbClr val="3F3F3F"/>
                </a:solidFill>
                <a:latin typeface="Arial"/>
                <a:cs typeface="Arial"/>
              </a:rPr>
              <a:t>(l&lt;l</a:t>
            </a:r>
            <a:r>
              <a:rPr sz="599" spc="-45" dirty="0">
                <a:solidFill>
                  <a:srgbClr val="959597"/>
                </a:solidFill>
                <a:latin typeface="Arial"/>
                <a:cs typeface="Arial"/>
              </a:rPr>
              <a:t>l</a:t>
            </a:r>
            <a:r>
              <a:rPr sz="599" spc="499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F3F3F"/>
                </a:solidFill>
                <a:latin typeface="Arial"/>
                <a:cs typeface="Arial"/>
              </a:rPr>
              <a:t>(l&lt;l</a:t>
            </a:r>
            <a:endParaRPr sz="599">
              <a:latin typeface="Arial"/>
              <a:cs typeface="Arial"/>
            </a:endParaRPr>
          </a:p>
          <a:p>
            <a:pPr marL="14579">
              <a:spcBef>
                <a:spcPts val="215"/>
              </a:spcBef>
            </a:pPr>
            <a:r>
              <a:rPr sz="549" spc="-10" dirty="0">
                <a:solidFill>
                  <a:srgbClr val="3F3F3F"/>
                </a:solidFill>
                <a:latin typeface="Arial"/>
                <a:cs typeface="Arial"/>
              </a:rPr>
              <a:t>(l&lt;l</a:t>
            </a:r>
            <a:r>
              <a:rPr sz="599" spc="-10" dirty="0">
                <a:solidFill>
                  <a:srgbClr val="79797B"/>
                </a:solidFill>
                <a:latin typeface="Arial"/>
                <a:cs typeface="Arial"/>
              </a:rPr>
              <a:t>I)</a:t>
            </a:r>
            <a:endParaRPr sz="599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388526" y="4720887"/>
            <a:ext cx="3921519" cy="1577229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848" marR="1774342" indent="-3170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Directly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owned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Indirectly</a:t>
            </a:r>
            <a:r>
              <a:rPr sz="799" spc="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owned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by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Europe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Limited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Ordinary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shares</a:t>
            </a:r>
            <a:endParaRPr sz="799">
              <a:latin typeface="Arial"/>
              <a:cs typeface="Arial"/>
            </a:endParaRPr>
          </a:p>
          <a:p>
            <a:pPr marL="15848">
              <a:lnSpc>
                <a:spcPts val="892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Ordinary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shares</a:t>
            </a:r>
            <a:endParaRPr sz="799">
              <a:latin typeface="Arial"/>
              <a:cs typeface="Arial"/>
            </a:endParaRPr>
          </a:p>
          <a:p>
            <a:pPr marL="12678" marR="3048524" indent="2536">
              <a:lnSpc>
                <a:spcPct val="98300"/>
              </a:lnSpc>
              <a:spcBef>
                <a:spcPts val="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Ordinary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shares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Ordinary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shares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Preference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shares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shares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Deferred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shares</a:t>
            </a:r>
            <a:endParaRPr sz="799">
              <a:latin typeface="Arial"/>
              <a:cs typeface="Arial"/>
            </a:endParaRPr>
          </a:p>
          <a:p>
            <a:pPr marL="12678" marR="1930288" indent="-634">
              <a:lnSpc>
                <a:spcPts val="938"/>
              </a:lnSpc>
              <a:spcBef>
                <a:spcPts val="2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Cumulative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redeemable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preference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shares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Non-cumulative</a:t>
            </a:r>
            <a:r>
              <a:rPr sz="799" spc="-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preference</a:t>
            </a:r>
            <a:r>
              <a:rPr sz="799" spc="10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shares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892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No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share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capital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UK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Irish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subsidiaries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currently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liquidation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via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Members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Voluntary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Liquidation</a:t>
            </a:r>
            <a:endParaRPr sz="799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88504" y="6388185"/>
            <a:ext cx="4053378" cy="77115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84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All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subsidiaries</a:t>
            </a:r>
            <a:r>
              <a:rPr sz="799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included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</a:t>
            </a:r>
            <a:r>
              <a:rPr sz="799" spc="-15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consolidation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of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these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accounts.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913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Unless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indicated</a:t>
            </a:r>
            <a:r>
              <a:rPr sz="799" spc="2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otherwise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.</a:t>
            </a:r>
            <a:r>
              <a:rPr sz="799" spc="-10" dirty="0">
                <a:solidFill>
                  <a:srgbClr val="7979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subsidiary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undertakings</a:t>
            </a:r>
            <a:r>
              <a:rPr sz="799" spc="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are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wholly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owned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within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Group.</a:t>
            </a:r>
            <a:endParaRPr sz="799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799">
              <a:latin typeface="Arial"/>
              <a:cs typeface="Arial"/>
            </a:endParaRPr>
          </a:p>
          <a:p>
            <a:pPr>
              <a:spcBef>
                <a:spcPts val="55"/>
              </a:spcBef>
            </a:pPr>
            <a:endParaRPr sz="799">
              <a:latin typeface="Arial"/>
              <a:cs typeface="Arial"/>
            </a:endParaRPr>
          </a:p>
          <a:p>
            <a:pPr marL="12678"/>
            <a:r>
              <a:rPr sz="898" dirty="0">
                <a:solidFill>
                  <a:srgbClr val="4869AA"/>
                </a:solidFill>
                <a:latin typeface="Arial"/>
                <a:cs typeface="Arial"/>
              </a:rPr>
              <a:t>J</a:t>
            </a:r>
            <a:r>
              <a:rPr sz="898" dirty="0">
                <a:solidFill>
                  <a:srgbClr val="28569C"/>
                </a:solidFill>
                <a:latin typeface="Arial"/>
                <a:cs typeface="Arial"/>
              </a:rPr>
              <a:t>oint</a:t>
            </a:r>
            <a:r>
              <a:rPr sz="898" spc="20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28569C"/>
                </a:solidFill>
                <a:latin typeface="Arial"/>
                <a:cs typeface="Arial"/>
              </a:rPr>
              <a:t>ventures</a:t>
            </a:r>
            <a:r>
              <a:rPr sz="898" dirty="0">
                <a:solidFill>
                  <a:srgbClr val="4869AA"/>
                </a:solidFill>
                <a:latin typeface="Arial"/>
                <a:cs typeface="Arial"/>
              </a:rPr>
              <a:t>,</a:t>
            </a:r>
            <a:r>
              <a:rPr sz="898" spc="-5" dirty="0">
                <a:solidFill>
                  <a:srgbClr val="4869AA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28569C"/>
                </a:solidFill>
                <a:latin typeface="Arial"/>
                <a:cs typeface="Arial"/>
              </a:rPr>
              <a:t>Joint</a:t>
            </a:r>
            <a:r>
              <a:rPr sz="898" spc="7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898" dirty="0">
                <a:solidFill>
                  <a:srgbClr val="28569C"/>
                </a:solidFill>
                <a:latin typeface="Arial"/>
                <a:cs typeface="Arial"/>
              </a:rPr>
              <a:t>operations</a:t>
            </a:r>
            <a:r>
              <a:rPr sz="898" spc="260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849" b="1" dirty="0">
                <a:solidFill>
                  <a:srgbClr val="28569C"/>
                </a:solidFill>
                <a:latin typeface="Arial"/>
                <a:cs typeface="Arial"/>
              </a:rPr>
              <a:t>and</a:t>
            </a:r>
            <a:r>
              <a:rPr sz="849" b="1" spc="85" dirty="0">
                <a:solidFill>
                  <a:srgbClr val="28569C"/>
                </a:solidFill>
                <a:latin typeface="Arial"/>
                <a:cs typeface="Arial"/>
              </a:rPr>
              <a:t> </a:t>
            </a:r>
            <a:r>
              <a:rPr sz="849" b="1" spc="-10" dirty="0">
                <a:solidFill>
                  <a:srgbClr val="28569C"/>
                </a:solidFill>
                <a:latin typeface="Arial"/>
                <a:cs typeface="Arial"/>
              </a:rPr>
              <a:t>associates</a:t>
            </a:r>
            <a:endParaRPr sz="849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39426" y="7329477"/>
            <a:ext cx="2069161" cy="370218"/>
          </a:xfrm>
          <a:prstGeom prst="rect">
            <a:avLst/>
          </a:prstGeom>
        </p:spPr>
        <p:txBody>
          <a:bodyPr vert="horz" wrap="square" lIns="0" tIns="52617" rIns="0" bIns="0" rtlCol="0">
            <a:spAutoFit/>
          </a:bodyPr>
          <a:lstStyle/>
          <a:p>
            <a:pPr marL="12678">
              <a:spcBef>
                <a:spcPts val="414"/>
              </a:spcBef>
            </a:pPr>
            <a:r>
              <a:rPr sz="799" i="1" dirty="0">
                <a:solidFill>
                  <a:srgbClr val="3F3F3F"/>
                </a:solidFill>
                <a:latin typeface="Arial"/>
                <a:cs typeface="Arial"/>
              </a:rPr>
              <a:t>England</a:t>
            </a:r>
            <a:r>
              <a:rPr sz="799" i="1" spc="1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i="1" dirty="0">
                <a:solidFill>
                  <a:srgbClr val="3F3F3F"/>
                </a:solidFill>
                <a:latin typeface="Arial"/>
                <a:cs typeface="Arial"/>
              </a:rPr>
              <a:t>and</a:t>
            </a:r>
            <a:r>
              <a:rPr sz="799" b="1" i="1" spc="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Wales</a:t>
            </a:r>
            <a:endParaRPr sz="799">
              <a:latin typeface="Arial"/>
              <a:cs typeface="Arial"/>
            </a:endParaRPr>
          </a:p>
          <a:p>
            <a:pPr marL="13946">
              <a:spcBef>
                <a:spcPts val="35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Air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Products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Llanwern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(50%)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85" dirty="0">
                <a:solidFill>
                  <a:srgbClr val="3F3F3F"/>
                </a:solidFill>
                <a:latin typeface="Arial"/>
                <a:cs typeface="Arial"/>
              </a:rPr>
              <a:t>Ci)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35" dirty="0">
                <a:solidFill>
                  <a:srgbClr val="3F3F3F"/>
                </a:solidFill>
                <a:latin typeface="Arial"/>
                <a:cs typeface="Arial"/>
              </a:rPr>
              <a:t>CiiJ</a:t>
            </a:r>
            <a:r>
              <a:rPr sz="898" spc="-135" dirty="0">
                <a:solidFill>
                  <a:srgbClr val="3F3F3F"/>
                </a:solidFill>
                <a:latin typeface="Arial"/>
                <a:cs typeface="Arial"/>
              </a:rPr>
              <a:t>cJO,</a:t>
            </a:r>
            <a:endParaRPr sz="898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35466" y="7787251"/>
            <a:ext cx="1539827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Fabsec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(25%)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(il</a:t>
            </a:r>
            <a:r>
              <a:rPr sz="799" spc="-1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5" dirty="0">
                <a:solidFill>
                  <a:srgbClr val="3F3F3F"/>
                </a:solidFill>
                <a:latin typeface="Arial"/>
                <a:cs typeface="Arial"/>
              </a:rPr>
              <a:t>{ivJ</a:t>
            </a:r>
            <a:r>
              <a:rPr sz="799" spc="-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(ixl(AS)</a:t>
            </a:r>
            <a:endParaRPr sz="799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35770" y="7970137"/>
            <a:ext cx="2072966" cy="35418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 marR="5071" indent="2536">
              <a:lnSpc>
                <a:spcPct val="147800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Texturing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Technology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(50%) (il</a:t>
            </a:r>
            <a:r>
              <a:rPr sz="799" spc="-1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(iii)</a:t>
            </a:r>
            <a:r>
              <a:rPr sz="799" spc="-10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(JOI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 Ravenscraig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Limited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(33%)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(il(iiil</a:t>
            </a:r>
            <a:r>
              <a:rPr sz="599" spc="-10" dirty="0">
                <a:solidFill>
                  <a:srgbClr val="3F3F3F"/>
                </a:solidFill>
                <a:latin typeface="Arial"/>
                <a:cs typeface="Arial"/>
              </a:rPr>
              <a:t>(JV)</a:t>
            </a:r>
            <a:endParaRPr sz="599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33434" y="8445638"/>
            <a:ext cx="2902152" cy="86405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8384">
              <a:lnSpc>
                <a:spcPts val="948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48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Gietwalsonderhoudcombinatie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B.V.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(50%)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(il</a:t>
            </a:r>
            <a:r>
              <a:rPr sz="799" spc="-1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(iiJ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F3F3F"/>
                </a:solidFill>
                <a:latin typeface="Arial"/>
                <a:cs typeface="Arial"/>
              </a:rPr>
              <a:t>(AS)</a:t>
            </a:r>
            <a:endParaRPr sz="599">
              <a:latin typeface="Arial"/>
              <a:cs typeface="Arial"/>
            </a:endParaRPr>
          </a:p>
          <a:p>
            <a:pPr marL="14579"/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Hoogovens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Court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Roll</a:t>
            </a:r>
            <a:r>
              <a:rPr sz="799" spc="-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Surface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Technologies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VOF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(50%)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r>
              <a:rPr sz="799" spc="-9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45" dirty="0">
                <a:solidFill>
                  <a:srgbClr val="3F3F3F"/>
                </a:solidFill>
                <a:latin typeface="Arial"/>
                <a:cs typeface="Arial"/>
              </a:rPr>
              <a:t>CviiiJ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(JOJ</a:t>
            </a:r>
            <a:endParaRPr sz="799">
              <a:latin typeface="Arial"/>
              <a:cs typeface="Arial"/>
            </a:endParaRPr>
          </a:p>
          <a:p>
            <a:pPr marL="14579">
              <a:spcBef>
                <a:spcPts val="408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Hoogovens</a:t>
            </a:r>
            <a:r>
              <a:rPr sz="799" spc="4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Gan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Multimedia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S.A.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De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C.V.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(50%)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3F3F3F"/>
                </a:solidFill>
                <a:latin typeface="Arial"/>
                <a:cs typeface="Arial"/>
              </a:rPr>
              <a:t>(I)</a:t>
            </a:r>
            <a:r>
              <a:rPr sz="599" spc="-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70" dirty="0">
                <a:solidFill>
                  <a:srgbClr val="3F3F3F"/>
                </a:solidFill>
                <a:latin typeface="Arial"/>
                <a:cs typeface="Arial"/>
              </a:rPr>
              <a:t>[vii)</a:t>
            </a:r>
            <a:r>
              <a:rPr sz="799" spc="-8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F3F3F"/>
                </a:solidFill>
                <a:latin typeface="Arial"/>
                <a:cs typeface="Arial"/>
              </a:rPr>
              <a:t>[AS)</a:t>
            </a:r>
            <a:endParaRPr sz="599">
              <a:latin typeface="Arial"/>
              <a:cs typeface="Arial"/>
            </a:endParaRPr>
          </a:p>
          <a:p>
            <a:pPr marL="12678" marR="597153" indent="2536">
              <a:lnSpc>
                <a:spcPts val="938"/>
              </a:lnSpc>
              <a:spcBef>
                <a:spcPts val="529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Laura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Metaal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Holding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B.V.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(49%)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Ci}(iiHJVJ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Wuppermann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Staal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Nederland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B.V.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(30%)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35" dirty="0">
                <a:solidFill>
                  <a:srgbClr val="3F3F3F"/>
                </a:solidFill>
                <a:latin typeface="Arial"/>
                <a:cs typeface="Arial"/>
              </a:rPr>
              <a:t>C•lCiiHASJ</a:t>
            </a:r>
            <a:endParaRPr sz="799">
              <a:latin typeface="Arial"/>
              <a:cs typeface="Arial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364457" y="7494636"/>
            <a:ext cx="3773811" cy="860883"/>
          </a:xfrm>
          <a:prstGeom prst="rect">
            <a:avLst/>
          </a:prstGeom>
        </p:spPr>
        <p:txBody>
          <a:bodyPr vert="horz" wrap="square" lIns="0" tIns="19018" rIns="0" bIns="0" rtlCol="0">
            <a:spAutoFit/>
          </a:bodyPr>
          <a:lstStyle/>
          <a:p>
            <a:pPr marL="15848" marR="159114" indent="-1268">
              <a:lnSpc>
                <a:spcPts val="938"/>
              </a:lnSpc>
              <a:spcBef>
                <a:spcPts val="15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Hersham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Place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Technology</a:t>
            </a:r>
            <a:r>
              <a:rPr sz="799" spc="1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Park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-25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Molesey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Road,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Walton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On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Thames.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Surrey,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KT12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4RZ</a:t>
            </a:r>
            <a:endParaRPr sz="799">
              <a:latin typeface="Arial"/>
              <a:cs typeface="Arial"/>
            </a:endParaRPr>
          </a:p>
          <a:p>
            <a:pPr marL="17116" marR="5071" indent="-2536">
              <a:lnSpc>
                <a:spcPts val="908"/>
              </a:lnSpc>
              <a:spcBef>
                <a:spcPts val="1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Cellbeam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Ltd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7979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Unit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516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Avenue E East, Thorp Arch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Estate. Wetherby, West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York-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shire,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England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-20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LS23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?DB</a:t>
            </a:r>
            <a:endParaRPr sz="799">
              <a:latin typeface="Arial"/>
              <a:cs typeface="Arial"/>
            </a:endParaRPr>
          </a:p>
          <a:p>
            <a:pPr marL="12678" marR="168623">
              <a:lnSpc>
                <a:spcPts val="908"/>
              </a:lnSpc>
              <a:spcBef>
                <a:spcPts val="8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Box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22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15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Texturing</a:t>
            </a:r>
            <a:r>
              <a:rPr sz="799" spc="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Technology</a:t>
            </a:r>
            <a:r>
              <a:rPr sz="799" spc="8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Ltd,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Central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Road,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Tata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Steel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Site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Margam,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Port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Talbot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West</a:t>
            </a:r>
            <a:r>
              <a:rPr sz="799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Glamorgan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Wales,</a:t>
            </a:r>
            <a:r>
              <a:rPr sz="799" spc="6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SA13</a:t>
            </a:r>
            <a:r>
              <a:rPr sz="799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2YJ</a:t>
            </a:r>
            <a:endParaRPr sz="799">
              <a:latin typeface="Arial"/>
              <a:cs typeface="Arial"/>
            </a:endParaRPr>
          </a:p>
          <a:p>
            <a:pPr marL="15848">
              <a:lnSpc>
                <a:spcPts val="917"/>
              </a:lnSpc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58 Morrison</a:t>
            </a:r>
            <a:r>
              <a:rPr sz="799" spc="7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Street</a:t>
            </a:r>
            <a:r>
              <a:rPr sz="799" dirty="0">
                <a:solidFill>
                  <a:srgbClr val="AFAFB1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AFAFB1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Edinburgh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30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Scotland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EH3</a:t>
            </a:r>
            <a:r>
              <a:rPr sz="799" spc="-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8BP</a:t>
            </a:r>
            <a:endParaRPr sz="799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62689" y="8567561"/>
            <a:ext cx="3540525" cy="741703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7116">
              <a:lnSpc>
                <a:spcPts val="948"/>
              </a:lnSpc>
              <a:spcBef>
                <a:spcPts val="100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Staalstraat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150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,</a:t>
            </a:r>
            <a:r>
              <a:rPr sz="799" spc="-55" dirty="0">
                <a:solidFill>
                  <a:srgbClr val="7979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1951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JP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Velsen-Noord</a:t>
            </a:r>
            <a:endParaRPr sz="799">
              <a:latin typeface="Arial"/>
              <a:cs typeface="Arial"/>
            </a:endParaRPr>
          </a:p>
          <a:p>
            <a:pPr marL="14579">
              <a:lnSpc>
                <a:spcPts val="948"/>
              </a:lnSpc>
            </a:pP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WENCKEBACHSTRAAT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1</a:t>
            </a:r>
            <a:r>
              <a:rPr sz="799" spc="10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-35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VELSEN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F3F3F"/>
                </a:solidFill>
                <a:latin typeface="Arial"/>
                <a:cs typeface="Arial"/>
              </a:rPr>
              <a:t>NOORD,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1951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JZ,</a:t>
            </a:r>
            <a:r>
              <a:rPr sz="799" spc="-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  <a:p>
            <a:pPr marL="14579" marR="5071" indent="1268">
              <a:lnSpc>
                <a:spcPts val="908"/>
              </a:lnSpc>
              <a:spcBef>
                <a:spcPts val="7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Ave.</a:t>
            </a:r>
            <a:r>
              <a:rPr sz="799" spc="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F4F4F"/>
                </a:solidFill>
                <a:latin typeface="Arial"/>
                <a:cs typeface="Arial"/>
              </a:rPr>
              <a:t>I.</a:t>
            </a:r>
            <a:r>
              <a:rPr sz="799" spc="-10" dirty="0">
                <a:solidFill>
                  <a:srgbClr val="4F4F4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Zaragoza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1300</a:t>
            </a:r>
            <a:r>
              <a:rPr sz="799" spc="-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sur,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zona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centro,</a:t>
            </a:r>
            <a:r>
              <a:rPr sz="799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Monterrey,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Nueva</a:t>
            </a:r>
            <a:r>
              <a:rPr sz="799" spc="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Leon,</a:t>
            </a:r>
            <a:r>
              <a:rPr sz="799" spc="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c.p.</a:t>
            </a:r>
            <a:r>
              <a:rPr sz="799" spc="-3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64000, Mexico</a:t>
            </a:r>
            <a:endParaRPr sz="799">
              <a:latin typeface="Arial"/>
              <a:cs typeface="Arial"/>
            </a:endParaRPr>
          </a:p>
          <a:p>
            <a:pPr marL="12678" marR="312523" indent="1268">
              <a:lnSpc>
                <a:spcPts val="908"/>
              </a:lnSpc>
              <a:spcBef>
                <a:spcPts val="55"/>
              </a:spcBef>
            </a:pP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Rimburgerweg</a:t>
            </a:r>
            <a:r>
              <a:rPr sz="799" spc="7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40</a:t>
            </a:r>
            <a:r>
              <a:rPr sz="799" dirty="0">
                <a:solidFill>
                  <a:srgbClr val="959597"/>
                </a:solidFill>
                <a:latin typeface="Arial"/>
                <a:cs typeface="Arial"/>
              </a:rPr>
              <a:t>,</a:t>
            </a:r>
            <a:r>
              <a:rPr sz="799" spc="-60" dirty="0">
                <a:solidFill>
                  <a:srgbClr val="959597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6471</a:t>
            </a:r>
            <a:r>
              <a:rPr sz="799" spc="-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XX</a:t>
            </a:r>
            <a:r>
              <a:rPr sz="799" spc="-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Eygelshoven,</a:t>
            </a:r>
            <a:r>
              <a:rPr sz="799" spc="5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Kerkrade,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The</a:t>
            </a:r>
            <a:r>
              <a:rPr sz="799" spc="-3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Netherlands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Vlasweg</a:t>
            </a:r>
            <a:r>
              <a:rPr sz="799" spc="4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15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,</a:t>
            </a:r>
            <a:r>
              <a:rPr sz="799" spc="-20" dirty="0">
                <a:solidFill>
                  <a:srgbClr val="79797B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4782</a:t>
            </a:r>
            <a:r>
              <a:rPr sz="799" spc="2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spc="60" dirty="0">
                <a:solidFill>
                  <a:srgbClr val="3F3F3F"/>
                </a:solidFill>
                <a:latin typeface="Arial"/>
                <a:cs typeface="Arial"/>
              </a:rPr>
              <a:t>PW</a:t>
            </a:r>
            <a:r>
              <a:rPr sz="799" spc="-6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F3F3F"/>
                </a:solidFill>
                <a:latin typeface="Arial"/>
                <a:cs typeface="Arial"/>
              </a:rPr>
              <a:t>Moerdijk</a:t>
            </a:r>
            <a:r>
              <a:rPr sz="799" dirty="0">
                <a:solidFill>
                  <a:srgbClr val="79797B"/>
                </a:solidFill>
                <a:latin typeface="Arial"/>
                <a:cs typeface="Arial"/>
              </a:rPr>
              <a:t>.</a:t>
            </a:r>
            <a:r>
              <a:rPr sz="799" spc="5" dirty="0">
                <a:solidFill>
                  <a:srgbClr val="79797B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F3F3F"/>
                </a:solidFill>
                <a:latin typeface="Arial"/>
                <a:cs typeface="Arial"/>
              </a:rPr>
              <a:t>Netherlands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34095" y="1011203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92572" y="1972120"/>
            <a:ext cx="6949191" cy="0"/>
          </a:xfrm>
          <a:custGeom>
            <a:avLst/>
            <a:gdLst/>
            <a:ahLst/>
            <a:cxnLst/>
            <a:rect l="l" t="t" r="r" b="b"/>
            <a:pathLst>
              <a:path w="6960870">
                <a:moveTo>
                  <a:pt x="0" y="0"/>
                </a:moveTo>
                <a:lnTo>
                  <a:pt x="6960280" y="0"/>
                </a:lnTo>
              </a:path>
            </a:pathLst>
          </a:custGeom>
          <a:ln w="15278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70667" y="9494725"/>
            <a:ext cx="7278202" cy="0"/>
          </a:xfrm>
          <a:custGeom>
            <a:avLst/>
            <a:gdLst/>
            <a:ahLst/>
            <a:cxnLst/>
            <a:rect l="l" t="t" r="r" b="b"/>
            <a:pathLst>
              <a:path w="7290434">
                <a:moveTo>
                  <a:pt x="0" y="0"/>
                </a:moveTo>
                <a:lnTo>
                  <a:pt x="7289978" y="0"/>
                </a:lnTo>
              </a:path>
            </a:pathLst>
          </a:custGeom>
          <a:ln w="12222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90486" y="690420"/>
            <a:ext cx="2781705" cy="196839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E7.</a:t>
            </a:r>
            <a:r>
              <a:rPr sz="1198" b="1" spc="130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Notes</a:t>
            </a:r>
            <a:r>
              <a:rPr sz="1198" b="1" spc="70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to</a:t>
            </a:r>
            <a:r>
              <a:rPr sz="1198" b="1" spc="20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the</a:t>
            </a:r>
            <a:r>
              <a:rPr sz="1198" b="1" spc="70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dirty="0">
                <a:solidFill>
                  <a:srgbClr val="2352A1"/>
                </a:solidFill>
                <a:latin typeface="Arial"/>
                <a:cs typeface="Arial"/>
              </a:rPr>
              <a:t>financial</a:t>
            </a:r>
            <a:r>
              <a:rPr sz="1198" b="1" spc="195" dirty="0">
                <a:solidFill>
                  <a:srgbClr val="2352A1"/>
                </a:solidFill>
                <a:latin typeface="Arial"/>
                <a:cs typeface="Arial"/>
              </a:rPr>
              <a:t> </a:t>
            </a:r>
            <a:r>
              <a:rPr sz="1198" b="1" spc="-10" dirty="0">
                <a:solidFill>
                  <a:srgbClr val="2352A1"/>
                </a:solidFill>
                <a:latin typeface="Arial"/>
                <a:cs typeface="Arial"/>
              </a:rPr>
              <a:t>statements</a:t>
            </a:r>
            <a:endParaRPr sz="1198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dt" sz="half" idx="6"/>
          </p:nvPr>
        </p:nvSpPr>
        <p:spPr>
          <a:xfrm>
            <a:off x="377508" y="9937147"/>
            <a:ext cx="1736536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21553">
              <a:spcBef>
                <a:spcPts val="25"/>
              </a:spcBef>
            </a:pPr>
            <a:r>
              <a:rPr dirty="0"/>
              <a:t>Tata</a:t>
            </a:r>
            <a:r>
              <a:rPr spc="-5" dirty="0"/>
              <a:t> </a:t>
            </a:r>
            <a:r>
              <a:rPr dirty="0"/>
              <a:t>Steel Europe</a:t>
            </a:r>
            <a:r>
              <a:rPr spc="5" dirty="0"/>
              <a:t> </a:t>
            </a:r>
            <a:r>
              <a:rPr spc="-10" dirty="0"/>
              <a:t>Limited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xfrm>
            <a:off x="2567055" y="9937147"/>
            <a:ext cx="2416051" cy="556269"/>
          </a:xfrm>
          <a:prstGeom prst="rect">
            <a:avLst/>
          </a:prstGeom>
        </p:spPr>
        <p:txBody>
          <a:bodyPr vert="horz" wrap="square" lIns="0" tIns="3170" rIns="0" bIns="0" rtlCol="0">
            <a:spAutoFit/>
          </a:bodyPr>
          <a:lstStyle/>
          <a:p>
            <a:pPr marL="18384">
              <a:spcBef>
                <a:spcPts val="25"/>
              </a:spcBef>
            </a:pPr>
            <a:r>
              <a:rPr dirty="0"/>
              <a:t>Report &amp;</a:t>
            </a:r>
            <a:r>
              <a:rPr spc="5" dirty="0"/>
              <a:t> </a:t>
            </a:r>
            <a:r>
              <a:rPr dirty="0"/>
              <a:t>Accounts</a:t>
            </a:r>
            <a:r>
              <a:rPr spc="85" dirty="0"/>
              <a:t> </a:t>
            </a:r>
            <a:r>
              <a:rPr spc="-20" dirty="0"/>
              <a:t>2024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xfrm>
            <a:off x="900491" y="9907755"/>
            <a:ext cx="619353" cy="190757"/>
          </a:xfrm>
          <a:prstGeom prst="rect">
            <a:avLst/>
          </a:prstGeom>
        </p:spPr>
        <p:txBody>
          <a:bodyPr vert="horz" wrap="square" lIns="0" tIns="21554" rIns="0" bIns="0" rtlCol="0">
            <a:spAutoFit/>
          </a:bodyPr>
          <a:lstStyle/>
          <a:p>
            <a:pPr marL="19018">
              <a:spcBef>
                <a:spcPts val="170"/>
              </a:spcBef>
            </a:pPr>
            <a:r>
              <a:rPr dirty="0"/>
              <a:t>Page</a:t>
            </a:r>
            <a:r>
              <a:rPr spc="5" dirty="0"/>
              <a:t> </a:t>
            </a:r>
            <a:r>
              <a:rPr sz="849" b="1" spc="-25" dirty="0">
                <a:latin typeface="Arial"/>
                <a:cs typeface="Arial"/>
              </a:rPr>
              <a:t>101</a:t>
            </a:r>
            <a:endParaRPr sz="84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68431" y="1125629"/>
            <a:ext cx="1424451" cy="243247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4579">
              <a:lnSpc>
                <a:spcPts val="948"/>
              </a:lnSpc>
              <a:spcBef>
                <a:spcPts val="100"/>
              </a:spcBef>
            </a:pPr>
            <a:r>
              <a:rPr sz="799" b="1" i="1" spc="-10" dirty="0">
                <a:solidFill>
                  <a:srgbClr val="343434"/>
                </a:solidFill>
                <a:latin typeface="Arial"/>
                <a:cs typeface="Arial"/>
              </a:rPr>
              <a:t>France</a:t>
            </a:r>
            <a:endParaRPr sz="799">
              <a:latin typeface="Arial"/>
              <a:cs typeface="Arial"/>
            </a:endParaRPr>
          </a:p>
          <a:p>
            <a:pPr marL="12678">
              <a:lnSpc>
                <a:spcPts val="948"/>
              </a:lnSpc>
            </a:pP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Albi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Profils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SAS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(30%) </a:t>
            </a:r>
            <a:r>
              <a:rPr sz="599" spc="10" dirty="0">
                <a:solidFill>
                  <a:srgbClr val="343434"/>
                </a:solidFill>
                <a:latin typeface="Arial"/>
                <a:cs typeface="Arial"/>
              </a:rPr>
              <a:t>(il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599" spc="10" dirty="0">
                <a:solidFill>
                  <a:srgbClr val="343434"/>
                </a:solidFill>
                <a:latin typeface="Arial"/>
                <a:cs typeface="Arial"/>
              </a:rPr>
              <a:t>(iil</a:t>
            </a:r>
            <a:r>
              <a:rPr sz="599" spc="-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599" spc="-20" dirty="0">
                <a:solidFill>
                  <a:srgbClr val="343434"/>
                </a:solidFill>
                <a:latin typeface="Arial"/>
                <a:cs typeface="Arial"/>
              </a:rPr>
              <a:t>(AS)</a:t>
            </a:r>
            <a:endParaRPr sz="5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71323" y="1427630"/>
            <a:ext cx="1668516" cy="379727"/>
          </a:xfrm>
          <a:prstGeom prst="rect">
            <a:avLst/>
          </a:prstGeom>
        </p:spPr>
        <p:txBody>
          <a:bodyPr vert="horz" wrap="square" lIns="0" tIns="67831" rIns="0" bIns="0" rtlCol="0">
            <a:spAutoFit/>
          </a:bodyPr>
          <a:lstStyle/>
          <a:p>
            <a:pPr marL="12678">
              <a:spcBef>
                <a:spcPts val="534"/>
              </a:spcBef>
            </a:pPr>
            <a:r>
              <a:rPr sz="799" b="1" i="1" spc="-10" dirty="0">
                <a:solidFill>
                  <a:srgbClr val="343434"/>
                </a:solidFill>
                <a:latin typeface="Arial"/>
                <a:cs typeface="Arial"/>
              </a:rPr>
              <a:t>Turkey</a:t>
            </a:r>
            <a:endParaRPr sz="799">
              <a:latin typeface="Arial"/>
              <a:cs typeface="Arial"/>
            </a:endParaRPr>
          </a:p>
          <a:p>
            <a:pPr marL="13312">
              <a:spcBef>
                <a:spcPts val="433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Tata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Steel Ticaret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(50%)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(i)</a:t>
            </a:r>
            <a:r>
              <a:rPr sz="5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649" spc="-60" dirty="0">
                <a:solidFill>
                  <a:srgbClr val="343434"/>
                </a:solidFill>
                <a:latin typeface="Times New Roman"/>
                <a:cs typeface="Times New Roman"/>
              </a:rPr>
              <a:t>(iiJ</a:t>
            </a:r>
            <a:r>
              <a:rPr sz="649" spc="25" dirty="0">
                <a:solidFill>
                  <a:srgbClr val="343434"/>
                </a:solidFill>
                <a:latin typeface="Times New Roman"/>
                <a:cs typeface="Times New Roman"/>
              </a:rPr>
              <a:t> </a:t>
            </a:r>
            <a:r>
              <a:rPr sz="549" spc="-20" dirty="0">
                <a:solidFill>
                  <a:srgbClr val="343434"/>
                </a:solidFill>
                <a:latin typeface="Arial"/>
                <a:cs typeface="Arial"/>
              </a:rPr>
              <a:t>(JV)</a:t>
            </a:r>
            <a:endParaRPr sz="54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98840" y="1238498"/>
            <a:ext cx="2014644" cy="135578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13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Rue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Philippe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Lebon,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81000Albi</a:t>
            </a:r>
            <a:r>
              <a:rPr sz="799" spc="10" dirty="0">
                <a:solidFill>
                  <a:srgbClr val="8C8C8C"/>
                </a:solidFill>
                <a:latin typeface="Arial"/>
                <a:cs typeface="Arial"/>
              </a:rPr>
              <a:t>,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France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400364" y="1592359"/>
            <a:ext cx="3744651" cy="258355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5214" marR="5071" indent="-3170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Inonu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Caddesi No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: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50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Devres Han </a:t>
            </a:r>
            <a:r>
              <a:rPr sz="799" spc="55" dirty="0">
                <a:solidFill>
                  <a:srgbClr val="343434"/>
                </a:solidFill>
                <a:latin typeface="Arial"/>
                <a:cs typeface="Arial"/>
              </a:rPr>
              <a:t>Kat3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34437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Gomo�suyu-Beyoglu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Istanbul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Tu-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rkiye, PEGASUS</a:t>
            </a:r>
            <a:r>
              <a:rPr sz="799" spc="7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EVI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KAT</a:t>
            </a:r>
            <a:r>
              <a:rPr sz="799" dirty="0">
                <a:solidFill>
                  <a:srgbClr val="ACACAC"/>
                </a:solidFill>
                <a:latin typeface="Arial"/>
                <a:cs typeface="Arial"/>
              </a:rPr>
              <a:t>:</a:t>
            </a:r>
            <a:r>
              <a:rPr sz="799" spc="20" dirty="0">
                <a:solidFill>
                  <a:srgbClr val="ACACAC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7</a:t>
            </a:r>
            <a:r>
              <a:rPr sz="799" dirty="0">
                <a:solidFill>
                  <a:srgbClr val="8C8C8C"/>
                </a:solidFill>
                <a:latin typeface="Arial"/>
                <a:cs typeface="Arial"/>
              </a:rPr>
              <a:t>,</a:t>
            </a:r>
            <a:r>
              <a:rPr sz="799" spc="-10" dirty="0">
                <a:solidFill>
                  <a:srgbClr val="8C8C8C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Turkey</a:t>
            </a:r>
            <a:endParaRPr sz="799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3185" y="2080190"/>
            <a:ext cx="4473042" cy="1819392"/>
          </a:xfrm>
          <a:prstGeom prst="rect">
            <a:avLst/>
          </a:prstGeom>
        </p:spPr>
        <p:txBody>
          <a:bodyPr vert="horz" wrap="square" lIns="0" tIns="12679" rIns="0" bIns="0" rtlCol="0">
            <a:spAutoFit/>
          </a:bodyPr>
          <a:lstStyle/>
          <a:p>
            <a:pPr marL="12678">
              <a:spcBef>
                <a:spcPts val="100"/>
              </a:spcBef>
            </a:pP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Financial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information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relating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to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venture</a:t>
            </a:r>
            <a:r>
              <a:rPr sz="799" spc="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849" b="1" spc="-60" dirty="0">
                <a:solidFill>
                  <a:srgbClr val="343434"/>
                </a:solidFill>
                <a:latin typeface="Arial"/>
                <a:cs typeface="Arial"/>
              </a:rPr>
              <a:t>and</a:t>
            </a:r>
            <a:r>
              <a:rPr sz="849" b="1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associate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companies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is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disclosed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in</a:t>
            </a:r>
            <a:r>
              <a:rPr sz="799" spc="-2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Note</a:t>
            </a:r>
            <a:r>
              <a:rPr sz="799" spc="-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10</a:t>
            </a:r>
            <a:r>
              <a:rPr sz="799" spc="-25" dirty="0">
                <a:solidFill>
                  <a:srgbClr val="ACACAC"/>
                </a:solidFill>
                <a:latin typeface="Arial"/>
                <a:cs typeface="Arial"/>
              </a:rPr>
              <a:t>.</a:t>
            </a:r>
            <a:endParaRPr sz="799">
              <a:latin typeface="Arial"/>
              <a:cs typeface="Arial"/>
            </a:endParaRPr>
          </a:p>
          <a:p>
            <a:pPr marL="81142" algn="just">
              <a:lnSpc>
                <a:spcPts val="1013"/>
              </a:lnSpc>
              <a:spcBef>
                <a:spcPts val="854"/>
              </a:spcBef>
            </a:pPr>
            <a:r>
              <a:rPr sz="849" i="1" spc="20" dirty="0">
                <a:solidFill>
                  <a:srgbClr val="343434"/>
                </a:solidFill>
                <a:latin typeface="Arial"/>
                <a:cs typeface="Arial"/>
              </a:rPr>
              <a:t>Classification</a:t>
            </a:r>
            <a:r>
              <a:rPr sz="849" i="1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b="1" i="1" spc="-20" dirty="0">
                <a:solidFill>
                  <a:srgbClr val="343434"/>
                </a:solidFill>
                <a:latin typeface="Arial"/>
                <a:cs typeface="Arial"/>
              </a:rPr>
              <a:t>key:</a:t>
            </a:r>
            <a:endParaRPr sz="799">
              <a:latin typeface="Arial"/>
              <a:cs typeface="Arial"/>
            </a:endParaRPr>
          </a:p>
          <a:p>
            <a:pPr marL="81776" algn="just">
              <a:lnSpc>
                <a:spcPts val="933"/>
              </a:lnSpc>
              <a:tabLst>
                <a:tab pos="363236" algn="l"/>
              </a:tabLst>
            </a:pPr>
            <a:r>
              <a:rPr sz="599" spc="-25" dirty="0">
                <a:solidFill>
                  <a:srgbClr val="626262"/>
                </a:solidFill>
                <a:latin typeface="Times New Roman"/>
                <a:cs typeface="Times New Roman"/>
              </a:rPr>
              <a:t>(i</a:t>
            </a:r>
            <a:r>
              <a:rPr sz="599" spc="-25" dirty="0">
                <a:solidFill>
                  <a:srgbClr val="343434"/>
                </a:solidFill>
                <a:latin typeface="Times New Roman"/>
                <a:cs typeface="Times New Roman"/>
              </a:rPr>
              <a:t>J</a:t>
            </a:r>
            <a:r>
              <a:rPr sz="599" dirty="0">
                <a:solidFill>
                  <a:srgbClr val="343434"/>
                </a:solidFill>
                <a:latin typeface="Times New Roman"/>
                <a:cs typeface="Times New Roman"/>
              </a:rPr>
              <a:t>	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Owned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Group</a:t>
            </a:r>
            <a:endParaRPr sz="799">
              <a:latin typeface="Arial"/>
              <a:cs typeface="Arial"/>
            </a:endParaRPr>
          </a:p>
          <a:p>
            <a:pPr marL="79874" algn="just">
              <a:lnSpc>
                <a:spcPts val="933"/>
              </a:lnSpc>
            </a:pPr>
            <a:r>
              <a:rPr sz="599" dirty="0">
                <a:solidFill>
                  <a:srgbClr val="626262"/>
                </a:solidFill>
                <a:latin typeface="Arial"/>
                <a:cs typeface="Arial"/>
              </a:rPr>
              <a:t>(i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i)</a:t>
            </a:r>
            <a:r>
              <a:rPr sz="599" spc="344" dirty="0">
                <a:solidFill>
                  <a:srgbClr val="343434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Ordinary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shares</a:t>
            </a:r>
            <a:endParaRPr sz="799">
              <a:latin typeface="Arial"/>
              <a:cs typeface="Arial"/>
            </a:endParaRPr>
          </a:p>
          <a:p>
            <a:pPr marL="79874" marR="3264057" indent="3170" algn="just">
              <a:lnSpc>
                <a:spcPct val="99000"/>
              </a:lnSpc>
              <a:spcBef>
                <a:spcPts val="15"/>
              </a:spcBef>
            </a:pPr>
            <a:r>
              <a:rPr sz="549" dirty="0">
                <a:solidFill>
                  <a:srgbClr val="626262"/>
                </a:solidFill>
                <a:latin typeface="Arial"/>
                <a:cs typeface="Arial"/>
              </a:rPr>
              <a:t>(iii)</a:t>
            </a:r>
            <a:r>
              <a:rPr sz="549" spc="334" dirty="0">
                <a:solidFill>
                  <a:srgbClr val="626262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Ordinary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A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shares </a:t>
            </a:r>
            <a:r>
              <a:rPr sz="599" dirty="0">
                <a:solidFill>
                  <a:srgbClr val="626262"/>
                </a:solidFill>
                <a:latin typeface="Times New Roman"/>
                <a:cs typeface="Times New Roman"/>
              </a:rPr>
              <a:t>(i</a:t>
            </a:r>
            <a:r>
              <a:rPr sz="599" dirty="0">
                <a:solidFill>
                  <a:srgbClr val="343434"/>
                </a:solidFill>
                <a:latin typeface="Times New Roman"/>
                <a:cs typeface="Times New Roman"/>
              </a:rPr>
              <a:t>vJ</a:t>
            </a:r>
            <a:r>
              <a:rPr sz="599" spc="285" dirty="0">
                <a:solidFill>
                  <a:srgbClr val="343434"/>
                </a:solidFill>
                <a:latin typeface="Times New Roman"/>
                <a:cs typeface="Times New Roman"/>
              </a:rPr>
              <a:t> 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Ordinary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shares </a:t>
            </a:r>
            <a:r>
              <a:rPr sz="799" dirty="0">
                <a:solidFill>
                  <a:srgbClr val="444444"/>
                </a:solidFill>
                <a:latin typeface="Arial"/>
                <a:cs typeface="Arial"/>
              </a:rPr>
              <a:t>M</a:t>
            </a:r>
            <a:r>
              <a:rPr sz="799" spc="324" dirty="0">
                <a:solidFill>
                  <a:srgbClr val="444444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Voling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shares</a:t>
            </a:r>
            <a:endParaRPr sz="799">
              <a:latin typeface="Arial"/>
              <a:cs typeface="Arial"/>
            </a:endParaRPr>
          </a:p>
          <a:p>
            <a:pPr marL="83678" algn="just">
              <a:lnSpc>
                <a:spcPts val="888"/>
              </a:lnSpc>
            </a:pPr>
            <a:r>
              <a:rPr sz="549" dirty="0">
                <a:solidFill>
                  <a:srgbClr val="626262"/>
                </a:solidFill>
                <a:latin typeface="Arial"/>
                <a:cs typeface="Arial"/>
              </a:rPr>
              <a:t>(</a:t>
            </a:r>
            <a:r>
              <a:rPr sz="549" dirty="0">
                <a:solidFill>
                  <a:srgbClr val="343434"/>
                </a:solidFill>
                <a:latin typeface="Arial"/>
                <a:cs typeface="Arial"/>
              </a:rPr>
              <a:t>vi)</a:t>
            </a:r>
            <a:r>
              <a:rPr sz="549" spc="324" dirty="0">
                <a:solidFill>
                  <a:srgbClr val="343434"/>
                </a:solidFill>
                <a:latin typeface="Arial"/>
                <a:cs typeface="Arial"/>
              </a:rPr>
              <a:t>  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Preference</a:t>
            </a:r>
            <a:r>
              <a:rPr sz="799" spc="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shares</a:t>
            </a:r>
            <a:endParaRPr sz="799">
              <a:latin typeface="Arial"/>
              <a:cs typeface="Arial"/>
            </a:endParaRPr>
          </a:p>
          <a:p>
            <a:pPr marL="83044">
              <a:lnSpc>
                <a:spcPts val="933"/>
              </a:lnSpc>
              <a:tabLst>
                <a:tab pos="372745" algn="l"/>
              </a:tabLst>
            </a:pPr>
            <a:r>
              <a:rPr sz="599" spc="-10" dirty="0">
                <a:solidFill>
                  <a:srgbClr val="626262"/>
                </a:solidFill>
                <a:latin typeface="Arial"/>
                <a:cs typeface="Arial"/>
              </a:rPr>
              <a:t>(</a:t>
            </a:r>
            <a:r>
              <a:rPr sz="599" spc="-10" dirty="0">
                <a:solidFill>
                  <a:srgbClr val="343434"/>
                </a:solidFill>
                <a:latin typeface="Arial"/>
                <a:cs typeface="Arial"/>
              </a:rPr>
              <a:t>vii)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455,000</a:t>
            </a:r>
            <a:r>
              <a:rPr sz="799" spc="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shares</a:t>
            </a:r>
            <a:r>
              <a:rPr sz="799" spc="4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variable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;</a:t>
            </a:r>
            <a:r>
              <a:rPr sz="799" spc="5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25,000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2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3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minimum</a:t>
            </a:r>
            <a:r>
              <a:rPr sz="799" spc="3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65" dirty="0">
                <a:solidFill>
                  <a:srgbClr val="343434"/>
                </a:solidFill>
                <a:latin typeface="Arial"/>
                <a:cs typeface="Arial"/>
              </a:rPr>
              <a:t>foced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 part</a:t>
            </a:r>
            <a:r>
              <a:rPr sz="799" spc="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of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the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capital</a:t>
            </a:r>
            <a:r>
              <a:rPr sz="799" spc="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stock</a:t>
            </a:r>
            <a:endParaRPr sz="799">
              <a:latin typeface="Arial"/>
              <a:cs typeface="Arial"/>
            </a:endParaRPr>
          </a:p>
          <a:p>
            <a:pPr marL="83044">
              <a:lnSpc>
                <a:spcPts val="933"/>
              </a:lnSpc>
              <a:tabLst>
                <a:tab pos="369576" algn="l"/>
              </a:tabLst>
            </a:pPr>
            <a:r>
              <a:rPr sz="599" spc="-10" dirty="0">
                <a:solidFill>
                  <a:srgbClr val="626262"/>
                </a:solidFill>
                <a:latin typeface="Arial"/>
                <a:cs typeface="Arial"/>
              </a:rPr>
              <a:t>(</a:t>
            </a:r>
            <a:r>
              <a:rPr sz="599" spc="-10" dirty="0">
                <a:solidFill>
                  <a:srgbClr val="343434"/>
                </a:solidFill>
                <a:latin typeface="Arial"/>
                <a:cs typeface="Arial"/>
              </a:rPr>
              <a:t>vi•)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Partnership</a:t>
            </a:r>
            <a:r>
              <a:rPr sz="799" spc="1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by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agreement</a:t>
            </a:r>
            <a:endParaRPr sz="799">
              <a:latin typeface="Arial"/>
              <a:cs typeface="Arial"/>
            </a:endParaRPr>
          </a:p>
          <a:p>
            <a:pPr marL="83044">
              <a:lnSpc>
                <a:spcPts val="933"/>
              </a:lnSpc>
              <a:tabLst>
                <a:tab pos="369576" algn="l"/>
              </a:tabLst>
            </a:pPr>
            <a:r>
              <a:rPr sz="599" spc="-20" dirty="0">
                <a:solidFill>
                  <a:srgbClr val="626262"/>
                </a:solidFill>
                <a:latin typeface="Arial"/>
                <a:cs typeface="Arial"/>
              </a:rPr>
              <a:t>(i</a:t>
            </a:r>
            <a:r>
              <a:rPr sz="599" spc="-20" dirty="0">
                <a:solidFill>
                  <a:srgbClr val="343434"/>
                </a:solidFill>
                <a:latin typeface="Arial"/>
                <a:cs typeface="Arial"/>
              </a:rPr>
              <a:t>x)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Disposed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post</a:t>
            </a:r>
            <a:r>
              <a:rPr sz="799" spc="-5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balance</a:t>
            </a:r>
            <a:r>
              <a:rPr sz="799" spc="60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sheet</a:t>
            </a:r>
            <a:r>
              <a:rPr sz="799" spc="-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343434"/>
                </a:solidFill>
                <a:latin typeface="Arial"/>
                <a:cs typeface="Arial"/>
              </a:rPr>
              <a:t>date</a:t>
            </a:r>
            <a:endParaRPr sz="799">
              <a:latin typeface="Arial"/>
              <a:cs typeface="Arial"/>
            </a:endParaRPr>
          </a:p>
          <a:p>
            <a:pPr marL="89383" marR="3393375" indent="-6973">
              <a:lnSpc>
                <a:spcPct val="96500"/>
              </a:lnSpc>
              <a:spcBef>
                <a:spcPts val="40"/>
              </a:spcBef>
              <a:tabLst>
                <a:tab pos="374013" algn="l"/>
              </a:tabLst>
            </a:pPr>
            <a:r>
              <a:rPr sz="649" dirty="0">
                <a:solidFill>
                  <a:srgbClr val="626262"/>
                </a:solidFill>
                <a:latin typeface="Arial"/>
                <a:cs typeface="Arial"/>
              </a:rPr>
              <a:t>(</a:t>
            </a:r>
            <a:r>
              <a:rPr sz="649" dirty="0">
                <a:solidFill>
                  <a:srgbClr val="343434"/>
                </a:solidFill>
                <a:latin typeface="Arial"/>
                <a:cs typeface="Arial"/>
              </a:rPr>
              <a:t>JVJ</a:t>
            </a:r>
            <a:r>
              <a:rPr sz="649" spc="319" dirty="0">
                <a:solidFill>
                  <a:srgbClr val="343434"/>
                </a:solidFill>
                <a:latin typeface="Arial"/>
                <a:cs typeface="Arial"/>
              </a:rPr>
              <a:t> 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Venture </a:t>
            </a:r>
            <a:r>
              <a:rPr sz="549" spc="-20" dirty="0">
                <a:solidFill>
                  <a:srgbClr val="626262"/>
                </a:solidFill>
                <a:latin typeface="Arial"/>
                <a:cs typeface="Arial"/>
              </a:rPr>
              <a:t>(</a:t>
            </a:r>
            <a:r>
              <a:rPr sz="549" spc="-20" dirty="0">
                <a:solidFill>
                  <a:srgbClr val="343434"/>
                </a:solidFill>
                <a:latin typeface="Arial"/>
                <a:cs typeface="Arial"/>
              </a:rPr>
              <a:t>JO)</a:t>
            </a:r>
            <a:r>
              <a:rPr sz="54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dirty="0">
                <a:solidFill>
                  <a:srgbClr val="343434"/>
                </a:solidFill>
                <a:latin typeface="Arial"/>
                <a:cs typeface="Arial"/>
              </a:rPr>
              <a:t>Joint</a:t>
            </a:r>
            <a:r>
              <a:rPr sz="799" spc="-45" dirty="0">
                <a:solidFill>
                  <a:srgbClr val="343434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Operation </a:t>
            </a:r>
            <a:r>
              <a:rPr sz="599" spc="-20" dirty="0">
                <a:solidFill>
                  <a:srgbClr val="626262"/>
                </a:solidFill>
                <a:latin typeface="Arial"/>
                <a:cs typeface="Arial"/>
              </a:rPr>
              <a:t>(</a:t>
            </a:r>
            <a:r>
              <a:rPr sz="599" spc="-20" dirty="0">
                <a:solidFill>
                  <a:srgbClr val="343434"/>
                </a:solidFill>
                <a:latin typeface="Arial"/>
                <a:cs typeface="Arial"/>
              </a:rPr>
              <a:t>AS)</a:t>
            </a:r>
            <a:r>
              <a:rPr sz="599" dirty="0">
                <a:solidFill>
                  <a:srgbClr val="343434"/>
                </a:solidFill>
                <a:latin typeface="Arial"/>
                <a:cs typeface="Arial"/>
              </a:rPr>
              <a:t>	</a:t>
            </a:r>
            <a:r>
              <a:rPr sz="799" spc="-10" dirty="0">
                <a:solidFill>
                  <a:srgbClr val="343434"/>
                </a:solidFill>
                <a:latin typeface="Arial"/>
                <a:cs typeface="Arial"/>
              </a:rPr>
              <a:t>Associate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076320" y="6951595"/>
            <a:ext cx="1288155" cy="126617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3804" rIns="0" bIns="0" rtlCol="0">
            <a:spAutoFit/>
          </a:bodyPr>
          <a:lstStyle/>
          <a:p>
            <a:pPr>
              <a:spcBef>
                <a:spcPts val="30"/>
              </a:spcBef>
            </a:pP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Tata</a:t>
            </a:r>
            <a:r>
              <a:rPr sz="799" spc="15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Steel</a:t>
            </a:r>
            <a:r>
              <a:rPr sz="799" spc="9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Europe</a:t>
            </a:r>
            <a:r>
              <a:rPr sz="799" spc="9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E8E8F2"/>
                </a:solidFill>
                <a:latin typeface="Arial"/>
                <a:cs typeface="Arial"/>
              </a:rPr>
              <a:t>Limited</a:t>
            </a:r>
            <a:endParaRPr sz="799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76320" y="7090207"/>
            <a:ext cx="931250" cy="102420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0" rIns="0" bIns="0" rtlCol="0">
            <a:spAutoFit/>
          </a:bodyPr>
          <a:lstStyle/>
          <a:p>
            <a:pPr marL="3170">
              <a:lnSpc>
                <a:spcPts val="834"/>
              </a:lnSpc>
            </a:pP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18</a:t>
            </a:r>
            <a:r>
              <a:rPr sz="799" spc="-3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Grosvenor</a:t>
            </a:r>
            <a:r>
              <a:rPr sz="799" spc="60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E8E8F2"/>
                </a:solidFill>
                <a:latin typeface="Arial"/>
                <a:cs typeface="Arial"/>
              </a:rPr>
              <a:t>Place</a:t>
            </a:r>
            <a:endParaRPr sz="799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76321" y="7209082"/>
            <a:ext cx="355637" cy="102420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0" rIns="0" bIns="0" rtlCol="0">
            <a:spAutoFit/>
          </a:bodyPr>
          <a:lstStyle/>
          <a:p>
            <a:pPr marL="634">
              <a:lnSpc>
                <a:spcPts val="779"/>
              </a:lnSpc>
            </a:pPr>
            <a:r>
              <a:rPr sz="799" spc="-10" dirty="0">
                <a:solidFill>
                  <a:srgbClr val="E8E8F2"/>
                </a:solidFill>
                <a:latin typeface="Arial"/>
                <a:cs typeface="Arial"/>
              </a:rPr>
              <a:t>London</a:t>
            </a:r>
            <a:endParaRPr sz="799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76320" y="7308220"/>
            <a:ext cx="541380" cy="126617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3804" rIns="0" bIns="0" rtlCol="0">
            <a:spAutoFit/>
          </a:bodyPr>
          <a:lstStyle/>
          <a:p>
            <a:pPr marL="3170">
              <a:spcBef>
                <a:spcPts val="30"/>
              </a:spcBef>
            </a:pP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SW1X</a:t>
            </a:r>
            <a:r>
              <a:rPr sz="799" spc="-10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spc="-25" dirty="0">
                <a:solidFill>
                  <a:srgbClr val="E8E8F2"/>
                </a:solidFill>
                <a:latin typeface="Arial"/>
                <a:cs typeface="Arial"/>
              </a:rPr>
              <a:t>7HS</a:t>
            </a:r>
            <a:endParaRPr sz="799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76321" y="7446833"/>
            <a:ext cx="735998" cy="115222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59"/>
              </a:lnSpc>
            </a:pP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United </a:t>
            </a:r>
            <a:r>
              <a:rPr sz="799" spc="-10" dirty="0">
                <a:solidFill>
                  <a:srgbClr val="E8E8F2"/>
                </a:solidFill>
                <a:latin typeface="Arial"/>
                <a:cs typeface="Arial"/>
              </a:rPr>
              <a:t>Kingdom</a:t>
            </a:r>
            <a:endParaRPr sz="799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76321" y="7568755"/>
            <a:ext cx="1061840" cy="102420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14"/>
              </a:lnSpc>
            </a:pP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T</a:t>
            </a:r>
            <a:r>
              <a:rPr sz="799" spc="-3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+44</a:t>
            </a:r>
            <a:r>
              <a:rPr sz="799" spc="2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(0)20</a:t>
            </a:r>
            <a:r>
              <a:rPr sz="799" spc="30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7717</a:t>
            </a:r>
            <a:r>
              <a:rPr sz="799" spc="40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E8E8F2"/>
                </a:solidFill>
                <a:latin typeface="Arial"/>
                <a:cs typeface="Arial"/>
              </a:rPr>
              <a:t>4444</a:t>
            </a:r>
            <a:endParaRPr sz="799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76321" y="7678488"/>
            <a:ext cx="1061840" cy="115222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883"/>
              </a:lnSpc>
            </a:pP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F</a:t>
            </a:r>
            <a:r>
              <a:rPr sz="799" spc="-1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+44</a:t>
            </a:r>
            <a:r>
              <a:rPr sz="799" spc="20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(0)20</a:t>
            </a:r>
            <a:r>
              <a:rPr sz="799" spc="25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7717</a:t>
            </a:r>
            <a:r>
              <a:rPr sz="799" spc="30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spc="-20" dirty="0">
                <a:solidFill>
                  <a:srgbClr val="E8E8F2"/>
                </a:solidFill>
                <a:latin typeface="Arial"/>
                <a:cs typeface="Arial"/>
              </a:rPr>
              <a:t>4455</a:t>
            </a:r>
            <a:endParaRPr sz="799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76625" y="7936124"/>
            <a:ext cx="1183556" cy="126617"/>
          </a:xfrm>
          <a:prstGeom prst="rect">
            <a:avLst/>
          </a:prstGeom>
          <a:solidFill>
            <a:srgbClr val="0F4290"/>
          </a:solidFill>
        </p:spPr>
        <p:txBody>
          <a:bodyPr vert="horz" wrap="square" lIns="0" tIns="3804" rIns="0" bIns="0" rtlCol="0">
            <a:spAutoFit/>
          </a:bodyPr>
          <a:lstStyle/>
          <a:p>
            <a:pPr>
              <a:spcBef>
                <a:spcPts val="30"/>
              </a:spcBef>
            </a:pP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Registered</a:t>
            </a:r>
            <a:r>
              <a:rPr sz="799" spc="30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dirty="0">
                <a:solidFill>
                  <a:srgbClr val="E8E8F2"/>
                </a:solidFill>
                <a:latin typeface="Arial"/>
                <a:cs typeface="Arial"/>
              </a:rPr>
              <a:t>No</a:t>
            </a:r>
            <a:r>
              <a:rPr sz="799" spc="229" dirty="0">
                <a:solidFill>
                  <a:srgbClr val="E8E8F2"/>
                </a:solidFill>
                <a:latin typeface="Arial"/>
                <a:cs typeface="Arial"/>
              </a:rPr>
              <a:t> </a:t>
            </a:r>
            <a:r>
              <a:rPr sz="799" spc="-10" dirty="0">
                <a:solidFill>
                  <a:srgbClr val="E8E8F2"/>
                </a:solidFill>
                <a:latin typeface="Arial"/>
                <a:cs typeface="Arial"/>
              </a:rPr>
              <a:t>05957565</a:t>
            </a:r>
            <a:endParaRPr sz="799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497" y="8971"/>
            <a:ext cx="7438001" cy="10662272"/>
          </a:xfrm>
          <a:prstGeom prst="rect">
            <a:avLst/>
          </a:prstGeom>
        </p:spPr>
      </p:pic>
    </p:spTree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13207"/>
            <a:ext cx="7556500" cy="10680700"/>
            <a:chOff x="0" y="13207"/>
            <a:chExt cx="7556500" cy="106807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3207"/>
              <a:ext cx="7556499" cy="1068019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5925311" y="1037336"/>
              <a:ext cx="928116" cy="804672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889503" y="5559044"/>
              <a:ext cx="3817620" cy="250088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50975" y="1430527"/>
              <a:ext cx="1842516" cy="2651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877055" y="6125971"/>
              <a:ext cx="3493008" cy="2189988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3291840" y="4786376"/>
              <a:ext cx="1065275" cy="166420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5815584" y="3076448"/>
              <a:ext cx="1581911" cy="136245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255263" y="4100576"/>
              <a:ext cx="137160" cy="106984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39878"/>
            <a:ext cx="7285210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37605"/>
            <a:ext cx="7224246" cy="426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547544" y="1777152"/>
            <a:ext cx="45723" cy="7620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544495" y="2673350"/>
            <a:ext cx="48771" cy="7315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504870" y="5630190"/>
            <a:ext cx="97542" cy="82303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620702" y="10010583"/>
            <a:ext cx="277386" cy="100593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60364" y="786205"/>
            <a:ext cx="63944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spc="-10" dirty="0">
                <a:solidFill>
                  <a:srgbClr val="084DA5"/>
                </a:solidFill>
                <a:latin typeface="Arial MT"/>
                <a:cs typeface="Arial MT"/>
              </a:rPr>
              <a:t>Contents</a:t>
            </a:r>
            <a:endParaRPr sz="1150">
              <a:latin typeface="Arial MT"/>
              <a:cs typeface="Arial MT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815865" y="1739422"/>
          <a:ext cx="5904865" cy="57772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209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7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133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15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06070">
                <a:tc>
                  <a:txBody>
                    <a:bodyPr/>
                    <a:lstStyle/>
                    <a:p>
                      <a:pPr marL="31750">
                        <a:lnSpc>
                          <a:spcPts val="1270"/>
                        </a:lnSpc>
                        <a:tabLst>
                          <a:tab pos="309245" algn="l"/>
                        </a:tabLst>
                      </a:pPr>
                      <a:r>
                        <a:rPr sz="1150" spc="-25" dirty="0">
                          <a:solidFill>
                            <a:srgbClr val="084DA5"/>
                          </a:solidFill>
                          <a:latin typeface="Arial MT"/>
                          <a:cs typeface="Arial MT"/>
                        </a:rPr>
                        <a:t>A.</a:t>
                      </a:r>
                      <a:r>
                        <a:rPr sz="1150" dirty="0">
                          <a:solidFill>
                            <a:srgbClr val="084DA5"/>
                          </a:solidFill>
                          <a:latin typeface="Arial MT"/>
                          <a:cs typeface="Arial MT"/>
                        </a:rPr>
                        <a:t>	Directors</a:t>
                      </a:r>
                      <a:r>
                        <a:rPr sz="1150" spc="185" dirty="0">
                          <a:solidFill>
                            <a:srgbClr val="084DA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50" spc="50" dirty="0">
                          <a:solidFill>
                            <a:srgbClr val="084DA5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150" spc="95" dirty="0">
                          <a:solidFill>
                            <a:srgbClr val="084DA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50" spc="-10" dirty="0">
                          <a:solidFill>
                            <a:srgbClr val="084DA5"/>
                          </a:solidFill>
                          <a:latin typeface="Arial MT"/>
                          <a:cs typeface="Arial MT"/>
                        </a:rPr>
                        <a:t>advisors</a:t>
                      </a:r>
                      <a:endParaRPr sz="11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rowSpan="2"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33020">
                        <a:lnSpc>
                          <a:spcPct val="100000"/>
                        </a:lnSpc>
                        <a:spcBef>
                          <a:spcPts val="1055"/>
                        </a:spcBef>
                        <a:tabLst>
                          <a:tab pos="312420" algn="l"/>
                        </a:tabLst>
                      </a:pPr>
                      <a:r>
                        <a:rPr sz="1100" spc="-25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B.</a:t>
                      </a:r>
                      <a:r>
                        <a:rPr sz="1100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	Strategic</a:t>
                      </a:r>
                      <a:r>
                        <a:rPr sz="1100" spc="330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40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report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133985" marB="0"/>
                </a:tc>
                <a:tc gridSpan="3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65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BI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3655" marB="0"/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Strategic</a:t>
                      </a:r>
                      <a:r>
                        <a:rPr sz="80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Report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3655" marB="0"/>
                </a:tc>
                <a:tc>
                  <a:txBody>
                    <a:bodyPr/>
                    <a:lstStyle/>
                    <a:p>
                      <a:pPr marR="41275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84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7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BZ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48895" marB="0"/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7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Principal</a:t>
                      </a:r>
                      <a:r>
                        <a:rPr sz="7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7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uncertainties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4889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5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3180" marB="0"/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340"/>
                        </a:spcBef>
                      </a:pPr>
                      <a:r>
                        <a:rPr sz="850" spc="-9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850" spc="9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review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3180" marB="0"/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850" spc="-50" dirty="0">
                          <a:solidFill>
                            <a:srgbClr val="414141"/>
                          </a:solidFill>
                          <a:latin typeface="Courier New"/>
                          <a:cs typeface="Courier New"/>
                        </a:rPr>
                        <a:t>8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3746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03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7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B4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165" marB="0"/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r>
                        <a:rPr sz="7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7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review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165" marB="0"/>
                </a:tc>
                <a:tc>
                  <a:txBody>
                    <a:bodyPr/>
                    <a:lstStyle/>
                    <a:p>
                      <a:pPr marR="40005" algn="r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18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7465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60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910" marB="0"/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Non</a:t>
                      </a:r>
                      <a:r>
                        <a:rPr sz="850" spc="1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Sustainability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Information</a:t>
                      </a:r>
                      <a:r>
                        <a:rPr sz="850" spc="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910" marB="0"/>
                </a:tc>
                <a:tc>
                  <a:txBody>
                    <a:bodyPr/>
                    <a:lstStyle/>
                    <a:p>
                      <a:pPr marR="38100" algn="r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Consolas"/>
                          <a:cs typeface="Consolas"/>
                        </a:rPr>
                        <a:t>20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38735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28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7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B6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3975" marB="0"/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7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Section</a:t>
                      </a:r>
                      <a:r>
                        <a:rPr sz="7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172,</a:t>
                      </a:r>
                      <a:r>
                        <a:rPr sz="7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r>
                        <a:rPr sz="7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Act </a:t>
                      </a:r>
                      <a:r>
                        <a:rPr sz="7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2dO6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3975" marB="0"/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Trebuchet MS"/>
                          <a:cs typeface="Trebuchet MS"/>
                        </a:rPr>
                        <a:t>27</a:t>
                      </a:r>
                      <a:endParaRPr sz="800">
                        <a:latin typeface="Trebuchet MS"/>
                        <a:cs typeface="Trebuchet MS"/>
                      </a:endParaRPr>
                    </a:p>
                  </a:txBody>
                  <a:tcPr marL="0" marR="0" marT="45085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19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sz="80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87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6990" marB="0"/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370"/>
                        </a:spcBef>
                      </a:pPr>
                      <a:r>
                        <a:rPr sz="80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Approval</a:t>
                      </a:r>
                      <a:r>
                        <a:rPr sz="80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Strategic</a:t>
                      </a:r>
                      <a:r>
                        <a:rPr sz="80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report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6990" marB="0"/>
                </a:tc>
                <a:tc>
                  <a:txBody>
                    <a:bodyPr/>
                    <a:lstStyle/>
                    <a:p>
                      <a:pPr marR="38735" algn="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80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Z9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3815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4345">
                <a:tc>
                  <a:txBody>
                    <a:bodyPr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1130"/>
                        </a:spcBef>
                        <a:tabLst>
                          <a:tab pos="316230" algn="l"/>
                        </a:tabLst>
                      </a:pPr>
                      <a:r>
                        <a:rPr sz="1150" spc="-25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C.</a:t>
                      </a:r>
                      <a:r>
                        <a:rPr sz="1150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	Directors'</a:t>
                      </a:r>
                      <a:r>
                        <a:rPr sz="1150" spc="285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50" spc="-10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report</a:t>
                      </a:r>
                      <a:endParaRPr sz="1150">
                        <a:latin typeface="Trebuchet MS"/>
                        <a:cs typeface="Trebuchet MS"/>
                      </a:endParaRPr>
                    </a:p>
                  </a:txBody>
                  <a:tcPr marL="0" marR="0" marT="14351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32384" algn="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30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735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920750">
                <a:tc>
                  <a:txBody>
                    <a:bodyPr/>
                    <a:lstStyle/>
                    <a:p>
                      <a:pPr marL="314960">
                        <a:lnSpc>
                          <a:spcPct val="100000"/>
                        </a:lnSpc>
                        <a:spcBef>
                          <a:spcPts val="1085"/>
                        </a:spcBef>
                      </a:pPr>
                      <a:r>
                        <a:rPr sz="120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Directors'</a:t>
                      </a:r>
                      <a:r>
                        <a:rPr sz="1200" spc="155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00" spc="-1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responsibilities</a:t>
                      </a:r>
                      <a:endParaRPr sz="1200">
                        <a:latin typeface="Arial MT"/>
                        <a:cs typeface="Arial MT"/>
                      </a:endParaRPr>
                    </a:p>
                    <a:p>
                      <a:pPr marL="316230" marR="222250" indent="-278765">
                        <a:lnSpc>
                          <a:spcPct val="121700"/>
                        </a:lnSpc>
                        <a:tabLst>
                          <a:tab pos="319405" algn="l"/>
                        </a:tabLst>
                      </a:pPr>
                      <a:r>
                        <a:rPr sz="1200" spc="-25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D.</a:t>
                      </a:r>
                      <a:r>
                        <a:rPr sz="120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		statement</a:t>
                      </a:r>
                      <a:r>
                        <a:rPr sz="1200" spc="114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00" spc="55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1200" spc="5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0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00" spc="-1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 Company's </a:t>
                      </a:r>
                      <a:r>
                        <a:rPr sz="120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1200" spc="14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00" spc="-1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statements</a:t>
                      </a:r>
                      <a:endParaRPr sz="1200">
                        <a:latin typeface="Arial MT"/>
                        <a:cs typeface="Arial MT"/>
                      </a:endParaRPr>
                    </a:p>
                  </a:txBody>
                  <a:tcPr marL="0" marR="0" marT="13779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38735" algn="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484848"/>
                          </a:solidFill>
                          <a:latin typeface="Trebuchet MS"/>
                          <a:cs typeface="Trebuchet MS"/>
                        </a:rPr>
                        <a:t>3S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64184">
                <a:tc>
                  <a:txBody>
                    <a:bodyPr/>
                    <a:lstStyle/>
                    <a:p>
                      <a:pPr marL="41910">
                        <a:lnSpc>
                          <a:spcPct val="100000"/>
                        </a:lnSpc>
                        <a:spcBef>
                          <a:spcPts val="1135"/>
                        </a:spcBef>
                        <a:tabLst>
                          <a:tab pos="320040" algn="l"/>
                        </a:tabLst>
                      </a:pPr>
                      <a:r>
                        <a:rPr sz="1150" spc="-25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E.</a:t>
                      </a:r>
                      <a:r>
                        <a:rPr sz="1150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	Independent</a:t>
                      </a:r>
                      <a:r>
                        <a:rPr sz="1150" spc="405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50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auditors'</a:t>
                      </a:r>
                      <a:r>
                        <a:rPr sz="1150" spc="240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50" spc="-10" dirty="0">
                          <a:solidFill>
                            <a:srgbClr val="084FA8"/>
                          </a:solidFill>
                          <a:latin typeface="Trebuchet MS"/>
                          <a:cs typeface="Trebuchet MS"/>
                        </a:rPr>
                        <a:t>report</a:t>
                      </a:r>
                      <a:endParaRPr sz="1150">
                        <a:latin typeface="Trebuchet MS"/>
                        <a:cs typeface="Trebuchet MS"/>
                      </a:endParaRPr>
                    </a:p>
                  </a:txBody>
                  <a:tcPr marL="0" marR="0" marT="1441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4226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1005"/>
                        </a:spcBef>
                        <a:tabLst>
                          <a:tab pos="320675" algn="l"/>
                        </a:tabLst>
                      </a:pPr>
                      <a:r>
                        <a:rPr sz="1150" spc="-25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F.</a:t>
                      </a:r>
                      <a:r>
                        <a:rPr sz="115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	Financial</a:t>
                      </a:r>
                      <a:r>
                        <a:rPr sz="1150" spc="85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50" spc="-10" dirty="0">
                          <a:solidFill>
                            <a:srgbClr val="084FA8"/>
                          </a:solidFill>
                          <a:latin typeface="Arial MT"/>
                          <a:cs typeface="Arial MT"/>
                        </a:rPr>
                        <a:t>statements</a:t>
                      </a:r>
                      <a:endParaRPr sz="1150">
                        <a:latin typeface="Arial MT"/>
                        <a:cs typeface="Arial MT"/>
                      </a:endParaRPr>
                    </a:p>
                  </a:txBody>
                  <a:tcPr marL="0" marR="0" marT="12763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089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/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/>
                </a:tc>
                <a:tc>
                  <a:txBody>
                    <a:bodyPr/>
                    <a:lstStyle/>
                    <a:p>
                      <a:pPr marR="31750" algn="r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39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2794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216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0640" marB="0"/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comprehensive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0640" marB="0"/>
                </a:tc>
                <a:tc>
                  <a:txBody>
                    <a:bodyPr/>
                    <a:lstStyle/>
                    <a:p>
                      <a:pPr marR="31750" algn="r"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40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3815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25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420"/>
                        </a:spcBef>
                      </a:pPr>
                      <a:r>
                        <a:rPr sz="7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F3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3340" marB="0"/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420"/>
                        </a:spcBef>
                      </a:pPr>
                      <a:r>
                        <a:rPr sz="7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Balance</a:t>
                      </a:r>
                      <a:r>
                        <a:rPr sz="7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sheet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3340" marB="0"/>
                </a:tc>
                <a:tc>
                  <a:txBody>
                    <a:bodyPr/>
                    <a:lstStyle/>
                    <a:p>
                      <a:pPr marR="32384" algn="r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Trebuchet MS"/>
                          <a:cs typeface="Trebuchet MS"/>
                        </a:rPr>
                        <a:t>41</a:t>
                      </a:r>
                      <a:endParaRPr sz="800">
                        <a:latin typeface="Trebuchet MS"/>
                        <a:cs typeface="Trebuchet MS"/>
                      </a:endParaRPr>
                    </a:p>
                  </a:txBody>
                  <a:tcPr marL="0" marR="0" marT="4445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2415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7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F4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3975" marB="0"/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7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r>
                        <a:rPr sz="7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r>
                        <a:rPr sz="7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equity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3975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42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3810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311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735" marB="0"/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305"/>
                        </a:spcBef>
                        <a:tabLst>
                          <a:tab pos="1969135" algn="l"/>
                        </a:tabLst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Presentation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accounts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accountin</a:t>
                      </a:r>
                      <a:r>
                        <a:rPr sz="1275" spc="-15" baseline="-9803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9</a:t>
                      </a:r>
                      <a:r>
                        <a:rPr sz="1275" baseline="-9803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licies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735" marB="0"/>
                </a:tc>
                <a:tc>
                  <a:txBody>
                    <a:bodyPr/>
                    <a:lstStyle/>
                    <a:p>
                      <a:pPr marR="38735" algn="r">
                        <a:lnSpc>
                          <a:spcPct val="100000"/>
                        </a:lnSpc>
                        <a:spcBef>
                          <a:spcPts val="35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43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45085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638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ts val="930"/>
                        </a:lnSpc>
                        <a:spcBef>
                          <a:spcPts val="26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020" marB="0"/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ts val="930"/>
                        </a:lnSpc>
                        <a:spcBef>
                          <a:spcPts val="260"/>
                        </a:spcBef>
                      </a:pP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Notes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020" marB="0"/>
                </a:tc>
                <a:tc>
                  <a:txBody>
                    <a:bodyPr/>
                    <a:lstStyle/>
                    <a:p>
                      <a:pPr marR="35560" algn="r">
                        <a:lnSpc>
                          <a:spcPts val="905"/>
                        </a:lnSpc>
                        <a:spcBef>
                          <a:spcPts val="285"/>
                        </a:spcBef>
                      </a:pPr>
                      <a:r>
                        <a:rPr sz="80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51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6195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439249" y="9978831"/>
            <a:ext cx="949960" cy="1403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50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7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5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7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50" spc="-50" dirty="0">
                <a:solidFill>
                  <a:srgbClr val="3B3B3B"/>
                </a:solidFill>
                <a:latin typeface="Arial MT"/>
                <a:cs typeface="Arial MT"/>
              </a:rPr>
              <a:t>UK</a:t>
            </a:r>
            <a:r>
              <a:rPr sz="7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50" spc="-10" dirty="0">
                <a:solidFill>
                  <a:srgbClr val="3B3B3B"/>
                </a:solidFill>
                <a:latin typeface="Arial MT"/>
                <a:cs typeface="Arial MT"/>
              </a:rPr>
              <a:t>Limited</a:t>
            </a:r>
            <a:endParaRPr sz="7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109819" y="9972481"/>
            <a:ext cx="1123315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35" dirty="0">
                <a:solidFill>
                  <a:srgbClr val="3B3B3B"/>
                </a:solidFill>
                <a:latin typeface="Arial MT"/>
                <a:cs typeface="Arial MT"/>
              </a:rPr>
              <a:t>Reports</a:t>
            </a:r>
            <a:r>
              <a:rPr sz="80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B3B3B"/>
                </a:solidFill>
                <a:latin typeface="Arial MT"/>
                <a:cs typeface="Arial MT"/>
              </a:rPr>
              <a:t>&amp;</a:t>
            </a:r>
            <a:r>
              <a:rPr sz="800" spc="1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B3B3B"/>
                </a:solidFill>
                <a:latin typeface="Arial MT"/>
                <a:cs typeface="Arial MT"/>
              </a:rPr>
              <a:t>Accounts</a:t>
            </a:r>
            <a:r>
              <a:rPr sz="8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B3B3B"/>
                </a:solidFill>
                <a:latin typeface="Arial MT"/>
                <a:cs typeface="Arial MT"/>
              </a:rPr>
              <a:t>2025</a:t>
            </a:r>
            <a:endParaRPr sz="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906941"/>
            <a:ext cx="726082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80281"/>
            <a:ext cx="7215100" cy="2438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593267" y="10080693"/>
            <a:ext cx="280434" cy="884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37400" y="797637"/>
            <a:ext cx="173418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70" dirty="0">
                <a:solidFill>
                  <a:srgbClr val="0C59AA"/>
                </a:solidFill>
                <a:latin typeface="Arial MT"/>
                <a:cs typeface="Arial MT"/>
              </a:rPr>
              <a:t>A.</a:t>
            </a:r>
            <a:r>
              <a:rPr sz="1300" spc="-6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9AA"/>
                </a:solidFill>
                <a:latin typeface="Arial MT"/>
                <a:cs typeface="Arial MT"/>
              </a:rPr>
              <a:t>Directors</a:t>
            </a:r>
            <a:r>
              <a:rPr sz="1300" spc="-2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C59AA"/>
                </a:solidFill>
                <a:latin typeface="Arial MT"/>
                <a:cs typeface="Arial MT"/>
              </a:rPr>
              <a:t>and</a:t>
            </a:r>
            <a:r>
              <a:rPr sz="1300" spc="-4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45" dirty="0">
                <a:solidFill>
                  <a:srgbClr val="0C59AA"/>
                </a:solidFill>
                <a:latin typeface="Arial MT"/>
                <a:cs typeface="Arial MT"/>
              </a:rPr>
              <a:t>advisors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27425" y="1414915"/>
            <a:ext cx="1700530" cy="4561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225">
              <a:lnSpc>
                <a:spcPct val="100000"/>
              </a:lnSpc>
              <a:spcBef>
                <a:spcPts val="100"/>
              </a:spcBef>
            </a:pPr>
            <a:r>
              <a:rPr sz="1000" spc="-10" dirty="0">
                <a:solidFill>
                  <a:srgbClr val="1160AF"/>
                </a:solidFill>
                <a:latin typeface="Trebuchet MS"/>
                <a:cs typeface="Trebuchet MS"/>
              </a:rPr>
              <a:t>Directors</a:t>
            </a:r>
            <a:endParaRPr sz="1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05"/>
              </a:spcBef>
            </a:pPr>
            <a:endParaRPr sz="1000">
              <a:latin typeface="Trebuchet MS"/>
              <a:cs typeface="Trebuchet MS"/>
            </a:endParaRPr>
          </a:p>
          <a:p>
            <a:pPr marL="19685" marR="198120" indent="-3175">
              <a:lnSpc>
                <a:spcPct val="142500"/>
              </a:lnSpc>
            </a:pP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H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Adam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(resigned</a:t>
            </a:r>
            <a:r>
              <a:rPr sz="8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1</a:t>
            </a:r>
            <a:r>
              <a:rPr sz="800" spc="-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4D4D4D"/>
                </a:solidFill>
                <a:latin typeface="Arial MT"/>
                <a:cs typeface="Arial MT"/>
              </a:rPr>
              <a:t>January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4D4D4D"/>
                </a:solidFill>
                <a:latin typeface="Arial MT"/>
                <a:cs typeface="Arial MT"/>
              </a:rPr>
              <a:t>2025)</a:t>
            </a:r>
            <a:r>
              <a:rPr sz="80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90" dirty="0">
                <a:solidFill>
                  <a:srgbClr val="4D4D4D"/>
                </a:solidFill>
                <a:latin typeface="Arial MT"/>
                <a:cs typeface="Arial MT"/>
              </a:rPr>
              <a:t>T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65" dirty="0">
                <a:solidFill>
                  <a:srgbClr val="4D4D4D"/>
                </a:solidFill>
                <a:latin typeface="Arial MT"/>
                <a:cs typeface="Arial MT"/>
              </a:rPr>
              <a:t>V</a:t>
            </a:r>
            <a:r>
              <a:rPr sz="80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Narendran</a:t>
            </a:r>
            <a:endParaRPr sz="800">
              <a:latin typeface="Arial MT"/>
              <a:cs typeface="Arial MT"/>
            </a:endParaRPr>
          </a:p>
          <a:p>
            <a:pPr marL="17145" marR="1148715">
              <a:lnSpc>
                <a:spcPct val="142500"/>
              </a:lnSpc>
              <a:spcBef>
                <a:spcPts val="50"/>
              </a:spcBef>
            </a:pPr>
            <a:r>
              <a:rPr sz="800" spc="-100" dirty="0">
                <a:solidFill>
                  <a:srgbClr val="4D4D4D"/>
                </a:solidFill>
                <a:latin typeface="Arial MT"/>
                <a:cs typeface="Arial MT"/>
              </a:rPr>
              <a:t>K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4D4D4D"/>
                </a:solidFill>
                <a:latin typeface="Arial MT"/>
                <a:cs typeface="Arial MT"/>
              </a:rPr>
              <a:t>Chatterjee</a:t>
            </a:r>
            <a:r>
              <a:rPr sz="80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30" dirty="0">
                <a:solidFill>
                  <a:srgbClr val="4D4D4D"/>
                </a:solidFill>
                <a:latin typeface="Arial MT"/>
                <a:cs typeface="Arial MT"/>
              </a:rPr>
              <a:t>R</a:t>
            </a:r>
            <a:r>
              <a:rPr sz="80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Nair</a:t>
            </a:r>
            <a:endParaRPr sz="800">
              <a:latin typeface="Arial MT"/>
              <a:cs typeface="Arial MT"/>
            </a:endParaRPr>
          </a:p>
          <a:p>
            <a:pPr marL="17780">
              <a:lnSpc>
                <a:spcPct val="100000"/>
              </a:lnSpc>
              <a:spcBef>
                <a:spcPts val="405"/>
              </a:spcBef>
            </a:pPr>
            <a:r>
              <a:rPr sz="800" spc="-100" dirty="0">
                <a:solidFill>
                  <a:srgbClr val="4D4D4D"/>
                </a:solidFill>
                <a:latin typeface="Arial MT"/>
                <a:cs typeface="Arial MT"/>
              </a:rPr>
              <a:t>K</a:t>
            </a:r>
            <a:r>
              <a:rPr sz="8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De</a:t>
            </a:r>
            <a:endParaRPr sz="800">
              <a:latin typeface="Arial MT"/>
              <a:cs typeface="Arial MT"/>
            </a:endParaRPr>
          </a:p>
          <a:p>
            <a:pPr marL="22225">
              <a:lnSpc>
                <a:spcPct val="100000"/>
              </a:lnSpc>
              <a:spcBef>
                <a:spcPts val="409"/>
              </a:spcBef>
            </a:pPr>
            <a:r>
              <a:rPr sz="800" spc="-10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Jhanji</a:t>
            </a:r>
            <a:endParaRPr sz="8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55"/>
              </a:spcBef>
            </a:pPr>
            <a:endParaRPr sz="800">
              <a:latin typeface="Arial MT"/>
              <a:cs typeface="Arial MT"/>
            </a:endParaRPr>
          </a:p>
          <a:p>
            <a:pPr marL="19685">
              <a:lnSpc>
                <a:spcPct val="100000"/>
              </a:lnSpc>
            </a:pPr>
            <a:r>
              <a:rPr sz="1000" spc="-35" dirty="0">
                <a:solidFill>
                  <a:srgbClr val="0C59A7"/>
                </a:solidFill>
                <a:latin typeface="Arial MT"/>
                <a:cs typeface="Arial MT"/>
              </a:rPr>
              <a:t>Secretary</a:t>
            </a:r>
            <a:r>
              <a:rPr sz="1000" spc="-10" dirty="0">
                <a:solidFill>
                  <a:srgbClr val="0C59A7"/>
                </a:solidFill>
                <a:latin typeface="Arial MT"/>
                <a:cs typeface="Arial MT"/>
              </a:rPr>
              <a:t> </a:t>
            </a:r>
            <a:r>
              <a:rPr sz="1000" spc="-20" dirty="0">
                <a:solidFill>
                  <a:srgbClr val="0C59A7"/>
                </a:solidFill>
                <a:latin typeface="Arial MT"/>
                <a:cs typeface="Arial MT"/>
              </a:rPr>
              <a:t>and</a:t>
            </a:r>
            <a:r>
              <a:rPr sz="1000" spc="-50" dirty="0">
                <a:solidFill>
                  <a:srgbClr val="0C59A7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C59A7"/>
                </a:solidFill>
                <a:latin typeface="Arial MT"/>
                <a:cs typeface="Arial MT"/>
              </a:rPr>
              <a:t>registered</a:t>
            </a:r>
            <a:r>
              <a:rPr sz="1000" spc="-15" dirty="0">
                <a:solidFill>
                  <a:srgbClr val="0C59A7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C59A7"/>
                </a:solidFill>
                <a:latin typeface="Arial MT"/>
                <a:cs typeface="Arial MT"/>
              </a:rPr>
              <a:t>office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75"/>
              </a:spcBef>
            </a:pPr>
            <a:endParaRPr sz="1000">
              <a:latin typeface="Arial MT"/>
              <a:cs typeface="Arial MT"/>
            </a:endParaRPr>
          </a:p>
          <a:p>
            <a:pPr marL="25400">
              <a:lnSpc>
                <a:spcPct val="100000"/>
              </a:lnSpc>
            </a:pPr>
            <a:r>
              <a:rPr sz="7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7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750" spc="-2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endParaRPr sz="7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25"/>
              </a:spcBef>
            </a:pPr>
            <a:endParaRPr sz="750">
              <a:latin typeface="Arial MT"/>
              <a:cs typeface="Arial MT"/>
            </a:endParaRPr>
          </a:p>
          <a:p>
            <a:pPr marL="22860" marR="845819" indent="-1270">
              <a:lnSpc>
                <a:spcPct val="128899"/>
              </a:lnSpc>
            </a:pPr>
            <a:r>
              <a:rPr sz="900" spc="-105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 London</a:t>
            </a:r>
            <a:endParaRPr sz="900">
              <a:latin typeface="Arial MT"/>
              <a:cs typeface="Arial MT"/>
            </a:endParaRPr>
          </a:p>
          <a:p>
            <a:pPr marL="20320">
              <a:lnSpc>
                <a:spcPct val="100000"/>
              </a:lnSpc>
              <a:spcBef>
                <a:spcPts val="290"/>
              </a:spcBef>
            </a:pPr>
            <a:r>
              <a:rPr sz="900" spc="-15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70"/>
              </a:spcBef>
            </a:pPr>
            <a:endParaRPr sz="900">
              <a:latin typeface="Arial MT"/>
              <a:cs typeface="Arial MT"/>
            </a:endParaRPr>
          </a:p>
          <a:p>
            <a:pPr marL="19050">
              <a:lnSpc>
                <a:spcPct val="100000"/>
              </a:lnSpc>
            </a:pPr>
            <a:r>
              <a:rPr sz="950" dirty="0">
                <a:solidFill>
                  <a:srgbClr val="0C56A5"/>
                </a:solidFill>
                <a:latin typeface="Arial MT"/>
                <a:cs typeface="Arial MT"/>
              </a:rPr>
              <a:t>Company</a:t>
            </a:r>
            <a:r>
              <a:rPr sz="950" spc="5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50" spc="-10" dirty="0">
                <a:solidFill>
                  <a:srgbClr val="0C56A5"/>
                </a:solidFill>
                <a:latin typeface="Arial MT"/>
                <a:cs typeface="Arial MT"/>
              </a:rPr>
              <a:t>Number</a:t>
            </a:r>
            <a:endParaRPr sz="9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65"/>
              </a:spcBef>
            </a:pPr>
            <a:endParaRPr sz="9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900" spc="-10" dirty="0">
                <a:solidFill>
                  <a:srgbClr val="4F4F4F"/>
                </a:solidFill>
                <a:latin typeface="Courier New"/>
                <a:cs typeface="Courier New"/>
              </a:rPr>
              <a:t>0ZZ80000</a:t>
            </a:r>
            <a:endParaRPr sz="900">
              <a:latin typeface="Courier New"/>
              <a:cs typeface="Courier New"/>
            </a:endParaRPr>
          </a:p>
          <a:p>
            <a:pPr>
              <a:lnSpc>
                <a:spcPct val="100000"/>
              </a:lnSpc>
              <a:spcBef>
                <a:spcPts val="295"/>
              </a:spcBef>
            </a:pPr>
            <a:endParaRPr sz="900">
              <a:latin typeface="Courier New"/>
              <a:cs typeface="Courier New"/>
            </a:endParaRPr>
          </a:p>
          <a:p>
            <a:pPr marL="18415">
              <a:lnSpc>
                <a:spcPct val="100000"/>
              </a:lnSpc>
            </a:pPr>
            <a:r>
              <a:rPr sz="1100" spc="-65" dirty="0">
                <a:solidFill>
                  <a:srgbClr val="0E57A5"/>
                </a:solidFill>
                <a:latin typeface="Arial MT"/>
                <a:cs typeface="Arial MT"/>
              </a:rPr>
              <a:t>Independent</a:t>
            </a:r>
            <a:r>
              <a:rPr sz="1100" spc="40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0E57A5"/>
                </a:solidFill>
                <a:latin typeface="Arial MT"/>
                <a:cs typeface="Arial MT"/>
              </a:rPr>
              <a:t>Auditors</a:t>
            </a:r>
            <a:endParaRPr sz="11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10"/>
              </a:spcBef>
            </a:pPr>
            <a:endParaRPr sz="1100">
              <a:latin typeface="Arial MT"/>
              <a:cs typeface="Arial MT"/>
            </a:endParaRPr>
          </a:p>
          <a:p>
            <a:pPr marL="22860">
              <a:lnSpc>
                <a:spcPct val="100000"/>
              </a:lnSpc>
              <a:spcBef>
                <a:spcPts val="5"/>
              </a:spcBef>
            </a:pP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PricewaterhouseCoopers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LLP</a:t>
            </a:r>
            <a:endParaRPr sz="850">
              <a:latin typeface="Arial MT"/>
              <a:cs typeface="Arial MT"/>
            </a:endParaRPr>
          </a:p>
          <a:p>
            <a:pPr marL="19685">
              <a:lnSpc>
                <a:spcPct val="100000"/>
              </a:lnSpc>
              <a:spcBef>
                <a:spcPts val="155"/>
              </a:spcBef>
            </a:pPr>
            <a:r>
              <a:rPr sz="850" spc="-45" dirty="0">
                <a:solidFill>
                  <a:srgbClr val="4B4B4B"/>
                </a:solidFill>
                <a:latin typeface="Courier New"/>
                <a:cs typeface="Courier New"/>
              </a:rPr>
              <a:t>One</a:t>
            </a:r>
            <a:r>
              <a:rPr sz="850" spc="-225" dirty="0">
                <a:solidFill>
                  <a:srgbClr val="4B4B4B"/>
                </a:solidFill>
                <a:latin typeface="Courier New"/>
                <a:cs typeface="Courier New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Courier New"/>
                <a:cs typeface="Courier New"/>
              </a:rPr>
              <a:t>Kingsway</a:t>
            </a:r>
            <a:endParaRPr sz="850">
              <a:latin typeface="Courier New"/>
              <a:cs typeface="Courier New"/>
            </a:endParaRPr>
          </a:p>
          <a:p>
            <a:pPr marL="19685" marR="1231265">
              <a:lnSpc>
                <a:spcPct val="106700"/>
              </a:lnSpc>
              <a:spcBef>
                <a:spcPts val="55"/>
              </a:spcBef>
            </a:pP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Cardiff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CF10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4B4B4B"/>
                </a:solidFill>
                <a:latin typeface="Arial MT"/>
                <a:cs typeface="Arial MT"/>
              </a:rPr>
              <a:t>3PW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08321" y="10020744"/>
            <a:ext cx="9398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069193" y="10020744"/>
            <a:ext cx="112141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85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B</a:t>
            </a:r>
            <a:r>
              <a:rPr sz="90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90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5458" y="9858169"/>
            <a:ext cx="7288258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2410" y="1255895"/>
            <a:ext cx="7315691" cy="3657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64225" y="776044"/>
            <a:ext cx="1401445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50" dirty="0">
                <a:solidFill>
                  <a:srgbClr val="084DA5"/>
                </a:solidFill>
                <a:latin typeface="Arial MT"/>
                <a:cs typeface="Arial MT"/>
              </a:rPr>
              <a:t>BI.</a:t>
            </a:r>
            <a:r>
              <a:rPr sz="1350" spc="-16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1350" spc="-65" dirty="0">
                <a:solidFill>
                  <a:srgbClr val="084DA5"/>
                </a:solidFill>
                <a:latin typeface="Arial MT"/>
                <a:cs typeface="Arial MT"/>
              </a:rPr>
              <a:t>Strategic</a:t>
            </a:r>
            <a:r>
              <a:rPr sz="1350" spc="4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1350" spc="-65" dirty="0">
                <a:solidFill>
                  <a:srgbClr val="084DA5"/>
                </a:solidFill>
                <a:latin typeface="Arial MT"/>
                <a:cs typeface="Arial MT"/>
              </a:rPr>
              <a:t>Report</a:t>
            </a:r>
            <a:endParaRPr sz="13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45217" rIns="0" bIns="0" rtlCol="0">
            <a:spAutoFit/>
          </a:bodyPr>
          <a:lstStyle/>
          <a:p>
            <a:pPr marL="52069">
              <a:lnSpc>
                <a:spcPct val="100000"/>
              </a:lnSpc>
              <a:spcBef>
                <a:spcPts val="20"/>
              </a:spcBef>
            </a:pPr>
            <a:r>
              <a:rPr spc="-80" dirty="0">
                <a:solidFill>
                  <a:srgbClr val="3A3A3A"/>
                </a:solidFill>
              </a:rPr>
              <a:t>Tata</a:t>
            </a:r>
            <a:r>
              <a:rPr spc="30" dirty="0">
                <a:solidFill>
                  <a:srgbClr val="3A3A3A"/>
                </a:solidFill>
              </a:rPr>
              <a:t> </a:t>
            </a:r>
            <a:r>
              <a:rPr spc="-75" dirty="0">
                <a:solidFill>
                  <a:srgbClr val="3A3A3A"/>
                </a:solidFill>
              </a:rPr>
              <a:t>Steel</a:t>
            </a:r>
            <a:r>
              <a:rPr spc="-15" dirty="0">
                <a:solidFill>
                  <a:srgbClr val="3A3A3A"/>
                </a:solidFill>
              </a:rPr>
              <a:t> </a:t>
            </a:r>
            <a:r>
              <a:rPr spc="-114" dirty="0">
                <a:solidFill>
                  <a:srgbClr val="3A3A3A"/>
                </a:solidFill>
              </a:rPr>
              <a:t>UK</a:t>
            </a:r>
            <a:r>
              <a:rPr spc="-15" dirty="0">
                <a:solidFill>
                  <a:srgbClr val="3A3A3A"/>
                </a:solidFill>
              </a:rPr>
              <a:t> </a:t>
            </a:r>
            <a:r>
              <a:rPr spc="-20" dirty="0">
                <a:solidFill>
                  <a:srgbClr val="3A3A3A"/>
                </a:solidFill>
              </a:rPr>
              <a:t>Limited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109320" y="9988550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Reports</a:t>
            </a:r>
            <a:r>
              <a:rPr sz="850" spc="1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A3A3A"/>
                </a:solidFill>
                <a:latin typeface="Arial MT"/>
                <a:cs typeface="Arial MT"/>
              </a:rPr>
              <a:t>&amp;</a:t>
            </a:r>
            <a:r>
              <a:rPr sz="850" spc="11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Accounts</a:t>
            </a:r>
            <a:r>
              <a:rPr sz="850" spc="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A3A3A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767321" y="9988550"/>
            <a:ext cx="32004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777777"/>
                </a:solidFill>
                <a:latin typeface="Arial MT"/>
                <a:cs typeface="Arial MT"/>
              </a:rPr>
              <a:t>Page</a:t>
            </a:r>
            <a:r>
              <a:rPr sz="850" spc="-40" dirty="0">
                <a:solidFill>
                  <a:srgbClr val="777777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6D6D6D"/>
                </a:solidFill>
                <a:latin typeface="Arial MT"/>
                <a:cs typeface="Arial MT"/>
              </a:rPr>
              <a:t>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5972" y="1471562"/>
            <a:ext cx="536575" cy="125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50" i="1" spc="-35" dirty="0">
                <a:solidFill>
                  <a:srgbClr val="2366B1"/>
                </a:solidFill>
                <a:latin typeface="Arial"/>
                <a:cs typeface="Arial"/>
              </a:rPr>
              <a:t>IHtTOdLlCtlOTt</a:t>
            </a:r>
            <a:endParaRPr sz="6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5110" y="1645823"/>
            <a:ext cx="2868930" cy="620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335" marR="5080" indent="-1270" algn="just">
              <a:lnSpc>
                <a:spcPct val="114500"/>
              </a:lnSpc>
              <a:spcBef>
                <a:spcPts val="105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pleasure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presenting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Report,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together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audited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('TSUK’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’Company'),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ended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March 2025.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3423" y="2316447"/>
            <a:ext cx="2883535" cy="74695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430" indent="1270" algn="just">
              <a:lnSpc>
                <a:spcPct val="1153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chosen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FRS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1OJ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’Reduced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Disclosure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Framework’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’FRS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101’,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framework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entities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apply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presentation, recognition,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measurement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disclosure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UK-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adopted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international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standards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conformity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2006,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but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ensure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compliance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legal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it.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ct val="100000"/>
              </a:lnSpc>
              <a:spcBef>
                <a:spcPts val="730"/>
              </a:spcBef>
            </a:pPr>
            <a:r>
              <a:rPr sz="850" i="1" spc="-10" dirty="0">
                <a:solidFill>
                  <a:srgbClr val="2366AC"/>
                </a:solidFill>
                <a:latin typeface="Arial"/>
                <a:cs typeface="Arial"/>
              </a:rPr>
              <a:t>Ownership</a:t>
            </a:r>
            <a:endParaRPr sz="850">
              <a:latin typeface="Arial"/>
              <a:cs typeface="Arial"/>
            </a:endParaRPr>
          </a:p>
          <a:p>
            <a:pPr marL="18415" marR="11430" indent="1270" algn="just">
              <a:lnSpc>
                <a:spcPct val="115700"/>
              </a:lnSpc>
              <a:spcBef>
                <a:spcPts val="550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incorporated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England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Wales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subsidiary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Europe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(’TSE’)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Group.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ultimate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parent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(SSL’),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company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incorporated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India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shares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listed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95" dirty="0">
                <a:solidFill>
                  <a:srgbClr val="3F3F3F"/>
                </a:solidFill>
                <a:latin typeface="Arial MT"/>
                <a:cs typeface="Arial MT"/>
              </a:rPr>
              <a:t>BSE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(formerly 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Bombay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Stock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Exchange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Limited),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Mumbai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National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Stock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Exchange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India,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global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depositary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receipts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listed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London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Luxembourg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Stock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Exchanges.</a:t>
            </a:r>
            <a:endParaRPr sz="850">
              <a:latin typeface="Arial MT"/>
              <a:cs typeface="Arial MT"/>
            </a:endParaRPr>
          </a:p>
          <a:p>
            <a:pPr marR="2098040" algn="r">
              <a:lnSpc>
                <a:spcPct val="100000"/>
              </a:lnSpc>
              <a:spcBef>
                <a:spcPts val="705"/>
              </a:spcBef>
            </a:pPr>
            <a:r>
              <a:rPr sz="850" i="1" spc="-10" dirty="0">
                <a:solidFill>
                  <a:srgbClr val="286BB3"/>
                </a:solidFill>
                <a:latin typeface="Arial"/>
                <a:cs typeface="Arial"/>
              </a:rPr>
              <a:t>activities</a:t>
            </a:r>
            <a:endParaRPr sz="850">
              <a:latin typeface="Arial"/>
              <a:cs typeface="Arial"/>
            </a:endParaRPr>
          </a:p>
          <a:p>
            <a:pPr marL="21590" marR="6350" indent="1270" algn="just">
              <a:lnSpc>
                <a:spcPct val="115300"/>
              </a:lnSpc>
              <a:spcBef>
                <a:spcPts val="58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principal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activities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manufacture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sceel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throughout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world.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During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up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30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produced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basic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oxygen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method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integrated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steelworks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Talbot.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2024/25,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produced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1.1mt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liquid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(2023/24: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3.0mt).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closure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Talbot's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primary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business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moved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"re-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roller"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model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phase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whereby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imports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purchased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slab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¢oil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converted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finished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mills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ocher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downstream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order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satisfy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demand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until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commissioning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Electric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Arc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Furnace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(‘EAF’).</a:t>
            </a:r>
            <a:endParaRPr sz="850">
              <a:latin typeface="Arial MT"/>
              <a:cs typeface="Arial MT"/>
            </a:endParaRPr>
          </a:p>
          <a:p>
            <a:pPr marL="22225" marR="5080" indent="635" algn="just">
              <a:lnSpc>
                <a:spcPct val="114900"/>
              </a:lnSpc>
              <a:spcBef>
                <a:spcPts val="555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owns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offices,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stockholders,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service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centres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joint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venture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associate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arrangements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markets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distribution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processing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products.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indudes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branch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office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France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Principal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user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markets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products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engineering,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construction,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automotive.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retaiJ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packaging.</a:t>
            </a:r>
            <a:endParaRPr sz="850">
              <a:latin typeface="Arial MT"/>
              <a:cs typeface="Arial MT"/>
            </a:endParaRPr>
          </a:p>
          <a:p>
            <a:pPr marL="21590" marR="6985" indent="1270" algn="just">
              <a:lnSpc>
                <a:spcPct val="115300"/>
              </a:lnSpc>
              <a:spcBef>
                <a:spcPts val="575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obtained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either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website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f</a:t>
            </a:r>
            <a:r>
              <a:rPr sz="850" u="sng" spc="-85" dirty="0">
                <a:solidFill>
                  <a:srgbClr val="494949"/>
                </a:solidFill>
                <a:uFill>
                  <a:solidFill>
                    <a:srgbClr val="386493"/>
                  </a:solidFill>
                </a:uFill>
                <a:latin typeface="Arial MT"/>
                <a:cs typeface="Arial MT"/>
              </a:rPr>
              <a:t>www</a:t>
            </a:r>
            <a:r>
              <a:rPr sz="850" u="sng" spc="25" dirty="0">
                <a:solidFill>
                  <a:srgbClr val="494949"/>
                </a:solidFill>
                <a:uFill>
                  <a:solidFill>
                    <a:srgbClr val="3864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65" dirty="0">
                <a:solidFill>
                  <a:srgbClr val="2A3F7E"/>
                </a:solidFill>
                <a:uFill>
                  <a:solidFill>
                    <a:srgbClr val="386493"/>
                  </a:solidFill>
                </a:uFill>
                <a:latin typeface="Arial MT"/>
                <a:cs typeface="Arial MT"/>
              </a:rPr>
              <a:t>tatastecl•Jk</a:t>
            </a:r>
            <a:r>
              <a:rPr sz="850" u="sng" spc="70" dirty="0">
                <a:solidFill>
                  <a:srgbClr val="2A3F7E"/>
                </a:solidFill>
                <a:uFill>
                  <a:solidFill>
                    <a:srgbClr val="3864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55" dirty="0">
                <a:solidFill>
                  <a:srgbClr val="4D4D4D"/>
                </a:solidFill>
                <a:uFill>
                  <a:solidFill>
                    <a:srgbClr val="386493"/>
                  </a:solidFill>
                </a:uFill>
                <a:latin typeface="Arial MT"/>
                <a:cs typeface="Arial MT"/>
              </a:rPr>
              <a:t>com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}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and/or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1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2024/25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Integrated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obtained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from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TSL's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website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(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  <a:hlinkClick r:id="rId4"/>
              </a:rPr>
              <a:t>www.tatasteel.com)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registered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office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at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Bombay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House,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24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Homi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Mody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Street,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Mumbai,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400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001.</a:t>
            </a:r>
            <a:endParaRPr sz="850">
              <a:latin typeface="Arial MT"/>
              <a:cs typeface="Arial MT"/>
            </a:endParaRPr>
          </a:p>
          <a:p>
            <a:pPr marR="2098040" algn="r">
              <a:lnSpc>
                <a:spcPct val="100000"/>
              </a:lnSpc>
              <a:spcBef>
                <a:spcPts val="730"/>
              </a:spcBef>
            </a:pPr>
            <a:r>
              <a:rPr sz="850" i="1" spc="-55" dirty="0">
                <a:solidFill>
                  <a:srgbClr val="2366AF"/>
                </a:solidFill>
                <a:latin typeface="Arial"/>
                <a:cs typeface="Arial"/>
              </a:rPr>
              <a:t>Strategic</a:t>
            </a:r>
            <a:r>
              <a:rPr sz="850" i="1" spc="10" dirty="0">
                <a:solidFill>
                  <a:srgbClr val="2366AF"/>
                </a:solidFill>
                <a:latin typeface="Arial"/>
                <a:cs typeface="Arial"/>
              </a:rPr>
              <a:t> </a:t>
            </a:r>
            <a:r>
              <a:rPr sz="850" i="1" spc="-35" dirty="0">
                <a:solidFill>
                  <a:srgbClr val="2366AF"/>
                </a:solidFill>
                <a:latin typeface="Arial"/>
                <a:cs typeface="Arial"/>
              </a:rPr>
              <a:t>activities</a:t>
            </a:r>
            <a:endParaRPr sz="850">
              <a:latin typeface="Arial"/>
              <a:cs typeface="Arial"/>
            </a:endParaRPr>
          </a:p>
          <a:p>
            <a:pPr marL="22860" marR="12065" indent="-1270" algn="just">
              <a:lnSpc>
                <a:spcPct val="115300"/>
              </a:lnSpc>
              <a:spcBef>
                <a:spcPts val="555"/>
              </a:spcBef>
            </a:pPr>
            <a:r>
              <a:rPr sz="850" spc="-25" dirty="0">
                <a:solidFill>
                  <a:srgbClr val="3A3A3A"/>
                </a:solidFill>
                <a:latin typeface="Arial MT"/>
                <a:cs typeface="Arial MT"/>
              </a:rPr>
              <a:t>In</a:t>
            </a:r>
            <a:r>
              <a:rPr sz="850" spc="-8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September</a:t>
            </a:r>
            <a:r>
              <a:rPr sz="850" spc="1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A3A3A"/>
                </a:solidFill>
                <a:latin typeface="Arial MT"/>
                <a:cs typeface="Arial MT"/>
              </a:rPr>
              <a:t>2024,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A3A3A"/>
                </a:solidFill>
                <a:latin typeface="Arial MT"/>
                <a:cs typeface="Arial MT"/>
              </a:rPr>
              <a:t>Tata</a:t>
            </a:r>
            <a:r>
              <a:rPr sz="850" spc="-3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Steel</a:t>
            </a:r>
            <a:r>
              <a:rPr sz="850" spc="-4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A3A3A"/>
                </a:solidFill>
                <a:latin typeface="Arial MT"/>
                <a:cs typeface="Arial MT"/>
              </a:rPr>
              <a:t>UK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Limited</a:t>
            </a:r>
            <a:r>
              <a:rPr sz="850" spc="-1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A3A3A"/>
                </a:solidFill>
                <a:latin typeface="Arial MT"/>
                <a:cs typeface="Arial MT"/>
              </a:rPr>
              <a:t>('TSUK‘)</a:t>
            </a:r>
            <a:r>
              <a:rPr sz="850" spc="2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finalised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A3A3A"/>
                </a:solidFill>
                <a:latin typeface="Arial MT"/>
                <a:cs typeface="Arial MT"/>
              </a:rPr>
              <a:t>Grant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A3A3A"/>
                </a:solidFill>
                <a:latin typeface="Arial MT"/>
                <a:cs typeface="Arial MT"/>
              </a:rPr>
              <a:t>Funding</a:t>
            </a:r>
            <a:r>
              <a:rPr sz="850" spc="6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A3A3A"/>
                </a:solidFill>
                <a:latin typeface="Arial MT"/>
                <a:cs typeface="Arial MT"/>
              </a:rPr>
              <a:t>Agreement</a:t>
            </a:r>
            <a:r>
              <a:rPr sz="850" spc="4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A3A3A"/>
                </a:solidFill>
                <a:latin typeface="Arial MT"/>
                <a:cs typeface="Arial MT"/>
              </a:rPr>
              <a:t>(’GFA’)</a:t>
            </a:r>
            <a:r>
              <a:rPr sz="850" spc="1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with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A3A3A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A3A3A"/>
                </a:solidFill>
                <a:latin typeface="Arial MT"/>
                <a:cs typeface="Arial MT"/>
              </a:rPr>
              <a:t>UK</a:t>
            </a:r>
            <a:r>
              <a:rPr sz="850" spc="-5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A3A3A"/>
                </a:solidFill>
                <a:latin typeface="Arial MT"/>
                <a:cs typeface="Arial MT"/>
              </a:rPr>
              <a:t>Covernment</a:t>
            </a:r>
            <a:r>
              <a:rPr sz="850" spc="5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A3A3A"/>
                </a:solidFill>
                <a:latin typeface="Arial MT"/>
                <a:cs typeface="Arial MT"/>
              </a:rPr>
              <a:t>on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 proposal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A3A3A"/>
                </a:solidFill>
                <a:latin typeface="Arial MT"/>
                <a:cs typeface="Arial MT"/>
              </a:rPr>
              <a:t>to 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invest</a:t>
            </a:r>
            <a:r>
              <a:rPr sz="850" spc="1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A3A3A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A3A3A"/>
                </a:solidFill>
                <a:latin typeface="Arial MT"/>
                <a:cs typeface="Arial MT"/>
              </a:rPr>
              <a:t>state-of-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the-</a:t>
            </a:r>
            <a:r>
              <a:rPr sz="850" spc="-30" dirty="0">
                <a:solidFill>
                  <a:srgbClr val="3A3A3A"/>
                </a:solidFill>
                <a:latin typeface="Arial MT"/>
                <a:cs typeface="Arial MT"/>
              </a:rPr>
              <a:t>art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A3A3A"/>
                </a:solidFill>
                <a:latin typeface="Arial MT"/>
                <a:cs typeface="Arial MT"/>
              </a:rPr>
              <a:t>electric</a:t>
            </a:r>
            <a:r>
              <a:rPr sz="850" spc="3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arc</a:t>
            </a:r>
            <a:r>
              <a:rPr sz="850" spc="-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furnace</a:t>
            </a:r>
            <a:r>
              <a:rPr sz="850" spc="1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A3A3A"/>
                </a:solidFill>
                <a:latin typeface="Arial MT"/>
                <a:cs typeface="Arial MT"/>
              </a:rPr>
              <a:t>(‘EAF')</a:t>
            </a:r>
            <a:r>
              <a:rPr sz="850" spc="4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A3A3A"/>
                </a:solidFill>
                <a:latin typeface="Arial MT"/>
                <a:cs typeface="Arial MT"/>
              </a:rPr>
              <a:t>steelmaking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A3A3A"/>
                </a:solidFill>
                <a:latin typeface="Arial MT"/>
                <a:cs typeface="Arial MT"/>
              </a:rPr>
              <a:t>at</a:t>
            </a:r>
            <a:r>
              <a:rPr sz="850" spc="2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Port</a:t>
            </a:r>
            <a:r>
              <a:rPr sz="850" spc="4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Talbot</a:t>
            </a:r>
            <a:r>
              <a:rPr sz="850" spc="8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A3A3A"/>
                </a:solidFill>
                <a:latin typeface="Arial MT"/>
                <a:cs typeface="Arial MT"/>
              </a:rPr>
              <a:t>site</a:t>
            </a:r>
            <a:r>
              <a:rPr sz="850" spc="4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with</a:t>
            </a:r>
            <a:r>
              <a:rPr sz="850" spc="4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A3A3A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capital</a:t>
            </a:r>
            <a:r>
              <a:rPr sz="850" spc="7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cost</a:t>
            </a:r>
            <a:r>
              <a:rPr sz="850" spc="5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A3A3A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A3A3A"/>
                </a:solidFill>
                <a:latin typeface="Arial MT"/>
                <a:cs typeface="Arial MT"/>
              </a:rPr>
              <a:t>£1.25</a:t>
            </a:r>
            <a:r>
              <a:rPr sz="850" spc="3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A3A3A"/>
                </a:solidFill>
                <a:latin typeface="Arial MT"/>
                <a:cs typeface="Arial MT"/>
              </a:rPr>
              <a:t>billion</a:t>
            </a:r>
            <a:r>
              <a:rPr sz="850" spc="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A3A3A"/>
                </a:solidFill>
                <a:latin typeface="Arial MT"/>
                <a:cs typeface="Arial MT"/>
              </a:rPr>
              <a:t>inclusive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a </a:t>
            </a:r>
            <a:r>
              <a:rPr sz="850" spc="-45" dirty="0">
                <a:solidFill>
                  <a:srgbClr val="3A3A3A"/>
                </a:solidFill>
                <a:latin typeface="Arial MT"/>
                <a:cs typeface="Arial MT"/>
              </a:rPr>
              <a:t>grant</a:t>
            </a:r>
            <a:r>
              <a:rPr sz="850" spc="3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A3A3A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A3A3A"/>
                </a:solidFill>
                <a:latin typeface="Arial MT"/>
                <a:cs typeface="Arial MT"/>
              </a:rPr>
              <a:t>UK</a:t>
            </a:r>
            <a:r>
              <a:rPr sz="850" spc="-8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Government</a:t>
            </a:r>
            <a:r>
              <a:rPr sz="850" spc="6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A3A3A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A3A3A"/>
                </a:solidFill>
                <a:latin typeface="Arial MT"/>
                <a:cs typeface="Arial MT"/>
              </a:rPr>
              <a:t>up</a:t>
            </a:r>
            <a:r>
              <a:rPr sz="850" spc="-5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A3A3A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A3A3A"/>
                </a:solidFill>
                <a:latin typeface="Arial MT"/>
                <a:cs typeface="Arial MT"/>
              </a:rPr>
              <a:t>£500</a:t>
            </a:r>
            <a:r>
              <a:rPr sz="850" spc="-7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A3A3A"/>
                </a:solidFill>
                <a:latin typeface="Arial MT"/>
                <a:cs typeface="Arial MT"/>
              </a:rPr>
              <a:t>million.</a:t>
            </a:r>
            <a:r>
              <a:rPr sz="850" spc="-40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A3A3A"/>
                </a:solidFill>
                <a:latin typeface="Arial MT"/>
                <a:cs typeface="Arial MT"/>
              </a:rPr>
              <a:t>TSUK</a:t>
            </a:r>
            <a:r>
              <a:rPr sz="850" spc="-2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A3A3A"/>
                </a:solidFill>
                <a:latin typeface="Arial MT"/>
                <a:cs typeface="Arial MT"/>
              </a:rPr>
              <a:t>has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81737" y="1350140"/>
            <a:ext cx="2867660" cy="1220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5300"/>
              </a:lnSpc>
              <a:spcBef>
                <a:spcPts val="10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achieved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milestones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since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GFA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including completion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basic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engineering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signing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contracts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leading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metals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technology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manufacturers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deliver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additional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advanced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equipment.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February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202S,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Neath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Council's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Planning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Committee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approved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proposals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deliver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which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enable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commencement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construction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Talbot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site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summer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 2025.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80735" y="2618225"/>
            <a:ext cx="2874010" cy="3829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5080" indent="-1905" algn="just">
              <a:lnSpc>
                <a:spcPct val="115100"/>
              </a:lnSpc>
              <a:spcBef>
                <a:spcPts val="100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19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Januaiy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announced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restructuring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transformation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business.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restructuring,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TaJbot's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Mo</a:t>
            </a:r>
            <a:r>
              <a:rPr sz="850" spc="5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high-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emission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blast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furnaces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were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closed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along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primary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assets.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transformation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wider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restructuring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locations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functions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closure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Continuous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Annealing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Processing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(’CAPL‘)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2025.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restructuring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carried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out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controlled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manner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decommissioning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performed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safely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according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planned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timeline.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Throughout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restructuring,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sough(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manage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sensitivity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lengthy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thorough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consultation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exercise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trade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unions,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significantly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enhanced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redundancy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package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along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measures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large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affected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restructuring.</a:t>
            </a:r>
            <a:endParaRPr sz="850">
              <a:latin typeface="Arial MT"/>
              <a:cs typeface="Arial MT"/>
            </a:endParaRPr>
          </a:p>
          <a:p>
            <a:pPr marL="19685" marR="8890" indent="-3175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addition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restructuring,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focussed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measures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control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spend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achieve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c.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£230m reduction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fixed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make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during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planned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operational towards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2027/28.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Some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initiatives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delivered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achieving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economies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sourcing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imported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substrate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material,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optimising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mix,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taking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running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heavy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operations,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consolidation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operations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downstream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sites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optimisation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overheads.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975" y="9919134"/>
            <a:ext cx="7282161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1072" y="1292475"/>
            <a:ext cx="7266920" cy="274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34617" y="1643028"/>
          <a:ext cx="5981065" cy="718248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508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451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1290">
                <a:tc>
                  <a:txBody>
                    <a:bodyPr/>
                    <a:lstStyle/>
                    <a:p>
                      <a:pPr marL="75565">
                        <a:lnSpc>
                          <a:spcPts val="1000"/>
                        </a:lnSpc>
                      </a:pPr>
                      <a:r>
                        <a:rPr sz="850" b="1" spc="-10" dirty="0">
                          <a:solidFill>
                            <a:srgbClr val="0C52A3"/>
                          </a:solidFill>
                          <a:latin typeface="Arial"/>
                          <a:cs typeface="Arial"/>
                        </a:rPr>
                        <a:t>Risks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4B4B4B"/>
                      </a:solidFill>
                      <a:prstDash val="solid"/>
                    </a:lnL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>
                        <a:lnSpc>
                          <a:spcPts val="1000"/>
                        </a:lnSpc>
                      </a:pPr>
                      <a:r>
                        <a:rPr sz="850" b="1" spc="-30" dirty="0">
                          <a:solidFill>
                            <a:srgbClr val="0C52A3"/>
                          </a:solidFill>
                          <a:latin typeface="Arial"/>
                          <a:cs typeface="Arial"/>
                        </a:rPr>
                        <a:t>Mitigating</a:t>
                      </a:r>
                      <a:r>
                        <a:rPr sz="850" b="1" dirty="0">
                          <a:solidFill>
                            <a:srgbClr val="0C52A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10" dirty="0">
                          <a:solidFill>
                            <a:srgbClr val="0C52A3"/>
                          </a:solidFill>
                          <a:latin typeface="Arial"/>
                          <a:cs typeface="Arial"/>
                        </a:rPr>
                        <a:t>factors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5425">
                <a:tc gridSpan="2"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45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Health, safety,</a:t>
                      </a:r>
                      <a:r>
                        <a:rPr sz="850" spc="-65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30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environmental</a:t>
                      </a:r>
                      <a:r>
                        <a:rPr sz="850" spc="75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20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and </a:t>
                      </a:r>
                      <a:r>
                        <a:rPr sz="850" spc="-30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other</a:t>
                      </a:r>
                      <a:r>
                        <a:rPr sz="850" spc="5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35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compliance</a:t>
                      </a:r>
                      <a:r>
                        <a:rPr sz="850" spc="-25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0C52A3"/>
                          </a:solidFill>
                          <a:latin typeface="Trebuchet MS"/>
                          <a:cs typeface="Trebuchet MS"/>
                        </a:rPr>
                        <a:t>matters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730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44240">
                <a:tc>
                  <a:txBody>
                    <a:bodyPr/>
                    <a:lstStyle/>
                    <a:p>
                      <a:pPr marL="73025" marR="61594" indent="1270" algn="just">
                        <a:lnSpc>
                          <a:spcPct val="115300"/>
                        </a:lnSpc>
                        <a:spcBef>
                          <a:spcPts val="375"/>
                        </a:spcBef>
                      </a:pPr>
                      <a:r>
                        <a:rPr sz="8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TSUK's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priority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all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times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minimising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any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adverse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impact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activities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upon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aJso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health,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safety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wellbeing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staff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contractors.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Available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expenditure funding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therefore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prioritised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this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area.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policies,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systems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procedures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place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aimed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ensuring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compliance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is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strong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commitment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board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continuously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improve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safety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performance,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enforce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compliance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minimise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impact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Company's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future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3025" marR="58419" indent="1270" algn="just">
                        <a:lnSpc>
                          <a:spcPct val="115799"/>
                        </a:lnSpc>
                        <a:spcBef>
                          <a:spcPts val="595"/>
                        </a:spcBef>
                      </a:pP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businesses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subject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numerous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laws,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regulations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contractual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commitments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relating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health,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safety,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regulatory</a:t>
                      </a:r>
                      <a:r>
                        <a:rPr sz="850" spc="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compliance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countries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operates.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substantial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costs, liabilities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damage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reputation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these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laws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regulations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inherent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part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8740" marR="58419" indent="-5715" algn="just">
                        <a:lnSpc>
                          <a:spcPct val="115300"/>
                        </a:lnSpc>
                        <a:spcBef>
                          <a:spcPts val="575"/>
                        </a:spcBef>
                      </a:pP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Improving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environmental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perfomance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linkage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“license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operate”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focus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Company.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"license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operate*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1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depends</a:t>
                      </a:r>
                      <a:r>
                        <a:rPr sz="850" spc="1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balance</a:t>
                      </a:r>
                      <a:r>
                        <a:rPr sz="850" spc="20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businesses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achieve</a:t>
                      </a:r>
                      <a:r>
                        <a:rPr sz="850" spc="2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between</a:t>
                      </a:r>
                      <a:r>
                        <a:rPr sz="850" spc="2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20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850" spc="229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services</a:t>
                      </a:r>
                      <a:r>
                        <a:rPr sz="850" spc="229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society,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jobs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they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create,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contributions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communities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i="1" spc="-8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850" i="1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local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economies,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environmental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footprint.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9525">
                      <a:solidFill>
                        <a:srgbClr val="4B4B4B"/>
                      </a:solidFill>
                      <a:prstDash val="solid"/>
                    </a:lnL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 marR="62230" indent="1270" algn="just">
                        <a:lnSpc>
                          <a:spcPct val="114100"/>
                        </a:lnSpc>
                        <a:spcBef>
                          <a:spcPts val="409"/>
                        </a:spcBef>
                      </a:pPr>
                      <a:r>
                        <a:rPr sz="850" spc="-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deploys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positive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culture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managing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safety,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environmental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(‘SHE’)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risks.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includes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escalation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these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TSL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Committee.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58419" marR="60325" indent="3175" algn="just">
                        <a:lnSpc>
                          <a:spcPct val="115300"/>
                        </a:lnSpc>
                        <a:spcBef>
                          <a:spcPts val="600"/>
                        </a:spcBef>
                      </a:pP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area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focus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T5UK’s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procurement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been</a:t>
                      </a:r>
                      <a:r>
                        <a:rPr sz="850" spc="3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3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minimise</a:t>
                      </a:r>
                      <a:r>
                        <a:rPr sz="850" spc="4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environmental</a:t>
                      </a:r>
                      <a:r>
                        <a:rPr sz="850" spc="4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impacts</a:t>
                      </a:r>
                      <a:r>
                        <a:rPr sz="850" spc="3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3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selecting</a:t>
                      </a:r>
                      <a:r>
                        <a:rPr sz="850" spc="3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materials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environmental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credentials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(as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well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quality)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order</a:t>
                      </a:r>
                      <a:r>
                        <a:rPr sz="850" spc="2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minimise</a:t>
                      </a:r>
                      <a:r>
                        <a:rPr sz="850" spc="2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landfill</a:t>
                      </a:r>
                      <a:r>
                        <a:rPr sz="850" spc="2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tonnages</a:t>
                      </a:r>
                      <a:r>
                        <a:rPr sz="850" spc="3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3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identify</a:t>
                      </a:r>
                      <a:r>
                        <a:rPr sz="850" spc="25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opportunities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use/sale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by-products.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58419" marR="58419" indent="635" algn="just">
                        <a:lnSpc>
                          <a:spcPct val="114799"/>
                        </a:lnSpc>
                        <a:spcBef>
                          <a:spcPts val="605"/>
                        </a:spcBef>
                      </a:pP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con(inues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engage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legislators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secure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level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playing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field,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example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areas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such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REACH</a:t>
                      </a:r>
                      <a:r>
                        <a:rPr sz="85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(Re</a:t>
                      </a:r>
                      <a:r>
                        <a:rPr sz="1275" spc="-75" baseline="-9803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9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istration,Evaluation,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Authorisation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&amp;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restriction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Chemicals)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scheme.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disparities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legislation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across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producers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different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countries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reinforce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continued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need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build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brand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reputation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customer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loyalty.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64135" marR="59055" indent="-4445" algn="just">
                        <a:lnSpc>
                          <a:spcPct val="115300"/>
                        </a:lnSpc>
                        <a:spcBef>
                          <a:spcPts val="600"/>
                        </a:spcBef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increasing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contact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local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communities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closest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manufacturing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explain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measures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taken</a:t>
                      </a:r>
                      <a:r>
                        <a:rPr sz="850" spc="229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2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2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2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reduce</a:t>
                      </a:r>
                      <a:r>
                        <a:rPr sz="850" spc="2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r>
                        <a:rPr sz="850" spc="2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avoid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environmental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nuisance.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2069" marB="0"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34315">
                <a:tc gridSpan="2"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b="1" spc="-35" dirty="0">
                          <a:solidFill>
                            <a:srgbClr val="0C56A5"/>
                          </a:solidFill>
                          <a:latin typeface="Arial"/>
                          <a:cs typeface="Arial"/>
                        </a:rPr>
                        <a:t>Digkal </a:t>
                      </a:r>
                      <a:r>
                        <a:rPr sz="850" b="1" spc="-10" dirty="0">
                          <a:solidFill>
                            <a:srgbClr val="0C56A5"/>
                          </a:solidFill>
                          <a:latin typeface="Arial"/>
                          <a:cs typeface="Arial"/>
                        </a:rPr>
                        <a:t>Resilience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730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7395">
                <a:tc>
                  <a:txBody>
                    <a:bodyPr/>
                    <a:lstStyle/>
                    <a:p>
                      <a:pPr marL="79375" marR="57785" indent="-4445" algn="just">
                        <a:lnSpc>
                          <a:spcPct val="115799"/>
                        </a:lnSpc>
                        <a:spcBef>
                          <a:spcPts val="630"/>
                        </a:spcBef>
                      </a:pP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cyber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environment</a:t>
                      </a:r>
                      <a:r>
                        <a:rPr sz="85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operates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requires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continuous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scanning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threats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constant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review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controls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prevent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increasing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exposure,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utilising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new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technology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maintaining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existing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hardware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all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levels.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committed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having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right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cyber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standards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practices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ensure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equipped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defend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itself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cyber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incidents.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9375" marR="50800" indent="1270" algn="just">
                        <a:lnSpc>
                          <a:spcPct val="115300"/>
                        </a:lnSpc>
                        <a:spcBef>
                          <a:spcPts val="580"/>
                        </a:spcBef>
                      </a:pP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increasing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threat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cyber-attacks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continued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genuine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due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large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scale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criminal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activity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(argeting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major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businesses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across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all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industries.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therefore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focus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preventative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help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maintain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low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level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vulnerability.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0010" marB="0">
                    <a:lnL w="9525">
                      <a:solidFill>
                        <a:srgbClr val="4B4B4B"/>
                      </a:solidFill>
                      <a:prstDash val="solid"/>
                    </a:lnL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 marR="58419" indent="1905" algn="just">
                        <a:lnSpc>
                          <a:spcPct val="115300"/>
                        </a:lnSpc>
                        <a:spcBef>
                          <a:spcPts val="375"/>
                        </a:spcBef>
                      </a:pP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Significant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investment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been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committed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combat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increasing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global threat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cyber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incidents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manufacturing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companies,</a:t>
                      </a:r>
                      <a:r>
                        <a:rPr sz="850" spc="2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including</a:t>
                      </a:r>
                      <a:r>
                        <a:rPr sz="850" spc="2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continuing</a:t>
                      </a:r>
                      <a:r>
                        <a:rPr sz="850" spc="2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investment</a:t>
                      </a:r>
                      <a:r>
                        <a:rPr sz="850" spc="2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1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central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(including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Operations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Centre),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both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process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control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projects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improve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resilience,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manage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incidents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improve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event detection.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64135" marR="57150" indent="-635" algn="just">
                        <a:lnSpc>
                          <a:spcPct val="115300"/>
                        </a:lnSpc>
                        <a:spcBef>
                          <a:spcPts val="575"/>
                        </a:spcBef>
                      </a:pP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Specific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focus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investment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been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placed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awareness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education,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protection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viruses,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malicious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software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hacking,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managing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core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neMork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components,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contingency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planning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resilience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digital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critical components.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1770">
                <a:tc gridSpan="2"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50" spc="-35" dirty="0">
                          <a:solidFill>
                            <a:srgbClr val="1157A5"/>
                          </a:solidFill>
                          <a:latin typeface="Trebuchet MS"/>
                          <a:cs typeface="Trebuchet MS"/>
                        </a:rPr>
                        <a:t>Performance</a:t>
                      </a:r>
                      <a:r>
                        <a:rPr sz="850" spc="25" dirty="0">
                          <a:solidFill>
                            <a:srgbClr val="1157A5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1157A5"/>
                          </a:solidFill>
                          <a:latin typeface="Trebuchet MS"/>
                          <a:cs typeface="Trebuchet MS"/>
                        </a:rPr>
                        <a:t>and</a:t>
                      </a:r>
                      <a:r>
                        <a:rPr sz="850" spc="-80" dirty="0">
                          <a:solidFill>
                            <a:srgbClr val="1157A5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1157A5"/>
                          </a:solidFill>
                          <a:latin typeface="Trebuchet MS"/>
                          <a:cs typeface="Trebuchet MS"/>
                        </a:rPr>
                        <a:t>operations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63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08050">
                <a:tc>
                  <a:txBody>
                    <a:bodyPr/>
                    <a:lstStyle/>
                    <a:p>
                      <a:pPr marL="76200" marR="58419" indent="635" algn="just">
                        <a:lnSpc>
                          <a:spcPct val="115300"/>
                        </a:lnSpc>
                        <a:spcBef>
                          <a:spcPts val="350"/>
                        </a:spcBef>
                      </a:pP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whilst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seeks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increase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differentiated/premium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850" spc="1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less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dependent</a:t>
                      </a:r>
                      <a:r>
                        <a:rPr sz="850" spc="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85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price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movements,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still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retains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focus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improving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reliability,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quality,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and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taking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protect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against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unplanned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interruptions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asset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failure.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0" marB="0">
                    <a:lnL w="9525">
                      <a:solidFill>
                        <a:srgbClr val="4B4B4B"/>
                      </a:solidFill>
                      <a:prstDash val="solid"/>
                    </a:lnL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0960" marR="60325" indent="1905" algn="just">
                        <a:lnSpc>
                          <a:spcPct val="115300"/>
                        </a:lnSpc>
                        <a:spcBef>
                          <a:spcPts val="375"/>
                        </a:spcBef>
                      </a:pP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Best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practices</a:t>
                      </a:r>
                      <a:r>
                        <a:rPr sz="850" spc="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asset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management,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enhancing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technical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knowledge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skills,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improving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process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safety,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targeted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capital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expenditure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focused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asse(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remain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priorities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business.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20"/>
              </a:spcBef>
            </a:pPr>
            <a:r>
              <a:rPr spc="-85" dirty="0"/>
              <a:t>Tata</a:t>
            </a:r>
            <a:r>
              <a:rPr spc="-25" dirty="0"/>
              <a:t> </a:t>
            </a:r>
            <a:r>
              <a:rPr spc="-70" dirty="0"/>
              <a:t>Steel</a:t>
            </a:r>
            <a:r>
              <a:rPr spc="40" dirty="0"/>
              <a:t> </a:t>
            </a:r>
            <a:r>
              <a:rPr spc="-120" dirty="0"/>
              <a:t>UK</a:t>
            </a:r>
            <a:r>
              <a:rPr spc="30" dirty="0"/>
              <a:t> </a:t>
            </a:r>
            <a:r>
              <a:rPr spc="-30" dirty="0"/>
              <a:t>Limited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6350">
              <a:lnSpc>
                <a:spcPct val="100000"/>
              </a:lnSpc>
              <a:spcBef>
                <a:spcPts val="20"/>
              </a:spcBef>
            </a:pPr>
            <a:r>
              <a:rPr spc="-60" dirty="0">
                <a:solidFill>
                  <a:srgbClr val="525252"/>
                </a:solidFill>
              </a:rPr>
              <a:t>Reports</a:t>
            </a:r>
            <a:r>
              <a:rPr dirty="0">
                <a:solidFill>
                  <a:srgbClr val="525252"/>
                </a:solidFill>
              </a:rPr>
              <a:t> &amp;</a:t>
            </a:r>
            <a:r>
              <a:rPr spc="45" dirty="0">
                <a:solidFill>
                  <a:srgbClr val="525252"/>
                </a:solidFill>
              </a:rPr>
              <a:t> </a:t>
            </a:r>
            <a:r>
              <a:rPr spc="-55" dirty="0">
                <a:solidFill>
                  <a:srgbClr val="525252"/>
                </a:solidFill>
              </a:rPr>
              <a:t>Accounts</a:t>
            </a:r>
            <a:r>
              <a:rPr spc="-5" dirty="0">
                <a:solidFill>
                  <a:srgbClr val="525252"/>
                </a:solidFill>
              </a:rPr>
              <a:t> </a:t>
            </a:r>
            <a:r>
              <a:rPr spc="-50" dirty="0">
                <a:solidFill>
                  <a:srgbClr val="525252"/>
                </a:solidFill>
              </a:rPr>
              <a:t>2025</a:t>
            </a: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B3B3B"/>
                </a:solidFill>
                <a:latin typeface="Arial MT"/>
                <a:cs typeface="Arial MT"/>
              </a:rPr>
              <a:t>Page</a:t>
            </a:r>
            <a:r>
              <a:rPr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pc="-50" dirty="0">
                <a:solidFill>
                  <a:srgbClr val="464646"/>
                </a:solidFill>
                <a:latin typeface="Arial MT"/>
                <a:cs typeface="Arial MT"/>
              </a:rPr>
              <a:t>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7721" y="813131"/>
            <a:ext cx="247332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B2.</a:t>
            </a:r>
            <a:r>
              <a:rPr sz="1250" spc="5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20" dirty="0">
                <a:solidFill>
                  <a:srgbClr val="0C5BAA"/>
                </a:solidFill>
                <a:latin typeface="Arial MT"/>
                <a:cs typeface="Arial MT"/>
              </a:rPr>
              <a:t>Principal</a:t>
            </a:r>
            <a:r>
              <a:rPr sz="1250" spc="-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25" dirty="0">
                <a:solidFill>
                  <a:srgbClr val="0C5BAA"/>
                </a:solidFill>
                <a:latin typeface="Arial MT"/>
                <a:cs typeface="Arial MT"/>
              </a:rPr>
              <a:t>risks</a:t>
            </a:r>
            <a:r>
              <a:rPr sz="1250" spc="-6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30" dirty="0">
                <a:solidFill>
                  <a:srgbClr val="0C5BAA"/>
                </a:solidFill>
                <a:latin typeface="Arial MT"/>
                <a:cs typeface="Arial MT"/>
              </a:rPr>
              <a:t>and</a:t>
            </a:r>
            <a:r>
              <a:rPr sz="1250" spc="-10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uncertainties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7676" y="1476643"/>
            <a:ext cx="41427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uncertainties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affecting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actions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taken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follows: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64265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8506" y="1271136"/>
            <a:ext cx="7266920" cy="21338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62051" y="1393068"/>
          <a:ext cx="5981065" cy="75647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8953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64465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tabLst>
                          <a:tab pos="3017520" algn="l"/>
                        </a:tabLst>
                      </a:pPr>
                      <a:r>
                        <a:rPr sz="850" spc="-10" dirty="0">
                          <a:solidFill>
                            <a:srgbClr val="0852AE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dirty="0">
                          <a:solidFill>
                            <a:srgbClr val="0852AE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dirty="0">
                          <a:solidFill>
                            <a:srgbClr val="0852AE"/>
                          </a:solidFill>
                          <a:latin typeface="Trebuchet MS"/>
                          <a:cs typeface="Trebuchet MS"/>
                        </a:rPr>
                        <a:t>Mitigating</a:t>
                      </a:r>
                      <a:r>
                        <a:rPr sz="850" spc="-50" dirty="0">
                          <a:solidFill>
                            <a:srgbClr val="0852AE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0852AE"/>
                          </a:solidFill>
                          <a:latin typeface="Trebuchet MS"/>
                          <a:cs typeface="Trebuchet MS"/>
                        </a:rPr>
                        <a:t>factors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8595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b="1" spc="-60" dirty="0">
                          <a:solidFill>
                            <a:srgbClr val="0852AE"/>
                          </a:solidFill>
                          <a:latin typeface="Arial"/>
                          <a:cs typeface="Arial"/>
                        </a:rPr>
                        <a:t>Climała</a:t>
                      </a:r>
                      <a:r>
                        <a:rPr sz="850" b="1" spc="50" dirty="0">
                          <a:solidFill>
                            <a:srgbClr val="0852AE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10" dirty="0">
                          <a:solidFill>
                            <a:srgbClr val="0852AE"/>
                          </a:solidFill>
                          <a:latin typeface="Arial"/>
                          <a:cs typeface="Arial"/>
                        </a:rPr>
                        <a:t>Change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35880">
                <a:tc>
                  <a:txBody>
                    <a:bodyPr/>
                    <a:lstStyle/>
                    <a:p>
                      <a:pPr marL="74295" marR="66675" indent="-2540" algn="just">
                        <a:lnSpc>
                          <a:spcPct val="115300"/>
                        </a:lnSpc>
                        <a:spcBef>
                          <a:spcPts val="325"/>
                        </a:spcBef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Climate-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related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central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register.</a:t>
                      </a:r>
                      <a:r>
                        <a:rPr sz="850" spc="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1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Physical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mitigations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place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flood-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includes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climate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change-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induced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physical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such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those</a:t>
                      </a:r>
                      <a:r>
                        <a:rPr sz="850" spc="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sites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resilience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planning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respect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1275" spc="-67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linked</a:t>
                      </a:r>
                      <a:r>
                        <a:rPr sz="1275" spc="-22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89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rising </a:t>
                      </a:r>
                      <a:r>
                        <a:rPr sz="1275" spc="-179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sea</a:t>
                      </a:r>
                      <a:r>
                        <a:rPr sz="1275" spc="89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levels</a:t>
                      </a:r>
                      <a:r>
                        <a:rPr sz="12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1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extreme</a:t>
                      </a:r>
                      <a:r>
                        <a:rPr sz="12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weather</a:t>
                      </a:r>
                      <a:r>
                        <a:rPr sz="1275" spc="-1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events</a:t>
                      </a:r>
                      <a:r>
                        <a:rPr sz="1275" spc="1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disrupting</a:t>
                      </a:r>
                      <a:r>
                        <a:rPr sz="1275" spc="240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1275" spc="-52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1275" spc="52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1275" spc="75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suppliers</a:t>
                      </a:r>
                      <a:r>
                        <a:rPr sz="1275" spc="97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7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decIarİ</a:t>
                      </a:r>
                      <a:r>
                        <a:rPr sz="850" spc="-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•9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0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Force</a:t>
                      </a:r>
                      <a:r>
                        <a:rPr sz="1275" spc="52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Majeure</a:t>
                      </a:r>
                      <a:r>
                        <a:rPr sz="1275" spc="104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because</a:t>
                      </a:r>
                      <a:r>
                        <a:rPr sz="1275" spc="60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7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mine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chains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(e,g</a:t>
                      </a:r>
                      <a:r>
                        <a:rPr sz="850" spc="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storms,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flooding,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droughts,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severe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winds).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inundation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or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shipping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delays.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3660" marR="56515" indent="7620" algn="just">
                        <a:lnSpc>
                          <a:spcPct val="115300"/>
                        </a:lnSpc>
                        <a:spcBef>
                          <a:spcPts val="575"/>
                        </a:spcBef>
                        <a:tabLst>
                          <a:tab pos="3016250" algn="l"/>
                        </a:tabLst>
                      </a:pPr>
                      <a:r>
                        <a:rPr sz="1275" spc="-6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transition</a:t>
                      </a:r>
                      <a:r>
                        <a:rPr sz="1275" spc="254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1275" spc="24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1275" spc="26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include</a:t>
                      </a:r>
                      <a:r>
                        <a:rPr sz="1275" spc="32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technological,</a:t>
                      </a:r>
                      <a:r>
                        <a:rPr sz="1275" spc="12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r>
                        <a:rPr sz="1275" spc="27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17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1275" spc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Future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anticipated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regulatory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changes,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including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Border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r>
                        <a:rPr sz="1275" spc="2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adapt</a:t>
                      </a:r>
                      <a:r>
                        <a:rPr sz="1275" spc="6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3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8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1275" spc="-2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lower-</a:t>
                      </a:r>
                      <a:r>
                        <a:rPr sz="1275" spc="-8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1275" spc="6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economy.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Adjustment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Mechanism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EU,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required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protect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2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2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industry.</a:t>
                      </a:r>
                      <a:r>
                        <a:rPr sz="850" spc="2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transition</a:t>
                      </a:r>
                      <a:r>
                        <a:rPr sz="850" spc="1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2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include</a:t>
                      </a:r>
                      <a:r>
                        <a:rPr sz="850" spc="1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increased</a:t>
                      </a:r>
                      <a:r>
                        <a:rPr sz="850" spc="1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8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European</a:t>
                      </a:r>
                      <a:r>
                        <a:rPr sz="850" spc="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producers</a:t>
                      </a:r>
                      <a:r>
                        <a:rPr sz="850" spc="2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imports</a:t>
                      </a:r>
                      <a:r>
                        <a:rPr sz="850" spc="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countries</a:t>
                      </a:r>
                      <a:r>
                        <a:rPr sz="850" spc="1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wițhin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Trading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Systems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reduction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free</a:t>
                      </a:r>
                      <a:r>
                        <a:rPr sz="850" spc="8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subject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the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same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level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taxes.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supportive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allocation</a:t>
                      </a:r>
                      <a:r>
                        <a:rPr sz="850" spc="2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CO2</a:t>
                      </a:r>
                      <a:r>
                        <a:rPr sz="850" spc="20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allowances</a:t>
                      </a:r>
                      <a:r>
                        <a:rPr sz="850" spc="2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under</a:t>
                      </a:r>
                      <a:r>
                        <a:rPr sz="850" spc="2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2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scheme.</a:t>
                      </a:r>
                      <a:r>
                        <a:rPr sz="850" spc="1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850" spc="2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1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850" spc="819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principle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proposed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Border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Adjustment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Mechanism,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expectation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future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allocation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CO2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allowances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7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but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will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needed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design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implementation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likely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substantially</a:t>
                      </a:r>
                      <a:r>
                        <a:rPr sz="850" spc="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lower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projected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r>
                        <a:rPr sz="850" spc="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8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850" spc="1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intended</a:t>
                      </a:r>
                      <a:r>
                        <a:rPr sz="850" spc="1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effect</a:t>
                      </a:r>
                      <a:r>
                        <a:rPr sz="850" spc="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incentivising</a:t>
                      </a:r>
                      <a:r>
                        <a:rPr sz="850" spc="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rapid</a:t>
                      </a:r>
                      <a:r>
                        <a:rPr sz="850" spc="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decarbonisation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likely</a:t>
                      </a:r>
                      <a:r>
                        <a:rPr sz="850" spc="1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expose</a:t>
                      </a:r>
                      <a:r>
                        <a:rPr sz="850" spc="20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higher</a:t>
                      </a:r>
                      <a:r>
                        <a:rPr sz="850" spc="1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850" spc="1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costs.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850" spc="2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taxes</a:t>
                      </a:r>
                      <a:r>
                        <a:rPr sz="850" spc="8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amongst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steelmakers,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8105" marR="60325" indent="-2540" algn="just">
                        <a:lnSpc>
                          <a:spcPct val="115300"/>
                        </a:lnSpc>
                        <a:spcBef>
                          <a:spcPts val="555"/>
                        </a:spcBef>
                        <a:tabLst>
                          <a:tab pos="3020695" algn="l"/>
                        </a:tabLst>
                      </a:pP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continue</a:t>
                      </a:r>
                      <a:r>
                        <a:rPr sz="1275" spc="-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absorb</a:t>
                      </a:r>
                      <a:r>
                        <a:rPr sz="1275" spc="-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additional</a:t>
                      </a:r>
                      <a:r>
                        <a:rPr sz="1275" spc="8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resources</a:t>
                      </a:r>
                      <a:r>
                        <a:rPr sz="1275" spc="39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when</a:t>
                      </a:r>
                      <a:r>
                        <a:rPr sz="1275" spc="30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compared</a:t>
                      </a:r>
                      <a:r>
                        <a:rPr sz="1275" spc="359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27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1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monitoring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proposed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ETS</a:t>
                      </a:r>
                      <a:r>
                        <a:rPr sz="850" spc="1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CBAM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schemes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(which </a:t>
                      </a:r>
                      <a:r>
                        <a:rPr sz="1275" spc="-60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competitors</a:t>
                      </a:r>
                      <a:r>
                        <a:rPr sz="1275" spc="89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1275" spc="-22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Subject</a:t>
                      </a:r>
                      <a:r>
                        <a:rPr sz="1275" spc="150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75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the</a:t>
                      </a:r>
                      <a:r>
                        <a:rPr sz="1275" spc="-44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65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same</a:t>
                      </a:r>
                      <a:r>
                        <a:rPr sz="1275" spc="37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legislation.</a:t>
                      </a:r>
                      <a:r>
                        <a:rPr sz="1275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introduced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same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time)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impact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will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One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major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challenges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facing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sector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ambition</a:t>
                      </a:r>
                      <a:r>
                        <a:rPr sz="850" spc="3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1275" spc="60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1275" spc="1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domestic</a:t>
                      </a:r>
                      <a:r>
                        <a:rPr sz="1275" spc="104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markets</a:t>
                      </a:r>
                      <a:r>
                        <a:rPr sz="1275" spc="67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22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terms</a:t>
                      </a:r>
                      <a:r>
                        <a:rPr sz="1275" spc="52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22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import</a:t>
                      </a:r>
                      <a:r>
                        <a:rPr sz="1275" spc="13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volumes</a:t>
                      </a:r>
                      <a:r>
                        <a:rPr sz="1275" spc="7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7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26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price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move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towards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low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carbon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steelmaking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stakeholders</a:t>
                      </a:r>
                      <a:r>
                        <a:rPr sz="850" spc="4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premiums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greener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steel.</a:t>
                      </a:r>
                      <a:r>
                        <a:rPr sz="850" spc="1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continue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work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putting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pressure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industiy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make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a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step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change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CO2</a:t>
                      </a:r>
                      <a:r>
                        <a:rPr sz="850" spc="1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makers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ensure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strong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alignment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beMeen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emissions.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working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pąrtnership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1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different</a:t>
                      </a:r>
                      <a:r>
                        <a:rPr sz="850" spc="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geographies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effectiveness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CBAM</a:t>
                      </a:r>
                      <a:r>
                        <a:rPr sz="850" spc="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prevent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shared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objective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creating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achievable,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long-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plan</a:t>
                      </a:r>
                      <a:r>
                        <a:rPr sz="850" spc="3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leakage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into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UK,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Critical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the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success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support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our</a:t>
                      </a:r>
                      <a:r>
                        <a:rPr sz="850" spc="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transition</a:t>
                      </a:r>
                      <a:r>
                        <a:rPr sz="850" spc="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competitive,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sustainable</a:t>
                      </a:r>
                      <a:r>
                        <a:rPr sz="850" spc="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low</a:t>
                      </a:r>
                      <a:r>
                        <a:rPr sz="850" spc="2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decarbonisation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projects.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81915" algn="just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7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future.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9375" algn="just">
                        <a:lnSpc>
                          <a:spcPct val="100000"/>
                        </a:lnSpc>
                        <a:spcBef>
                          <a:spcPts val="750"/>
                        </a:spcBef>
                      </a:pP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September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2Q24,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committed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grant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9375" marR="2997835" indent="5080" algn="just">
                        <a:lnSpc>
                          <a:spcPct val="114999"/>
                        </a:lnSpc>
                        <a:spcBef>
                          <a:spcPts val="5"/>
                        </a:spcBef>
                      </a:pP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£S00m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towards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announced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£1.25bn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investmen(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Electric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Arc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Furnace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construction</a:t>
                      </a:r>
                      <a:r>
                        <a:rPr sz="850" spc="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enhancement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 Hot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Cold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Mill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4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3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Port</a:t>
                      </a:r>
                      <a:r>
                        <a:rPr sz="850" spc="3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Talbot.</a:t>
                      </a:r>
                      <a:r>
                        <a:rPr sz="850" spc="3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3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850" spc="4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3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850" spc="3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anticipated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commissioning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date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towards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end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2027/28.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large capital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build</a:t>
                      </a:r>
                      <a:r>
                        <a:rPr sz="850" spc="4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850" spc="4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comes</a:t>
                      </a:r>
                      <a:r>
                        <a:rPr sz="850" spc="4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43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associated</a:t>
                      </a:r>
                      <a:r>
                        <a:rPr sz="850" spc="4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850" spc="4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requirements</a:t>
                      </a:r>
                      <a:r>
                        <a:rPr sz="850" spc="2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mitigate</a:t>
                      </a:r>
                      <a:r>
                        <a:rPr sz="850" spc="1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achieving</a:t>
                      </a:r>
                      <a:r>
                        <a:rPr sz="850" spc="1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850" spc="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delivery</a:t>
                      </a:r>
                      <a:r>
                        <a:rPr sz="850" spc="1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time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budget.</a:t>
                      </a:r>
                      <a:r>
                        <a:rPr sz="850" spc="2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Tata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built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skilled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teąm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1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manąge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țhe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Electric</a:t>
                      </a:r>
                      <a:r>
                        <a:rPr sz="850" spc="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Arc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Furnace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Capex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build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sz="850" spc="1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enhancements.</a:t>
                      </a:r>
                      <a:r>
                        <a:rPr sz="850" spc="229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supported</a:t>
                      </a:r>
                      <a:r>
                        <a:rPr sz="850" spc="1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1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selection</a:t>
                      </a:r>
                      <a:r>
                        <a:rPr sz="850" spc="1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experienced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construction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partners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2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Long</a:t>
                      </a:r>
                      <a:r>
                        <a:rPr sz="850" spc="45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35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Term</a:t>
                      </a:r>
                      <a:r>
                        <a:rPr sz="850" spc="-65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084DA5"/>
                          </a:solidFill>
                          <a:latin typeface="Trebuchet MS"/>
                          <a:cs typeface="Trebuchet MS"/>
                        </a:rPr>
                        <a:t>Competitiveness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1590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62455">
                <a:tc>
                  <a:txBody>
                    <a:bodyPr/>
                    <a:lstStyle/>
                    <a:p>
                      <a:pPr marL="79375" marR="54610" indent="1270" algn="just">
                        <a:lnSpc>
                          <a:spcPct val="114500"/>
                        </a:lnSpc>
                        <a:spcBef>
                          <a:spcPts val="334"/>
                        </a:spcBef>
                      </a:pP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TSUK‘s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manufacturing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facilities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based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2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order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maintain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ability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successfully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compete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long relatively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high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area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where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demand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growth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4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850" spc="1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undertaking</a:t>
                      </a:r>
                      <a:r>
                        <a:rPr sz="850" spc="1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number</a:t>
                      </a:r>
                      <a:r>
                        <a:rPr sz="850" spc="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initiatives,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lower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developing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parts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world.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Increasing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including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850" spc="2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reduction</a:t>
                      </a:r>
                      <a:r>
                        <a:rPr sz="850" spc="3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850" spc="3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850" spc="3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specific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matenal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well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high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energy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CO2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challenge</a:t>
                      </a:r>
                      <a:r>
                        <a:rPr sz="850" spc="2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improvement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plans.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84455" algn="just">
                        <a:lnSpc>
                          <a:spcPct val="100000"/>
                        </a:lnSpc>
                        <a:spcBef>
                          <a:spcPts val="705"/>
                        </a:spcBef>
                        <a:tabLst>
                          <a:tab pos="3019425" algn="l"/>
                        </a:tabLst>
                      </a:pPr>
                      <a:r>
                        <a:rPr sz="1275" spc="-6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long-</a:t>
                      </a:r>
                      <a:r>
                        <a:rPr sz="1275" spc="-3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1275" spc="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competitiveness</a:t>
                      </a:r>
                      <a:r>
                        <a:rPr sz="1275" spc="-14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-2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1275" spc="-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products.</a:t>
                      </a:r>
                      <a:r>
                        <a:rPr sz="12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most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significant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these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initiatives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Transformation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3020695" marR="56515" algn="just">
                        <a:lnSpc>
                          <a:spcPct val="114799"/>
                        </a:lnSpc>
                        <a:spcBef>
                          <a:spcPts val="30"/>
                        </a:spcBef>
                      </a:pP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programme,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aims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deliver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operational.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commercial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chain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improvements</a:t>
                      </a:r>
                      <a:r>
                        <a:rPr sz="850" spc="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enable</a:t>
                      </a:r>
                      <a:r>
                        <a:rPr sz="850" spc="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businesses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reach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sustainable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levels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EBITDA</a:t>
                      </a:r>
                      <a:r>
                        <a:rPr sz="850" spc="1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even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economic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downturn.</a:t>
                      </a:r>
                      <a:r>
                        <a:rPr sz="850" spc="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part</a:t>
                      </a:r>
                      <a:r>
                        <a:rPr sz="850" spc="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țhe</a:t>
                      </a:r>
                      <a:r>
                        <a:rPr sz="850" spc="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Transformation</a:t>
                      </a:r>
                      <a:r>
                        <a:rPr sz="850" spc="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programme,</a:t>
                      </a:r>
                      <a:r>
                        <a:rPr sz="850" spc="1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țhe</a:t>
                      </a:r>
                      <a:r>
                        <a:rPr sz="850" spc="5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continue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target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grow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oPering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high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value.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differentiated</a:t>
                      </a:r>
                      <a:r>
                        <a:rPr sz="850" spc="-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product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mix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market.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2544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20"/>
              </a:spcBef>
            </a:pPr>
            <a:r>
              <a:rPr spc="-85" dirty="0"/>
              <a:t>Tata</a:t>
            </a:r>
            <a:r>
              <a:rPr spc="-25" dirty="0"/>
              <a:t> </a:t>
            </a:r>
            <a:r>
              <a:rPr spc="-70" dirty="0"/>
              <a:t>Steel</a:t>
            </a:r>
            <a:r>
              <a:rPr spc="40" dirty="0"/>
              <a:t> </a:t>
            </a:r>
            <a:r>
              <a:rPr spc="-120" dirty="0"/>
              <a:t>UK</a:t>
            </a:r>
            <a:r>
              <a:rPr spc="30" dirty="0"/>
              <a:t> </a:t>
            </a:r>
            <a:r>
              <a:rPr spc="-30" dirty="0"/>
              <a:t>Limited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6350">
              <a:lnSpc>
                <a:spcPct val="100000"/>
              </a:lnSpc>
              <a:spcBef>
                <a:spcPts val="20"/>
              </a:spcBef>
            </a:pPr>
            <a:r>
              <a:rPr spc="-60" dirty="0">
                <a:solidFill>
                  <a:srgbClr val="525252"/>
                </a:solidFill>
              </a:rPr>
              <a:t>Reports</a:t>
            </a:r>
            <a:r>
              <a:rPr dirty="0">
                <a:solidFill>
                  <a:srgbClr val="525252"/>
                </a:solidFill>
              </a:rPr>
              <a:t> &amp;</a:t>
            </a:r>
            <a:r>
              <a:rPr spc="45" dirty="0">
                <a:solidFill>
                  <a:srgbClr val="525252"/>
                </a:solidFill>
              </a:rPr>
              <a:t> </a:t>
            </a:r>
            <a:r>
              <a:rPr spc="-55" dirty="0">
                <a:solidFill>
                  <a:srgbClr val="525252"/>
                </a:solidFill>
              </a:rPr>
              <a:t>Accounts</a:t>
            </a:r>
            <a:r>
              <a:rPr spc="-5" dirty="0">
                <a:solidFill>
                  <a:srgbClr val="525252"/>
                </a:solidFill>
              </a:rPr>
              <a:t> </a:t>
            </a:r>
            <a:r>
              <a:rPr spc="-50" dirty="0">
                <a:solidFill>
                  <a:srgbClr val="525252"/>
                </a:solidFill>
              </a:rPr>
              <a:t>2025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B3B3B"/>
                </a:solidFill>
                <a:latin typeface="Arial MT"/>
                <a:cs typeface="Arial MT"/>
              </a:rPr>
              <a:t>Page</a:t>
            </a:r>
            <a:r>
              <a:rPr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pc="-50" dirty="0">
                <a:solidFill>
                  <a:srgbClr val="464646"/>
                </a:solidFill>
                <a:latin typeface="Arial MT"/>
                <a:cs typeface="Arial MT"/>
              </a:rPr>
              <a:t>5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9524" y="804241"/>
            <a:ext cx="248475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solidFill>
                  <a:srgbClr val="084DA8"/>
                </a:solidFill>
                <a:latin typeface="Arial"/>
                <a:cs typeface="Arial"/>
              </a:rPr>
              <a:t>B2.</a:t>
            </a:r>
            <a:r>
              <a:rPr sz="1200" b="1" spc="55" dirty="0">
                <a:solidFill>
                  <a:srgbClr val="084DA8"/>
                </a:solidFill>
                <a:latin typeface="Arial"/>
                <a:cs typeface="Arial"/>
              </a:rPr>
              <a:t> </a:t>
            </a:r>
            <a:r>
              <a:rPr sz="1200" b="1" spc="-50" dirty="0">
                <a:solidFill>
                  <a:srgbClr val="084DA8"/>
                </a:solidFill>
                <a:latin typeface="Arial"/>
                <a:cs typeface="Arial"/>
              </a:rPr>
              <a:t>Principal</a:t>
            </a:r>
            <a:r>
              <a:rPr sz="1200" b="1" spc="30" dirty="0">
                <a:solidFill>
                  <a:srgbClr val="084DA8"/>
                </a:solidFill>
                <a:latin typeface="Arial"/>
                <a:cs typeface="Arial"/>
              </a:rPr>
              <a:t> </a:t>
            </a:r>
            <a:r>
              <a:rPr sz="1200" b="1" spc="-85" dirty="0">
                <a:solidFill>
                  <a:srgbClr val="084DA8"/>
                </a:solidFill>
                <a:latin typeface="Arial"/>
                <a:cs typeface="Arial"/>
              </a:rPr>
              <a:t>risks</a:t>
            </a:r>
            <a:r>
              <a:rPr sz="1200" b="1" dirty="0">
                <a:solidFill>
                  <a:srgbClr val="084DA8"/>
                </a:solidFill>
                <a:latin typeface="Arial"/>
                <a:cs typeface="Arial"/>
              </a:rPr>
              <a:t> </a:t>
            </a:r>
            <a:r>
              <a:rPr sz="1200" b="1" spc="-50" dirty="0">
                <a:solidFill>
                  <a:srgbClr val="084DA8"/>
                </a:solidFill>
                <a:latin typeface="Arial"/>
                <a:cs typeface="Arial"/>
              </a:rPr>
              <a:t>and</a:t>
            </a:r>
            <a:r>
              <a:rPr sz="1200" b="1" spc="-70" dirty="0">
                <a:solidFill>
                  <a:srgbClr val="084DA8"/>
                </a:solidFill>
                <a:latin typeface="Arial"/>
                <a:cs typeface="Arial"/>
              </a:rPr>
              <a:t> </a:t>
            </a:r>
            <a:r>
              <a:rPr sz="1200" b="1" spc="-25" dirty="0">
                <a:solidFill>
                  <a:srgbClr val="084DA8"/>
                </a:solidFill>
                <a:latin typeface="Arial"/>
                <a:cs typeface="Arial"/>
              </a:rPr>
              <a:t>uncertainties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906941"/>
            <a:ext cx="7260824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89427"/>
            <a:ext cx="7215100" cy="24386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34617" y="1411358"/>
          <a:ext cx="5986780" cy="83356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9010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61290"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25"/>
                        </a:spcBef>
                        <a:tabLst>
                          <a:tab pos="3121660" algn="l"/>
                        </a:tabLst>
                      </a:pPr>
                      <a:r>
                        <a:rPr sz="1275" spc="-15" baseline="3267" dirty="0">
                          <a:solidFill>
                            <a:srgbClr val="0E5BAA"/>
                          </a:solidFill>
                          <a:latin typeface="Trebuchet MS"/>
                          <a:cs typeface="Trebuchet MS"/>
                        </a:rPr>
                        <a:t>Risks</a:t>
                      </a:r>
                      <a:r>
                        <a:rPr sz="1275" baseline="3267" dirty="0">
                          <a:solidFill>
                            <a:srgbClr val="0E5BAA"/>
                          </a:solidFill>
                          <a:latin typeface="Trebuchet MS"/>
                          <a:cs typeface="Trebuchet MS"/>
                        </a:rPr>
                        <a:t>	</a:t>
                      </a:r>
                      <a:r>
                        <a:rPr sz="850" dirty="0">
                          <a:solidFill>
                            <a:srgbClr val="0E5BAA"/>
                          </a:solidFill>
                          <a:latin typeface="Trebuchet MS"/>
                          <a:cs typeface="Trebuchet MS"/>
                        </a:rPr>
                        <a:t>Mitigating</a:t>
                      </a:r>
                      <a:r>
                        <a:rPr sz="850" spc="-60" dirty="0">
                          <a:solidFill>
                            <a:srgbClr val="0E5BAA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0E5BAA"/>
                          </a:solidFill>
                          <a:latin typeface="Trebuchet MS"/>
                          <a:cs typeface="Trebuchet MS"/>
                        </a:rPr>
                        <a:t>factors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31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74930">
                        <a:lnSpc>
                          <a:spcPts val="975"/>
                        </a:lnSpc>
                      </a:pPr>
                      <a:r>
                        <a:rPr sz="850" spc="-10" dirty="0">
                          <a:solidFill>
                            <a:srgbClr val="0E5BAA"/>
                          </a:solidFill>
                          <a:latin typeface="Arial MT"/>
                          <a:cs typeface="Arial MT"/>
                        </a:rPr>
                        <a:t>Financing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472055">
                <a:tc>
                  <a:txBody>
                    <a:bodyPr/>
                    <a:lstStyle/>
                    <a:p>
                      <a:pPr marL="74930" marR="69215" algn="just">
                        <a:lnSpc>
                          <a:spcPct val="115300"/>
                        </a:lnSpc>
                        <a:spcBef>
                          <a:spcPts val="395"/>
                        </a:spcBef>
                        <a:tabLst>
                          <a:tab pos="3013710" algn="l"/>
                        </a:tabLst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financing</a:t>
                      </a:r>
                      <a:r>
                        <a:rPr sz="850" spc="1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facilities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place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certain</a:t>
                      </a:r>
                      <a:r>
                        <a:rPr sz="850" spc="4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order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effectively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manage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risk,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forecast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requirements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additional</a:t>
                      </a:r>
                      <a:r>
                        <a:rPr sz="1275" spc="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support</a:t>
                      </a:r>
                      <a:r>
                        <a:rPr sz="1275" spc="2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provided</a:t>
                      </a:r>
                      <a:r>
                        <a:rPr sz="1275" spc="2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1275" spc="2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1275" spc="-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23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TSE</a:t>
                      </a:r>
                      <a:r>
                        <a:rPr sz="1275" spc="-4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1275" spc="1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companies.</a:t>
                      </a:r>
                      <a:r>
                        <a:rPr sz="12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continue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closely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monitored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‘downside’ </a:t>
                      </a:r>
                      <a:r>
                        <a:rPr sz="1275" spc="-17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1275" spc="12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1275" spc="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committed</a:t>
                      </a:r>
                      <a:r>
                        <a:rPr sz="1275" spc="15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long-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1275" spc="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1275" spc="2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independence</a:t>
                      </a:r>
                      <a:r>
                        <a:rPr sz="1275" spc="12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6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28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sensitivities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undertaken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regularly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ensure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adequacy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  <a:spcBef>
                          <a:spcPts val="710"/>
                        </a:spcBef>
                        <a:tabLst>
                          <a:tab pos="3020695" algn="l"/>
                        </a:tabLst>
                      </a:pP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recent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years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significant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sums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outstanding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facilities.</a:t>
                      </a:r>
                      <a:endParaRPr sz="1275" baseline="35947">
                        <a:latin typeface="Arial MT"/>
                        <a:cs typeface="Arial MT"/>
                      </a:endParaRPr>
                    </a:p>
                    <a:p>
                      <a:pPr marL="76200" marR="62865" indent="-1905" algn="just">
                        <a:lnSpc>
                          <a:spcPct val="114100"/>
                        </a:lnSpc>
                        <a:spcBef>
                          <a:spcPts val="60"/>
                        </a:spcBef>
                        <a:tabLst>
                          <a:tab pos="3020695" algn="l"/>
                        </a:tabLst>
                      </a:pPr>
                      <a:r>
                        <a:rPr sz="1275" spc="-28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TSL</a:t>
                      </a:r>
                      <a:r>
                        <a:rPr sz="1275" spc="19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1275" spc="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r>
                        <a:rPr sz="12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4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1275" spc="5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been</a:t>
                      </a:r>
                      <a:r>
                        <a:rPr sz="1275" spc="3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converted</a:t>
                      </a:r>
                      <a:r>
                        <a:rPr sz="1275" spc="-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into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equity</a:t>
                      </a:r>
                      <a:r>
                        <a:rPr sz="1275" spc="-3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</a:t>
                      </a:r>
                      <a:r>
                        <a:rPr sz="1275" spc="-3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waived.</a:t>
                      </a:r>
                      <a:r>
                        <a:rPr sz="1275" spc="73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part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wider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TSL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Group,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good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relationships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 </a:t>
                      </a:r>
                      <a:r>
                        <a:rPr sz="1275" spc="-8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Short</a:t>
                      </a:r>
                      <a:r>
                        <a:rPr sz="1275" spc="-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1275" spc="-3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facilities</a:t>
                      </a:r>
                      <a:r>
                        <a:rPr sz="1275" spc="-3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1275" spc="1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been</a:t>
                      </a:r>
                      <a:r>
                        <a:rPr sz="1275" spc="1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put</a:t>
                      </a:r>
                      <a:r>
                        <a:rPr sz="1275" spc="-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place</a:t>
                      </a:r>
                      <a:r>
                        <a:rPr sz="1275" spc="1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-1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24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1275" spc="15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1275" spc="-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banks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proven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ability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sources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order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help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manage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liquidity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financing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when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required.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9375" marR="69850" indent="-1905" algn="just">
                        <a:lnSpc>
                          <a:spcPct val="115300"/>
                        </a:lnSpc>
                        <a:spcBef>
                          <a:spcPts val="600"/>
                        </a:spcBef>
                      </a:pP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850" spc="2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finance</a:t>
                      </a:r>
                      <a:r>
                        <a:rPr sz="850" spc="2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1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25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required</a:t>
                      </a:r>
                      <a:r>
                        <a:rPr sz="850" spc="1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enable</a:t>
                      </a:r>
                      <a:r>
                        <a:rPr sz="850" spc="2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850" spc="9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referenced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page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30,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benefits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letter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support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transition</a:t>
                      </a:r>
                      <a:r>
                        <a:rPr sz="1275" spc="41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20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1275" spc="28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low</a:t>
                      </a:r>
                      <a:r>
                        <a:rPr sz="1275" spc="34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1275" spc="39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future</a:t>
                      </a:r>
                      <a:r>
                        <a:rPr sz="1275" spc="32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1275" spc="34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3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1275" spc="24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1275" spc="30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26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12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TSL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order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help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refinance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repay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proposed</a:t>
                      </a:r>
                      <a:r>
                        <a:rPr sz="850" spc="2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new</a:t>
                      </a:r>
                      <a:r>
                        <a:rPr sz="850" spc="2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electric</a:t>
                      </a:r>
                      <a:r>
                        <a:rPr sz="850" spc="2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arc</a:t>
                      </a:r>
                      <a:r>
                        <a:rPr sz="850" spc="3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furnace</a:t>
                      </a:r>
                      <a:r>
                        <a:rPr sz="850" spc="3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expected</a:t>
                      </a:r>
                      <a:r>
                        <a:rPr sz="850" spc="2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2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£1.25bn.</a:t>
                      </a:r>
                      <a:r>
                        <a:rPr sz="850" spc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certain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funding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facilities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if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required.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81915" marR="62865" indent="-4445">
                        <a:lnSpc>
                          <a:spcPct val="56499"/>
                        </a:lnSpc>
                        <a:tabLst>
                          <a:tab pos="3019425" algn="l"/>
                        </a:tabLst>
                      </a:pPr>
                      <a:r>
                        <a:rPr sz="1275" spc="-44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Following</a:t>
                      </a:r>
                      <a:r>
                        <a:rPr sz="1275" spc="337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34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signing</a:t>
                      </a:r>
                      <a:r>
                        <a:rPr sz="1275" spc="284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330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262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Grant</a:t>
                      </a:r>
                      <a:r>
                        <a:rPr sz="1275" spc="292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Funding</a:t>
                      </a:r>
                      <a:r>
                        <a:rPr sz="1275" spc="412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Agreement</a:t>
                      </a:r>
                      <a:r>
                        <a:rPr sz="1275" spc="330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Following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signing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Grant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Funding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Agreement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September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2024,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funding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at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least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£1bn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150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1275" spc="60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1275" spc="150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1275" spc="-82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September</a:t>
                      </a:r>
                      <a:r>
                        <a:rPr sz="1275" spc="9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2024,</a:t>
                      </a:r>
                      <a:r>
                        <a:rPr sz="1275" spc="9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1275" spc="6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1275" spc="22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1275" spc="6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greater</a:t>
                      </a:r>
                      <a:r>
                        <a:rPr sz="1275" spc="120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level</a:t>
                      </a:r>
                      <a:r>
                        <a:rPr sz="1275" spc="6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endParaRPr sz="1275" baseline="-39215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7470" marR="66040" indent="1905">
                        <a:lnSpc>
                          <a:spcPct val="54100"/>
                        </a:lnSpc>
                        <a:tabLst>
                          <a:tab pos="3017520" algn="l"/>
                        </a:tabLst>
                      </a:pP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13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equity</a:t>
                      </a:r>
                      <a:r>
                        <a:rPr sz="1275" spc="150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1275" spc="172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1275" spc="13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parent</a:t>
                      </a:r>
                      <a:r>
                        <a:rPr sz="1275" spc="209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1275" spc="217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120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£S00m</a:t>
                      </a:r>
                      <a:r>
                        <a:rPr sz="1275" spc="142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1275" spc="127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127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127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certainty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financing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demonstrable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support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both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contribute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towards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project.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209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1275" spc="22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1275" spc="6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7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1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wider</a:t>
                      </a:r>
                      <a:r>
                        <a:rPr sz="12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42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Tata</a:t>
                      </a:r>
                      <a:r>
                        <a:rPr sz="1275" spc="30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127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Group.</a:t>
                      </a:r>
                      <a:endParaRPr sz="1275" baseline="-39215">
                        <a:latin typeface="Arial MT"/>
                        <a:cs typeface="Arial MT"/>
                      </a:endParaRPr>
                    </a:p>
                  </a:txBody>
                  <a:tcPr marL="0" marR="0" marT="5016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74930">
                        <a:lnSpc>
                          <a:spcPts val="950"/>
                        </a:lnSpc>
                      </a:pPr>
                      <a:r>
                        <a:rPr sz="850" spc="-2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Trading</a:t>
                      </a:r>
                      <a:r>
                        <a:rPr sz="850" spc="3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4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global</a:t>
                      </a:r>
                      <a:r>
                        <a:rPr sz="850" spc="-3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-65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0C52A3"/>
                          </a:solidFill>
                          <a:latin typeface="Arial MT"/>
                          <a:cs typeface="Arial MT"/>
                        </a:rPr>
                        <a:t>markat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92420">
                <a:tc>
                  <a:txBody>
                    <a:bodyPr/>
                    <a:lstStyle/>
                    <a:p>
                      <a:pPr marL="78105" marR="60960" indent="2540" algn="just">
                        <a:lnSpc>
                          <a:spcPct val="115300"/>
                        </a:lnSpc>
                        <a:spcBef>
                          <a:spcPts val="375"/>
                        </a:spcBef>
                        <a:tabLst>
                          <a:tab pos="3018790" algn="l"/>
                        </a:tabLst>
                      </a:pP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performance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influenced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global</a:t>
                      </a:r>
                      <a:r>
                        <a:rPr sz="850" spc="84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850" spc="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1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been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active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communications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economic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climate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EU.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8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advise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influence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development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number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European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producers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continue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8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3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strategy,</a:t>
                      </a:r>
                      <a:r>
                        <a:rPr sz="850" spc="3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engaging</a:t>
                      </a:r>
                      <a:r>
                        <a:rPr sz="850" spc="3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3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politicians,</a:t>
                      </a:r>
                      <a:r>
                        <a:rPr sz="850" spc="3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850" spc="3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advisors</a:t>
                      </a:r>
                      <a:r>
                        <a:rPr sz="850" spc="3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1275" spc="16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squeezed</a:t>
                      </a:r>
                      <a:r>
                        <a:rPr sz="1275" spc="20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between</a:t>
                      </a:r>
                      <a:r>
                        <a:rPr sz="1275" spc="24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rising</a:t>
                      </a:r>
                      <a:r>
                        <a:rPr sz="1275" spc="10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</a:t>
                      </a:r>
                      <a:r>
                        <a:rPr sz="1275" spc="24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pressures</a:t>
                      </a:r>
                      <a:r>
                        <a:rPr sz="1275" spc="25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17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8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1275" spc="15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long</a:t>
                      </a:r>
                      <a:r>
                        <a:rPr sz="1275" spc="12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1275" spc="12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industry</a:t>
                      </a:r>
                      <a:r>
                        <a:rPr sz="850" spc="3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groups</a:t>
                      </a:r>
                      <a:r>
                        <a:rPr sz="850" spc="3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around</a:t>
                      </a:r>
                      <a:r>
                        <a:rPr sz="850" spc="3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3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topics</a:t>
                      </a:r>
                      <a:r>
                        <a:rPr sz="850" spc="3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such</a:t>
                      </a:r>
                      <a:r>
                        <a:rPr sz="850" spc="3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3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3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defence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decline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demand,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situation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being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particularly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acute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819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mechanisms,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energy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public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procurement.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Rapid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action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producers</a:t>
                      </a:r>
                      <a:r>
                        <a:rPr sz="850" spc="1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hot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rolled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flat</a:t>
                      </a:r>
                      <a:r>
                        <a:rPr sz="85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products.</a:t>
                      </a:r>
                      <a:r>
                        <a:rPr sz="850" spc="1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surge</a:t>
                      </a:r>
                      <a:r>
                        <a:rPr sz="85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imports</a:t>
                      </a:r>
                      <a:r>
                        <a:rPr sz="850" spc="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8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needed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address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these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topics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recent</a:t>
                      </a:r>
                      <a:r>
                        <a:rPr sz="850" spc="2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years</a:t>
                      </a:r>
                      <a:r>
                        <a:rPr sz="850" spc="2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forced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2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2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EU</a:t>
                      </a:r>
                      <a:r>
                        <a:rPr sz="850" spc="1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producers</a:t>
                      </a:r>
                      <a:r>
                        <a:rPr sz="850" spc="2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pursue</a:t>
                      </a:r>
                      <a:r>
                        <a:rPr sz="850" spc="8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immediate</a:t>
                      </a:r>
                      <a:r>
                        <a:rPr sz="850" spc="3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focus</a:t>
                      </a:r>
                      <a:r>
                        <a:rPr sz="850" spc="2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25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measures.</a:t>
                      </a:r>
                      <a:r>
                        <a:rPr sz="850" spc="3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Whilst</a:t>
                      </a:r>
                      <a:r>
                        <a:rPr sz="850" spc="3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850" spc="229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2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been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antidumping</a:t>
                      </a:r>
                      <a:r>
                        <a:rPr sz="850" spc="1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(AD)</a:t>
                      </a:r>
                      <a:r>
                        <a:rPr sz="850" spc="1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actions,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investigation</a:t>
                      </a:r>
                      <a:r>
                        <a:rPr sz="850" spc="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unfair</a:t>
                      </a:r>
                      <a:r>
                        <a:rPr sz="850" spc="2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imports</a:t>
                      </a:r>
                      <a:r>
                        <a:rPr sz="850" spc="2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8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positive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action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already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seen,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including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importance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imposition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remedy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measures.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recently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announced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framework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UK-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USA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deal,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Despite</a:t>
                      </a:r>
                      <a:r>
                        <a:rPr sz="1275" spc="45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1275" spc="49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being</a:t>
                      </a:r>
                      <a:r>
                        <a:rPr sz="1275" spc="3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34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place</a:t>
                      </a:r>
                      <a:r>
                        <a:rPr sz="1275" spc="47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3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support</a:t>
                      </a:r>
                      <a:r>
                        <a:rPr sz="1275" spc="50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6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1275" spc="3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producers,</a:t>
                      </a:r>
                      <a:r>
                        <a:rPr sz="1275" spc="130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1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continually</a:t>
                      </a:r>
                      <a:r>
                        <a:rPr sz="850" spc="1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evolving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</a:t>
                      </a:r>
                      <a:r>
                        <a:rPr sz="850" spc="1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policymakers</a:t>
                      </a:r>
                      <a:r>
                        <a:rPr sz="850" spc="2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react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82550" marR="64135" indent="-635">
                        <a:lnSpc>
                          <a:spcPct val="115300"/>
                        </a:lnSpc>
                        <a:spcBef>
                          <a:spcPts val="550"/>
                        </a:spcBef>
                        <a:tabLst>
                          <a:tab pos="3018155" algn="l"/>
                        </a:tabLst>
                      </a:pP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vulnerabilities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remain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safeguards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manage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volumes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do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quickly</a:t>
                      </a:r>
                      <a:r>
                        <a:rPr sz="1275" spc="35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26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ensure</a:t>
                      </a:r>
                      <a:r>
                        <a:rPr sz="1275" spc="3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1275" spc="3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27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1275" spc="27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1275" spc="3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1275" spc="3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1275" spc="24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1275" spc="3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further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address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prices.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Furthermore,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Tariff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Rate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Quotas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(TRQs)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set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15" baseline="392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disadvantaged.</a:t>
                      </a:r>
                      <a:endParaRPr sz="1275" baseline="39215">
                        <a:latin typeface="Arial MT"/>
                        <a:cs typeface="Arial MT"/>
                      </a:endParaRPr>
                    </a:p>
                    <a:p>
                      <a:pPr marL="82550" marR="68580" indent="-635" algn="just">
                        <a:lnSpc>
                          <a:spcPct val="116500"/>
                        </a:lnSpc>
                        <a:spcBef>
                          <a:spcPts val="10"/>
                        </a:spcBef>
                        <a:tabLst>
                          <a:tab pos="3017520" algn="l"/>
                        </a:tabLst>
                      </a:pPr>
                      <a:r>
                        <a:rPr sz="1275" spc="-11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cap</a:t>
                      </a:r>
                      <a:r>
                        <a:rPr sz="1275" spc="4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1275" spc="-3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imports,</a:t>
                      </a:r>
                      <a:r>
                        <a:rPr sz="1275" spc="12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but</a:t>
                      </a:r>
                      <a:r>
                        <a:rPr sz="1275" spc="10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1275" spc="4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1275" spc="-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high</a:t>
                      </a:r>
                      <a:r>
                        <a:rPr sz="1275" spc="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level</a:t>
                      </a:r>
                      <a:r>
                        <a:rPr sz="1275" spc="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1275" spc="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varies</a:t>
                      </a:r>
                      <a:r>
                        <a:rPr sz="1275" spc="13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1275" spc="5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product,</a:t>
                      </a:r>
                      <a:r>
                        <a:rPr sz="1275" spc="104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124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able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mitigate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some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tariffs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being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imposed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based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around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historical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EU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imports,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when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demand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was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higher</a:t>
                      </a:r>
                      <a:r>
                        <a:rPr sz="850" spc="8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exports</a:t>
                      </a:r>
                      <a:r>
                        <a:rPr sz="850" spc="1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due</a:t>
                      </a:r>
                      <a:r>
                        <a:rPr sz="850" spc="229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strong</a:t>
                      </a:r>
                      <a:r>
                        <a:rPr sz="850" spc="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</a:t>
                      </a:r>
                      <a:r>
                        <a:rPr sz="850" spc="2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offering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(e.g.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sales</a:t>
                      </a:r>
                      <a:r>
                        <a:rPr sz="850" spc="1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1275" spc="2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today.</a:t>
                      </a:r>
                      <a:r>
                        <a:rPr sz="1275" baseline="326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Packa</a:t>
                      </a:r>
                      <a:r>
                        <a:rPr sz="1275" spc="-44" baseline="-65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9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-44" baseline="-65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9</a:t>
                      </a:r>
                      <a:r>
                        <a:rPr sz="1275" spc="-44" baseline="-9803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aterialto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USA)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cannot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easily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reproduced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9375" marR="67310" indent="1270">
                        <a:lnSpc>
                          <a:spcPct val="117700"/>
                        </a:lnSpc>
                        <a:spcBef>
                          <a:spcPts val="480"/>
                        </a:spcBef>
                        <a:tabLst>
                          <a:tab pos="3020695" algn="l"/>
                        </a:tabLst>
                      </a:pPr>
                      <a:r>
                        <a:rPr sz="850" spc="-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monitoring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status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utilisation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safeguard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competitors</a:t>
                      </a:r>
                      <a:r>
                        <a:rPr sz="1275" spc="5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local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markets</a:t>
                      </a:r>
                      <a:r>
                        <a:rPr sz="1275" spc="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due</a:t>
                      </a:r>
                      <a:r>
                        <a:rPr sz="1275" spc="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investment.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quotas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impact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stabilising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traditional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flows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technical</a:t>
                      </a:r>
                      <a:r>
                        <a:rPr sz="1275" spc="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capability,</a:t>
                      </a:r>
                      <a:r>
                        <a:rPr sz="1275" spc="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lead-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time</a:t>
                      </a:r>
                      <a:r>
                        <a:rPr sz="1275" spc="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would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1275" spc="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required</a:t>
                      </a:r>
                      <a:r>
                        <a:rPr sz="1275" spc="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set</a:t>
                      </a:r>
                      <a:endParaRPr sz="1275" baseline="35947">
                        <a:latin typeface="Arial MT"/>
                        <a:cs typeface="Arial MT"/>
                      </a:endParaRPr>
                    </a:p>
                    <a:p>
                      <a:pPr marL="82550" marR="60960" indent="-3810">
                        <a:lnSpc>
                          <a:spcPct val="63500"/>
                        </a:lnSpc>
                        <a:spcBef>
                          <a:spcPts val="530"/>
                        </a:spcBef>
                        <a:tabLst>
                          <a:tab pos="3018790" algn="l"/>
                        </a:tabLst>
                      </a:pP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prevention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market-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disrupting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import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concentration.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up</a:t>
                      </a:r>
                      <a:r>
                        <a:rPr sz="1275" spc="-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new</a:t>
                      </a:r>
                      <a:r>
                        <a:rPr sz="1275" spc="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production</a:t>
                      </a:r>
                      <a:r>
                        <a:rPr sz="1275" spc="9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affected</a:t>
                      </a:r>
                      <a:r>
                        <a:rPr sz="1275" spc="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markets.</a:t>
                      </a:r>
                      <a:r>
                        <a:rPr sz="1275" spc="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1275" spc="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lack</a:t>
                      </a:r>
                      <a:r>
                        <a:rPr sz="1275" spc="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alternative </a:t>
                      </a:r>
                      <a:r>
                        <a:rPr sz="1275" spc="-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also</a:t>
                      </a:r>
                      <a:r>
                        <a:rPr sz="1275" spc="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facing</a:t>
                      </a:r>
                      <a:r>
                        <a:rPr sz="1275" spc="15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1275" spc="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1275" spc="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1275" spc="3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insufficient</a:t>
                      </a:r>
                      <a:r>
                        <a:rPr sz="1275" spc="11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response</a:t>
                      </a:r>
                      <a:r>
                        <a:rPr sz="1275" spc="12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1275" spc="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5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1275" spc="6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supply,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means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increase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price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exports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8105">
                        <a:lnSpc>
                          <a:spcPct val="100000"/>
                        </a:lnSpc>
                        <a:spcBef>
                          <a:spcPts val="155"/>
                        </a:spcBef>
                        <a:tabLst>
                          <a:tab pos="3017520" algn="l"/>
                        </a:tabLst>
                      </a:pPr>
                      <a:r>
                        <a:rPr sz="1275" spc="-8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Remedy</a:t>
                      </a:r>
                      <a:r>
                        <a:rPr sz="1275" spc="24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Authority</a:t>
                      </a:r>
                      <a:r>
                        <a:rPr sz="1275" spc="20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(TRA)</a:t>
                      </a:r>
                      <a:r>
                        <a:rPr sz="1275" spc="20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1275" spc="15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implementation</a:t>
                      </a:r>
                      <a:r>
                        <a:rPr sz="1275" spc="10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21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1275" spc="19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defence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case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tariffs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applied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them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directly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ensure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these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9375" marR="64135" indent="-635">
                        <a:lnSpc>
                          <a:spcPct val="115300"/>
                        </a:lnSpc>
                        <a:spcBef>
                          <a:spcPts val="555"/>
                        </a:spcBef>
                        <a:tabLst>
                          <a:tab pos="3015615" algn="l"/>
                        </a:tabLst>
                      </a:pP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instruments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although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recent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decision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30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June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by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1275" spc="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incurred</a:t>
                      </a:r>
                      <a:r>
                        <a:rPr sz="1275" spc="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1275" spc="15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Company.</a:t>
                      </a:r>
                      <a:r>
                        <a:rPr sz="1275" spc="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cases</a:t>
                      </a:r>
                      <a:r>
                        <a:rPr sz="1275" spc="18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where</a:t>
                      </a:r>
                      <a:r>
                        <a:rPr sz="1275" spc="12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1275" spc="17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operates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Secretary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State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reject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recommendations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include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275" spc="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contracts</a:t>
                      </a:r>
                      <a:r>
                        <a:rPr sz="1275" spc="12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1275" spc="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1275" spc="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1275" spc="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affected</a:t>
                      </a:r>
                      <a:r>
                        <a:rPr sz="1275" spc="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1275" spc="-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tariffs,</a:t>
                      </a:r>
                      <a:r>
                        <a:rPr sz="1275" spc="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good</a:t>
                      </a:r>
                      <a:endParaRPr sz="1275" baseline="35947">
                        <a:latin typeface="Arial MT"/>
                        <a:cs typeface="Arial MT"/>
                      </a:endParaRPr>
                    </a:p>
                    <a:p>
                      <a:pPr marL="78105" marR="65405" indent="1270">
                        <a:lnSpc>
                          <a:spcPct val="63500"/>
                        </a:lnSpc>
                        <a:spcBef>
                          <a:spcPts val="500"/>
                        </a:spcBef>
                        <a:tabLst>
                          <a:tab pos="3020695" algn="l"/>
                        </a:tabLst>
                      </a:pP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additional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increase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overall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effectiveness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relationships</a:t>
                      </a:r>
                      <a:r>
                        <a:rPr sz="1275" spc="20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1275" spc="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customers</a:t>
                      </a:r>
                      <a:r>
                        <a:rPr sz="1275" spc="19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12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lack</a:t>
                      </a:r>
                      <a:r>
                        <a:rPr sz="1275" spc="17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ability</a:t>
                      </a:r>
                      <a:r>
                        <a:rPr sz="1275" spc="19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12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switch </a:t>
                      </a:r>
                      <a:r>
                        <a:rPr sz="1275" spc="-12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UK‘s</a:t>
                      </a:r>
                      <a:r>
                        <a:rPr sz="1275" spc="-3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1275" spc="-4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safeguard</a:t>
                      </a:r>
                      <a:r>
                        <a:rPr sz="1275" spc="-2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measure</a:t>
                      </a:r>
                      <a:r>
                        <a:rPr sz="1275" spc="5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1275" spc="-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domestic</a:t>
                      </a:r>
                      <a:r>
                        <a:rPr sz="1275" spc="3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producers</a:t>
                      </a:r>
                      <a:r>
                        <a:rPr sz="1275" spc="10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1275" spc="-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welcomed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means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any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tariffs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incurred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shared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customers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3020060" marR="60960" indent="-2940685">
                        <a:lnSpc>
                          <a:spcPct val="115300"/>
                        </a:lnSpc>
                        <a:tabLst>
                          <a:tab pos="3021330" algn="l"/>
                        </a:tabLst>
                      </a:pPr>
                      <a:r>
                        <a:rPr sz="1275" spc="-6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1275" spc="-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Company.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	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until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suCh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time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price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updated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reflect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tariP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within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new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contracts.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6200" algn="just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addition,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world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witnessed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surge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instability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8105" marR="64135" indent="1270" algn="just">
                        <a:lnSpc>
                          <a:spcPct val="115300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conflict,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particularly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regions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such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Ukraine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Middle</a:t>
                      </a:r>
                      <a:r>
                        <a:rPr sz="850" spc="1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Dynamic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-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1275" spc="-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r>
                        <a:rPr sz="1275" spc="-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also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1275" spc="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opportunity</a:t>
                      </a:r>
                      <a:r>
                        <a:rPr sz="1275" spc="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East.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uncertainty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global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8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only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further</a:t>
                      </a:r>
                      <a:r>
                        <a:rPr sz="850" spc="4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12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1275" spc="19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14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take</a:t>
                      </a:r>
                      <a:r>
                        <a:rPr sz="1275" spc="15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advantage</a:t>
                      </a:r>
                      <a:r>
                        <a:rPr sz="1275" spc="14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12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any</a:t>
                      </a:r>
                      <a:r>
                        <a:rPr sz="1275" spc="14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favourable</a:t>
                      </a:r>
                      <a:r>
                        <a:rPr sz="1275" spc="20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trading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increased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recent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election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Trump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administration,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who</a:t>
                      </a:r>
                      <a:r>
                        <a:rPr sz="850" spc="3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positions</a:t>
                      </a:r>
                      <a:r>
                        <a:rPr sz="1275" spc="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 </a:t>
                      </a:r>
                      <a:r>
                        <a:rPr sz="1275" spc="-9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1275" spc="-14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created,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 </a:t>
                      </a:r>
                      <a:r>
                        <a:rPr sz="1275" spc="-11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example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conclusion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ofa</a:t>
                      </a:r>
                      <a:r>
                        <a:rPr sz="1275" spc="-16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UK-</a:t>
                      </a:r>
                      <a:endParaRPr sz="1275" baseline="35947">
                        <a:latin typeface="Arial MT"/>
                        <a:cs typeface="Arial MT"/>
                      </a:endParaRPr>
                    </a:p>
                    <a:p>
                      <a:pPr marL="80010" marR="64135" indent="-635" algn="just">
                        <a:lnSpc>
                          <a:spcPct val="61200"/>
                        </a:lnSpc>
                        <a:spcBef>
                          <a:spcPts val="550"/>
                        </a:spcBef>
                      </a:pP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chosen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tariffication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one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main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tools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either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penalise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USA</a:t>
                      </a:r>
                      <a:r>
                        <a:rPr sz="1275" spc="10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1275" spc="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deal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1275" spc="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mean</a:t>
                      </a:r>
                      <a:r>
                        <a:rPr sz="1275" spc="10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1275" spc="89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2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Group's</a:t>
                      </a:r>
                      <a:r>
                        <a:rPr sz="1275" spc="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exports</a:t>
                      </a:r>
                      <a:r>
                        <a:rPr sz="1275" spc="6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1275" spc="60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1275" spc="82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7" baseline="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</a:t>
                      </a:r>
                      <a:r>
                        <a:rPr sz="1275" spc="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negotiate</a:t>
                      </a:r>
                      <a:r>
                        <a:rPr sz="1275" spc="17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1275" spc="19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1275" spc="18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nations.</a:t>
                      </a:r>
                      <a:r>
                        <a:rPr sz="1275" spc="24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4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TSUK.</a:t>
                      </a:r>
                      <a:r>
                        <a:rPr sz="1275" spc="25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1275" spc="15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1275" spc="17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lon</a:t>
                      </a:r>
                      <a:r>
                        <a:rPr sz="1275" spc="-15" baseline="-45751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9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staftding</a:t>
                      </a:r>
                      <a:r>
                        <a:rPr sz="1275" spc="26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USA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become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more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attractive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compared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competitors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exporting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80010" marR="64769" indent="-1270" algn="just">
                        <a:lnSpc>
                          <a:spcPct val="115300"/>
                        </a:lnSpc>
                        <a:spcBef>
                          <a:spcPts val="25"/>
                        </a:spcBef>
                        <a:tabLst>
                          <a:tab pos="3014980" algn="l"/>
                        </a:tabLst>
                      </a:pPr>
                      <a:r>
                        <a:rPr sz="1275" spc="-11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presence</a:t>
                      </a:r>
                      <a:r>
                        <a:rPr sz="1275" spc="2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-8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-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7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USA</a:t>
                      </a:r>
                      <a:r>
                        <a:rPr sz="1275" spc="8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market,</a:t>
                      </a:r>
                      <a:r>
                        <a:rPr sz="1275" spc="-3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faces</a:t>
                      </a:r>
                      <a:r>
                        <a:rPr sz="1275" spc="3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certain</a:t>
                      </a:r>
                      <a:r>
                        <a:rPr sz="1275" spc="2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1275" spc="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1275" spc="8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when</a:t>
                      </a:r>
                      <a:r>
                        <a:rPr sz="1275" spc="419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countries.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However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any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requirement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 </a:t>
                      </a:r>
                      <a:r>
                        <a:rPr sz="1275" spc="-6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selling</a:t>
                      </a:r>
                      <a:r>
                        <a:rPr sz="1275" spc="-22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1275" spc="-1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67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75" spc="-30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USA.</a:t>
                      </a:r>
                      <a:r>
                        <a:rPr sz="1275" baseline="-35947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‘Melt</a:t>
                      </a:r>
                      <a:r>
                        <a:rPr sz="850" spc="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Pour’</a:t>
                      </a:r>
                      <a:r>
                        <a:rPr sz="850" spc="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would</a:t>
                      </a:r>
                      <a:r>
                        <a:rPr sz="8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likely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85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negative</a:t>
                      </a:r>
                      <a:r>
                        <a:rPr sz="8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effect</a:t>
                      </a:r>
                      <a:r>
                        <a:rPr sz="850" spc="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301688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Company‘s</a:t>
                      </a:r>
                      <a:r>
                        <a:rPr sz="8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position.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762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20"/>
              </a:spcBef>
            </a:pPr>
            <a:r>
              <a:rPr spc="-85" dirty="0"/>
              <a:t>Tata</a:t>
            </a:r>
            <a:r>
              <a:rPr spc="-25" dirty="0"/>
              <a:t> </a:t>
            </a:r>
            <a:r>
              <a:rPr spc="-70" dirty="0"/>
              <a:t>Steel</a:t>
            </a:r>
            <a:r>
              <a:rPr spc="40" dirty="0"/>
              <a:t> </a:t>
            </a:r>
            <a:r>
              <a:rPr spc="-120" dirty="0"/>
              <a:t>UK</a:t>
            </a:r>
            <a:r>
              <a:rPr spc="30" dirty="0"/>
              <a:t> </a:t>
            </a:r>
            <a:r>
              <a:rPr spc="-30" dirty="0"/>
              <a:t>Limited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6350">
              <a:lnSpc>
                <a:spcPct val="100000"/>
              </a:lnSpc>
              <a:spcBef>
                <a:spcPts val="20"/>
              </a:spcBef>
            </a:pPr>
            <a:r>
              <a:rPr spc="-60" dirty="0">
                <a:solidFill>
                  <a:srgbClr val="525252"/>
                </a:solidFill>
              </a:rPr>
              <a:t>Reports</a:t>
            </a:r>
            <a:r>
              <a:rPr dirty="0">
                <a:solidFill>
                  <a:srgbClr val="525252"/>
                </a:solidFill>
              </a:rPr>
              <a:t> &amp;</a:t>
            </a:r>
            <a:r>
              <a:rPr spc="45" dirty="0">
                <a:solidFill>
                  <a:srgbClr val="525252"/>
                </a:solidFill>
              </a:rPr>
              <a:t> </a:t>
            </a:r>
            <a:r>
              <a:rPr spc="-55" dirty="0">
                <a:solidFill>
                  <a:srgbClr val="525252"/>
                </a:solidFill>
              </a:rPr>
              <a:t>Accounts</a:t>
            </a:r>
            <a:r>
              <a:rPr spc="-5" dirty="0">
                <a:solidFill>
                  <a:srgbClr val="525252"/>
                </a:solidFill>
              </a:rPr>
              <a:t> </a:t>
            </a:r>
            <a:r>
              <a:rPr spc="-50" dirty="0">
                <a:solidFill>
                  <a:srgbClr val="525252"/>
                </a:solidFill>
              </a:rPr>
              <a:t>2025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B3B3B"/>
                </a:solidFill>
                <a:latin typeface="Arial MT"/>
                <a:cs typeface="Arial MT"/>
              </a:rPr>
              <a:t>Page</a:t>
            </a:r>
            <a:r>
              <a:rPr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pc="-50" dirty="0">
                <a:solidFill>
                  <a:srgbClr val="464646"/>
                </a:solidFill>
                <a:latin typeface="Arial MT"/>
                <a:cs typeface="Arial MT"/>
              </a:rPr>
              <a:t>6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8652" y="819736"/>
            <a:ext cx="248983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0C57A8"/>
                </a:solidFill>
                <a:latin typeface="Arial"/>
                <a:cs typeface="Arial"/>
              </a:rPr>
              <a:t>B2.</a:t>
            </a:r>
            <a:r>
              <a:rPr sz="1150" b="1" spc="145" dirty="0">
                <a:solidFill>
                  <a:srgbClr val="0C57A8"/>
                </a:solidFill>
                <a:latin typeface="Arial"/>
                <a:cs typeface="Arial"/>
              </a:rPr>
              <a:t> </a:t>
            </a:r>
            <a:r>
              <a:rPr sz="1150" b="1" spc="-25" dirty="0">
                <a:solidFill>
                  <a:srgbClr val="0C57A8"/>
                </a:solidFill>
                <a:latin typeface="Arial"/>
                <a:cs typeface="Arial"/>
              </a:rPr>
              <a:t>Principal</a:t>
            </a:r>
            <a:r>
              <a:rPr sz="1150" b="1" spc="30" dirty="0">
                <a:solidFill>
                  <a:srgbClr val="0C57A8"/>
                </a:solidFill>
                <a:latin typeface="Arial"/>
                <a:cs typeface="Arial"/>
              </a:rPr>
              <a:t> </a:t>
            </a:r>
            <a:r>
              <a:rPr sz="1150" b="1" spc="-60" dirty="0">
                <a:solidFill>
                  <a:srgbClr val="0C57A8"/>
                </a:solidFill>
                <a:latin typeface="Arial"/>
                <a:cs typeface="Arial"/>
              </a:rPr>
              <a:t>risks</a:t>
            </a:r>
            <a:r>
              <a:rPr sz="1150" b="1" spc="-25" dirty="0">
                <a:solidFill>
                  <a:srgbClr val="0C57A8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C57A8"/>
                </a:solidFill>
                <a:latin typeface="Arial"/>
                <a:cs typeface="Arial"/>
              </a:rPr>
              <a:t>and</a:t>
            </a:r>
            <a:r>
              <a:rPr sz="1150" b="1" spc="-40" dirty="0">
                <a:solidFill>
                  <a:srgbClr val="0C57A8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0C57A8"/>
                </a:solidFill>
                <a:latin typeface="Arial"/>
                <a:cs typeface="Arial"/>
              </a:rPr>
              <a:t>uncertainties</a:t>
            </a:r>
            <a:endParaRPr sz="11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8506" y="9870361"/>
            <a:ext cx="7285210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3747" y="1274184"/>
            <a:ext cx="7254727" cy="18289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68147" y="1396116"/>
          <a:ext cx="5892800" cy="28581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807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70180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25"/>
                        </a:spcBef>
                        <a:tabLst>
                          <a:tab pos="3130550" algn="l"/>
                        </a:tabLst>
                      </a:pPr>
                      <a:r>
                        <a:rPr sz="850" spc="-10" dirty="0">
                          <a:solidFill>
                            <a:srgbClr val="0854AC"/>
                          </a:solidFill>
                          <a:latin typeface="Arial MT"/>
                          <a:cs typeface="Arial MT"/>
                        </a:rPr>
                        <a:t>RJsIo</a:t>
                      </a:r>
                      <a:r>
                        <a:rPr sz="850" dirty="0">
                          <a:solidFill>
                            <a:srgbClr val="0854AC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Mitigating</a:t>
                      </a:r>
                      <a:r>
                        <a:rPr sz="850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facton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31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71755">
                        <a:lnSpc>
                          <a:spcPts val="925"/>
                        </a:lnSpc>
                      </a:pPr>
                      <a:r>
                        <a:rPr sz="850" spc="-25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Raw</a:t>
                      </a:r>
                      <a:r>
                        <a:rPr sz="850" spc="-45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30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materials</a:t>
                      </a:r>
                      <a:r>
                        <a:rPr sz="850" spc="30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25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and</a:t>
                      </a:r>
                      <a:r>
                        <a:rPr sz="850" spc="-70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0854AC"/>
                          </a:solidFill>
                          <a:latin typeface="Trebuchet MS"/>
                          <a:cs typeface="Trebuchet MS"/>
                        </a:rPr>
                        <a:t>energy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38730">
                <a:tc>
                  <a:txBody>
                    <a:bodyPr/>
                    <a:lstStyle/>
                    <a:p>
                      <a:pPr marL="73025" marR="63500" indent="4445" algn="just">
                        <a:lnSpc>
                          <a:spcPct val="115300"/>
                        </a:lnSpc>
                        <a:spcBef>
                          <a:spcPts val="350"/>
                        </a:spcBef>
                      </a:pP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did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have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captive</a:t>
                      </a:r>
                      <a:r>
                        <a:rPr sz="850" spc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850" spc="1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TSUK's</a:t>
                      </a:r>
                      <a:r>
                        <a:rPr sz="850" spc="1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Transfomation</a:t>
                      </a:r>
                      <a:r>
                        <a:rPr sz="850" spc="2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programme,</a:t>
                      </a:r>
                      <a:r>
                        <a:rPr sz="850" spc="229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opportunities</a:t>
                      </a:r>
                      <a:r>
                        <a:rPr sz="850" spc="2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iron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ore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coal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supplies,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therefore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pricing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850" spc="8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being</a:t>
                      </a:r>
                      <a:r>
                        <a:rPr sz="850" spc="2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sought</a:t>
                      </a:r>
                      <a:r>
                        <a:rPr sz="850" spc="3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2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Suppliers</a:t>
                      </a:r>
                      <a:r>
                        <a:rPr sz="850" spc="3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extract</a:t>
                      </a:r>
                      <a:r>
                        <a:rPr sz="850" spc="2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greater</a:t>
                      </a:r>
                      <a:r>
                        <a:rPr sz="850" spc="2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3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materials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supplies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was,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large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extent,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dependent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worldwide</a:t>
                      </a:r>
                      <a:r>
                        <a:rPr sz="850" spc="89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contracts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strengthening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supplier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relationships,</a:t>
                      </a:r>
                      <a:r>
                        <a:rPr sz="850" spc="-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negotiating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demand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relationships,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notably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iron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ore,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metallurgical</a:t>
                      </a:r>
                      <a:r>
                        <a:rPr sz="850" spc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better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payment</a:t>
                      </a:r>
                      <a:r>
                        <a:rPr sz="850" spc="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terms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leveraging</a:t>
                      </a:r>
                      <a:r>
                        <a:rPr sz="850" spc="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buying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power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coal,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scrap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plus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downstream</a:t>
                      </a:r>
                      <a:r>
                        <a:rPr sz="850" spc="1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1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materials,</a:t>
                      </a:r>
                      <a:r>
                        <a:rPr sz="850" spc="1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zinc</a:t>
                      </a:r>
                      <a:r>
                        <a:rPr sz="850" spc="8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TSL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lower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consumables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-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raw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materials.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78105" marR="64135" indent="-1905" algn="just">
                        <a:lnSpc>
                          <a:spcPct val="115300"/>
                        </a:lnSpc>
                        <a:spcBef>
                          <a:spcPts val="575"/>
                        </a:spcBef>
                        <a:tabLst>
                          <a:tab pos="3020695" algn="l"/>
                        </a:tabLst>
                      </a:pPr>
                      <a:r>
                        <a:rPr sz="1275" spc="-75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-7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tin.</a:t>
                      </a:r>
                      <a:r>
                        <a:rPr sz="1275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89" baseline="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Exposure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energy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shortages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price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increases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very</a:t>
                      </a:r>
                      <a:r>
                        <a:rPr sz="850" spc="5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TSUK‘s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post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steelmaking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transitiona|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period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operations,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prior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relevant</a:t>
                      </a:r>
                      <a:r>
                        <a:rPr sz="850" spc="2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229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2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moment</a:t>
                      </a:r>
                      <a:r>
                        <a:rPr sz="850" spc="2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due</a:t>
                      </a:r>
                      <a:r>
                        <a:rPr sz="850" spc="2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global</a:t>
                      </a:r>
                      <a:r>
                        <a:rPr sz="850" spc="2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850" spc="2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price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Electric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Arc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Furnace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commissioning,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require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able</a:t>
                      </a:r>
                      <a:r>
                        <a:rPr sz="850" spc="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pressures</a:t>
                      </a:r>
                      <a:r>
                        <a:rPr sz="850" spc="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recent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years.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These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closely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watched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imported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slab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coil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in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order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continue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3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extreme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volatility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partly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mitigated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short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Customers.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price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hedging.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addition,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continues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target </a:t>
                      </a:r>
                      <a:r>
                        <a:rPr sz="1275" spc="-209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1275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1275" spc="-30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secured</a:t>
                      </a:r>
                      <a:r>
                        <a:rPr sz="1275" spc="-44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12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 </a:t>
                      </a:r>
                      <a:r>
                        <a:rPr sz="1275" spc="-89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number</a:t>
                      </a:r>
                      <a:r>
                        <a:rPr sz="1275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-82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long</a:t>
                      </a:r>
                      <a:r>
                        <a:rPr sz="1275" spc="-89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1275" spc="-30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97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1275" spc="-7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82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agreements</a:t>
                      </a:r>
                      <a:r>
                        <a:rPr sz="1275" spc="22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1275" spc="367" baseline="-392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reduce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energy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requirements.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e.g.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increasing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85725" marR="299720" indent="-3175" algn="just">
                        <a:lnSpc>
                          <a:spcPct val="117700"/>
                        </a:lnSpc>
                        <a:spcBef>
                          <a:spcPts val="525"/>
                        </a:spcBef>
                      </a:pP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strategic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partners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order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guarantee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supply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maintain</a:t>
                      </a:r>
                      <a:r>
                        <a:rPr sz="850" spc="2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1275" spc="-6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self-</a:t>
                      </a:r>
                      <a:r>
                        <a:rPr sz="1275" spc="-6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generation</a:t>
                      </a:r>
                      <a:r>
                        <a:rPr sz="1275" spc="-1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3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1275" spc="-60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52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electricity</a:t>
                      </a:r>
                      <a:r>
                        <a:rPr sz="1275" spc="-37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04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275" spc="1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7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efficiency</a:t>
                      </a:r>
                      <a:r>
                        <a:rPr sz="1275" spc="-15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44" baseline="35947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improvemen(s.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flexibility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secure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sourcing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required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substrate.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significant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85725" marR="2910840" indent="-3175">
                        <a:lnSpc>
                          <a:spcPct val="11530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proportion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purchased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slab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coil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now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being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sourced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Tata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Steel's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india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Netherlands.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0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20"/>
              </a:spcBef>
            </a:pPr>
            <a:r>
              <a:rPr spc="-85" dirty="0"/>
              <a:t>Tata</a:t>
            </a:r>
            <a:r>
              <a:rPr spc="-25" dirty="0"/>
              <a:t> </a:t>
            </a:r>
            <a:r>
              <a:rPr spc="-70" dirty="0"/>
              <a:t>Steel</a:t>
            </a:r>
            <a:r>
              <a:rPr spc="40" dirty="0"/>
              <a:t> </a:t>
            </a:r>
            <a:r>
              <a:rPr spc="-120" dirty="0"/>
              <a:t>UK</a:t>
            </a:r>
            <a:r>
              <a:rPr spc="30" dirty="0"/>
              <a:t> </a:t>
            </a:r>
            <a:r>
              <a:rPr spc="-30" dirty="0"/>
              <a:t>Limited</a:t>
            </a:r>
          </a:p>
        </p:txBody>
      </p:sp>
      <p:sp>
        <p:nvSpPr>
          <p:cNvPr id="7" name="object 7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6350">
              <a:lnSpc>
                <a:spcPct val="100000"/>
              </a:lnSpc>
              <a:spcBef>
                <a:spcPts val="20"/>
              </a:spcBef>
            </a:pPr>
            <a:r>
              <a:rPr spc="-60" dirty="0">
                <a:solidFill>
                  <a:srgbClr val="525252"/>
                </a:solidFill>
              </a:rPr>
              <a:t>Reports</a:t>
            </a:r>
            <a:r>
              <a:rPr dirty="0">
                <a:solidFill>
                  <a:srgbClr val="525252"/>
                </a:solidFill>
              </a:rPr>
              <a:t> &amp;</a:t>
            </a:r>
            <a:r>
              <a:rPr spc="45" dirty="0">
                <a:solidFill>
                  <a:srgbClr val="525252"/>
                </a:solidFill>
              </a:rPr>
              <a:t> </a:t>
            </a:r>
            <a:r>
              <a:rPr spc="-55" dirty="0">
                <a:solidFill>
                  <a:srgbClr val="525252"/>
                </a:solidFill>
              </a:rPr>
              <a:t>Accounts</a:t>
            </a:r>
            <a:r>
              <a:rPr spc="-5" dirty="0">
                <a:solidFill>
                  <a:srgbClr val="525252"/>
                </a:solidFill>
              </a:rPr>
              <a:t> </a:t>
            </a:r>
            <a:r>
              <a:rPr spc="-50" dirty="0">
                <a:solidFill>
                  <a:srgbClr val="525252"/>
                </a:solidFill>
              </a:rPr>
              <a:t>2025</a:t>
            </a: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03133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B3B3B"/>
                </a:solidFill>
                <a:latin typeface="Arial MT"/>
                <a:cs typeface="Arial MT"/>
              </a:rPr>
              <a:t>Page</a:t>
            </a:r>
            <a:r>
              <a:rPr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pc="-50" dirty="0">
                <a:solidFill>
                  <a:srgbClr val="464646"/>
                </a:solidFill>
                <a:latin typeface="Arial MT"/>
                <a:cs typeface="Arial MT"/>
              </a:rPr>
              <a:t>7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6086" y="807543"/>
            <a:ext cx="248983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084FAA"/>
                </a:solidFill>
                <a:latin typeface="Arial"/>
                <a:cs typeface="Arial"/>
              </a:rPr>
              <a:t>B2.</a:t>
            </a:r>
            <a:r>
              <a:rPr sz="1150" b="1" spc="160" dirty="0">
                <a:solidFill>
                  <a:srgbClr val="084FAA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084FAA"/>
                </a:solidFill>
                <a:latin typeface="Arial"/>
                <a:cs typeface="Arial"/>
              </a:rPr>
              <a:t>Principal</a:t>
            </a:r>
            <a:r>
              <a:rPr sz="1150" b="1" spc="15" dirty="0">
                <a:solidFill>
                  <a:srgbClr val="084FAA"/>
                </a:solidFill>
                <a:latin typeface="Arial"/>
                <a:cs typeface="Arial"/>
              </a:rPr>
              <a:t> </a:t>
            </a:r>
            <a:r>
              <a:rPr sz="1150" b="1" spc="-60" dirty="0">
                <a:solidFill>
                  <a:srgbClr val="084FAA"/>
                </a:solidFill>
                <a:latin typeface="Arial"/>
                <a:cs typeface="Arial"/>
              </a:rPr>
              <a:t>risks</a:t>
            </a:r>
            <a:r>
              <a:rPr sz="1150" b="1" spc="-15" dirty="0">
                <a:solidFill>
                  <a:srgbClr val="084FA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84FAA"/>
                </a:solidFill>
                <a:latin typeface="Arial"/>
                <a:cs typeface="Arial"/>
              </a:rPr>
              <a:t>and</a:t>
            </a:r>
            <a:r>
              <a:rPr sz="1150" b="1" spc="-25" dirty="0">
                <a:solidFill>
                  <a:srgbClr val="084FAA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084FAA"/>
                </a:solidFill>
                <a:latin typeface="Arial"/>
                <a:cs typeface="Arial"/>
              </a:rPr>
              <a:t>uncertainties</a:t>
            </a:r>
            <a:endParaRPr sz="11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988" y="9888651"/>
            <a:ext cx="724253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2036" y="1365633"/>
            <a:ext cx="7193764" cy="30482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465619" y="5983792"/>
            <a:ext cx="27433" cy="67062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16509" y="879940"/>
            <a:ext cx="141795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0" dirty="0">
                <a:solidFill>
                  <a:srgbClr val="0C57AA"/>
                </a:solidFill>
                <a:latin typeface="Arial MT"/>
                <a:cs typeface="Arial MT"/>
              </a:rPr>
              <a:t>B3.</a:t>
            </a:r>
            <a:r>
              <a:rPr sz="1300" spc="10" dirty="0">
                <a:solidFill>
                  <a:srgbClr val="0C57AA"/>
                </a:solidFill>
                <a:latin typeface="Arial MT"/>
                <a:cs typeface="Arial MT"/>
              </a:rPr>
              <a:t> </a:t>
            </a:r>
            <a:r>
              <a:rPr sz="1300" spc="-105" dirty="0">
                <a:solidFill>
                  <a:srgbClr val="0C57AA"/>
                </a:solidFill>
                <a:latin typeface="Arial MT"/>
                <a:cs typeface="Arial MT"/>
              </a:rPr>
              <a:t>Business</a:t>
            </a:r>
            <a:r>
              <a:rPr sz="1300" spc="15" dirty="0">
                <a:solidFill>
                  <a:srgbClr val="0C57AA"/>
                </a:solidFill>
                <a:latin typeface="Arial MT"/>
                <a:cs typeface="Arial MT"/>
              </a:rPr>
              <a:t> </a:t>
            </a:r>
            <a:r>
              <a:rPr sz="1300" spc="-65" dirty="0">
                <a:solidFill>
                  <a:srgbClr val="0C57AA"/>
                </a:solidFill>
                <a:latin typeface="Arial MT"/>
                <a:cs typeface="Arial MT"/>
              </a:rPr>
              <a:t>Review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7574" y="10010235"/>
            <a:ext cx="94043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110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90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90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90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139302" y="10010235"/>
            <a:ext cx="1123950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90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90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90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9315" rIns="0" bIns="0" rtlCol="0">
            <a:spAutoFit/>
          </a:bodyPr>
          <a:lstStyle/>
          <a:p>
            <a:pPr marL="240665">
              <a:lnSpc>
                <a:spcPct val="100000"/>
              </a:lnSpc>
              <a:spcBef>
                <a:spcPts val="15"/>
              </a:spcBef>
            </a:pPr>
            <a:r>
              <a:rPr sz="900" spc="-225" dirty="0">
                <a:solidFill>
                  <a:srgbClr val="464646"/>
                </a:solidFill>
                <a:latin typeface="Arial MT"/>
                <a:cs typeface="Arial MT"/>
              </a:rPr>
              <a:t>Paęe</a:t>
            </a:r>
            <a:r>
              <a:rPr sz="900" spc="2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8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3322" y="1539641"/>
            <a:ext cx="3009265" cy="7879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2069" algn="just">
              <a:lnSpc>
                <a:spcPct val="100000"/>
              </a:lnSpc>
              <a:spcBef>
                <a:spcPts val="100"/>
              </a:spcBef>
            </a:pPr>
            <a:r>
              <a:rPr sz="1050" spc="-95" dirty="0">
                <a:solidFill>
                  <a:srgbClr val="115DAC"/>
                </a:solidFill>
                <a:latin typeface="Arial MT"/>
                <a:cs typeface="Arial MT"/>
              </a:rPr>
              <a:t>Business</a:t>
            </a:r>
            <a:r>
              <a:rPr sz="1050" spc="20" dirty="0">
                <a:solidFill>
                  <a:srgbClr val="115DAC"/>
                </a:solidFill>
                <a:latin typeface="Arial MT"/>
                <a:cs typeface="Arial MT"/>
              </a:rPr>
              <a:t> </a:t>
            </a:r>
            <a:r>
              <a:rPr sz="1050" spc="-40" dirty="0">
                <a:solidFill>
                  <a:srgbClr val="115DAC"/>
                </a:solidFill>
                <a:latin typeface="Arial MT"/>
                <a:cs typeface="Arial MT"/>
              </a:rPr>
              <a:t>environment</a:t>
            </a:r>
            <a:r>
              <a:rPr sz="1050" spc="90" dirty="0">
                <a:solidFill>
                  <a:srgbClr val="115DAC"/>
                </a:solidFill>
                <a:latin typeface="Arial MT"/>
                <a:cs typeface="Arial MT"/>
              </a:rPr>
              <a:t> </a:t>
            </a:r>
            <a:r>
              <a:rPr sz="1050" spc="-75" dirty="0">
                <a:solidFill>
                  <a:srgbClr val="115DAC"/>
                </a:solidFill>
                <a:latin typeface="Arial MT"/>
                <a:cs typeface="Arial MT"/>
              </a:rPr>
              <a:t>and</a:t>
            </a:r>
            <a:r>
              <a:rPr sz="1050" spc="-30" dirty="0">
                <a:solidFill>
                  <a:srgbClr val="115DAC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115DAC"/>
                </a:solidFill>
                <a:latin typeface="Arial MT"/>
                <a:cs typeface="Arial MT"/>
              </a:rPr>
              <a:t>prospects</a:t>
            </a:r>
            <a:endParaRPr sz="1050">
              <a:latin typeface="Arial MT"/>
              <a:cs typeface="Arial MT"/>
            </a:endParaRPr>
          </a:p>
          <a:p>
            <a:pPr marL="49530">
              <a:lnSpc>
                <a:spcPct val="100000"/>
              </a:lnSpc>
              <a:spcBef>
                <a:spcPts val="715"/>
              </a:spcBef>
            </a:pPr>
            <a:r>
              <a:rPr sz="900" spc="-90" dirty="0">
                <a:solidFill>
                  <a:srgbClr val="115DAC"/>
                </a:solidFill>
                <a:latin typeface="Arial MT"/>
                <a:cs typeface="Arial MT"/>
              </a:rPr>
              <a:t>Dynamics</a:t>
            </a:r>
            <a:r>
              <a:rPr sz="900" dirty="0">
                <a:solidFill>
                  <a:srgbClr val="115DAC"/>
                </a:solidFill>
                <a:latin typeface="Arial MT"/>
                <a:cs typeface="Arial MT"/>
              </a:rPr>
              <a:t> </a:t>
            </a:r>
            <a:r>
              <a:rPr sz="900" i="1" spc="-25" dirty="0">
                <a:solidFill>
                  <a:srgbClr val="115DAC"/>
                </a:solidFill>
                <a:latin typeface="Arial"/>
                <a:cs typeface="Arial"/>
              </a:rPr>
              <a:t>a/the </a:t>
            </a:r>
            <a:r>
              <a:rPr sz="900" i="1" spc="-10" dirty="0">
                <a:solidFill>
                  <a:srgbClr val="115DAC"/>
                </a:solidFill>
                <a:latin typeface="Arial"/>
                <a:cs typeface="Arial"/>
              </a:rPr>
              <a:t>business</a:t>
            </a:r>
            <a:endParaRPr sz="900">
              <a:latin typeface="Arial"/>
              <a:cs typeface="Arial"/>
            </a:endParaRPr>
          </a:p>
          <a:p>
            <a:pPr marL="50800" marR="45085" indent="-1270" algn="just">
              <a:lnSpc>
                <a:spcPct val="108900"/>
              </a:lnSpc>
              <a:spcBef>
                <a:spcPts val="600"/>
              </a:spcBef>
            </a:pP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1350" spc="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2" baseline="3086" dirty="0">
                <a:solidFill>
                  <a:srgbClr val="4F4F4F"/>
                </a:solidFill>
                <a:latin typeface="Arial MT"/>
                <a:cs typeface="Arial MT"/>
              </a:rPr>
              <a:t>industry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1350" spc="-2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12" baseline="3086" dirty="0">
                <a:solidFill>
                  <a:srgbClr val="4F4F4F"/>
                </a:solidFill>
                <a:latin typeface="Arial MT"/>
                <a:cs typeface="Arial MT"/>
              </a:rPr>
              <a:t>cyclical.</a:t>
            </a:r>
            <a:r>
              <a:rPr sz="1350" spc="4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performance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affected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by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general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macroeconomic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conditions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set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steel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1350" spc="12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52" baseline="3086" dirty="0">
                <a:solidFill>
                  <a:srgbClr val="4F4F4F"/>
                </a:solidFill>
                <a:latin typeface="Arial MT"/>
                <a:cs typeface="Arial MT"/>
              </a:rPr>
              <a:t>downstream</a:t>
            </a:r>
            <a:r>
              <a:rPr sz="1350" spc="20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52" baseline="3086" dirty="0">
                <a:solidFill>
                  <a:srgbClr val="4F4F4F"/>
                </a:solidFill>
                <a:latin typeface="Arial MT"/>
                <a:cs typeface="Arial MT"/>
              </a:rPr>
              <a:t>industries.</a:t>
            </a:r>
            <a:r>
              <a:rPr sz="1350" spc="179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1350" spc="15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well</a:t>
            </a:r>
            <a:r>
              <a:rPr sz="1350" spc="12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1350" spc="12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1350" spc="14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52" baseline="3086" dirty="0">
                <a:solidFill>
                  <a:srgbClr val="4F4F4F"/>
                </a:solidFill>
                <a:latin typeface="Arial MT"/>
                <a:cs typeface="Arial MT"/>
              </a:rPr>
              <a:t>available</a:t>
            </a:r>
            <a:r>
              <a:rPr sz="1350" spc="179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global 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production</a:t>
            </a:r>
            <a:r>
              <a:rPr sz="1350" spc="4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44" baseline="3086" dirty="0">
                <a:solidFill>
                  <a:srgbClr val="4F4F4F"/>
                </a:solidFill>
                <a:latin typeface="Arial MT"/>
                <a:cs typeface="Arial MT"/>
              </a:rPr>
              <a:t>capacity,</a:t>
            </a:r>
            <a:r>
              <a:rPr sz="1350" spc="5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raw</a:t>
            </a:r>
            <a:r>
              <a:rPr sz="1350" spc="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matenal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prices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exchange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rate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relativities.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7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2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integrated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players</a:t>
            </a:r>
            <a:r>
              <a:rPr sz="90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seek</a:t>
            </a:r>
            <a:r>
              <a:rPr sz="90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maintain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high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capacity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utilisation,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changes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margins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regions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lead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Changes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geographical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sales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pattern.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result,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addition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market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developments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8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900" spc="2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mainland</a:t>
            </a:r>
            <a:r>
              <a:rPr sz="90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Europe,</a:t>
            </a:r>
            <a:r>
              <a:rPr sz="90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changes</a:t>
            </a:r>
            <a:r>
              <a:rPr sz="90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global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market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influence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performance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TSUK.</a:t>
            </a:r>
            <a:endParaRPr sz="900">
              <a:latin typeface="Arial MT"/>
              <a:cs typeface="Arial MT"/>
            </a:endParaRPr>
          </a:p>
          <a:p>
            <a:pPr marL="56515">
              <a:lnSpc>
                <a:spcPct val="100000"/>
              </a:lnSpc>
              <a:spcBef>
                <a:spcPts val="670"/>
              </a:spcBef>
            </a:pPr>
            <a:r>
              <a:rPr sz="900" i="1" spc="-85" dirty="0">
                <a:solidFill>
                  <a:srgbClr val="2870B3"/>
                </a:solidFill>
                <a:latin typeface="Arial"/>
                <a:cs typeface="Arial"/>
              </a:rPr>
              <a:t>ł•Iacroeconamic</a:t>
            </a:r>
            <a:r>
              <a:rPr sz="900" i="1" spc="-80" dirty="0">
                <a:solidFill>
                  <a:srgbClr val="2870B3"/>
                </a:solidFill>
                <a:latin typeface="Arial"/>
                <a:cs typeface="Arial"/>
              </a:rPr>
              <a:t> </a:t>
            </a:r>
            <a:r>
              <a:rPr sz="900" i="1" spc="-50" dirty="0">
                <a:solidFill>
                  <a:srgbClr val="2870B3"/>
                </a:solidFill>
                <a:latin typeface="Arial"/>
                <a:cs typeface="Arial"/>
              </a:rPr>
              <a:t>environ</a:t>
            </a:r>
            <a:r>
              <a:rPr sz="900" i="1" spc="395" dirty="0">
                <a:solidFill>
                  <a:srgbClr val="2870B3"/>
                </a:solidFill>
                <a:latin typeface="Arial"/>
                <a:cs typeface="Arial"/>
              </a:rPr>
              <a:t> </a:t>
            </a:r>
            <a:r>
              <a:rPr sz="900" i="1" spc="-295" dirty="0">
                <a:solidFill>
                  <a:srgbClr val="2870B3"/>
                </a:solidFill>
                <a:latin typeface="Arial"/>
                <a:cs typeface="Arial"/>
              </a:rPr>
              <a:t>EH</a:t>
            </a:r>
            <a:endParaRPr sz="900">
              <a:latin typeface="Arial"/>
              <a:cs typeface="Arial"/>
            </a:endParaRPr>
          </a:p>
          <a:p>
            <a:pPr marL="53975" marR="43180" indent="-1905" algn="just">
              <a:lnSpc>
                <a:spcPct val="109600"/>
              </a:lnSpc>
              <a:spcBef>
                <a:spcPts val="570"/>
              </a:spcBef>
            </a:pP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90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economic</a:t>
            </a:r>
            <a:r>
              <a:rPr sz="90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decelerated</a:t>
            </a:r>
            <a:r>
              <a:rPr sz="90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slightly</a:t>
            </a:r>
            <a:r>
              <a:rPr sz="90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third </a:t>
            </a:r>
            <a:r>
              <a:rPr sz="1350" spc="-82" baseline="3086" dirty="0">
                <a:solidFill>
                  <a:srgbClr val="4F4F4F"/>
                </a:solidFill>
                <a:latin typeface="Arial MT"/>
                <a:cs typeface="Arial MT"/>
              </a:rPr>
              <a:t>consecutive</a:t>
            </a:r>
            <a:r>
              <a:rPr sz="1350" spc="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30" baseline="3086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 in 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2024.</a:t>
            </a:r>
            <a:r>
              <a:rPr sz="1350" spc="-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9" baseline="3086" dirty="0">
                <a:solidFill>
                  <a:srgbClr val="4F4F4F"/>
                </a:solidFill>
                <a:latin typeface="Arial MT"/>
                <a:cs typeface="Arial MT"/>
              </a:rPr>
              <a:t>Elevated</a:t>
            </a:r>
            <a:r>
              <a:rPr sz="1350" spc="5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interest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rates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continued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negatively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impact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consumption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investments.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GDP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35" baseline="3086" dirty="0">
                <a:solidFill>
                  <a:srgbClr val="4F4F4F"/>
                </a:solidFill>
                <a:latin typeface="Arial MT"/>
                <a:cs typeface="Arial MT"/>
              </a:rPr>
              <a:t>increased</a:t>
            </a:r>
            <a:r>
              <a:rPr sz="1350" spc="4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27" baseline="3086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1350" spc="3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04" baseline="3086" dirty="0">
                <a:solidFill>
                  <a:srgbClr val="4F4F4F"/>
                </a:solidFill>
                <a:latin typeface="Arial MT"/>
                <a:cs typeface="Arial MT"/>
              </a:rPr>
              <a:t>2.8S</a:t>
            </a:r>
            <a:r>
              <a:rPr sz="1350" spc="3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209" baseline="3086" dirty="0">
                <a:solidFill>
                  <a:srgbClr val="4F4F4F"/>
                </a:solidFill>
                <a:latin typeface="Arial MT"/>
                <a:cs typeface="Arial MT"/>
              </a:rPr>
              <a:t>2.79$).</a:t>
            </a:r>
            <a:r>
              <a:rPr sz="1350" spc="12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Inflation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4.5%,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lower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than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6.J%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2023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but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still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significantly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above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levels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seen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earlier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years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(2.9'X•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2016-2020).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China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45" dirty="0">
                <a:solidFill>
                  <a:srgbClr val="4F4F4F"/>
                </a:solidFill>
                <a:latin typeface="Arial MT"/>
                <a:cs typeface="Arial MT"/>
              </a:rPr>
              <a:t>GDP</a:t>
            </a:r>
            <a:r>
              <a:rPr sz="90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slowed</a:t>
            </a:r>
            <a:r>
              <a:rPr sz="90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down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1350" spc="8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5.0%</a:t>
            </a:r>
            <a:r>
              <a:rPr sz="1350" spc="89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52" baseline="3086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1350" spc="9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S.396)</a:t>
            </a:r>
            <a:r>
              <a:rPr sz="90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country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continued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managed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macroeconomic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slowdown.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weakness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property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market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domestic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persisted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throughout</a:t>
            </a:r>
            <a:r>
              <a:rPr sz="900" spc="1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year.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downturn </a:t>
            </a:r>
            <a:r>
              <a:rPr sz="1350" spc="-82" baseline="3086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1350" spc="-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35" baseline="3086" dirty="0">
                <a:solidFill>
                  <a:srgbClr val="4F4F4F"/>
                </a:solidFill>
                <a:latin typeface="Arial MT"/>
                <a:cs typeface="Arial MT"/>
              </a:rPr>
              <a:t>deepened</a:t>
            </a:r>
            <a:r>
              <a:rPr sz="1350" spc="4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52" baseline="3086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1350" spc="-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deflation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95" baseline="3086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1350" spc="10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2" baseline="3086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caused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oversupply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ìn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various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sectors.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response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slowing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economic</a:t>
            </a:r>
            <a:r>
              <a:rPr sz="90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deflation.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government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announced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several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stimulus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packages.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Induscri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production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relatively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strong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S.3‘K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2024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4.3%)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15" dirty="0">
                <a:solidFill>
                  <a:srgbClr val="4F4F4F"/>
                </a:solidFill>
                <a:latin typeface="Arial MT"/>
                <a:cs typeface="Arial MT"/>
              </a:rPr>
              <a:t>Wİth</a:t>
            </a:r>
            <a:endParaRPr sz="900">
              <a:latin typeface="Arial MT"/>
              <a:cs typeface="Arial MT"/>
            </a:endParaRPr>
          </a:p>
          <a:p>
            <a:pPr marL="54610" marR="53975" indent="-635" algn="just">
              <a:lnSpc>
                <a:spcPts val="1060"/>
              </a:lnSpc>
              <a:spcBef>
                <a:spcPts val="170"/>
              </a:spcBef>
            </a:pP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exports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supporting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economy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absence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solid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domestiC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demand.</a:t>
            </a:r>
            <a:endParaRPr sz="900">
              <a:latin typeface="Arial MT"/>
              <a:cs typeface="Arial MT"/>
            </a:endParaRPr>
          </a:p>
          <a:p>
            <a:pPr marL="52705" marR="45085" indent="5715" algn="just">
              <a:lnSpc>
                <a:spcPct val="109100"/>
              </a:lnSpc>
              <a:spcBef>
                <a:spcPts val="540"/>
              </a:spcBef>
            </a:pPr>
            <a:r>
              <a:rPr sz="900" spc="-1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85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900" spc="2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economic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accelerated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0.8%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0.5%)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900" spc="-19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90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economy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0.9%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0.19¢).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moderate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helped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monetary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easing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European</a:t>
            </a:r>
            <a:r>
              <a:rPr sz="90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Central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Bank</a:t>
            </a:r>
            <a:r>
              <a:rPr sz="90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which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implemented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series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rate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cuts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(from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4.5%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3.15%)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despite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persistent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inflation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remained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2.6%.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varied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sectors.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Whilst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activity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services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grew,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output</a:t>
            </a:r>
            <a:r>
              <a:rPr sz="90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manufacturing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remained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low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reduced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local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global </a:t>
            </a:r>
            <a:r>
              <a:rPr sz="1350" spc="-104" baseline="3086" dirty="0">
                <a:solidFill>
                  <a:srgbClr val="4F4F4F"/>
                </a:solidFill>
                <a:latin typeface="Arial MT"/>
                <a:cs typeface="Arial MT"/>
              </a:rPr>
              <a:t>markets</a:t>
            </a:r>
            <a:r>
              <a:rPr sz="1350" spc="-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27" baseline="3086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1350" spc="3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44" baseline="3086" dirty="0">
                <a:solidFill>
                  <a:srgbClr val="4F4F4F"/>
                </a:solidFill>
                <a:latin typeface="Arial MT"/>
                <a:cs typeface="Arial MT"/>
              </a:rPr>
              <a:t>well</a:t>
            </a:r>
            <a:r>
              <a:rPr sz="1350" spc="-2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209" baseline="3086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1350" spc="11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high</a:t>
            </a:r>
            <a:r>
              <a:rPr sz="1350" spc="6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12" baseline="3086" dirty="0">
                <a:solidFill>
                  <a:srgbClr val="4F4F4F"/>
                </a:solidFill>
                <a:latin typeface="Arial MT"/>
                <a:cs typeface="Arial MT"/>
              </a:rPr>
              <a:t>energy</a:t>
            </a:r>
            <a:r>
              <a:rPr sz="1350" spc="89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20" baseline="3086" dirty="0">
                <a:solidFill>
                  <a:srgbClr val="4F4F4F"/>
                </a:solidFill>
                <a:latin typeface="Arial MT"/>
                <a:cs typeface="Arial MT"/>
              </a:rPr>
              <a:t>cos(s.</a:t>
            </a:r>
            <a:r>
              <a:rPr sz="1350" spc="2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uneven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individual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economies</a:t>
            </a:r>
            <a:r>
              <a:rPr sz="90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industrialised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countries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relatively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more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affected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weak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manufacturing.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Germany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experienced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used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50" baseline="3086" dirty="0">
                <a:solidFill>
                  <a:srgbClr val="4F4F4F"/>
                </a:solidFill>
                <a:latin typeface="Arial MT"/>
                <a:cs typeface="Arial MT"/>
              </a:rPr>
              <a:t>recession</a:t>
            </a:r>
            <a:r>
              <a:rPr sz="1350" spc="5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1350" spc="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352" baseline="3086" dirty="0">
                <a:solidFill>
                  <a:srgbClr val="4F4F4F"/>
                </a:solidFill>
                <a:latin typeface="Arial MT"/>
                <a:cs typeface="Arial MT"/>
              </a:rPr>
              <a:t>GDP</a:t>
            </a:r>
            <a:r>
              <a:rPr sz="1350" spc="25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2" baseline="3086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1350" spc="-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9" baseline="3086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1350" spc="-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0.2%,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whilst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France</a:t>
            </a:r>
            <a:r>
              <a:rPr sz="90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Italy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grew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by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J.1%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0.5%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respectively.</a:t>
            </a:r>
            <a:endParaRPr sz="900">
              <a:latin typeface="Arial MT"/>
              <a:cs typeface="Arial MT"/>
            </a:endParaRPr>
          </a:p>
          <a:p>
            <a:pPr marL="50800">
              <a:lnSpc>
                <a:spcPct val="100000"/>
              </a:lnSpc>
              <a:spcBef>
                <a:spcPts val="645"/>
              </a:spcBef>
            </a:pPr>
            <a:r>
              <a:rPr sz="900" i="1" spc="-95" dirty="0">
                <a:solidFill>
                  <a:srgbClr val="2A6EAF"/>
                </a:solidFill>
                <a:latin typeface="Arial"/>
                <a:cs typeface="Arial"/>
              </a:rPr>
              <a:t>Stœl</a:t>
            </a:r>
            <a:r>
              <a:rPr sz="900" i="1" spc="10" dirty="0">
                <a:solidFill>
                  <a:srgbClr val="2A6EAF"/>
                </a:solidFill>
                <a:latin typeface="Arial"/>
                <a:cs typeface="Arial"/>
              </a:rPr>
              <a:t> </a:t>
            </a:r>
            <a:r>
              <a:rPr sz="900" i="1" spc="-114" dirty="0">
                <a:solidFill>
                  <a:srgbClr val="2A6EAF"/>
                </a:solidFill>
                <a:latin typeface="Arial"/>
                <a:cs typeface="Arial"/>
              </a:rPr>
              <a:t>demand</a:t>
            </a:r>
            <a:r>
              <a:rPr sz="900" i="1" spc="60" dirty="0">
                <a:solidFill>
                  <a:srgbClr val="2A6EAF"/>
                </a:solidFill>
                <a:latin typeface="Arial"/>
                <a:cs typeface="Arial"/>
              </a:rPr>
              <a:t> </a:t>
            </a:r>
            <a:r>
              <a:rPr sz="900" i="1" spc="-95" dirty="0">
                <a:solidFill>
                  <a:srgbClr val="2A6EAF"/>
                </a:solidFill>
                <a:latin typeface="Arial"/>
                <a:cs typeface="Arial"/>
              </a:rPr>
              <a:t>and</a:t>
            </a:r>
            <a:r>
              <a:rPr sz="900" i="1" spc="-5" dirty="0">
                <a:solidFill>
                  <a:srgbClr val="2A6EAF"/>
                </a:solidFill>
                <a:latin typeface="Arial"/>
                <a:cs typeface="Arial"/>
              </a:rPr>
              <a:t> </a:t>
            </a:r>
            <a:r>
              <a:rPr sz="1350" i="1" spc="-15" baseline="-9259" dirty="0">
                <a:solidFill>
                  <a:srgbClr val="2A6EAF"/>
                </a:solidFill>
                <a:latin typeface="Arial"/>
                <a:cs typeface="Arial"/>
              </a:rPr>
              <a:t>productiOn</a:t>
            </a:r>
            <a:endParaRPr sz="1350" baseline="-9259">
              <a:latin typeface="Arial"/>
              <a:cs typeface="Arial"/>
            </a:endParaRPr>
          </a:p>
          <a:p>
            <a:pPr marL="52705">
              <a:lnSpc>
                <a:spcPct val="100000"/>
              </a:lnSpc>
              <a:spcBef>
                <a:spcPts val="720"/>
              </a:spcBef>
            </a:pP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1350" spc="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12" baseline="3086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1350" spc="6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12" baseline="3086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1350" spc="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2.2%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2024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3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› ›</a:t>
            </a:r>
            <a:r>
              <a:rPr sz="900" spc="2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75" baseline="27777" dirty="0">
                <a:solidFill>
                  <a:srgbClr val="4F4F4F"/>
                </a:solidFill>
                <a:latin typeface="Arial MT"/>
                <a:cs typeface="Arial MT"/>
              </a:rPr>
              <a:t>t</a:t>
            </a:r>
            <a:endParaRPr sz="1350" baseline="27777">
              <a:latin typeface="Arial MT"/>
              <a:cs typeface="Arial MT"/>
            </a:endParaRPr>
          </a:p>
          <a:p>
            <a:pPr marL="53975" marR="48895" indent="1905" algn="just">
              <a:lnSpc>
                <a:spcPct val="108900"/>
              </a:lnSpc>
            </a:pP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manufacturing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construction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sectors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impacted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tight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financing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conditions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elevated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costs.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China</a:t>
            </a:r>
            <a:r>
              <a:rPr sz="90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9" baseline="3086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1350" spc="2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42" baseline="3086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1350" spc="-195" baseline="3086" dirty="0">
                <a:solidFill>
                  <a:srgbClr val="4F4F4F"/>
                </a:solidFill>
                <a:latin typeface="Arial MT"/>
                <a:cs typeface="Arial MT"/>
              </a:rPr>
              <a:t>5.49a</a:t>
            </a:r>
            <a:r>
              <a:rPr sz="1350" spc="-8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27" baseline="3086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1350" spc="5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3.3%)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04" baseline="3086" dirty="0">
                <a:solidFill>
                  <a:srgbClr val="4F4F4F"/>
                </a:solidFill>
                <a:latin typeface="Arial MT"/>
                <a:cs typeface="Arial MT"/>
              </a:rPr>
              <a:t>mainly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persistent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weakness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endParaRPr sz="900">
              <a:latin typeface="Arial MT"/>
              <a:cs typeface="Arial MT"/>
            </a:endParaRPr>
          </a:p>
          <a:p>
            <a:pPr marL="50800" marR="48895" indent="3175" algn="just">
              <a:lnSpc>
                <a:spcPct val="107800"/>
              </a:lnSpc>
              <a:spcBef>
                <a:spcPts val="40"/>
              </a:spcBef>
            </a:pP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housing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market.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F4F4F"/>
                </a:solidFill>
                <a:latin typeface="Arial MT"/>
                <a:cs typeface="Arial MT"/>
              </a:rPr>
              <a:t>EU28</a:t>
            </a:r>
            <a:r>
              <a:rPr sz="90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0.3’X•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(2023'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t09¢).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EU,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largest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steel-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usin</a:t>
            </a:r>
            <a:r>
              <a:rPr sz="1350" spc="-112" baseline="-9259" dirty="0">
                <a:solidFill>
                  <a:srgbClr val="4F4F4F"/>
                </a:solidFill>
                <a:latin typeface="Arial MT"/>
                <a:cs typeface="Arial MT"/>
              </a:rPr>
              <a:t>9</a:t>
            </a:r>
            <a:r>
              <a:rPr sz="1350" spc="15" baseline="-925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sectors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all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negatively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affected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macroeconomic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weakness.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Output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the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automotive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sector,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had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been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relatively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strong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previous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years,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weakened.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49893" y="1503824"/>
            <a:ext cx="2938145" cy="3463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355" marR="30480" indent="-8890" algn="just">
              <a:lnSpc>
                <a:spcPct val="108900"/>
              </a:lnSpc>
              <a:spcBef>
                <a:spcPts val="100"/>
              </a:spcBef>
            </a:pP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4F4F4F"/>
                </a:solidFill>
                <a:latin typeface="Arial MT"/>
                <a:cs typeface="Arial MT"/>
              </a:rPr>
              <a:t>Z024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calendar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year,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production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2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0.8S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1,834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(2õ23: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0.2S).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production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China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endParaRPr sz="900">
              <a:latin typeface="Arial MT"/>
              <a:cs typeface="Arial MT"/>
            </a:endParaRPr>
          </a:p>
          <a:p>
            <a:pPr marL="39370" algn="just">
              <a:lnSpc>
                <a:spcPct val="100000"/>
              </a:lnSpc>
              <a:spcBef>
                <a:spcPts val="70"/>
              </a:spcBef>
            </a:pPr>
            <a:r>
              <a:rPr sz="900" spc="-295" dirty="0">
                <a:solidFill>
                  <a:srgbClr val="4F4F4F"/>
                </a:solidFill>
                <a:latin typeface="Arial MT"/>
                <a:cs typeface="Arial MT"/>
              </a:rPr>
              <a:t>—</a:t>
            </a:r>
            <a:r>
              <a:rPr sz="900" spc="-170" dirty="0">
                <a:solidFill>
                  <a:srgbClr val="4F4F4F"/>
                </a:solidFill>
                <a:latin typeface="Arial MT"/>
                <a:cs typeface="Arial MT"/>
              </a:rPr>
              <a:t>1.4%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1,001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0.49¢)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 equated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F4F4F"/>
                </a:solidFill>
                <a:latin typeface="Arial MT"/>
                <a:cs typeface="Arial MT"/>
              </a:rPr>
              <a:t>559a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endParaRPr sz="900">
              <a:latin typeface="Arial MT"/>
              <a:cs typeface="Arial MT"/>
            </a:endParaRPr>
          </a:p>
          <a:p>
            <a:pPr marL="38100" marR="30480" indent="204470" algn="just">
              <a:lnSpc>
                <a:spcPct val="108900"/>
              </a:lnSpc>
              <a:spcBef>
                <a:spcPts val="25"/>
              </a:spcBef>
            </a:pPr>
            <a:r>
              <a:rPr sz="700" spc="-20" dirty="0">
                <a:solidFill>
                  <a:srgbClr val="4F4F4F"/>
                </a:solidFill>
                <a:latin typeface="Arial MT"/>
                <a:cs typeface="Arial MT"/>
              </a:rPr>
              <a:t>U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ction.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Despite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modest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groMh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2.5%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EU,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production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20" baseline="3086" dirty="0">
                <a:solidFill>
                  <a:srgbClr val="4F4F4F"/>
                </a:solidFill>
                <a:latin typeface="Arial MT"/>
                <a:cs typeface="Arial MT"/>
              </a:rPr>
              <a:t>level</a:t>
            </a:r>
            <a:r>
              <a:rPr sz="1350" spc="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27" baseline="3086" dirty="0">
                <a:solidFill>
                  <a:srgbClr val="4F4F4F"/>
                </a:solidFill>
                <a:latin typeface="Arial MT"/>
                <a:cs typeface="Arial MT"/>
              </a:rPr>
              <a:t>remained</a:t>
            </a:r>
            <a:r>
              <a:rPr sz="1350" spc="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low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209" baseline="3086" dirty="0">
                <a:solidFill>
                  <a:srgbClr val="4F4F4F"/>
                </a:solidFill>
                <a:latin typeface="Arial MT"/>
                <a:cs typeface="Arial MT"/>
              </a:rPr>
              <a:t>129</a:t>
            </a:r>
            <a:r>
              <a:rPr sz="1350" spc="11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1350" spc="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7.3%)</a:t>
            </a:r>
            <a:r>
              <a:rPr sz="90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1S%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blast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furnaces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90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idled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response</a:t>
            </a:r>
            <a:r>
              <a:rPr sz="90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lower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steel.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recent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years.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crude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output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sector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472" baseline="-9259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1350" spc="375" baseline="-925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44" baseline="-9259" dirty="0">
                <a:solidFill>
                  <a:srgbClr val="4F4F4F"/>
                </a:solidFill>
                <a:latin typeface="Arial MT"/>
                <a:cs typeface="Arial MT"/>
              </a:rPr>
              <a:t>has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declined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161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55" baseline="3086" dirty="0">
                <a:solidFill>
                  <a:srgbClr val="4F4F4F"/>
                </a:solidFill>
                <a:latin typeface="Arial MT"/>
                <a:cs typeface="Arial MT"/>
              </a:rPr>
              <a:t>Mț</a:t>
            </a:r>
            <a:r>
              <a:rPr sz="1350" spc="195" baseline="3086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20J7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F4F4F"/>
                </a:solidFill>
                <a:latin typeface="Arial MT"/>
                <a:cs typeface="Arial MT"/>
              </a:rPr>
              <a:t>JS3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2021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129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in 024</a:t>
            </a:r>
            <a:endParaRPr sz="900">
              <a:latin typeface="Arial MT"/>
              <a:cs typeface="Arial MT"/>
            </a:endParaRPr>
          </a:p>
          <a:p>
            <a:pPr marL="40005" algn="just">
              <a:lnSpc>
                <a:spcPct val="100000"/>
              </a:lnSpc>
              <a:spcBef>
                <a:spcPts val="695"/>
              </a:spcBef>
            </a:pPr>
            <a:r>
              <a:rPr sz="1350" i="1" spc="-232" baseline="9259" dirty="0">
                <a:solidFill>
                  <a:srgbClr val="286EB1"/>
                </a:solidFill>
                <a:latin typeface="Arial"/>
                <a:cs typeface="Arial"/>
              </a:rPr>
              <a:t>Row</a:t>
            </a:r>
            <a:r>
              <a:rPr sz="1350" i="1" spc="-37" baseline="9259" dirty="0">
                <a:solidFill>
                  <a:srgbClr val="286EB1"/>
                </a:solidFill>
                <a:latin typeface="Arial"/>
                <a:cs typeface="Arial"/>
              </a:rPr>
              <a:t> </a:t>
            </a:r>
            <a:r>
              <a:rPr sz="900" i="1" spc="-65" dirty="0">
                <a:solidFill>
                  <a:srgbClr val="286EB1"/>
                </a:solidFill>
                <a:latin typeface="Arial"/>
                <a:cs typeface="Arial"/>
              </a:rPr>
              <a:t>materials</a:t>
            </a:r>
            <a:r>
              <a:rPr sz="900" i="1" spc="40" dirty="0">
                <a:solidFill>
                  <a:srgbClr val="286EB1"/>
                </a:solidFill>
                <a:latin typeface="Arial"/>
                <a:cs typeface="Arial"/>
              </a:rPr>
              <a:t> </a:t>
            </a:r>
            <a:r>
              <a:rPr sz="900" i="1" spc="-85" dirty="0">
                <a:solidFill>
                  <a:srgbClr val="286EB1"/>
                </a:solidFill>
                <a:latin typeface="Arial"/>
                <a:cs typeface="Arial"/>
              </a:rPr>
              <a:t>and</a:t>
            </a:r>
            <a:r>
              <a:rPr sz="900" i="1" spc="-45" dirty="0">
                <a:solidFill>
                  <a:srgbClr val="286EB1"/>
                </a:solidFill>
                <a:latin typeface="Arial"/>
                <a:cs typeface="Arial"/>
              </a:rPr>
              <a:t> </a:t>
            </a:r>
            <a:r>
              <a:rPr sz="900" i="1" spc="-70" dirty="0">
                <a:solidFill>
                  <a:srgbClr val="286EB1"/>
                </a:solidFill>
                <a:latin typeface="Arial"/>
                <a:cs typeface="Arial"/>
              </a:rPr>
              <a:t>stœl</a:t>
            </a:r>
            <a:r>
              <a:rPr sz="900" i="1" spc="-30" dirty="0">
                <a:solidFill>
                  <a:srgbClr val="286EB1"/>
                </a:solidFill>
                <a:latin typeface="Arial"/>
                <a:cs typeface="Arial"/>
              </a:rPr>
              <a:t> </a:t>
            </a:r>
            <a:r>
              <a:rPr sz="900" i="1" spc="-10" dirty="0">
                <a:solidFill>
                  <a:srgbClr val="286EB1"/>
                </a:solidFill>
                <a:latin typeface="Arial"/>
                <a:cs typeface="Arial"/>
              </a:rPr>
              <a:t>prices</a:t>
            </a:r>
            <a:endParaRPr sz="900">
              <a:latin typeface="Arial"/>
              <a:cs typeface="Arial"/>
            </a:endParaRPr>
          </a:p>
          <a:p>
            <a:pPr marL="39370" marR="68580" indent="5715" algn="r">
              <a:lnSpc>
                <a:spcPct val="109100"/>
              </a:lnSpc>
              <a:spcBef>
                <a:spcPts val="575"/>
              </a:spcBef>
            </a:pP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principal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raw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materials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used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TSUK‘s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steelmaking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processes</a:t>
            </a:r>
            <a:r>
              <a:rPr sz="90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during</a:t>
            </a:r>
            <a:r>
              <a:rPr sz="90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first</a:t>
            </a:r>
            <a:r>
              <a:rPr sz="90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half</a:t>
            </a:r>
            <a:r>
              <a:rPr sz="90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90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iron</a:t>
            </a:r>
            <a:r>
              <a:rPr sz="90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ore,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metallurgical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coal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scrap.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market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reference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for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iron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ore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fines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(China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F4F4F"/>
                </a:solidFill>
                <a:latin typeface="Arial MT"/>
                <a:cs typeface="Arial MT"/>
              </a:rPr>
              <a:t>CFR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F4F4F"/>
                </a:solidFill>
                <a:latin typeface="Arial MT"/>
                <a:cs typeface="Arial MT"/>
              </a:rPr>
              <a:t>6296)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lower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2024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than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75" baseline="-9259" dirty="0">
                <a:solidFill>
                  <a:srgbClr val="4F4F4F"/>
                </a:solidFill>
                <a:latin typeface="Arial MT"/>
                <a:cs typeface="Arial MT"/>
              </a:rPr>
              <a:t>previous</a:t>
            </a:r>
            <a:r>
              <a:rPr sz="1350" spc="750" baseline="-925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USG109/t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(-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$1lit)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low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China.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1350" spc="-89" baseline="3086" dirty="0">
                <a:solidFill>
                  <a:srgbClr val="4F4F4F"/>
                </a:solidFill>
                <a:latin typeface="Arial MT"/>
                <a:cs typeface="Arial MT"/>
              </a:rPr>
              <a:t>lowest</a:t>
            </a:r>
            <a:r>
              <a:rPr sz="1350" spc="17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60" baseline="3086" dirty="0">
                <a:solidFill>
                  <a:srgbClr val="4F4F4F"/>
                </a:solidFill>
                <a:latin typeface="Arial MT"/>
                <a:cs typeface="Arial MT"/>
              </a:rPr>
              <a:t>monthly</a:t>
            </a:r>
            <a:r>
              <a:rPr sz="1350" spc="11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average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reached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September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with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US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94/t,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whereas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highest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recorded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US5135/t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Jdn</a:t>
            </a:r>
            <a:r>
              <a:rPr sz="700" spc="-80" dirty="0">
                <a:solidFill>
                  <a:srgbClr val="4F4F4F"/>
                </a:solidFill>
                <a:latin typeface="Arial MT"/>
                <a:cs typeface="Arial MT"/>
              </a:rPr>
              <a:t>U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ary,The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hard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coking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coal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spot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F4F4F"/>
                </a:solidFill>
                <a:latin typeface="Arial MT"/>
                <a:cs typeface="Arial MT"/>
              </a:rPr>
              <a:t>pńce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(Australia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FOB)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declined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US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240/t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(-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ț56/t)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normalised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after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high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prices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04" baseline="3086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42" baseline="3086" dirty="0">
                <a:solidFill>
                  <a:srgbClr val="4F4F4F"/>
                </a:solidFill>
                <a:latin typeface="Arial MT"/>
                <a:cs typeface="Arial MT"/>
              </a:rPr>
              <a:t>second</a:t>
            </a:r>
            <a:r>
              <a:rPr sz="1350" spc="-11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half</a:t>
            </a:r>
            <a:r>
              <a:rPr sz="1350" spc="-2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1350" spc="-6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42" baseline="3086" dirty="0">
                <a:solidFill>
                  <a:srgbClr val="4F4F4F"/>
                </a:solidFill>
                <a:latin typeface="Arial MT"/>
                <a:cs typeface="Arial MT"/>
              </a:rPr>
              <a:t>2023.</a:t>
            </a:r>
            <a:r>
              <a:rPr sz="1350" spc="-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95" baseline="3086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1350" spc="-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57" baseline="3086" dirty="0">
                <a:solidFill>
                  <a:srgbClr val="4F4F4F"/>
                </a:solidFill>
                <a:latin typeface="Arial MT"/>
                <a:cs typeface="Arial MT"/>
              </a:rPr>
              <a:t>German</a:t>
            </a:r>
            <a:r>
              <a:rPr sz="1350" spc="-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35" baseline="3086" dirty="0">
                <a:solidFill>
                  <a:srgbClr val="4F4F4F"/>
                </a:solidFill>
                <a:latin typeface="Arial MT"/>
                <a:cs typeface="Arial MT"/>
              </a:rPr>
              <a:t>benchmark</a:t>
            </a:r>
            <a:r>
              <a:rPr sz="1350" spc="9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50" baseline="3086" dirty="0">
                <a:solidFill>
                  <a:srgbClr val="4F4F4F"/>
                </a:solidFill>
                <a:latin typeface="Arial MT"/>
                <a:cs typeface="Arial MT"/>
              </a:rPr>
              <a:t>scrap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1350" spc="-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(Sorte </a:t>
            </a:r>
            <a:r>
              <a:rPr sz="1350" spc="-179" baseline="3086" dirty="0">
                <a:solidFill>
                  <a:srgbClr val="4F4F4F"/>
                </a:solidFill>
                <a:latin typeface="Arial MT"/>
                <a:cs typeface="Arial MT"/>
              </a:rPr>
              <a:t>2</a:t>
            </a:r>
            <a:r>
              <a:rPr sz="1350" spc="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8t</a:t>
            </a:r>
            <a:r>
              <a:rPr sz="1350" spc="13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relatively</a:t>
            </a:r>
            <a:r>
              <a:rPr sz="90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stable</a:t>
            </a:r>
            <a:r>
              <a:rPr sz="90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G338/t</a:t>
            </a:r>
            <a:r>
              <a:rPr sz="90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(-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G2/t)</a:t>
            </a:r>
            <a:r>
              <a:rPr sz="90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compared</a:t>
            </a:r>
            <a:r>
              <a:rPr sz="90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revious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calendar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year.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CO2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78530" y="4948390"/>
            <a:ext cx="2840990" cy="46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10" algn="just">
              <a:lnSpc>
                <a:spcPct val="106700"/>
              </a:lnSpc>
              <a:spcBef>
                <a:spcPts val="100"/>
              </a:spcBef>
            </a:pPr>
            <a:r>
              <a:rPr sz="1350" spc="-157" baseline="3086" dirty="0">
                <a:solidFill>
                  <a:srgbClr val="4F4F4F"/>
                </a:solidFill>
                <a:latin typeface="Arial MT"/>
                <a:cs typeface="Arial MT"/>
              </a:rPr>
              <a:t>2024</a:t>
            </a:r>
            <a:r>
              <a:rPr sz="1350" spc="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th</a:t>
            </a:r>
            <a:r>
              <a:rPr sz="1350" spc="169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1350" spc="19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04" baseline="3086" dirty="0">
                <a:solidFill>
                  <a:srgbClr val="4F4F4F"/>
                </a:solidFill>
                <a:latin typeface="Arial MT"/>
                <a:cs typeface="Arial MT"/>
              </a:rPr>
              <a:t>(-</a:t>
            </a:r>
            <a:r>
              <a:rPr sz="1350" spc="-172" baseline="3086" dirty="0">
                <a:solidFill>
                  <a:srgbClr val="4F4F4F"/>
                </a:solidFill>
                <a:latin typeface="Arial MT"/>
                <a:cs typeface="Arial MT"/>
              </a:rPr>
              <a:t>€19/t)</a:t>
            </a:r>
            <a:r>
              <a:rPr sz="1350" spc="5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mainly</a:t>
            </a:r>
            <a:r>
              <a:rPr sz="1350" spc="22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35" baseline="3086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1350" spc="4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22" baseline="3086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1350" spc="-3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75" baseline="3086" dirty="0">
                <a:solidFill>
                  <a:srgbClr val="4F4F4F"/>
                </a:solidFill>
                <a:latin typeface="Arial MT"/>
                <a:cs typeface="Arial MT"/>
              </a:rPr>
              <a:t>limited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industńal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activity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202" baseline="3086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1350" spc="1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79" baseline="3086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1350" spc="-3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42" baseline="3086" dirty="0">
                <a:solidFill>
                  <a:srgbClr val="4F4F4F"/>
                </a:solidFill>
                <a:latin typeface="Arial MT"/>
                <a:cs typeface="Arial MT"/>
              </a:rPr>
              <a:t>warm</a:t>
            </a:r>
            <a:r>
              <a:rPr sz="1350" spc="89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winter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especially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44" baseline="3086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1350" spc="-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first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half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year,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thereby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reducing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allowances.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53018" y="5445261"/>
            <a:ext cx="2896235" cy="113538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8100" marR="30480" indent="1270" algn="just">
              <a:lnSpc>
                <a:spcPct val="113300"/>
              </a:lnSpc>
              <a:spcBef>
                <a:spcPts val="75"/>
              </a:spcBef>
            </a:pP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European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spot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Hot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Rolled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Coil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(Germany,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parity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point)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2024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€626/t</a:t>
            </a:r>
            <a:r>
              <a:rPr sz="90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(-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G87/t).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7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highest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15" dirty="0">
                <a:solidFill>
                  <a:srgbClr val="4F4F4F"/>
                </a:solidFill>
                <a:latin typeface="Arial MT"/>
                <a:cs typeface="Arial MT"/>
              </a:rPr>
              <a:t>pńce</a:t>
            </a:r>
            <a:r>
              <a:rPr sz="90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was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achieved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January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2024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€733/t</a:t>
            </a:r>
            <a:r>
              <a:rPr sz="90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restocking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endParaRPr sz="900">
              <a:latin typeface="Arial MT"/>
              <a:cs typeface="Arial MT"/>
            </a:endParaRPr>
          </a:p>
          <a:p>
            <a:pPr marL="68580" indent="3810" algn="just">
              <a:lnSpc>
                <a:spcPts val="1215"/>
              </a:lnSpc>
            </a:pPr>
            <a:r>
              <a:rPr sz="1100" spc="-70" dirty="0">
                <a:solidFill>
                  <a:srgbClr val="4F4F4F"/>
                </a:solidFill>
                <a:latin typeface="Arial MT"/>
                <a:cs typeface="Arial MT"/>
              </a:rPr>
              <a:t>'</a:t>
            </a:r>
            <a:r>
              <a:rPr sz="1350" spc="-104" baseline="-24691" dirty="0">
                <a:solidFill>
                  <a:srgbClr val="4F4F4F"/>
                </a:solidFill>
                <a:latin typeface="Arial MT"/>
                <a:cs typeface="Arial MT"/>
              </a:rPr>
              <a:t>^</a:t>
            </a:r>
            <a:r>
              <a:rPr sz="700" spc="-70" dirty="0">
                <a:solidFill>
                  <a:srgbClr val="4F4F4F"/>
                </a:solidFill>
                <a:latin typeface="Arial MT"/>
                <a:cs typeface="Arial MT"/>
              </a:rPr>
              <a:t>F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uptt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”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o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n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2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he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Red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Sea.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price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later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moved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downwards</a:t>
            </a:r>
            <a:endParaRPr sz="900">
              <a:latin typeface="Arial MT"/>
              <a:cs typeface="Arial MT"/>
            </a:endParaRPr>
          </a:p>
          <a:p>
            <a:pPr marL="40005" marR="36195" indent="27940">
              <a:lnSpc>
                <a:spcPct val="106700"/>
              </a:lnSpc>
              <a:spcBef>
                <a:spcPts val="10"/>
              </a:spcBef>
            </a:pPr>
            <a:r>
              <a:rPr sz="1050" spc="-52" baseline="3968" dirty="0">
                <a:solidFill>
                  <a:srgbClr val="4F4F4F"/>
                </a:solidFill>
                <a:latin typeface="Arial MT"/>
                <a:cs typeface="Arial MT"/>
              </a:rPr>
              <a:t>O</a:t>
            </a:r>
            <a:r>
              <a:rPr sz="1350" spc="-52" baseline="3086" dirty="0">
                <a:solidFill>
                  <a:srgbClr val="4F4F4F"/>
                </a:solidFill>
                <a:latin typeface="Arial MT"/>
                <a:cs typeface="Arial MT"/>
              </a:rPr>
              <a:t>r</a:t>
            </a:r>
            <a:r>
              <a:rPr sz="1350" spc="-15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04" baseline="3086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1350" spc="-9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9" baseline="3086" dirty="0">
                <a:solidFill>
                  <a:srgbClr val="4F4F4F"/>
                </a:solidFill>
                <a:latin typeface="Arial MT"/>
                <a:cs typeface="Arial MT"/>
              </a:rPr>
              <a:t>majority</a:t>
            </a:r>
            <a:r>
              <a:rPr sz="1350" spc="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persistent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low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demand,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ending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ê557/t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December.</a:t>
            </a:r>
            <a:endParaRPr sz="900">
              <a:latin typeface="Arial MT"/>
              <a:cs typeface="Arial MT"/>
            </a:endParaRPr>
          </a:p>
          <a:p>
            <a:pPr marL="49530">
              <a:lnSpc>
                <a:spcPct val="100000"/>
              </a:lnSpc>
              <a:spcBef>
                <a:spcPts val="480"/>
              </a:spcBef>
            </a:pPr>
            <a:r>
              <a:rPr sz="900" spc="-10" dirty="0">
                <a:solidFill>
                  <a:srgbClr val="7EA5CA"/>
                </a:solidFill>
                <a:latin typeface="Arial MT"/>
                <a:cs typeface="Arial MT"/>
              </a:rPr>
              <a:t>ytøøø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76822" y="6652386"/>
            <a:ext cx="2847340" cy="21748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335" marR="5080" indent="-635" algn="just">
              <a:lnSpc>
                <a:spcPct val="109200"/>
              </a:lnSpc>
              <a:spcBef>
                <a:spcPts val="95"/>
              </a:spcBef>
            </a:pP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Exports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China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F4F4F"/>
                </a:solidFill>
                <a:latin typeface="Arial MT"/>
                <a:cs typeface="Arial MT"/>
              </a:rPr>
              <a:t>co</a:t>
            </a:r>
            <a:r>
              <a:rPr sz="90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rest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 thë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World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highest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level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since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2016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at 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111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4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domestic</a:t>
            </a:r>
            <a:r>
              <a:rPr sz="90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China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decreased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significantly.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whereas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decline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production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was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More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moderate.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high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exports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China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resulted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52" baseline="3086" dirty="0">
                <a:solidFill>
                  <a:srgbClr val="4F4F4F"/>
                </a:solidFill>
                <a:latin typeface="Arial MT"/>
                <a:cs typeface="Arial MT"/>
              </a:rPr>
              <a:t>growing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44" baseline="3086" dirty="0">
                <a:solidFill>
                  <a:srgbClr val="4F4F4F"/>
                </a:solidFill>
                <a:latin typeface="Arial MT"/>
                <a:cs typeface="Arial MT"/>
              </a:rPr>
              <a:t>amount</a:t>
            </a:r>
            <a:r>
              <a:rPr sz="1350" spc="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1350" spc="7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67" baseline="3086" dirty="0">
                <a:solidFill>
                  <a:srgbClr val="4F4F4F"/>
                </a:solidFill>
                <a:latin typeface="Arial MT"/>
                <a:cs typeface="Arial MT"/>
              </a:rPr>
              <a:t>trade</a:t>
            </a:r>
            <a:r>
              <a:rPr sz="1350" spc="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42" baseline="3086" dirty="0">
                <a:solidFill>
                  <a:srgbClr val="4F4F4F"/>
                </a:solidFill>
                <a:latin typeface="Arial MT"/>
                <a:cs typeface="Arial MT"/>
              </a:rPr>
              <a:t>cases.</a:t>
            </a:r>
            <a:r>
              <a:rPr sz="1350" spc="4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baseline="3086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1350" spc="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82" baseline="3086" dirty="0">
                <a:solidFill>
                  <a:srgbClr val="4F4F4F"/>
                </a:solidFill>
                <a:latin typeface="Arial MT"/>
                <a:cs typeface="Arial MT"/>
              </a:rPr>
              <a:t>2024</a:t>
            </a:r>
            <a:r>
              <a:rPr sz="1350" spc="30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37" baseline="3086" dirty="0">
                <a:solidFill>
                  <a:srgbClr val="4F4F4F"/>
                </a:solidFill>
                <a:latin typeface="Arial MT"/>
                <a:cs typeface="Arial MT"/>
              </a:rPr>
              <a:t>imports</a:t>
            </a:r>
            <a:r>
              <a:rPr sz="1350" spc="37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into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42" baseline="3086" dirty="0">
                <a:solidFill>
                  <a:srgbClr val="4F4F4F"/>
                </a:solidFill>
                <a:latin typeface="Arial MT"/>
                <a:cs typeface="Arial MT"/>
              </a:rPr>
              <a:t>increased</a:t>
            </a:r>
            <a:r>
              <a:rPr sz="1350" spc="44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27.4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(2023: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25.6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Mt).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higher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imports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led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an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increase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market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share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imports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F4F4F"/>
                </a:solidFill>
                <a:latin typeface="Arial MT"/>
                <a:cs typeface="Arial MT"/>
              </a:rPr>
              <a:t>JB.69¢</a:t>
            </a:r>
            <a:r>
              <a:rPr sz="90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2023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J9.4S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2£I24.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trend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where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steel-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using-sectors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endParaRPr sz="9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25"/>
              </a:spcBef>
            </a:pP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•re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 increasingly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sourcing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third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countries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continued.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Low</a:t>
            </a:r>
            <a:endParaRPr sz="900">
              <a:latin typeface="Arial MT"/>
              <a:cs typeface="Arial MT"/>
            </a:endParaRPr>
          </a:p>
          <a:p>
            <a:pPr marL="13970" marR="8255" indent="635" algn="just">
              <a:lnSpc>
                <a:spcPct val="108900"/>
              </a:lnSpc>
              <a:spcBef>
                <a:spcPts val="70"/>
              </a:spcBef>
            </a:pP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F4F4F"/>
                </a:solidFill>
                <a:latin typeface="Arial MT"/>
                <a:cs typeface="Arial MT"/>
              </a:rPr>
              <a:t>pricęs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existing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safeguard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measures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helped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75" dirty="0">
                <a:solidFill>
                  <a:srgbClr val="4F4F4F"/>
                </a:solidFill>
                <a:latin typeface="Arial MT"/>
                <a:cs typeface="Arial MT"/>
              </a:rPr>
              <a:t>lİ</a:t>
            </a:r>
            <a:r>
              <a:rPr sz="900" spc="4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further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increases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imports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into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EU.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90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remained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350" spc="-187" baseline="3086" dirty="0">
                <a:solidFill>
                  <a:srgbClr val="4F4F4F"/>
                </a:solidFill>
                <a:latin typeface="Arial MT"/>
                <a:cs typeface="Arial MT"/>
              </a:rPr>
              <a:t>d</a:t>
            </a:r>
            <a:r>
              <a:rPr sz="1350" spc="-15" baseline="3086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importer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imports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10.7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Mt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(imports: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27.4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it,</a:t>
            </a:r>
            <a:r>
              <a:rPr sz="900" spc="48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exports: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16.7Mt).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region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became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importer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20J</a:t>
            </a:r>
            <a:r>
              <a:rPr sz="900" spc="-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5.</a:t>
            </a:r>
            <a:endParaRPr sz="900">
              <a:latin typeface="Arial MT"/>
              <a:cs typeface="Arial MT"/>
            </a:endParaRPr>
          </a:p>
          <a:p>
            <a:pPr marL="13335" algn="just">
              <a:lnSpc>
                <a:spcPct val="100000"/>
              </a:lnSpc>
              <a:spcBef>
                <a:spcPts val="530"/>
              </a:spcBef>
            </a:pPr>
            <a:r>
              <a:rPr sz="900" i="1" spc="-120" dirty="0">
                <a:solidFill>
                  <a:srgbClr val="3172AF"/>
                </a:solidFill>
                <a:latin typeface="Arial"/>
                <a:cs typeface="Arial"/>
              </a:rPr>
              <a:t>Prospects</a:t>
            </a:r>
            <a:r>
              <a:rPr sz="900" i="1" spc="50" dirty="0">
                <a:solidFill>
                  <a:srgbClr val="3172AF"/>
                </a:solidFill>
                <a:latin typeface="Arial"/>
                <a:cs typeface="Arial"/>
              </a:rPr>
              <a:t> </a:t>
            </a:r>
            <a:r>
              <a:rPr sz="900" i="1" spc="-65" dirty="0">
                <a:solidFill>
                  <a:srgbClr val="3172AF"/>
                </a:solidFill>
                <a:latin typeface="Arial"/>
                <a:cs typeface="Arial"/>
              </a:rPr>
              <a:t>(or</a:t>
            </a:r>
            <a:r>
              <a:rPr sz="900" i="1" spc="15" dirty="0">
                <a:solidFill>
                  <a:srgbClr val="3172AF"/>
                </a:solidFill>
                <a:latin typeface="Arial"/>
                <a:cs typeface="Arial"/>
              </a:rPr>
              <a:t> </a:t>
            </a:r>
            <a:r>
              <a:rPr sz="900" i="1" spc="-20" dirty="0">
                <a:solidFill>
                  <a:srgbClr val="3172AF"/>
                </a:solidFill>
                <a:latin typeface="Arial"/>
                <a:cs typeface="Arial"/>
              </a:rPr>
              <a:t>2025</a:t>
            </a:r>
            <a:endParaRPr sz="9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75293" y="8892878"/>
            <a:ext cx="2840990" cy="622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 marR="5080" indent="-3810" algn="just">
              <a:lnSpc>
                <a:spcPct val="108900"/>
              </a:lnSpc>
              <a:spcBef>
                <a:spcPts val="100"/>
              </a:spcBef>
            </a:pP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calendar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2025,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economic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growth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supported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lowering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bank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rates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in both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4F4F4F"/>
                </a:solidFill>
                <a:latin typeface="Arial MT"/>
                <a:cs typeface="Arial MT"/>
              </a:rPr>
              <a:t>EU</a:t>
            </a:r>
            <a:r>
              <a:rPr sz="90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UK.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However,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stronger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protectionism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globally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potential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trade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conflicts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90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anticipated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adverse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impact.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result,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economic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615" y="9839878"/>
            <a:ext cx="7239486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3374" y="1335150"/>
            <a:ext cx="7242534" cy="4267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40895" y="864699"/>
            <a:ext cx="141541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0" dirty="0">
                <a:solidFill>
                  <a:srgbClr val="084DA5"/>
                </a:solidFill>
                <a:latin typeface="Arial MT"/>
                <a:cs typeface="Arial MT"/>
              </a:rPr>
              <a:t>B3.</a:t>
            </a:r>
            <a:r>
              <a:rPr sz="1300" spc="-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1300" spc="-100" dirty="0">
                <a:solidFill>
                  <a:srgbClr val="084DA5"/>
                </a:solidFill>
                <a:latin typeface="Arial MT"/>
                <a:cs typeface="Arial MT"/>
              </a:rPr>
              <a:t>Business</a:t>
            </a:r>
            <a:r>
              <a:rPr sz="1300" spc="1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1300" spc="-75" dirty="0">
                <a:solidFill>
                  <a:srgbClr val="084DA5"/>
                </a:solidFill>
                <a:latin typeface="Arial MT"/>
                <a:cs typeface="Arial MT"/>
              </a:rPr>
              <a:t>Review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12109" y="9973308"/>
            <a:ext cx="94932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182476" y="9970259"/>
            <a:ext cx="112268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266065">
              <a:lnSpc>
                <a:spcPct val="100000"/>
              </a:lnSpc>
              <a:spcBef>
                <a:spcPts val="45"/>
              </a:spcBef>
            </a:pPr>
            <a:r>
              <a:rPr spc="-30" dirty="0">
                <a:solidFill>
                  <a:srgbClr val="2F2F2F"/>
                </a:solidFill>
              </a:rPr>
              <a:t>Page</a:t>
            </a:r>
            <a:r>
              <a:rPr spc="-35" dirty="0">
                <a:solidFill>
                  <a:srgbClr val="2F2F2F"/>
                </a:solidFill>
              </a:rPr>
              <a:t> </a:t>
            </a:r>
            <a:r>
              <a:rPr spc="-50" dirty="0">
                <a:solidFill>
                  <a:srgbClr val="3B3B3B"/>
                </a:solidFill>
              </a:rPr>
              <a:t>9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7372" y="1478167"/>
            <a:ext cx="2884170" cy="1513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 marR="30480" indent="3175" algn="just">
              <a:lnSpc>
                <a:spcPct val="114799"/>
              </a:lnSpc>
              <a:spcBef>
                <a:spcPts val="105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growth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1.1S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in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1.0%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expected.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Output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growth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sectors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expected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co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remain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low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low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investments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high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rates.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modest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recovery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2.2%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apparent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demand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for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forecast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2025.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likely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indirect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effects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USA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tariff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policy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weigh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on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global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trade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difficult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predict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degree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certainty.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opportunities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develop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short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notice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althou</a:t>
            </a:r>
            <a:r>
              <a:rPr sz="1275" spc="-44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inevitably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some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markets.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7411" y="3058706"/>
            <a:ext cx="2835275" cy="2386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0979">
              <a:lnSpc>
                <a:spcPct val="100000"/>
              </a:lnSpc>
              <a:spcBef>
                <a:spcPts val="100"/>
              </a:spcBef>
            </a:pPr>
            <a:r>
              <a:rPr sz="850" i="1" spc="-70" dirty="0">
                <a:solidFill>
                  <a:srgbClr val="246DB3"/>
                </a:solidFill>
                <a:latin typeface="Arial"/>
                <a:cs typeface="Arial"/>
              </a:rPr>
              <a:t>society</a:t>
            </a:r>
            <a:r>
              <a:rPr sz="850" i="1" spc="45" dirty="0">
                <a:solidFill>
                  <a:srgbClr val="246DB3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6DB3"/>
                </a:solidFill>
                <a:latin typeface="Arial"/>
                <a:cs typeface="Arial"/>
              </a:rPr>
              <a:t>adv‹x;acy</a:t>
            </a:r>
            <a:endParaRPr sz="850">
              <a:latin typeface="Arial"/>
              <a:cs typeface="Arial"/>
            </a:endParaRPr>
          </a:p>
          <a:p>
            <a:pPr marL="13335" marR="5080" indent="-1270" algn="just">
              <a:lnSpc>
                <a:spcPct val="114999"/>
              </a:lnSpc>
              <a:spcBef>
                <a:spcPts val="600"/>
              </a:spcBef>
            </a:pP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businesses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continuously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engage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governments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various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levels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civil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society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stakeholders,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governmental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organisations,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inform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elements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public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policy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regulation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business.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objective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help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create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right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conditions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industry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adoption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policies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would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create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level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playing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field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international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competitors,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competitive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attractive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conditions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innovation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investment,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energy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prices,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taxation,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pricing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leakage,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public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procurement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international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trade.</a:t>
            </a:r>
            <a:endParaRPr sz="850">
              <a:latin typeface="Arial MT"/>
              <a:cs typeface="Arial MT"/>
            </a:endParaRPr>
          </a:p>
          <a:p>
            <a:pPr marL="17145" marR="41910" indent="-1905" algn="just">
              <a:lnSpc>
                <a:spcPct val="114500"/>
              </a:lnSpc>
              <a:spcBef>
                <a:spcPts val="56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most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area 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civil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society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stakeholders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both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EU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levels.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governments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centred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how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plans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funded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ensuring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903600" y="5439420"/>
            <a:ext cx="17399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99415" algn="l"/>
                <a:tab pos="1085215" algn="l"/>
                <a:tab pos="1329055" algn="l"/>
              </a:tabLst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policy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environment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industrial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2347" y="5416558"/>
            <a:ext cx="949960" cy="803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">
              <a:lnSpc>
                <a:spcPct val="117700"/>
              </a:lnSpc>
              <a:spcBef>
                <a:spcPts val="100"/>
              </a:spcBef>
              <a:tabLst>
                <a:tab pos="465455" algn="l"/>
                <a:tab pos="731520" algn="l"/>
              </a:tabLst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secures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right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decarbonisation.</a:t>
            </a:r>
            <a:endParaRPr sz="85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  <a:spcBef>
                <a:spcPts val="675"/>
              </a:spcBef>
            </a:pPr>
            <a:r>
              <a:rPr sz="1050" spc="-10" dirty="0">
                <a:solidFill>
                  <a:srgbClr val="1659AA"/>
                </a:solidFill>
                <a:latin typeface="Arial MT"/>
                <a:cs typeface="Arial MT"/>
              </a:rPr>
              <a:t>Employees</a:t>
            </a:r>
            <a:endParaRPr sz="105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  <a:spcBef>
                <a:spcPts val="765"/>
              </a:spcBef>
            </a:pPr>
            <a:r>
              <a:rPr sz="850" i="1" spc="-65" dirty="0">
                <a:solidFill>
                  <a:srgbClr val="1659AA"/>
                </a:solidFill>
                <a:latin typeface="Arial"/>
                <a:cs typeface="Arial"/>
              </a:rPr>
              <a:t>Health</a:t>
            </a:r>
            <a:r>
              <a:rPr sz="850" i="1" spc="50" dirty="0">
                <a:solidFill>
                  <a:srgbClr val="1659AA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1659AA"/>
                </a:solidFill>
                <a:latin typeface="Arial"/>
                <a:cs typeface="Arial"/>
              </a:rPr>
              <a:t>and</a:t>
            </a:r>
            <a:r>
              <a:rPr sz="850" i="1" spc="-15" dirty="0">
                <a:solidFill>
                  <a:srgbClr val="1659AA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659AA"/>
                </a:solidFill>
                <a:latin typeface="Arial"/>
                <a:cs typeface="Arial"/>
              </a:rPr>
              <a:t>safety</a:t>
            </a:r>
            <a:endParaRPr sz="8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22011" y="6267029"/>
            <a:ext cx="2890520" cy="33756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2545" marR="32384" indent="-1905" algn="just">
              <a:lnSpc>
                <a:spcPct val="114700"/>
              </a:lnSpc>
              <a:spcBef>
                <a:spcPts val="105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first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priority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strives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ąChieve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goal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ensuring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zero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harm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our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employees,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contractors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communities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3F3F3F"/>
                </a:solidFill>
                <a:latin typeface="Arial MT"/>
                <a:cs typeface="Arial MT"/>
              </a:rPr>
              <a:t>we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operate.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Company‘s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ambition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remains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be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safety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benchmark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steel.</a:t>
            </a:r>
            <a:endParaRPr sz="850">
              <a:latin typeface="Arial MT"/>
              <a:cs typeface="Arial MT"/>
            </a:endParaRPr>
          </a:p>
          <a:p>
            <a:pPr marL="41910" marR="30480" indent="-1905" algn="just">
              <a:lnSpc>
                <a:spcPct val="114799"/>
              </a:lnSpc>
              <a:spcBef>
                <a:spcPts val="605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3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combined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lost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time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injury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frequency(LTIF)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contractors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improved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1.97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compared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2.64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previous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recordables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rate.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which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lost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time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injuries,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medical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treatment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cases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restricted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day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cases,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increased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slightly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4.04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2023/24,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4.2J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2024/25.</a:t>
            </a:r>
            <a:endParaRPr sz="850">
              <a:latin typeface="Arial MT"/>
              <a:cs typeface="Arial MT"/>
            </a:endParaRPr>
          </a:p>
          <a:p>
            <a:pPr marL="41910" marR="33020" indent="1270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UK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carry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hazard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studies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developing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leadership.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enabled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safe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cessation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decommissioning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blast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furnaces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coke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ovens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recorded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events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major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incidents.</a:t>
            </a:r>
            <a:endParaRPr sz="850">
              <a:latin typeface="Arial MT"/>
              <a:cs typeface="Arial MT"/>
            </a:endParaRPr>
          </a:p>
          <a:p>
            <a:pPr marL="38735" marR="34290" indent="-1270" algn="just">
              <a:lnSpc>
                <a:spcPct val="115300"/>
              </a:lnSpc>
              <a:spcBef>
                <a:spcPts val="555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operates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internal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1S-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PrincipIe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health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system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continuing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transition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towards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certified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mana</a:t>
            </a:r>
            <a:r>
              <a:rPr sz="1275" spc="-67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ement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system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ISO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45001: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2018,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sites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a|ready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having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successfully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ąChieved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external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ISO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certification.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05990" y="1475119"/>
            <a:ext cx="2840990" cy="15132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5080" algn="just">
              <a:lnSpc>
                <a:spcPct val="114799"/>
              </a:lnSpc>
              <a:spcBef>
                <a:spcPts val="105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deployed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focusing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occupational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safety,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occupational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well-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being.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Objectives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safe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decommissioning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spc="4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4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sites,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deployment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level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H&amp;S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standards,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well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improvements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identified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hazards;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isolation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immobilisation,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cranes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lifting,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functional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testing,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continuing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planned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migration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single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digital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permit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platform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ącross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sites.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15362" y="3038892"/>
            <a:ext cx="2839085" cy="2183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430" indent="1270" algn="just">
              <a:lnSpc>
                <a:spcPct val="114999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Occupational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focus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strengthening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alignment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assisting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organisation,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Supporting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absences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efficiently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effective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manner.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Physical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psychological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wellbeing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awareness</a:t>
            </a:r>
            <a:r>
              <a:rPr sz="850" spc="4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4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develop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upon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identified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improvements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made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over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past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few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years,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whilst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increasing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both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communication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education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around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identified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schedule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topics.</a:t>
            </a:r>
            <a:endParaRPr sz="850">
              <a:latin typeface="Arial MT"/>
              <a:cs typeface="Arial MT"/>
            </a:endParaRPr>
          </a:p>
          <a:p>
            <a:pPr marL="12700" marR="5080" indent="1905" algn="just">
              <a:lnSpc>
                <a:spcPct val="114799"/>
              </a:lnSpc>
              <a:spcBef>
                <a:spcPts val="58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demonstrated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ali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levels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site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undertaking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standardised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health,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environment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aodits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tours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migrate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single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platform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(Salus)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reporting,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investigation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3F3F3F"/>
                </a:solidFill>
                <a:latin typeface="Arial MT"/>
                <a:cs typeface="Arial MT"/>
              </a:rPr>
              <a:t>ąnd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recording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inspeccions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4" dirty="0">
                <a:solidFill>
                  <a:srgbClr val="3F3F3F"/>
                </a:solidFill>
                <a:latin typeface="Arial MT"/>
                <a:cs typeface="Arial MT"/>
              </a:rPr>
              <a:t>@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Sąfety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tours.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892598" y="5293102"/>
            <a:ext cx="2898140" cy="1268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algn="just">
              <a:lnSpc>
                <a:spcPct val="100000"/>
              </a:lnSpc>
              <a:spcBef>
                <a:spcPts val="100"/>
              </a:spcBef>
            </a:pPr>
            <a:r>
              <a:rPr sz="850" i="1" spc="-60" dirty="0">
                <a:solidFill>
                  <a:srgbClr val="2367B3"/>
                </a:solidFill>
                <a:latin typeface="Arial"/>
                <a:cs typeface="Arial"/>
              </a:rPr>
              <a:t>Healthy</a:t>
            </a:r>
            <a:r>
              <a:rPr sz="850" i="1" spc="40" dirty="0">
                <a:solidFill>
                  <a:srgbClr val="2367B3"/>
                </a:solidFill>
                <a:latin typeface="Arial"/>
                <a:cs typeface="Arial"/>
              </a:rPr>
              <a:t> </a:t>
            </a:r>
            <a:r>
              <a:rPr sz="850" i="1" spc="-65" dirty="0">
                <a:solidFill>
                  <a:srgbClr val="2367B3"/>
                </a:solidFill>
                <a:latin typeface="Arial"/>
                <a:cs typeface="Arial"/>
              </a:rPr>
              <a:t>Tato</a:t>
            </a:r>
            <a:r>
              <a:rPr sz="850" i="1" spc="25" dirty="0">
                <a:solidFill>
                  <a:srgbClr val="2367B3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367B3"/>
                </a:solidFill>
                <a:latin typeface="Arial"/>
                <a:cs typeface="Arial"/>
              </a:rPr>
              <a:t>Steel</a:t>
            </a:r>
            <a:endParaRPr sz="850">
              <a:latin typeface="Arial"/>
              <a:cs typeface="Arial"/>
            </a:endParaRPr>
          </a:p>
          <a:p>
            <a:pPr marL="38100" marR="30480" indent="1270" algn="just">
              <a:lnSpc>
                <a:spcPct val="114500"/>
              </a:lnSpc>
              <a:spcBef>
                <a:spcPts val="585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programme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embed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positive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culture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wellbeing,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strives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increase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awareness,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involvement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confidence.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regular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focus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health.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welłbeing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mental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health,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10" dirty="0">
                <a:solidFill>
                  <a:srgbClr val="3F3F3F"/>
                </a:solidFill>
                <a:latin typeface="Arial MT"/>
                <a:cs typeface="Arial MT"/>
              </a:rPr>
              <a:t>hąs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integrated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day-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to-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day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aimin</a:t>
            </a:r>
            <a:r>
              <a:rPr sz="1275" spc="-52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275" spc="-30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prevent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work-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illness,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encourage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surveillance,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promote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wellbeing,</a:t>
            </a:r>
            <a:r>
              <a:rPr sz="850" spc="45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4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recovery</a:t>
            </a:r>
            <a:r>
              <a:rPr sz="850" spc="4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rehabilitation.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18560" y="6614535"/>
            <a:ext cx="2839720" cy="1809114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 indent="1270" algn="just">
              <a:lnSpc>
                <a:spcPct val="114900"/>
              </a:lnSpc>
              <a:spcBef>
                <a:spcPts val="8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Dedicated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resources</a:t>
            </a:r>
            <a:r>
              <a:rPr sz="850" spc="4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put</a:t>
            </a:r>
            <a:r>
              <a:rPr sz="850" spc="4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place</a:t>
            </a:r>
            <a:r>
              <a:rPr sz="850" spc="48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deployment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Company's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mental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policy,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over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350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trained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Mental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First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Aiders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allow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people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step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conversation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mental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health.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wellbeing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hub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established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people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back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workplace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mental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issues.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world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mental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day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awareness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week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activities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reinforce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doing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throughout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range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including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Assistance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Programme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(EAP)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fully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5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4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well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4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4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dedicated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occupational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hygiene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team.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17683" y="8493805"/>
            <a:ext cx="2834640" cy="819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850" i="1" spc="-90" dirty="0">
                <a:solidFill>
                  <a:srgbClr val="1F66AF"/>
                </a:solidFill>
                <a:latin typeface="Arial"/>
                <a:cs typeface="Arial"/>
              </a:rPr>
              <a:t>Employee</a:t>
            </a:r>
            <a:r>
              <a:rPr sz="850" i="1" spc="95" dirty="0">
                <a:solidFill>
                  <a:srgbClr val="1F66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F66AF"/>
                </a:solidFill>
                <a:latin typeface="Arial"/>
                <a:cs typeface="Arial"/>
              </a:rPr>
              <a:t>numbers</a:t>
            </a:r>
            <a:endParaRPr sz="850">
              <a:latin typeface="Arial"/>
              <a:cs typeface="Arial"/>
            </a:endParaRPr>
          </a:p>
          <a:p>
            <a:pPr marL="13335" marR="5080" indent="3810" algn="just">
              <a:lnSpc>
                <a:spcPct val="115300"/>
              </a:lnSpc>
              <a:spcBef>
                <a:spcPts val="525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3J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2025,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6,046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7,753).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details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found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4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statements.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988" y="9888651"/>
            <a:ext cx="724253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2036" y="1365633"/>
            <a:ext cx="7193764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19092" y="873590"/>
            <a:ext cx="1414145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50" dirty="0">
                <a:solidFill>
                  <a:srgbClr val="0C59AA"/>
                </a:solidFill>
                <a:latin typeface="Arial MT"/>
                <a:cs typeface="Arial MT"/>
              </a:rPr>
              <a:t>B3.</a:t>
            </a:r>
            <a:r>
              <a:rPr sz="1350" spc="4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50" spc="-125" dirty="0">
                <a:solidFill>
                  <a:srgbClr val="0C59AA"/>
                </a:solidFill>
                <a:latin typeface="Arial MT"/>
                <a:cs typeface="Arial MT"/>
              </a:rPr>
              <a:t>Business</a:t>
            </a:r>
            <a:r>
              <a:rPr sz="1350" spc="1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50" spc="-105" dirty="0">
                <a:solidFill>
                  <a:srgbClr val="0C59AA"/>
                </a:solidFill>
                <a:latin typeface="Arial MT"/>
                <a:cs typeface="Arial MT"/>
              </a:rPr>
              <a:t>Review</a:t>
            </a:r>
            <a:endParaRPr sz="135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9602" rIns="0" bIns="0" rtlCol="0">
            <a:spAutoFit/>
          </a:bodyPr>
          <a:lstStyle/>
          <a:p>
            <a:pPr marL="97790">
              <a:lnSpc>
                <a:spcPct val="100000"/>
              </a:lnSpc>
              <a:spcBef>
                <a:spcPts val="20"/>
              </a:spcBef>
            </a:pPr>
            <a:r>
              <a:rPr spc="-95" dirty="0"/>
              <a:t>Tata</a:t>
            </a:r>
            <a:r>
              <a:rPr spc="35" dirty="0"/>
              <a:t> </a:t>
            </a:r>
            <a:r>
              <a:rPr spc="-75" dirty="0"/>
              <a:t>Steel</a:t>
            </a:r>
            <a:r>
              <a:rPr spc="15" dirty="0"/>
              <a:t> </a:t>
            </a:r>
            <a:r>
              <a:rPr spc="-110" dirty="0"/>
              <a:t>UK</a:t>
            </a:r>
            <a:r>
              <a:rPr spc="40" dirty="0"/>
              <a:t> </a:t>
            </a:r>
            <a:r>
              <a:rPr spc="-30" dirty="0"/>
              <a:t>Limited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148945" y="10019032"/>
            <a:ext cx="112395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&amp;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700262" y="10015984"/>
            <a:ext cx="31686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Paqc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646464"/>
                </a:solidFill>
                <a:latin typeface="Arial MT"/>
                <a:cs typeface="Arial MT"/>
              </a:rPr>
              <a:t>1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5339" y="1519320"/>
            <a:ext cx="2839720" cy="8138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 algn="just">
              <a:lnSpc>
                <a:spcPct val="100000"/>
              </a:lnSpc>
              <a:spcBef>
                <a:spcPts val="100"/>
              </a:spcBef>
            </a:pPr>
            <a:r>
              <a:rPr sz="850" i="1" spc="-70" dirty="0">
                <a:solidFill>
                  <a:srgbClr val="1162B1"/>
                </a:solidFill>
                <a:latin typeface="Arial"/>
                <a:cs typeface="Arial"/>
              </a:rPr>
              <a:t>Employment</a:t>
            </a:r>
            <a:r>
              <a:rPr sz="850" i="1" spc="10" dirty="0">
                <a:solidFill>
                  <a:srgbClr val="1162B1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757575"/>
                </a:solidFill>
                <a:latin typeface="Arial"/>
                <a:cs typeface="Arial"/>
              </a:rPr>
              <a:t>poIic.es</a:t>
            </a:r>
            <a:endParaRPr sz="850">
              <a:latin typeface="Arial"/>
              <a:cs typeface="Arial"/>
            </a:endParaRPr>
          </a:p>
          <a:p>
            <a:pPr marL="12700" marR="11430" indent="1270" algn="just">
              <a:lnSpc>
                <a:spcPct val="115599"/>
              </a:lnSpc>
              <a:spcBef>
                <a:spcPts val="550"/>
              </a:spcBef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There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well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established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effec(ive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arrangements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each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location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communication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consultation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trade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union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representatives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systemat'caIIy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provide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with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maners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concern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them.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strives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ensure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well-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developed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policies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procedures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place for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consulting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negotiating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trade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unions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so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views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considered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making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decisions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likely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affect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interests.</a:t>
            </a:r>
            <a:endParaRPr sz="850">
              <a:latin typeface="Arial MT"/>
              <a:cs typeface="Arial MT"/>
            </a:endParaRPr>
          </a:p>
          <a:p>
            <a:pPr marL="15875" marR="10795" indent="-1905" algn="just">
              <a:lnSpc>
                <a:spcPct val="115700"/>
              </a:lnSpc>
              <a:spcBef>
                <a:spcPts val="57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committed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provide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environment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values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differences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employee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backgrounds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skills.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aim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provide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equal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opportunity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maximise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available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diverse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workforce.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continued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embed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flexibility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adaptive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working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supporting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diversity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inclusivity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action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plan.</a:t>
            </a:r>
            <a:endParaRPr sz="850">
              <a:latin typeface="Arial MT"/>
              <a:cs typeface="Arial MT"/>
            </a:endParaRPr>
          </a:p>
          <a:p>
            <a:pPr marL="15875" marR="5080" indent="-1905" algn="just">
              <a:lnSpc>
                <a:spcPct val="115300"/>
              </a:lnSpc>
              <a:spcBef>
                <a:spcPts val="575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course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past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TSUK.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primary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focus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resources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directed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towards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supporting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previously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announced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restructure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transformation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5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Company.</a:t>
            </a:r>
            <a:r>
              <a:rPr sz="850" spc="5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5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5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significant</a:t>
            </a:r>
            <a:r>
              <a:rPr sz="850" spc="6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restructure</a:t>
            </a:r>
            <a:r>
              <a:rPr sz="850" spc="5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transformation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programme</a:t>
            </a:r>
            <a:r>
              <a:rPr sz="850" spc="3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secure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3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45" dirty="0">
                <a:solidFill>
                  <a:srgbClr val="4D4D4D"/>
                </a:solidFill>
                <a:latin typeface="Arial MT"/>
                <a:cs typeface="Arial MT"/>
              </a:rPr>
              <a:t>—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sustainable,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green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business.</a:t>
            </a:r>
            <a:endParaRPr sz="850">
              <a:latin typeface="Arial MT"/>
              <a:cs typeface="Arial MT"/>
            </a:endParaRPr>
          </a:p>
          <a:p>
            <a:pPr marL="15875" marR="5080" indent="1270" algn="just">
              <a:lnSpc>
                <a:spcPct val="115100"/>
              </a:lnSpc>
              <a:spcBef>
                <a:spcPts val="580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lower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CO2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involved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safely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smoothly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bringing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traditional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iron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making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operations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18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end,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but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supporting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those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directly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affected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changes.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managing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Voluntary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Redundancy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(VR)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Aspiration</a:t>
            </a:r>
            <a:r>
              <a:rPr sz="850" spc="2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Process</a:t>
            </a:r>
            <a:r>
              <a:rPr sz="850" spc="2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collectively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recognised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areas.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supporting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cross-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matching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employees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roles,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providing Suitable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outplacement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support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all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affected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individuals,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introducing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enhanced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redundancy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package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work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ng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with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external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partners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provide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training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those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who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look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reskill </a:t>
            </a:r>
            <a:r>
              <a:rPr sz="850" spc="-190" dirty="0">
                <a:solidFill>
                  <a:srgbClr val="4F4F4F"/>
                </a:solidFill>
                <a:latin typeface="Arial MT"/>
                <a:cs typeface="Arial MT"/>
              </a:rPr>
              <a:t>AJI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this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more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4" dirty="0">
                <a:solidFill>
                  <a:srgbClr val="4F4F4F"/>
                </a:solidFill>
                <a:latin typeface="Arial MT"/>
                <a:cs typeface="Arial MT"/>
              </a:rPr>
              <a:t>›s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ensure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our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people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set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future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following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transformation.</a:t>
            </a:r>
            <a:endParaRPr sz="850">
              <a:latin typeface="Arial MT"/>
              <a:cs typeface="Arial MT"/>
            </a:endParaRPr>
          </a:p>
          <a:p>
            <a:pPr marL="16510" marR="9525" indent="4445" algn="just">
              <a:lnSpc>
                <a:spcPct val="115900"/>
              </a:lnSpc>
              <a:spcBef>
                <a:spcPts val="570"/>
              </a:spcBef>
            </a:pP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Support</a:t>
            </a:r>
            <a:r>
              <a:rPr sz="850" spc="43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3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involved</a:t>
            </a:r>
            <a:r>
              <a:rPr sz="850" spc="40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engagement</a:t>
            </a:r>
            <a:r>
              <a:rPr sz="850" spc="4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40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wide</a:t>
            </a:r>
            <a:r>
              <a:rPr sz="850" spc="3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range</a:t>
            </a:r>
            <a:r>
              <a:rPr sz="850" spc="4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stąkeholders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45" dirty="0">
                <a:solidFill>
                  <a:srgbClr val="4F4F4F"/>
                </a:solidFill>
                <a:latin typeface="Arial MT"/>
                <a:cs typeface="Arial MT"/>
              </a:rPr>
              <a:t>—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trade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unions,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Welsh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Government,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Government,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Local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Councils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support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agencies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included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enhanced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redundancy</a:t>
            </a:r>
            <a:r>
              <a:rPr sz="850" spc="7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package,</a:t>
            </a:r>
            <a:r>
              <a:rPr sz="850" spc="7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outplacement</a:t>
            </a:r>
            <a:r>
              <a:rPr sz="850" spc="7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guidance,</a:t>
            </a:r>
            <a:r>
              <a:rPr sz="850" spc="6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retirement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information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training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re-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skilling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new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roles.</a:t>
            </a:r>
            <a:endParaRPr sz="850">
              <a:latin typeface="Arial MT"/>
              <a:cs typeface="Arial MT"/>
            </a:endParaRPr>
          </a:p>
          <a:p>
            <a:pPr marL="12700" marR="9525" indent="2540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midst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such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changes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business,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maintains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excellence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commitment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its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employees,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who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continue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excel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own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right</a:t>
            </a:r>
            <a:r>
              <a:rPr sz="850" spc="20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particular,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proud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achievements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this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its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apprentices.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who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picked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up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multiple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awards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such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gold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medal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Welsh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Senedd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Competition,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first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prize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Welsh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F4F4F"/>
                </a:solidFill>
                <a:latin typeface="Arial MT"/>
                <a:cs typeface="Arial MT"/>
              </a:rPr>
              <a:t>STEM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awards,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coming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runner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up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MAKE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85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ManufaC(ur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ng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AwardS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Apprentice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category</a:t>
            </a:r>
            <a:endParaRPr sz="850">
              <a:latin typeface="Arial MT"/>
              <a:cs typeface="Arial MT"/>
            </a:endParaRPr>
          </a:p>
          <a:p>
            <a:pPr marL="12700" marR="5080" indent="1270" algn="just">
              <a:lnSpc>
                <a:spcPct val="115300"/>
              </a:lnSpc>
              <a:spcBef>
                <a:spcPts val="575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tra”ning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development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TSUK's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people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continues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be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core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organ”sation,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create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(hriving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business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an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environment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where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employees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grow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This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is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why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is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proud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Training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Academy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Team,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who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received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highly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prestigious,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Princess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Royal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Award,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presented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Her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Royal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879004" y="1502554"/>
            <a:ext cx="2851785" cy="2564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 marR="16510" indent="-1905" algn="just">
              <a:lnSpc>
                <a:spcPct val="115300"/>
              </a:lnSpc>
              <a:spcBef>
                <a:spcPts val="100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Highness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“outstanding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training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skills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development*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apprenticeship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trainee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schemes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across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endParaRPr sz="850">
              <a:latin typeface="Arial MT"/>
              <a:cs typeface="Arial MT"/>
            </a:endParaRPr>
          </a:p>
          <a:p>
            <a:pPr marL="12700" marR="6985" indent="635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strives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ensure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well-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developed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policies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procedures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place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consulting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negotiating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trade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unions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views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considered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making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decisions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likely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affect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interests</a:t>
            </a:r>
            <a:endParaRPr sz="850">
              <a:latin typeface="Arial MT"/>
              <a:cs typeface="Arial MT"/>
            </a:endParaRPr>
          </a:p>
          <a:p>
            <a:pPr marL="12700" marR="5080" indent="1270" algn="just">
              <a:lnSpc>
                <a:spcPct val="115300"/>
              </a:lnSpc>
              <a:spcBef>
                <a:spcPts val="60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requirements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job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applicants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existing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members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staff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who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disability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reviewed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ensure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reasonable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adjustments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made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enable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them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perform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10" dirty="0">
                <a:solidFill>
                  <a:srgbClr val="4D4D4D"/>
                </a:solidFill>
                <a:latin typeface="Arial MT"/>
                <a:cs typeface="Arial MT"/>
              </a:rPr>
              <a:t>we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as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possible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recruitment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process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while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employed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by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Company.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Opportunities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promotion,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access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facilities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employment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unreasonably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reasonable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adjustments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made.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reasonable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measures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will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taken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4D4D4D"/>
                </a:solidFill>
                <a:latin typeface="Arial MT"/>
                <a:cs typeface="Arial MT"/>
              </a:rPr>
              <a:t>co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ensure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disabled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staff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given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opportunity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participate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ful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y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workplace,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training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career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opportunities.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78563" y="4117987"/>
            <a:ext cx="2853055" cy="32296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4604" marR="6350" algn="just">
              <a:lnSpc>
                <a:spcPct val="114799"/>
              </a:lnSpc>
              <a:spcBef>
                <a:spcPts val="105"/>
              </a:spcBef>
            </a:pP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Enterprise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subsidiary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helps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economic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regeneration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communities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affected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industry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continues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deliver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packages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measures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variety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businesses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across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manufacturing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regions</a:t>
            </a:r>
            <a:r>
              <a:rPr sz="850" spc="4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4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help</a:t>
            </a:r>
            <a:r>
              <a:rPr sz="850" spc="3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4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create</a:t>
            </a:r>
            <a:r>
              <a:rPr sz="850" spc="4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new</a:t>
            </a:r>
            <a:r>
              <a:rPr sz="850" spc="40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job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opportunities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communities.</a:t>
            </a:r>
            <a:endParaRPr sz="8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705"/>
              </a:spcBef>
            </a:pPr>
            <a:r>
              <a:rPr sz="850" i="1" spc="-120" dirty="0">
                <a:solidFill>
                  <a:srgbClr val="2A6EAF"/>
                </a:solidFill>
                <a:latin typeface="Arial"/>
                <a:cs typeface="Arial"/>
              </a:rPr>
              <a:t>UK</a:t>
            </a:r>
            <a:r>
              <a:rPr sz="850" i="1" spc="30" dirty="0">
                <a:solidFill>
                  <a:srgbClr val="2A6EAF"/>
                </a:solidFill>
                <a:latin typeface="Arial"/>
                <a:cs typeface="Arial"/>
              </a:rPr>
              <a:t> </a:t>
            </a:r>
            <a:r>
              <a:rPr sz="850" i="1" spc="-85" dirty="0">
                <a:solidFill>
                  <a:srgbClr val="2A6EAF"/>
                </a:solidFill>
                <a:latin typeface="Arial"/>
                <a:cs typeface="Arial"/>
              </a:rPr>
              <a:t>Gender</a:t>
            </a:r>
            <a:r>
              <a:rPr sz="850" i="1" spc="75" dirty="0">
                <a:solidFill>
                  <a:srgbClr val="2A6EAF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2A6EAF"/>
                </a:solidFill>
                <a:latin typeface="Arial"/>
                <a:cs typeface="Arial"/>
              </a:rPr>
              <a:t>poy</a:t>
            </a:r>
            <a:endParaRPr sz="850">
              <a:latin typeface="Arial"/>
              <a:cs typeface="Arial"/>
            </a:endParaRPr>
          </a:p>
          <a:p>
            <a:pPr marL="13970" marR="5080" indent="1270" algn="just">
              <a:lnSpc>
                <a:spcPct val="115300"/>
              </a:lnSpc>
              <a:spcBef>
                <a:spcPts val="58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UK,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Equality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Act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Z010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(Gender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Pay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Gap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nformation)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Regulations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2017,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employers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than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250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required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publish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annually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their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gender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pay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gap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percentage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differences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pay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between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male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female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previous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year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first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published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results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2018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again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has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published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results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website</a:t>
            </a:r>
            <a:endParaRPr sz="850">
              <a:latin typeface="Arial MT"/>
              <a:cs typeface="Arial MT"/>
            </a:endParaRPr>
          </a:p>
          <a:p>
            <a:pPr marL="15875" marR="5715" indent="-1905" algn="just">
              <a:lnSpc>
                <a:spcPct val="115300"/>
              </a:lnSpc>
              <a:spcBef>
                <a:spcPts val="600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Relative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national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industry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statistics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gender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pay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gap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(2.89¢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mean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gender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pay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gap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4.0%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median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gender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pay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gap)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continues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lower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end.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continues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focus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steps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further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enhance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diversity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organisation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because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believes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having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right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people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›n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right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j¢ib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important.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80145" y="7414711"/>
            <a:ext cx="2849880" cy="2240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 algn="just">
              <a:lnSpc>
                <a:spcPct val="100000"/>
              </a:lnSpc>
              <a:spcBef>
                <a:spcPts val="100"/>
              </a:spcBef>
            </a:pPr>
            <a:r>
              <a:rPr sz="850" i="1" spc="-90" dirty="0">
                <a:solidFill>
                  <a:srgbClr val="2D6EAC"/>
                </a:solidFill>
                <a:latin typeface="Arial"/>
                <a:cs typeface="Arial"/>
              </a:rPr>
              <a:t>Pension</a:t>
            </a:r>
            <a:r>
              <a:rPr sz="850" i="1" spc="7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2D6EAC"/>
                </a:solidFill>
                <a:latin typeface="Arial MT"/>
                <a:cs typeface="Arial MT"/>
              </a:rPr>
              <a:t>orror›pemenłs</a:t>
            </a:r>
            <a:endParaRPr sz="850">
              <a:latin typeface="Arial MT"/>
              <a:cs typeface="Arial MT"/>
            </a:endParaRPr>
          </a:p>
          <a:p>
            <a:pPr marL="12700" marR="5080" indent="-635" algn="just">
              <a:lnSpc>
                <a:spcPct val="115300"/>
              </a:lnSpc>
              <a:spcBef>
                <a:spcPts val="550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4D4D4D"/>
                </a:solidFill>
                <a:latin typeface="Arial MT"/>
                <a:cs typeface="Arial MT"/>
              </a:rPr>
              <a:t>pr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incipa</a:t>
            </a:r>
            <a:r>
              <a:rPr sz="850" spc="-60" dirty="0">
                <a:solidFill>
                  <a:srgbClr val="6B6B6B"/>
                </a:solidFill>
                <a:latin typeface="Arial MT"/>
                <a:cs typeface="Arial MT"/>
              </a:rPr>
              <a:t>I</a:t>
            </a:r>
            <a:r>
              <a:rPr sz="850" dirty="0">
                <a:solidFill>
                  <a:srgbClr val="6B6B6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defined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benefit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pension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at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31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2025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British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Pension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(’BSPS’)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closed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accrual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came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existence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endParaRPr sz="850">
              <a:latin typeface="Arial MT"/>
              <a:cs typeface="Arial MT"/>
            </a:endParaRPr>
          </a:p>
          <a:p>
            <a:pPr marL="17145" indent="635" algn="just">
              <a:lnSpc>
                <a:spcPct val="100000"/>
              </a:lnSpc>
              <a:spcBef>
                <a:spcPts val="15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28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2018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3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regulated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apportionment</a:t>
            </a:r>
            <a:endParaRPr sz="850">
              <a:latin typeface="Arial MT"/>
              <a:cs typeface="Arial MT"/>
            </a:endParaRPr>
          </a:p>
          <a:p>
            <a:pPr marL="13335" marR="5080" indent="3810" algn="just">
              <a:lnSpc>
                <a:spcPct val="115300"/>
              </a:lnSpc>
              <a:spcBef>
                <a:spcPts val="2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arrangement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(’RAA1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agreed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between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TSL,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Trustee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old </a:t>
            </a:r>
            <a:r>
              <a:rPr sz="850" spc="-155" dirty="0">
                <a:solidFill>
                  <a:srgbClr val="4D4D4D"/>
                </a:solidFill>
                <a:latin typeface="Arial MT"/>
                <a:cs typeface="Arial MT"/>
              </a:rPr>
              <a:t>BSPS,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15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Pensions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Regulator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Pension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Prr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tect‹on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Fund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(’PPF§.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Pension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arrangements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US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now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provided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way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defined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contribution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endParaRPr sz="8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73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Further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deta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provided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Note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26</a:t>
            </a:r>
            <a:endParaRPr sz="850">
              <a:latin typeface="Arial MT"/>
              <a:cs typeface="Arial MT"/>
            </a:endParaRPr>
          </a:p>
          <a:p>
            <a:pPr marL="19050" algn="just">
              <a:lnSpc>
                <a:spcPct val="100000"/>
              </a:lnSpc>
              <a:spcBef>
                <a:spcPts val="705"/>
              </a:spcBef>
            </a:pPr>
            <a:r>
              <a:rPr sz="850" i="1" spc="-20" dirty="0">
                <a:solidFill>
                  <a:srgbClr val="2A6EAF"/>
                </a:solidFill>
                <a:latin typeface="Arial"/>
                <a:cs typeface="Arial"/>
              </a:rPr>
              <a:t>ł</a:t>
            </a:r>
            <a:r>
              <a:rPr sz="850" i="1" spc="-55" dirty="0">
                <a:solidFill>
                  <a:srgbClr val="2A6EAF"/>
                </a:solidFill>
                <a:latin typeface="Arial"/>
                <a:cs typeface="Arial"/>
              </a:rPr>
              <a:t> todem</a:t>
            </a:r>
            <a:r>
              <a:rPr sz="850" i="1" spc="-15" dirty="0">
                <a:solidFill>
                  <a:srgbClr val="2A6EAF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2A6EAF"/>
                </a:solidFill>
                <a:latin typeface="Arial"/>
                <a:cs typeface="Arial"/>
              </a:rPr>
              <a:t>Slavery</a:t>
            </a:r>
            <a:r>
              <a:rPr sz="850" i="1" spc="70" dirty="0">
                <a:solidFill>
                  <a:srgbClr val="2A6EAF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2A6EAF"/>
                </a:solidFill>
                <a:latin typeface="Arial"/>
                <a:cs typeface="Arial"/>
              </a:rPr>
              <a:t>Act</a:t>
            </a:r>
            <a:endParaRPr sz="850">
              <a:latin typeface="Arial"/>
              <a:cs typeface="Arial"/>
            </a:endParaRPr>
          </a:p>
          <a:p>
            <a:pPr marL="17780" marR="14604" indent="-1270" algn="just">
              <a:lnSpc>
                <a:spcPct val="117700"/>
              </a:lnSpc>
              <a:spcBef>
                <a:spcPts val="555"/>
              </a:spcBef>
            </a:pP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Section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54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Modern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Slavery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Act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201$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requires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relevant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organisations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carrying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business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publ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sh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a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5567" y="9839878"/>
            <a:ext cx="7242534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892" y="1341247"/>
            <a:ext cx="7260823" cy="4267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16510" y="867747"/>
            <a:ext cx="141859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dirty="0">
                <a:solidFill>
                  <a:srgbClr val="084FA7"/>
                </a:solidFill>
                <a:latin typeface="Arial MT"/>
                <a:cs typeface="Arial MT"/>
              </a:rPr>
              <a:t>B3.</a:t>
            </a:r>
            <a:r>
              <a:rPr sz="1300" spc="20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300" spc="-105" dirty="0">
                <a:solidFill>
                  <a:srgbClr val="084FA7"/>
                </a:solidFill>
                <a:latin typeface="Arial MT"/>
                <a:cs typeface="Arial MT"/>
              </a:rPr>
              <a:t>Business</a:t>
            </a:r>
            <a:r>
              <a:rPr sz="1300" spc="15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300" spc="-75" dirty="0">
                <a:solidFill>
                  <a:srgbClr val="084FA7"/>
                </a:solidFill>
                <a:latin typeface="Arial MT"/>
                <a:cs typeface="Arial MT"/>
              </a:rPr>
              <a:t>Review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5391" y="1481215"/>
            <a:ext cx="2851785" cy="58540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6510" indent="3175" algn="just">
              <a:lnSpc>
                <a:spcPct val="114799"/>
              </a:lnSpc>
              <a:spcBef>
                <a:spcPts val="105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statement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setting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taken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ensure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slavery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human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trafficking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taking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place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organisation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supply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chains.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22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August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2024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approved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statement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ended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2024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has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issued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behalf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itself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subsidiary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published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TSE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website.</a:t>
            </a:r>
            <a:endParaRPr sz="850">
              <a:latin typeface="Arial MT"/>
              <a:cs typeface="Arial MT"/>
            </a:endParaRPr>
          </a:p>
          <a:p>
            <a:pPr marR="1233170" algn="ctr">
              <a:lnSpc>
                <a:spcPct val="100000"/>
              </a:lnSpc>
              <a:spcBef>
                <a:spcPts val="755"/>
              </a:spcBef>
            </a:pPr>
            <a:r>
              <a:rPr sz="850" i="1" spc="-10" dirty="0">
                <a:solidFill>
                  <a:srgbClr val="2469AF"/>
                </a:solidFill>
                <a:latin typeface="Arial"/>
                <a:cs typeface="Arial"/>
              </a:rPr>
              <a:t>Engagement</a:t>
            </a:r>
            <a:endParaRPr sz="850">
              <a:latin typeface="Arial"/>
              <a:cs typeface="Arial"/>
            </a:endParaRPr>
          </a:p>
          <a:p>
            <a:pPr marL="20955" marR="10795" indent="-3810" algn="just">
              <a:lnSpc>
                <a:spcPct val="115300"/>
              </a:lnSpc>
              <a:spcBef>
                <a:spcPts val="550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strives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enrich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local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communities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contribute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future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economic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social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wellbeing.</a:t>
            </a:r>
            <a:endParaRPr sz="850">
              <a:latin typeface="Arial MT"/>
              <a:cs typeface="Arial MT"/>
            </a:endParaRPr>
          </a:p>
          <a:p>
            <a:pPr marL="18415" marR="12700" indent="-1905" algn="just">
              <a:lnSpc>
                <a:spcPct val="114799"/>
              </a:lnSpc>
              <a:spcBef>
                <a:spcPts val="58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J8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February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2025,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received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planning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approval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construction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state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electric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arc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furnace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site.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planning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process,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8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several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community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sessions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locally. giving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residents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opportunity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interact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with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leaders,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ask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questions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understand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detail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proposals.</a:t>
            </a:r>
            <a:endParaRPr sz="850">
              <a:latin typeface="Arial MT"/>
              <a:cs typeface="Arial MT"/>
            </a:endParaRPr>
          </a:p>
          <a:p>
            <a:pPr marL="21590" marR="6350" indent="-1905" algn="just">
              <a:lnSpc>
                <a:spcPct val="114900"/>
              </a:lnSpc>
              <a:spcBef>
                <a:spcPts val="580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success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events,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ongoing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community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engagement,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clear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Committee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decision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approve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planning.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Councillors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spoke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importance of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local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area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how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go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above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beyond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serve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community.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plays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testament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vąlues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importance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strong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relationships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local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community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stakeholders.</a:t>
            </a:r>
            <a:endParaRPr sz="850">
              <a:latin typeface="Arial MT"/>
              <a:cs typeface="Arial MT"/>
            </a:endParaRPr>
          </a:p>
          <a:p>
            <a:pPr marL="24765" marR="6350" indent="-1905" algn="just">
              <a:lnSpc>
                <a:spcPct val="114700"/>
              </a:lnSpc>
              <a:spcBef>
                <a:spcPts val="60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programme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proactive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community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partnerships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embraces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three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aspects: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haalth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wellbeing,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environment.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education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learning.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sponsors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running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event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Richard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Burton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10K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near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now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42nd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year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raised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£60.000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local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charities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good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causes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Z024.</a:t>
            </a:r>
            <a:endParaRPr sz="850">
              <a:latin typeface="Arial MT"/>
              <a:cs typeface="Arial MT"/>
            </a:endParaRPr>
          </a:p>
          <a:p>
            <a:pPr marL="24130" marR="6985" indent="2540" algn="just">
              <a:lnSpc>
                <a:spcPct val="117700"/>
              </a:lnSpc>
              <a:spcBef>
                <a:spcPts val="525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wellbeing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crucial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aspect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our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work,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celebrated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3F3F3F"/>
                </a:solidFill>
                <a:latin typeface="Arial MT"/>
                <a:cs typeface="Arial MT"/>
              </a:rPr>
              <a:t>J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anniversary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Aberavon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Wizards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League</a:t>
            </a:r>
            <a:endParaRPr sz="850">
              <a:latin typeface="Arial MT"/>
              <a:cs typeface="Arial MT"/>
            </a:endParaRPr>
          </a:p>
          <a:p>
            <a:pPr marL="21590" marR="5080" indent="3810" algn="just">
              <a:lnSpc>
                <a:spcPts val="1180"/>
              </a:lnSpc>
              <a:spcBef>
                <a:spcPts val="4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providing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accessible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football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netball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tournament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every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primary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school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Port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Talbot,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covering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kit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travel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every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match.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FY25.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scheme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reached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JS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schools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over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300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children.</a:t>
            </a:r>
            <a:endParaRPr sz="850">
              <a:latin typeface="Arial MT"/>
              <a:cs typeface="Arial MT"/>
            </a:endParaRPr>
          </a:p>
          <a:p>
            <a:pPr marR="1207135" algn="ctr">
              <a:lnSpc>
                <a:spcPct val="100000"/>
              </a:lnSpc>
              <a:spcBef>
                <a:spcPts val="600"/>
              </a:spcBef>
            </a:pPr>
            <a:r>
              <a:rPr sz="1050" spc="-40" dirty="0">
                <a:solidFill>
                  <a:srgbClr val="0E4FA1"/>
                </a:solidFill>
                <a:latin typeface="Arial MT"/>
                <a:cs typeface="Arial MT"/>
              </a:rPr>
              <a:t>Sustainability</a:t>
            </a:r>
            <a:r>
              <a:rPr sz="1050" spc="-30" dirty="0">
                <a:solidFill>
                  <a:srgbClr val="0E4FA1"/>
                </a:solidFill>
                <a:latin typeface="Arial MT"/>
                <a:cs typeface="Arial MT"/>
              </a:rPr>
              <a:t> </a:t>
            </a:r>
            <a:r>
              <a:rPr sz="1050" dirty="0">
                <a:solidFill>
                  <a:srgbClr val="0E4FA1"/>
                </a:solidFill>
                <a:latin typeface="Arial MT"/>
                <a:cs typeface="Arial MT"/>
              </a:rPr>
              <a:t>&amp;</a:t>
            </a:r>
            <a:r>
              <a:rPr sz="1050" spc="165" dirty="0">
                <a:solidFill>
                  <a:srgbClr val="0E4FA1"/>
                </a:solidFill>
                <a:latin typeface="Arial MT"/>
                <a:cs typeface="Arial MT"/>
              </a:rPr>
              <a:t> </a:t>
            </a:r>
            <a:r>
              <a:rPr sz="1050" spc="-20" dirty="0">
                <a:solidFill>
                  <a:srgbClr val="0E4FA1"/>
                </a:solidFill>
                <a:latin typeface="Arial MT"/>
                <a:cs typeface="Arial MT"/>
              </a:rPr>
              <a:t>Environment</a:t>
            </a:r>
            <a:endParaRPr sz="1050">
              <a:latin typeface="Arial MT"/>
              <a:cs typeface="Arial MT"/>
            </a:endParaRPr>
          </a:p>
          <a:p>
            <a:pPr marL="17780" algn="just">
              <a:lnSpc>
                <a:spcPct val="100000"/>
              </a:lnSpc>
              <a:spcBef>
                <a:spcPts val="765"/>
              </a:spcBef>
            </a:pPr>
            <a:r>
              <a:rPr sz="850" i="1" spc="-60" dirty="0">
                <a:solidFill>
                  <a:srgbClr val="0E4FA1"/>
                </a:solidFill>
                <a:latin typeface="Arial"/>
                <a:cs typeface="Arial"/>
              </a:rPr>
              <a:t>Sustainable</a:t>
            </a:r>
            <a:r>
              <a:rPr sz="850" i="1" spc="75" dirty="0">
                <a:solidFill>
                  <a:srgbClr val="0E4FA1"/>
                </a:solidFill>
                <a:latin typeface="Arial"/>
                <a:cs typeface="Arial"/>
              </a:rPr>
              <a:t> </a:t>
            </a:r>
            <a:r>
              <a:rPr sz="850" i="1" spc="-35" dirty="0">
                <a:solidFill>
                  <a:srgbClr val="0E4FA1"/>
                </a:solidFill>
                <a:latin typeface="Arial"/>
                <a:cs typeface="Arial"/>
              </a:rPr>
              <a:t>in </a:t>
            </a:r>
            <a:r>
              <a:rPr sz="850" i="1" spc="-105" dirty="0">
                <a:solidFill>
                  <a:srgbClr val="0E4FA1"/>
                </a:solidFill>
                <a:latin typeface="Arial"/>
                <a:cs typeface="Arial"/>
              </a:rPr>
              <a:t>Every</a:t>
            </a:r>
            <a:r>
              <a:rPr sz="850" i="1" dirty="0">
                <a:solidFill>
                  <a:srgbClr val="0E4FA1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0E4FA1"/>
                </a:solidFill>
                <a:latin typeface="Arial"/>
                <a:cs typeface="Arial"/>
              </a:rPr>
              <a:t>Sense</a:t>
            </a:r>
            <a:endParaRPr sz="8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21971" y="7385753"/>
            <a:ext cx="2847340" cy="21107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3810" algn="just">
              <a:lnSpc>
                <a:spcPct val="114900"/>
              </a:lnSpc>
              <a:spcBef>
                <a:spcPts val="105"/>
              </a:spcBef>
            </a:pP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steadfast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determination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eveiy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sense.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understands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broad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concept,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encompassing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themes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action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resource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efficiency,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protection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biodiversity,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good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govemance,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ethical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practices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ąnd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procurement,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stakeholder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community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relations,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Strong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Iąbour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standards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relations,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social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equity,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diversity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and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inclusivity.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such,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approach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permeates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ali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activities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embedded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policy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systems.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always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seeks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ensure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decisions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communications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underpinned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science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facts.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follows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widely-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accepted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standards,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guidelines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indicators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communicates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openly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about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sustainability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extent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third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parties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assess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well.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6868" y="9963081"/>
            <a:ext cx="9493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85514" y="1478167"/>
            <a:ext cx="2846705" cy="1068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2540" algn="just">
              <a:lnSpc>
                <a:spcPct val="114900"/>
              </a:lnSpc>
              <a:spcBef>
                <a:spcPts val="105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secure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3“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party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validation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progress,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Company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(through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parent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company,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Limitedj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became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member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ResponsibleSteel’"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2020.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first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globally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standard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certification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scheme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industry.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intent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securing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certification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against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ResponsibleSteel”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standard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sites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assess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extending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certification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products.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64321" y="2593842"/>
            <a:ext cx="2899410" cy="3750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8100" indent="2540" algn="just">
              <a:lnSpc>
                <a:spcPct val="115300"/>
              </a:lnSpc>
              <a:spcBef>
                <a:spcPts val="100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2024/25,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further,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concrete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towards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transforming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businesses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sustainability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goals,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least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commitment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attain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zero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2045.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launched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CSR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vision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ambition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become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every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sense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whilst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navigating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profound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technology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steelmaking.</a:t>
            </a:r>
            <a:endParaRPr sz="850">
              <a:latin typeface="Arial MT"/>
              <a:cs typeface="Arial MT"/>
            </a:endParaRPr>
          </a:p>
          <a:p>
            <a:pPr marL="41275">
              <a:lnSpc>
                <a:spcPct val="100000"/>
              </a:lnSpc>
              <a:spcBef>
                <a:spcPts val="730"/>
              </a:spcBef>
            </a:pPr>
            <a:r>
              <a:rPr sz="850" i="1" spc="-10" dirty="0">
                <a:solidFill>
                  <a:srgbClr val="1C64AF"/>
                </a:solidFill>
                <a:latin typeface="Arial"/>
                <a:cs typeface="Arial"/>
              </a:rPr>
              <a:t>Recognition</a:t>
            </a:r>
            <a:endParaRPr sz="850">
              <a:latin typeface="Arial"/>
              <a:cs typeface="Arial"/>
            </a:endParaRPr>
          </a:p>
          <a:p>
            <a:pPr marL="40640" marR="30480" indent="2540" algn="just">
              <a:lnSpc>
                <a:spcPct val="115300"/>
              </a:lnSpc>
              <a:spcBef>
                <a:spcPts val="555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remains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signatory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World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Association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(worldsteel)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Charter.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April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2025.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again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worldsteel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Champion.</a:t>
            </a:r>
            <a:r>
              <a:rPr sz="850" spc="4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4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Champions</a:t>
            </a:r>
            <a:r>
              <a:rPr sz="850" spc="4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Programme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commends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worldsteel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most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clearly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demonstrating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commitment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action</a:t>
            </a:r>
            <a:r>
              <a:rPr sz="850" spc="4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9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8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8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involvement</a:t>
            </a:r>
            <a:r>
              <a:rPr sz="850" spc="8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7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worldsteel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sustainability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activities.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Champions,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must: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(i)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worldsteel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Charter,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providing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evidence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meetin</a:t>
            </a:r>
            <a:r>
              <a:rPr sz="1275" spc="-52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275" spc="30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criteria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covering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fields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environment,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social,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economics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(ESGE).</a:t>
            </a:r>
            <a:endParaRPr sz="850">
              <a:latin typeface="Arial MT"/>
              <a:cs typeface="Arial MT"/>
            </a:endParaRPr>
          </a:p>
          <a:p>
            <a:pPr marL="47625" marR="30480" indent="-1905" algn="just">
              <a:lnSpc>
                <a:spcPct val="114799"/>
              </a:lnSpc>
              <a:spcBef>
                <a:spcPts val="5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(ii)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provide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Life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Cycle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Inventory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(LCI)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data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warldsteel's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data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collection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programme,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ensuring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data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cover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more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6096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crude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production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5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old,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(iii)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shortlisted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one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6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categories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worldsteel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Steelie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Awards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worldsteel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Programme.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70216" y="6392011"/>
            <a:ext cx="2898775" cy="31534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275" marR="33655" indent="1905" algn="just">
              <a:lnSpc>
                <a:spcPct val="115300"/>
              </a:lnSpc>
              <a:spcBef>
                <a:spcPts val="10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since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inception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Programme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one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only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Mo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achieve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this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unbroken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recognition,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demonstrating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ongoing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class-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leading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commitment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sustainability.</a:t>
            </a:r>
            <a:endParaRPr sz="850">
              <a:latin typeface="Arial MT"/>
              <a:cs typeface="Arial MT"/>
            </a:endParaRPr>
          </a:p>
          <a:p>
            <a:pPr marL="39370" marR="30480" algn="just">
              <a:lnSpc>
                <a:spcPct val="114999"/>
              </a:lnSpc>
              <a:spcBef>
                <a:spcPts val="555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worldsteel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presented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Steelie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award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Excellence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Life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Cycle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Assessment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(LCA).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UK-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team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secured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award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basis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supporting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improvements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consistency,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accuracy,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robustness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footprints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environmental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claims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critical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developing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rules,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standards,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guidelines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footprinting.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recognition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makes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four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times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past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eight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years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has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secured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prestigious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award,</a:t>
            </a:r>
            <a:r>
              <a:rPr sz="850" spc="2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consolidating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stron</a:t>
            </a:r>
            <a:r>
              <a:rPr sz="1275" spc="-15" baseline="-9803" dirty="0">
                <a:solidFill>
                  <a:srgbClr val="3F3F3F"/>
                </a:solidFill>
                <a:latin typeface="Arial MT"/>
                <a:cs typeface="Arial MT"/>
              </a:rPr>
              <a:t>9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international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reputation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LCA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expertise.</a:t>
            </a:r>
            <a:endParaRPr sz="850">
              <a:latin typeface="Arial MT"/>
              <a:cs typeface="Arial MT"/>
            </a:endParaRPr>
          </a:p>
          <a:p>
            <a:pPr marL="38100" marR="41275" indent="2540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manufacturing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independently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certified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meeting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international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system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standard,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14001:2015.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ail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manufactured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certified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conforming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standard,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BES6001.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Certification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against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standard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increasingly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being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167236" y="9963081"/>
            <a:ext cx="11290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703310" y="9963081"/>
            <a:ext cx="3746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Page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676767"/>
                </a:solidFill>
                <a:latin typeface="Arial MT"/>
                <a:cs typeface="Arial MT"/>
              </a:rPr>
              <a:t>11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3373" y="9900844"/>
            <a:ext cx="721814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8988" y="1377826"/>
            <a:ext cx="7199859" cy="365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32159" y="1950905"/>
            <a:ext cx="676701" cy="7620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721292" y="10071548"/>
            <a:ext cx="329206" cy="9754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816044" y="888831"/>
            <a:ext cx="1414145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45" dirty="0">
                <a:solidFill>
                  <a:srgbClr val="0C5BAA"/>
                </a:solidFill>
                <a:latin typeface="Arial MT"/>
                <a:cs typeface="Arial MT"/>
              </a:rPr>
              <a:t>B3.</a:t>
            </a:r>
            <a:r>
              <a:rPr sz="1350" spc="5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50" spc="-125" dirty="0">
                <a:solidFill>
                  <a:srgbClr val="0C5BAA"/>
                </a:solidFill>
                <a:latin typeface="Arial MT"/>
                <a:cs typeface="Arial MT"/>
              </a:rPr>
              <a:t>Business</a:t>
            </a:r>
            <a:r>
              <a:rPr sz="1350" spc="-1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50" spc="-105" dirty="0">
                <a:solidFill>
                  <a:srgbClr val="0C5BAA"/>
                </a:solidFill>
                <a:latin typeface="Arial MT"/>
                <a:cs typeface="Arial MT"/>
              </a:rPr>
              <a:t>Review</a:t>
            </a:r>
            <a:endParaRPr sz="13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6138" y="1517795"/>
            <a:ext cx="2820670" cy="318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2999"/>
              </a:lnSpc>
              <a:spcBef>
                <a:spcPts val="100"/>
              </a:spcBef>
            </a:pP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specified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customers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15" dirty="0">
                <a:solidFill>
                  <a:srgbClr val="4F4F4F"/>
                </a:solidFill>
                <a:latin typeface="Arial MT"/>
                <a:cs typeface="Arial MT"/>
              </a:rPr>
              <a:t>țhe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construction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market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sectors.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1869" y="2128976"/>
            <a:ext cx="2839720" cy="172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850" i="1" spc="-85" dirty="0">
                <a:solidFill>
                  <a:srgbClr val="1662A8"/>
                </a:solidFill>
                <a:latin typeface="Arial"/>
                <a:cs typeface="Arial"/>
              </a:rPr>
              <a:t>Steel</a:t>
            </a:r>
            <a:r>
              <a:rPr sz="850" i="1" spc="35" dirty="0">
                <a:solidFill>
                  <a:srgbClr val="1662A8"/>
                </a:solidFill>
                <a:latin typeface="Arial"/>
                <a:cs typeface="Arial"/>
              </a:rPr>
              <a:t> </a:t>
            </a:r>
            <a:r>
              <a:rPr sz="850" i="1" spc="-80" dirty="0">
                <a:solidFill>
                  <a:srgbClr val="1662A8"/>
                </a:solidFill>
                <a:latin typeface="Arial"/>
                <a:cs typeface="Arial"/>
              </a:rPr>
              <a:t>and</a:t>
            </a:r>
            <a:r>
              <a:rPr sz="850" i="1" spc="10" dirty="0">
                <a:solidFill>
                  <a:srgbClr val="1662A8"/>
                </a:solidFill>
                <a:latin typeface="Arial"/>
                <a:cs typeface="Arial"/>
              </a:rPr>
              <a:t> </a:t>
            </a:r>
            <a:r>
              <a:rPr sz="850" i="1" spc="-50" dirty="0">
                <a:solidFill>
                  <a:srgbClr val="1662A8"/>
                </a:solidFill>
                <a:latin typeface="Arial"/>
                <a:cs typeface="Arial"/>
              </a:rPr>
              <a:t>climote</a:t>
            </a:r>
            <a:r>
              <a:rPr sz="850" i="1" dirty="0">
                <a:solidFill>
                  <a:srgbClr val="1662A8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662A8"/>
                </a:solidFill>
                <a:latin typeface="Arial"/>
                <a:cs typeface="Arial"/>
              </a:rPr>
              <a:t>change</a:t>
            </a:r>
            <a:endParaRPr sz="850">
              <a:latin typeface="Arial"/>
              <a:cs typeface="Arial"/>
            </a:endParaRPr>
          </a:p>
          <a:p>
            <a:pPr marL="15875" marR="5080" indent="1905" algn="just">
              <a:lnSpc>
                <a:spcPct val="115300"/>
              </a:lnSpc>
              <a:spcBef>
                <a:spcPts val="575"/>
              </a:spcBef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vital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familiar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component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our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everyday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lives.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increasingly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recognised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being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fundamental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co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efforts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countries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transition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Iow-carbon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economies.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Indeed,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there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no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Iow-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economy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without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steel.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needed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renewable</a:t>
            </a:r>
            <a:r>
              <a:rPr sz="850" spc="2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energy,</a:t>
            </a:r>
            <a:r>
              <a:rPr sz="850" spc="1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SuStainable</a:t>
            </a:r>
            <a:r>
              <a:rPr sz="850" spc="22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homes,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Iow-</a:t>
            </a:r>
            <a:r>
              <a:rPr sz="850" spc="-160" dirty="0">
                <a:solidFill>
                  <a:srgbClr val="4F4F4F"/>
                </a:solidFill>
                <a:latin typeface="Arial MT"/>
                <a:cs typeface="Arial MT"/>
              </a:rPr>
              <a:t>COM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țransportation,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infrastructure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schemes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large-scale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hydrogen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production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distribution,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capture,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usage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storage.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needed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build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power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electric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vehiCles,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well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creating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sustainable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buildings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delivering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major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infrastructure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projects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help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nations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globe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achieve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goals.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2702" y="3901559"/>
            <a:ext cx="2843530" cy="15925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 marR="5080" indent="1905" algn="just">
              <a:lnSpc>
                <a:spcPct val="114999"/>
              </a:lnSpc>
              <a:spcBef>
                <a:spcPts val="100"/>
              </a:spcBef>
            </a:pP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Steel's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role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zero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world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future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clear,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but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recognised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steelmaking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process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itself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creates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substantial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4F4F4F"/>
                </a:solidFill>
                <a:latin typeface="Arial MT"/>
                <a:cs typeface="Arial MT"/>
              </a:rPr>
              <a:t>COC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emissions.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sector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globally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between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7S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F4F4F"/>
                </a:solidFill>
                <a:latin typeface="Arial MT"/>
                <a:cs typeface="Arial MT"/>
              </a:rPr>
              <a:t>996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man-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made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emissions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CO2.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recognised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being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'hard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3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abate’</a:t>
            </a:r>
            <a:r>
              <a:rPr sz="850" spc="3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sector.</a:t>
            </a:r>
            <a:r>
              <a:rPr sz="850" spc="3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Given</a:t>
            </a:r>
            <a:r>
              <a:rPr sz="850" spc="4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3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sector's</a:t>
            </a:r>
            <a:r>
              <a:rPr sz="850" spc="3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intrinsic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importance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development,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prosperity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well-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being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become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priority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governments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around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world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who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committed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playing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part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achieving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goals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Paris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Agreement.</a:t>
            </a:r>
            <a:endParaRPr sz="8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760"/>
              </a:spcBef>
            </a:pPr>
            <a:r>
              <a:rPr sz="850" i="1" spc="-65" dirty="0">
                <a:solidFill>
                  <a:srgbClr val="1F6DAC"/>
                </a:solidFill>
                <a:latin typeface="Arial"/>
                <a:cs typeface="Arial"/>
              </a:rPr>
              <a:t>Covernment</a:t>
            </a:r>
            <a:r>
              <a:rPr sz="850" i="1" spc="20" dirty="0">
                <a:solidFill>
                  <a:srgbClr val="1F6DAC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F6DAC"/>
                </a:solidFill>
                <a:latin typeface="Arial"/>
                <a:cs typeface="Arial"/>
              </a:rPr>
              <a:t>oction</a:t>
            </a:r>
            <a:endParaRPr sz="8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5972" y="5541537"/>
            <a:ext cx="2833370" cy="21869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10" algn="just">
              <a:lnSpc>
                <a:spcPct val="115300"/>
              </a:lnSpc>
              <a:spcBef>
                <a:spcPts val="100"/>
              </a:spcBef>
            </a:pP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Governmen(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continue</a:t>
            </a:r>
            <a:r>
              <a:rPr sz="850" spc="2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2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take</a:t>
            </a:r>
            <a:r>
              <a:rPr sz="850" spc="2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leadership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positions</a:t>
            </a:r>
            <a:r>
              <a:rPr sz="850" spc="22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850" spc="3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3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action.</a:t>
            </a:r>
            <a:r>
              <a:rPr sz="850" spc="3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3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3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signatories</a:t>
            </a:r>
            <a:r>
              <a:rPr sz="850" spc="3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3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Paris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Agreement.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Each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party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the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agreement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must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submit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Nationally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Determined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Contribution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(NDC)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emissions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reduction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United</a:t>
            </a:r>
            <a:r>
              <a:rPr sz="850" spc="3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Nations</a:t>
            </a:r>
            <a:r>
              <a:rPr sz="850" spc="4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Framework</a:t>
            </a:r>
            <a:r>
              <a:rPr sz="850" spc="4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Convention</a:t>
            </a:r>
            <a:r>
              <a:rPr sz="850" spc="4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3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Change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(UNFCCC)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every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5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years,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ahead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relevant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Conference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Parties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(COP).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NDCs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covering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period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2031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2035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submission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ahead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COP30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Brazil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November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2025.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set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2035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NDC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target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reduce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all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greenhouse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gas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emissions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least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8t9¢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1990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levels.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principal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policy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mechanism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through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seek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achieve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industrial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decarbonisation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Emissions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Trading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System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(UKETS).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2024,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UKETS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cap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wiI|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aligned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UK's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zero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trajectory.</a:t>
            </a:r>
            <a:endParaRPr sz="850">
              <a:latin typeface="Arial MT"/>
              <a:cs typeface="Arial MT"/>
            </a:endParaRPr>
          </a:p>
          <a:p>
            <a:pPr marL="13335" algn="just">
              <a:lnSpc>
                <a:spcPct val="100000"/>
              </a:lnSpc>
              <a:spcBef>
                <a:spcPts val="705"/>
              </a:spcBef>
            </a:pPr>
            <a:r>
              <a:rPr sz="850" i="1" spc="-50" dirty="0">
                <a:solidFill>
                  <a:srgbClr val="1F72AE"/>
                </a:solidFill>
                <a:latin typeface="Arial"/>
                <a:cs typeface="Arial"/>
              </a:rPr>
              <a:t>Norker</a:t>
            </a:r>
            <a:r>
              <a:rPr sz="850" i="1" dirty="0">
                <a:solidFill>
                  <a:srgbClr val="1F72AE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F72AE"/>
                </a:solidFill>
                <a:latin typeface="Arial"/>
                <a:cs typeface="Arial"/>
              </a:rPr>
              <a:t>expe‹:totions</a:t>
            </a:r>
            <a:endParaRPr sz="8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6815" y="7778983"/>
            <a:ext cx="2832100" cy="1818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715" algn="just">
              <a:lnSpc>
                <a:spcPct val="115300"/>
              </a:lnSpc>
              <a:spcBef>
                <a:spcPts val="100"/>
              </a:spcBef>
            </a:pP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large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proportion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TSUK's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customer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base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not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accept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supplier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does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not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plans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credentials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be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zero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CO2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supply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partner,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Increasingly,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ability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companies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demonstrate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not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only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they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already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perform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very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high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standard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terms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efficiency,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but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they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clear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credible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plans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make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transformative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changes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needed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become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neutral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before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2050,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becoming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part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’licence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2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sell.’</a:t>
            </a:r>
            <a:r>
              <a:rPr sz="850" spc="20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companies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increasingly</a:t>
            </a:r>
            <a:r>
              <a:rPr sz="850" spc="25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seeking</a:t>
            </a:r>
            <a:r>
              <a:rPr sz="850" spc="3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differentiate</a:t>
            </a:r>
            <a:r>
              <a:rPr sz="850" spc="2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themselves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competitors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grounds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ambition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performance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addition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product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capability,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reliability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service.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stakeholder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expectations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pressures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driving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companies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enhance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90771" y="10017951"/>
            <a:ext cx="944244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78784" y="1514747"/>
            <a:ext cx="2844800" cy="1220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 algn="just">
              <a:lnSpc>
                <a:spcPct val="115300"/>
              </a:lnSpc>
              <a:spcBef>
                <a:spcPts val="100"/>
              </a:spcBef>
            </a:pP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credentials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go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beyond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those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market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governments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jurisdictions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they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operate: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intent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responding</a:t>
            </a:r>
            <a:r>
              <a:rPr sz="850" spc="2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expectations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parent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shareholders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strengthening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public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attitudes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towards</a:t>
            </a:r>
            <a:r>
              <a:rPr sz="850" spc="3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3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change</a:t>
            </a:r>
            <a:r>
              <a:rPr sz="850" spc="3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2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environmental</a:t>
            </a:r>
            <a:r>
              <a:rPr sz="850" spc="3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protection.</a:t>
            </a:r>
            <a:r>
              <a:rPr sz="850" spc="3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Only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companies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seen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making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positive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contribution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solutions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command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support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public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able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attract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best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talent.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73100" y="2805697"/>
            <a:ext cx="2851150" cy="1273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10" dirty="0">
                <a:solidFill>
                  <a:srgbClr val="216EAE"/>
                </a:solidFill>
                <a:latin typeface="Arial"/>
                <a:cs typeface="Arial"/>
              </a:rPr>
              <a:t>Commitment</a:t>
            </a:r>
            <a:endParaRPr sz="850">
              <a:latin typeface="Arial"/>
              <a:cs typeface="Arial"/>
            </a:endParaRPr>
          </a:p>
          <a:p>
            <a:pPr marL="20955" marR="5080" indent="-1905">
              <a:lnSpc>
                <a:spcPct val="115300"/>
              </a:lnSpc>
              <a:spcBef>
                <a:spcPts val="575"/>
              </a:spcBef>
            </a:pP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responded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risks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opportunities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presented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by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changing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policy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landscape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stakeholder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expectations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with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comprehensive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suite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actions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reduce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emissions,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innovate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products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services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enable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its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customers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wider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society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decarbonise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disclose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performance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plans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progress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transparent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accessible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manner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all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interested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parties.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81764" y="4130178"/>
            <a:ext cx="2849880" cy="47263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8890" indent="-635" algn="just">
              <a:lnSpc>
                <a:spcPct val="114500"/>
              </a:lnSpc>
              <a:spcBef>
                <a:spcPts val="105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2023,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SteeJ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adopted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target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 be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zero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entire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Group—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including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European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entities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2045.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has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set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out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intent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establish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science-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based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targets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(SBT),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which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medium-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term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emissions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reductions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targets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consistent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speed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extent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decarbonisation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sector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need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make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order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world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meet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1.5°C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goal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Paris Agreement.</a:t>
            </a:r>
            <a:endParaRPr sz="850">
              <a:latin typeface="Arial MT"/>
              <a:cs typeface="Arial MT"/>
            </a:endParaRPr>
          </a:p>
          <a:p>
            <a:pPr marL="15240" algn="just">
              <a:lnSpc>
                <a:spcPct val="100000"/>
              </a:lnSpc>
              <a:spcBef>
                <a:spcPts val="760"/>
              </a:spcBef>
            </a:pPr>
            <a:r>
              <a:rPr sz="850" i="1" spc="-70" dirty="0">
                <a:solidFill>
                  <a:srgbClr val="246EAF"/>
                </a:solidFill>
                <a:latin typeface="Arial"/>
                <a:cs typeface="Arial"/>
              </a:rPr>
              <a:t>Public</a:t>
            </a:r>
            <a:r>
              <a:rPr sz="850" i="1" spc="25" dirty="0">
                <a:solidFill>
                  <a:srgbClr val="246EAF"/>
                </a:solidFill>
                <a:latin typeface="Arial"/>
                <a:cs typeface="Arial"/>
              </a:rPr>
              <a:t> </a:t>
            </a:r>
            <a:r>
              <a:rPr sz="850" i="1" spc="-50" dirty="0">
                <a:solidFill>
                  <a:srgbClr val="246EAF"/>
                </a:solidFill>
                <a:latin typeface="Arial"/>
                <a:cs typeface="Arial"/>
              </a:rPr>
              <a:t>Policy</a:t>
            </a:r>
            <a:r>
              <a:rPr sz="850" i="1" spc="25" dirty="0">
                <a:solidFill>
                  <a:srgbClr val="246E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6EAF"/>
                </a:solidFill>
                <a:latin typeface="Arial"/>
                <a:cs typeface="Arial"/>
              </a:rPr>
              <a:t>Environment</a:t>
            </a:r>
            <a:endParaRPr sz="850">
              <a:latin typeface="Arial"/>
              <a:cs typeface="Arial"/>
            </a:endParaRPr>
          </a:p>
          <a:p>
            <a:pPr marL="15875" marR="5080" indent="-1905" algn="just">
              <a:lnSpc>
                <a:spcPct val="115100"/>
              </a:lnSpc>
              <a:spcBef>
                <a:spcPts val="600"/>
              </a:spcBef>
            </a:pP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supportive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strong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leadership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positions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action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Government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taken.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committed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working</a:t>
            </a:r>
            <a:r>
              <a:rPr sz="850" spc="3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closely</a:t>
            </a:r>
            <a:r>
              <a:rPr sz="850" spc="4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3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policy-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makers</a:t>
            </a:r>
            <a:r>
              <a:rPr sz="850" spc="4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3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make</a:t>
            </a:r>
            <a:r>
              <a:rPr sz="850" spc="3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Substantial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Contribution</a:t>
            </a:r>
            <a:r>
              <a:rPr sz="850" spc="3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22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5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achievement</a:t>
            </a:r>
            <a:r>
              <a:rPr sz="850" spc="3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national</a:t>
            </a:r>
            <a:r>
              <a:rPr sz="850" spc="2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aspirations.</a:t>
            </a:r>
            <a:r>
              <a:rPr sz="850" spc="2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Company's</a:t>
            </a:r>
            <a:r>
              <a:rPr sz="850" spc="3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emission</a:t>
            </a:r>
            <a:r>
              <a:rPr sz="850" spc="2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reduction</a:t>
            </a:r>
            <a:r>
              <a:rPr sz="850" spc="2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commitments,</a:t>
            </a:r>
            <a:r>
              <a:rPr sz="850" spc="2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participation</a:t>
            </a:r>
            <a:r>
              <a:rPr sz="850" spc="3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global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initiatives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actions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date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evidence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this.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Yet,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cannot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achieve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decarbonisation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aspirations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alone.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Tackling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change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is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effort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that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concerns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whole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society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accelerating</a:t>
            </a:r>
            <a:r>
              <a:rPr sz="850" spc="2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pace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decarbonisation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sector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require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set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policy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interventions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rapidly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strengthen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business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case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public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private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investment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low-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CO,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steel.</a:t>
            </a:r>
            <a:endParaRPr sz="850">
              <a:latin typeface="Arial MT"/>
              <a:cs typeface="Arial MT"/>
            </a:endParaRPr>
          </a:p>
          <a:p>
            <a:pPr marL="12700" marR="5080" algn="just">
              <a:lnSpc>
                <a:spcPct val="115300"/>
              </a:lnSpc>
              <a:spcBef>
                <a:spcPts val="600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would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counter-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productive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decarbonising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Company's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steelmaking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operations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 UK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give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competitive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advantage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steelmakers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less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carbon-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constrained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jurisdictions;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policy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measures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thus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needed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enable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remain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competitive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whilst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pioneering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sector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transition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net-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zero.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These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measures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should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take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form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 public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procurement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product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policies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incentivise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use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society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low-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COC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steel,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measures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accelerate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deployment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clean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energy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infrastructure,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interventions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that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ensure</a:t>
            </a:r>
            <a:r>
              <a:rPr sz="850" spc="3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3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steelmakers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spc="2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access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low-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3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finance</a:t>
            </a:r>
            <a:r>
              <a:rPr sz="850" spc="3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81737" y="8830642"/>
            <a:ext cx="2852420" cy="622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 marR="5080" indent="-2540" algn="just">
              <a:lnSpc>
                <a:spcPct val="115300"/>
              </a:lnSpc>
              <a:spcBef>
                <a:spcPts val="100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commercialise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high-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risk.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innovative</a:t>
            </a:r>
            <a:r>
              <a:rPr sz="850" spc="190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first-of-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a-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kind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technologies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protections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against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‘carbon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leakage‘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form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import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penetration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jurisdictions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where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steelmakers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do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not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bear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comparable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constraints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those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prevalent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UK.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148945" y="10020999"/>
            <a:ext cx="11239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545454"/>
                </a:solidFill>
                <a:latin typeface="Arial MT"/>
                <a:cs typeface="Arial MT"/>
              </a:rPr>
              <a:t>Reports</a:t>
            </a:r>
            <a:r>
              <a:rPr sz="850" spc="-10" dirty="0">
                <a:solidFill>
                  <a:srgbClr val="54545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45454"/>
                </a:solidFill>
                <a:latin typeface="Arial MT"/>
                <a:cs typeface="Arial MT"/>
              </a:rPr>
              <a:t>&amp;</a:t>
            </a:r>
            <a:r>
              <a:rPr sz="850" spc="65" dirty="0">
                <a:solidFill>
                  <a:srgbClr val="545454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45454"/>
                </a:solidFill>
                <a:latin typeface="Arial MT"/>
                <a:cs typeface="Arial MT"/>
              </a:rPr>
              <a:t>Accounts</a:t>
            </a:r>
            <a:r>
              <a:rPr sz="850" spc="15" dirty="0">
                <a:solidFill>
                  <a:srgbClr val="545454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45454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1663" y="9858169"/>
            <a:ext cx="7163281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1181" y="1365633"/>
            <a:ext cx="7184618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26119" y="892387"/>
            <a:ext cx="141478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dirty="0">
                <a:solidFill>
                  <a:srgbClr val="0857AF"/>
                </a:solidFill>
                <a:latin typeface="Arial MT"/>
                <a:cs typeface="Arial MT"/>
              </a:rPr>
              <a:t>B3.</a:t>
            </a:r>
            <a:r>
              <a:rPr sz="1250" spc="1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250" spc="-70" dirty="0">
                <a:solidFill>
                  <a:srgbClr val="0857AF"/>
                </a:solidFill>
                <a:latin typeface="Arial MT"/>
                <a:cs typeface="Arial MT"/>
              </a:rPr>
              <a:t>Business</a:t>
            </a:r>
            <a:r>
              <a:rPr sz="1250" spc="-2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250" spc="-45" dirty="0">
                <a:solidFill>
                  <a:srgbClr val="0857AF"/>
                </a:solidFill>
                <a:latin typeface="Arial MT"/>
                <a:cs typeface="Arial MT"/>
              </a:rPr>
              <a:t>Review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2167" rIns="0" bIns="0" rtlCol="0">
            <a:spAutoFit/>
          </a:bodyPr>
          <a:lstStyle/>
          <a:p>
            <a:pPr marL="204470">
              <a:lnSpc>
                <a:spcPct val="100000"/>
              </a:lnSpc>
              <a:spcBef>
                <a:spcPts val="20"/>
              </a:spcBef>
            </a:pPr>
            <a:r>
              <a:rPr spc="-85" dirty="0">
                <a:solidFill>
                  <a:srgbClr val="2B2B2B"/>
                </a:solidFill>
                <a:latin typeface="Arial MT"/>
                <a:cs typeface="Arial MT"/>
              </a:rPr>
              <a:t>Page</a:t>
            </a:r>
            <a:r>
              <a:rPr spc="20" dirty="0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363636"/>
                </a:solidFill>
                <a:latin typeface="Arial MT"/>
                <a:cs typeface="Arial MT"/>
              </a:rPr>
              <a:t>13</a:t>
            </a: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48263" rIns="0" bIns="0" rtlCol="0">
            <a:spAutoFit/>
          </a:bodyPr>
          <a:lstStyle/>
          <a:p>
            <a:pPr marL="119380">
              <a:lnSpc>
                <a:spcPct val="100000"/>
              </a:lnSpc>
              <a:spcBef>
                <a:spcPts val="20"/>
              </a:spcBef>
            </a:pPr>
            <a:r>
              <a:rPr spc="-80" dirty="0">
                <a:solidFill>
                  <a:srgbClr val="3F3F3F"/>
                </a:solidFill>
              </a:rPr>
              <a:t>Tata</a:t>
            </a:r>
            <a:r>
              <a:rPr spc="25" dirty="0">
                <a:solidFill>
                  <a:srgbClr val="3F3F3F"/>
                </a:solidFill>
              </a:rPr>
              <a:t> </a:t>
            </a:r>
            <a:r>
              <a:rPr spc="-70" dirty="0">
                <a:solidFill>
                  <a:srgbClr val="3F3F3F"/>
                </a:solidFill>
              </a:rPr>
              <a:t>Steel</a:t>
            </a:r>
            <a:r>
              <a:rPr spc="-20" dirty="0">
                <a:solidFill>
                  <a:srgbClr val="3F3F3F"/>
                </a:solidFill>
              </a:rPr>
              <a:t> </a:t>
            </a:r>
            <a:r>
              <a:rPr spc="-120" dirty="0">
                <a:solidFill>
                  <a:srgbClr val="3F3F3F"/>
                </a:solidFill>
              </a:rPr>
              <a:t>UK</a:t>
            </a:r>
            <a:r>
              <a:rPr spc="25" dirty="0">
                <a:solidFill>
                  <a:srgbClr val="3F3F3F"/>
                </a:solidFill>
              </a:rPr>
              <a:t> </a:t>
            </a:r>
            <a:r>
              <a:rPr spc="-40" dirty="0">
                <a:solidFill>
                  <a:srgbClr val="3F3F3F"/>
                </a:solidFill>
              </a:rPr>
              <a:t>Limited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167236" y="9991597"/>
            <a:ext cx="112903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9122" y="1499507"/>
            <a:ext cx="2837180" cy="2555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7620" indent="-1905" algn="just">
              <a:lnSpc>
                <a:spcPct val="1153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already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introduced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carbon border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adjustment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mechanism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(CBAM)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announced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implement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CBAM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January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2027.</a:t>
            </a:r>
            <a:endParaRPr sz="850">
              <a:latin typeface="Arial MT"/>
              <a:cs typeface="Arial MT"/>
            </a:endParaRPr>
          </a:p>
          <a:p>
            <a:pPr marL="16510" marR="5715" indent="1270" algn="just">
              <a:lnSpc>
                <a:spcPct val="115599"/>
              </a:lnSpc>
              <a:spcBef>
                <a:spcPts val="55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supportive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principle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CBAMs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though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attention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required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ensure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mechanisms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have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intended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ePect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inCentivising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rapid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decarbonisation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amongst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4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steelmakers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whilst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ensuring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adoption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position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action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does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come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expense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competitiveness.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level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playing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field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between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must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preserved.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increasing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scope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5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schemes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imported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goods.</a:t>
            </a:r>
            <a:endParaRPr sz="850">
              <a:latin typeface="Arial MT"/>
              <a:cs typeface="Arial MT"/>
            </a:endParaRPr>
          </a:p>
          <a:p>
            <a:pPr marL="20320" marR="5080" indent="-3175" algn="just">
              <a:lnSpc>
                <a:spcPct val="115300"/>
              </a:lnSpc>
              <a:spcBef>
                <a:spcPts val="52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2025,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announced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intention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work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towards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closer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co-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operation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linking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their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respective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Trading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Systems,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mutual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exemption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CBAMs.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8626" y="4125607"/>
            <a:ext cx="2835275" cy="5438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1F69B3"/>
                </a:solidFill>
                <a:latin typeface="Arial MT"/>
                <a:cs typeface="Arial MT"/>
              </a:rPr>
              <a:t>Oecor6onisorion</a:t>
            </a:r>
            <a:r>
              <a:rPr sz="850" spc="-20" dirty="0">
                <a:solidFill>
                  <a:srgbClr val="1F69B3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1F69B3"/>
                </a:solidFill>
                <a:latin typeface="Arial MT"/>
                <a:cs typeface="Arial MT"/>
              </a:rPr>
              <a:t>Activ‹ties</a:t>
            </a:r>
            <a:r>
              <a:rPr sz="850" spc="40" dirty="0">
                <a:solidFill>
                  <a:srgbClr val="1F69B3"/>
                </a:solidFill>
                <a:latin typeface="Arial MT"/>
                <a:cs typeface="Arial MT"/>
              </a:rPr>
              <a:t> </a:t>
            </a:r>
            <a:r>
              <a:rPr sz="850" i="1" spc="-95" dirty="0">
                <a:solidFill>
                  <a:srgbClr val="1F69B3"/>
                </a:solidFill>
                <a:latin typeface="Arial"/>
                <a:cs typeface="Arial"/>
              </a:rPr>
              <a:t>across</a:t>
            </a:r>
            <a:r>
              <a:rPr sz="850" i="1" spc="40" dirty="0">
                <a:solidFill>
                  <a:srgbClr val="1F69B3"/>
                </a:solidFill>
                <a:latin typeface="Arial"/>
                <a:cs typeface="Arial"/>
              </a:rPr>
              <a:t> </a:t>
            </a:r>
            <a:r>
              <a:rPr sz="850" i="1" spc="-80" dirty="0">
                <a:solidFill>
                  <a:srgbClr val="1F69B3"/>
                </a:solidFill>
                <a:latin typeface="Arial"/>
                <a:cs typeface="Arial"/>
              </a:rPr>
              <a:t>Tato</a:t>
            </a:r>
            <a:r>
              <a:rPr sz="850" i="1" spc="40" dirty="0">
                <a:solidFill>
                  <a:srgbClr val="1F69B3"/>
                </a:solidFill>
                <a:latin typeface="Arial"/>
                <a:cs typeface="Arial"/>
              </a:rPr>
              <a:t> </a:t>
            </a:r>
            <a:r>
              <a:rPr sz="850" i="1" spc="-95" dirty="0">
                <a:solidFill>
                  <a:srgbClr val="1F69B3"/>
                </a:solidFill>
                <a:latin typeface="Arial"/>
                <a:cs typeface="Arial"/>
              </a:rPr>
              <a:t>S(eel</a:t>
            </a:r>
            <a:r>
              <a:rPr sz="850" i="1" spc="40" dirty="0">
                <a:solidFill>
                  <a:srgbClr val="1F69B3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1F69B3"/>
                </a:solidFill>
                <a:latin typeface="Arial"/>
                <a:cs typeface="Arial"/>
              </a:rPr>
              <a:t>UK</a:t>
            </a:r>
            <a:endParaRPr sz="850">
              <a:latin typeface="Arial"/>
              <a:cs typeface="Arial"/>
            </a:endParaRPr>
          </a:p>
          <a:p>
            <a:pPr marL="13335" marR="6350" algn="just">
              <a:lnSpc>
                <a:spcPct val="114900"/>
              </a:lnSpc>
              <a:spcBef>
                <a:spcPts val="55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2023,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announced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had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reached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agreement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principle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2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proposals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would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blast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furnace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iron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production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electric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arc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furnace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(EAF)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based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steelmaking.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BeMeen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safely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enacted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phased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cessation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coke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ovens,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sin(er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plant,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blast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furnaces,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basic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oxygen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casting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operations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addition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various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heat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power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generation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ancillary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processes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Talbot,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bringing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ironmaking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site.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’heavy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end’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had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reached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operational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life.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Sustaining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configuration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longer.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making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investments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traditional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heavy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end.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was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determined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neither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economically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nor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environmentally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viable.</a:t>
            </a:r>
            <a:endParaRPr sz="850">
              <a:latin typeface="Arial MT"/>
              <a:cs typeface="Arial MT"/>
            </a:endParaRPr>
          </a:p>
          <a:p>
            <a:pPr marL="13335" marR="5080" indent="1905" algn="just">
              <a:lnSpc>
                <a:spcPct val="115100"/>
              </a:lnSpc>
              <a:spcBef>
                <a:spcPts val="58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site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resume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2027/28: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Grant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Agreement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signed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2024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Tata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Government.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agreement.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contribute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£500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million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contribute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£750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million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overall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investment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£1.25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billion,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making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largest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investment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UK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industry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decades.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safeguard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UK‘s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sovereigntyi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secure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making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preserve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S,000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jobs.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reduce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UK's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entire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industrial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by8'J6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(and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Port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Talbot's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gos›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while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setting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benchmark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circularity.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project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wiJI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bolster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UK's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security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transformative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terms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UK's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progress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towards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more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circular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economy,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leveraging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strategic,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domestically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scrap steel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promoting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addition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UK.</a:t>
            </a:r>
            <a:endParaRPr sz="850">
              <a:latin typeface="Arial MT"/>
              <a:cs typeface="Arial MT"/>
            </a:endParaRPr>
          </a:p>
          <a:p>
            <a:pPr marL="12700" marR="8890" indent="2540" algn="just">
              <a:lnSpc>
                <a:spcPct val="115300"/>
              </a:lnSpc>
              <a:spcBef>
                <a:spcPts val="55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Progress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since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signing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Grant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Agreemen(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10" dirty="0">
                <a:solidFill>
                  <a:srgbClr val="3F3F3F"/>
                </a:solidFill>
                <a:latin typeface="Arial MT"/>
                <a:cs typeface="Arial MT"/>
              </a:rPr>
              <a:t>hąs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significant.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October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2024,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appointed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world-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leading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metals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technology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manufacturer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Tenova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furnace.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December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signed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deal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JCB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Iow-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COK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January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2025,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appointed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Robert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McAlpine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project's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main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works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contractor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February'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95817" y="1496456"/>
            <a:ext cx="2847340" cy="29279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050" marR="22860" indent="-4445" algn="just">
              <a:lnSpc>
                <a:spcPct val="115300"/>
              </a:lnSpc>
              <a:spcBef>
                <a:spcPts val="100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2025,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extensive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public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consultation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plans.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Tata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secured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planning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permission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project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go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ahead.</a:t>
            </a:r>
            <a:endParaRPr sz="850">
              <a:latin typeface="Arial MT"/>
              <a:cs typeface="Arial MT"/>
            </a:endParaRPr>
          </a:p>
          <a:p>
            <a:pPr marL="12700" marR="13970" indent="2540" algn="just">
              <a:lnSpc>
                <a:spcPct val="114700"/>
              </a:lnSpc>
              <a:spcBef>
                <a:spcPts val="58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Despite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challenges</a:t>
            </a:r>
            <a:r>
              <a:rPr sz="850" spc="4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inherent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transformation,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workforce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demonstrated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great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commitment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resilience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winding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down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closing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iconic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iron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processes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feature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community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many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decades.</a:t>
            </a:r>
            <a:endParaRPr sz="850">
              <a:latin typeface="Arial MT"/>
              <a:cs typeface="Arial MT"/>
            </a:endParaRPr>
          </a:p>
          <a:p>
            <a:pPr marL="16510" marR="12700" indent="-1270" algn="just">
              <a:lnSpc>
                <a:spcPct val="115300"/>
              </a:lnSpc>
              <a:spcBef>
                <a:spcPts val="55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period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project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phase,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seeking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to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ensure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uninterrupted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reliable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fulfil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commitments,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import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semi-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finished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hot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rolled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coil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slabs,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stable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chains.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plants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India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Netherlands,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feed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downstream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units.</a:t>
            </a:r>
            <a:endParaRPr sz="850">
              <a:latin typeface="Arial MT"/>
              <a:cs typeface="Arial MT"/>
            </a:endParaRPr>
          </a:p>
          <a:p>
            <a:pPr marL="19685" marR="5080" indent="3810" algn="just">
              <a:lnSpc>
                <a:spcPct val="115300"/>
              </a:lnSpc>
              <a:spcBef>
                <a:spcPts val="575"/>
              </a:spcBef>
            </a:pP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thorough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rigorous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cross-functional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put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place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monicor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footprint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attributes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incoming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semi-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finished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feedstock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reassure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claims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makes</a:t>
            </a:r>
            <a:r>
              <a:rPr sz="850" spc="6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6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6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credible,</a:t>
            </a:r>
            <a:r>
              <a:rPr sz="850" spc="6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robust</a:t>
            </a:r>
            <a:r>
              <a:rPr sz="850" spc="6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verifiable.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900534" y="4527981"/>
            <a:ext cx="2844800" cy="342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850" i="1" spc="-180" dirty="0">
                <a:solidFill>
                  <a:srgbClr val="1C69B1"/>
                </a:solidFill>
                <a:latin typeface="Arial"/>
                <a:cs typeface="Arial"/>
              </a:rPr>
              <a:t>COK</a:t>
            </a:r>
            <a:r>
              <a:rPr sz="850" i="1" spc="70" dirty="0">
                <a:solidFill>
                  <a:srgbClr val="1C69B1"/>
                </a:solidFill>
                <a:latin typeface="Arial"/>
                <a:cs typeface="Arial"/>
              </a:rPr>
              <a:t> </a:t>
            </a:r>
            <a:r>
              <a:rPr sz="850" i="1" spc="-95" dirty="0">
                <a:solidFill>
                  <a:srgbClr val="1C69B1"/>
                </a:solidFill>
                <a:latin typeface="Arial"/>
                <a:cs typeface="Arial"/>
              </a:rPr>
              <a:t>Emissions</a:t>
            </a:r>
            <a:r>
              <a:rPr sz="850" i="1" spc="90" dirty="0">
                <a:solidFill>
                  <a:srgbClr val="1C69B1"/>
                </a:solidFill>
                <a:latin typeface="Arial"/>
                <a:cs typeface="Arial"/>
              </a:rPr>
              <a:t> </a:t>
            </a:r>
            <a:r>
              <a:rPr sz="850" i="1" spc="-85" dirty="0">
                <a:solidFill>
                  <a:srgbClr val="1C69B1"/>
                </a:solidFill>
                <a:latin typeface="Arial"/>
                <a:cs typeface="Arial"/>
              </a:rPr>
              <a:t>Perfarmance</a:t>
            </a:r>
            <a:r>
              <a:rPr sz="850" i="1" spc="55" dirty="0">
                <a:solidFill>
                  <a:srgbClr val="1C69B1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1C69B1"/>
                </a:solidFill>
                <a:latin typeface="Arial"/>
                <a:cs typeface="Arial"/>
              </a:rPr>
              <a:t>and</a:t>
            </a:r>
            <a:r>
              <a:rPr sz="850" i="1" spc="75" dirty="0">
                <a:solidFill>
                  <a:srgbClr val="1C69B1"/>
                </a:solidFill>
                <a:latin typeface="Arial"/>
                <a:cs typeface="Arial"/>
              </a:rPr>
              <a:t> </a:t>
            </a:r>
            <a:r>
              <a:rPr sz="850" i="1" spc="-85" dirty="0">
                <a:solidFill>
                  <a:srgbClr val="1C69B1"/>
                </a:solidFill>
                <a:latin typeface="Arial"/>
                <a:cs typeface="Arial"/>
              </a:rPr>
              <a:t>£missions</a:t>
            </a:r>
            <a:r>
              <a:rPr sz="850" i="1" spc="75" dirty="0">
                <a:solidFill>
                  <a:srgbClr val="1C69B1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C69B1"/>
                </a:solidFill>
                <a:latin typeface="Arial"/>
                <a:cs typeface="Arial"/>
              </a:rPr>
              <a:t>Tradinp</a:t>
            </a:r>
            <a:endParaRPr sz="850">
              <a:latin typeface="Arial"/>
              <a:cs typeface="Arial"/>
            </a:endParaRPr>
          </a:p>
          <a:p>
            <a:pPr marL="18415" marR="5080" indent="-1905" algn="just">
              <a:lnSpc>
                <a:spcPct val="114900"/>
              </a:lnSpc>
              <a:spcBef>
                <a:spcPts val="580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Even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4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activities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moving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forward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pace,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›t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nevertheless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still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important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ensure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retained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remain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highly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efficient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short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term.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3F3F3F"/>
                </a:solidFill>
                <a:latin typeface="Arial MT"/>
                <a:cs typeface="Arial MT"/>
              </a:rPr>
              <a:t>COC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sites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standardised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methodology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adopted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worldsteel,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enables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benchmarking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methodol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9r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*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mprises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different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scopes,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only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(Scope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1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emissions),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plus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indirect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imported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electricity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(Scope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1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+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Scope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2)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holistic</a:t>
            </a:r>
            <a:r>
              <a:rPr sz="850" spc="45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scope</a:t>
            </a:r>
            <a:r>
              <a:rPr sz="850" spc="4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4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takes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account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producing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raw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materials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(Scopes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1+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Z+3).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important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4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comparing</a:t>
            </a:r>
            <a:r>
              <a:rPr sz="850" spc="5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4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5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different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installations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define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methodology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scope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used.</a:t>
            </a:r>
            <a:endParaRPr sz="850">
              <a:latin typeface="Arial MT"/>
              <a:cs typeface="Arial MT"/>
            </a:endParaRPr>
          </a:p>
          <a:p>
            <a:pPr marL="19685" marR="7620" algn="just">
              <a:lnSpc>
                <a:spcPct val="114900"/>
              </a:lnSpc>
              <a:spcBef>
                <a:spcPts val="580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weighted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average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emission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(worldsteel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Scopes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1+2+3)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2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21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tCoz/tonne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crude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(tCOz/tcs)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2024/25,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taking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account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application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credits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blast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furnace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slag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production,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figure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only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data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up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after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production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ceased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mecric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longer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relevant.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level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compares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2.02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tCOz/tcs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preceding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07809" y="8010650"/>
            <a:ext cx="2832735" cy="4679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algn="just">
              <a:lnSpc>
                <a:spcPct val="114100"/>
              </a:lnSpc>
              <a:spcBef>
                <a:spcPts val="85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developing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measure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b="1" spc="-55" dirty="0">
                <a:solidFill>
                  <a:srgbClr val="3F3F3F"/>
                </a:solidFill>
                <a:latin typeface="Arial"/>
                <a:cs typeface="Arial"/>
              </a:rPr>
              <a:t>intensity</a:t>
            </a:r>
            <a:r>
              <a:rPr sz="850" b="1" spc="-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during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transitional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phase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producer.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reported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Z025/Z6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04760" y="8525812"/>
            <a:ext cx="2833370" cy="4737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 marR="5080" indent="-5715" algn="just">
              <a:lnSpc>
                <a:spcPct val="115300"/>
              </a:lnSpc>
              <a:spcBef>
                <a:spcPts val="100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calendar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fourth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Phase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4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(2021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2030)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EU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ETS,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fourth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operation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ETS.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2036" y="9906941"/>
            <a:ext cx="7239486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5940" y="1383922"/>
            <a:ext cx="7199859" cy="2743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892557" y="7029356"/>
            <a:ext cx="585255" cy="76207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11809" y="917282"/>
            <a:ext cx="141986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0C59AA"/>
                </a:solidFill>
                <a:latin typeface="Arial"/>
                <a:cs typeface="Arial"/>
              </a:rPr>
              <a:t>B3.</a:t>
            </a:r>
            <a:r>
              <a:rPr sz="1150" b="1" spc="160" dirty="0">
                <a:solidFill>
                  <a:srgbClr val="0C59AA"/>
                </a:solidFill>
                <a:latin typeface="Arial"/>
                <a:cs typeface="Arial"/>
              </a:rPr>
              <a:t> </a:t>
            </a:r>
            <a:r>
              <a:rPr sz="1150" b="1" spc="-70" dirty="0">
                <a:solidFill>
                  <a:srgbClr val="0C59AA"/>
                </a:solidFill>
                <a:latin typeface="Arial"/>
                <a:cs typeface="Arial"/>
              </a:rPr>
              <a:t>Business</a:t>
            </a:r>
            <a:r>
              <a:rPr sz="1150" b="1" spc="-10" dirty="0">
                <a:solidFill>
                  <a:srgbClr val="0C59AA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0C59AA"/>
                </a:solidFill>
                <a:latin typeface="Arial"/>
                <a:cs typeface="Arial"/>
              </a:rPr>
              <a:t>Review</a:t>
            </a:r>
            <a:endParaRPr sz="115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87723" y="10031225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525252"/>
                </a:solidFill>
                <a:latin typeface="Arial MT"/>
                <a:cs typeface="Arial MT"/>
              </a:rPr>
              <a:t>UX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142850" y="10034274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8t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87430" rIns="0" bIns="0" rtlCol="0">
            <a:spAutoFit/>
          </a:bodyPr>
          <a:lstStyle/>
          <a:p>
            <a:pPr marL="189865">
              <a:lnSpc>
                <a:spcPct val="100000"/>
              </a:lnSpc>
              <a:spcBef>
                <a:spcPts val="45"/>
              </a:spcBef>
            </a:pPr>
            <a:r>
              <a:rPr spc="-45" dirty="0">
                <a:solidFill>
                  <a:srgbClr val="6E6E6E"/>
                </a:solidFill>
              </a:rPr>
              <a:t>Page</a:t>
            </a:r>
            <a:r>
              <a:rPr dirty="0">
                <a:solidFill>
                  <a:srgbClr val="6E6E6E"/>
                </a:solidFill>
              </a:rPr>
              <a:t> </a:t>
            </a:r>
            <a:r>
              <a:rPr spc="-25" dirty="0">
                <a:solidFill>
                  <a:srgbClr val="5B5B5B"/>
                </a:solidFill>
              </a:rPr>
              <a:t>14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7985" y="1534561"/>
            <a:ext cx="2839085" cy="3069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algn="just">
              <a:lnSpc>
                <a:spcPct val="100000"/>
              </a:lnSpc>
              <a:spcBef>
                <a:spcPts val="100"/>
              </a:spcBef>
            </a:pPr>
            <a:r>
              <a:rPr sz="850" i="1" spc="-65" dirty="0">
                <a:solidFill>
                  <a:srgbClr val="1366AF"/>
                </a:solidFill>
                <a:latin typeface="Arial"/>
                <a:cs typeface="Arial"/>
              </a:rPr>
              <a:t>Product</a:t>
            </a:r>
            <a:r>
              <a:rPr sz="850" i="1" spc="45" dirty="0">
                <a:solidFill>
                  <a:srgbClr val="1366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366AF"/>
                </a:solidFill>
                <a:latin typeface="Arial"/>
                <a:cs typeface="Arial"/>
              </a:rPr>
              <a:t>innovotion</a:t>
            </a:r>
            <a:endParaRPr sz="850">
              <a:latin typeface="Arial"/>
              <a:cs typeface="Arial"/>
            </a:endParaRPr>
          </a:p>
          <a:p>
            <a:pPr marL="12700" marR="5080" indent="2540" algn="just">
              <a:lnSpc>
                <a:spcPct val="115399"/>
              </a:lnSpc>
              <a:spcBef>
                <a:spcPts val="575"/>
              </a:spcBef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operations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only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positive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contribution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making,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products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solution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climate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change.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35" dirty="0">
                <a:solidFill>
                  <a:srgbClr val="4D4D4D"/>
                </a:solidFill>
                <a:latin typeface="Arial MT"/>
                <a:cs typeface="Arial MT"/>
              </a:rPr>
              <a:t>COK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production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offset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reductions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direct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indirect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emissions through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life-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cycle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products,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achieved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effective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product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design,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recycling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end-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life.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developed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tool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assess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sustainability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ąll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new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products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against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products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they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replace,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semi-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quantitative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manner.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Sustainability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Assessment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Profiler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unique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framework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supporting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Compan/s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mission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become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sustainable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every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sense,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creates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propositions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sustainability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Customer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engagemenc.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framework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considers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environmental,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social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economic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aspects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complete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product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life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cycle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consistent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manner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approach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puts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ahead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internationąl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companies.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seeks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journey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customers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product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innovations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such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lightweighting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thinner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steel.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Iifespan-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extending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coatings,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eco-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friendly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food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container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materials.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3666" y="4671251"/>
            <a:ext cx="2887345" cy="4632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algn="just">
              <a:lnSpc>
                <a:spcPct val="100000"/>
              </a:lnSpc>
              <a:spcBef>
                <a:spcPts val="100"/>
              </a:spcBef>
            </a:pPr>
            <a:r>
              <a:rPr sz="850" i="1" spc="-65" dirty="0">
                <a:solidFill>
                  <a:srgbClr val="236EAE"/>
                </a:solidFill>
                <a:latin typeface="Arial"/>
                <a:cs typeface="Arial"/>
              </a:rPr>
              <a:t>Corbon</a:t>
            </a:r>
            <a:r>
              <a:rPr sz="850" i="1" spc="15" dirty="0">
                <a:solidFill>
                  <a:srgbClr val="236EAE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236EAE"/>
                </a:solidFill>
                <a:latin typeface="Arial"/>
                <a:cs typeface="Arial"/>
              </a:rPr>
              <a:t>Lite</a:t>
            </a:r>
            <a:endParaRPr sz="850">
              <a:latin typeface="Arial"/>
              <a:cs typeface="Arial"/>
            </a:endParaRPr>
          </a:p>
          <a:p>
            <a:pPr marL="39370" marR="30480" algn="just">
              <a:lnSpc>
                <a:spcPct val="115100"/>
              </a:lnSpc>
              <a:spcBef>
                <a:spcPts val="600"/>
              </a:spcBef>
            </a:pP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4D4D4D"/>
                </a:solidFill>
                <a:latin typeface="Arial MT"/>
                <a:cs typeface="Arial MT"/>
              </a:rPr>
              <a:t>hąve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further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developed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commercial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propositions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allow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customers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take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stake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journeys,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whilst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demonstrating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own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contribution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societal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CO2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reductions.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brand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name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Optemis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Lite,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propositions</a:t>
            </a:r>
            <a:r>
              <a:rPr sz="850" spc="3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3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3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2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3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‘insetting,*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3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actual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reductions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third-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party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verified,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banked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offered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co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customers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off-setting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Scope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3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CO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.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markets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low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products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grown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FY2024-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25,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3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played</a:t>
            </a:r>
            <a:r>
              <a:rPr sz="850" spc="3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3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leading</a:t>
            </a:r>
            <a:r>
              <a:rPr sz="850" spc="3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role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worldsteel</a:t>
            </a:r>
            <a:r>
              <a:rPr sz="850" spc="40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companies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across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850" spc="3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globe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further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develop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robust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guidelines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(worldsteel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chain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custody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guidelines)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develop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understanding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how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CO,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reductions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effectively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captured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chrough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chain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custody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approaches,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supports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customers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reducing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Scope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3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ensures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alignment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credible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practices.</a:t>
            </a:r>
            <a:endParaRPr sz="850">
              <a:latin typeface="Arial MT"/>
              <a:cs typeface="Arial MT"/>
            </a:endParaRPr>
          </a:p>
          <a:p>
            <a:pPr marL="38100" algn="just">
              <a:lnSpc>
                <a:spcPct val="100000"/>
              </a:lnSpc>
              <a:spcBef>
                <a:spcPts val="735"/>
              </a:spcBef>
            </a:pPr>
            <a:r>
              <a:rPr sz="850" i="1" spc="-80" dirty="0">
                <a:solidFill>
                  <a:srgbClr val="2372AF"/>
                </a:solidFill>
                <a:latin typeface="Arial"/>
                <a:cs typeface="Arial"/>
              </a:rPr>
              <a:t>Transparency</a:t>
            </a:r>
            <a:r>
              <a:rPr sz="850" i="1" spc="-95" dirty="0">
                <a:solidFill>
                  <a:srgbClr val="2372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2372AF"/>
                </a:solidFill>
                <a:latin typeface="Arial"/>
                <a:cs typeface="Arial"/>
              </a:rPr>
              <a:t>&amp;</a:t>
            </a:r>
            <a:r>
              <a:rPr sz="850" i="1" spc="270" dirty="0">
                <a:solidFill>
                  <a:srgbClr val="2372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372AF"/>
                </a:solidFill>
                <a:latin typeface="Arial"/>
                <a:cs typeface="Arial"/>
              </a:rPr>
              <a:t>Disclosure</a:t>
            </a:r>
            <a:endParaRPr sz="850">
              <a:latin typeface="Arial"/>
              <a:cs typeface="Arial"/>
            </a:endParaRPr>
          </a:p>
          <a:p>
            <a:pPr marL="41275" marR="32384" indent="-1905" algn="just">
              <a:lnSpc>
                <a:spcPct val="115799"/>
              </a:lnSpc>
              <a:spcBef>
                <a:spcPts val="545"/>
              </a:spcBef>
            </a:pP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TSUK</a:t>
            </a:r>
            <a:r>
              <a:rPr sz="850" spc="1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is</a:t>
            </a:r>
            <a:r>
              <a:rPr sz="850" spc="1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committed</a:t>
            </a:r>
            <a:r>
              <a:rPr sz="850" spc="18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1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open</a:t>
            </a:r>
            <a:r>
              <a:rPr sz="850" spc="1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communication</a:t>
            </a:r>
            <a:r>
              <a:rPr sz="850" spc="2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1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its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carbon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emissions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8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climate</a:t>
            </a:r>
            <a:r>
              <a:rPr sz="850" spc="8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action.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2024</a:t>
            </a:r>
            <a:r>
              <a:rPr sz="85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it</a:t>
            </a:r>
            <a:r>
              <a:rPr sz="850" spc="8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</a:t>
            </a:r>
            <a:r>
              <a:rPr sz="1275" baseline="-6535" dirty="0">
                <a:solidFill>
                  <a:srgbClr val="525252"/>
                </a:solidFill>
                <a:latin typeface="Arial MT"/>
                <a:cs typeface="Arial MT"/>
              </a:rPr>
              <a:t>9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ain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provided</a:t>
            </a:r>
            <a:r>
              <a:rPr sz="850" spc="8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comprehensive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disclosure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part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consolidated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525252"/>
                </a:solidFill>
                <a:latin typeface="Arial MT"/>
                <a:cs typeface="Arial MT"/>
              </a:rPr>
              <a:t>TSL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annual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submission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525252"/>
                </a:solidFill>
                <a:latin typeface="Arial MT"/>
                <a:cs typeface="Arial MT"/>
              </a:rPr>
              <a:t>CDP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(formerly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Carbon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Disclosure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Project).</a:t>
            </a:r>
            <a:r>
              <a:rPr sz="85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Steel attained</a:t>
            </a:r>
            <a:r>
              <a:rPr sz="850" spc="1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</a:t>
            </a:r>
            <a:r>
              <a:rPr sz="850" spc="9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rating</a:t>
            </a:r>
            <a:r>
              <a:rPr sz="850" spc="1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1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A-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,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placing</a:t>
            </a:r>
            <a:r>
              <a:rPr sz="850" spc="8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it</a:t>
            </a:r>
            <a:r>
              <a:rPr sz="850" spc="1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firmly</a:t>
            </a:r>
            <a:r>
              <a:rPr sz="850" spc="9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amongst</a:t>
            </a:r>
            <a:r>
              <a:rPr sz="850" spc="1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10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best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performing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of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companies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reporting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CDP.</a:t>
            </a:r>
            <a:endParaRPr sz="850">
              <a:latin typeface="Arial MT"/>
              <a:cs typeface="Arial MT"/>
            </a:endParaRPr>
          </a:p>
          <a:p>
            <a:pPr marL="43815" marR="34290" indent="-3175" algn="just">
              <a:lnSpc>
                <a:spcPct val="116199"/>
              </a:lnSpc>
              <a:spcBef>
                <a:spcPts val="545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Increasingly,</a:t>
            </a:r>
            <a:r>
              <a:rPr sz="850" spc="1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is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working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with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525252"/>
                </a:solidFill>
                <a:latin typeface="Arial MT"/>
                <a:cs typeface="Arial MT"/>
              </a:rPr>
              <a:t>cuscomers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all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market sectors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on</a:t>
            </a:r>
            <a:r>
              <a:rPr sz="850" spc="1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all</a:t>
            </a:r>
            <a:r>
              <a:rPr sz="850" spc="1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aspects</a:t>
            </a:r>
            <a:r>
              <a:rPr sz="850" spc="1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sustainability.</a:t>
            </a:r>
            <a:r>
              <a:rPr sz="850" spc="8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Its</a:t>
            </a:r>
            <a:r>
              <a:rPr sz="850" spc="9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knowledge</a:t>
            </a:r>
            <a:r>
              <a:rPr sz="850" spc="1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and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transparency</a:t>
            </a:r>
            <a:r>
              <a:rPr sz="850" spc="1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abovt</a:t>
            </a:r>
            <a:r>
              <a:rPr sz="850" spc="1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1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performance</a:t>
            </a:r>
            <a:r>
              <a:rPr sz="850" spc="18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9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its</a:t>
            </a:r>
            <a:r>
              <a:rPr sz="850" spc="9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products</a:t>
            </a:r>
            <a:r>
              <a:rPr sz="850" spc="1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allows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customers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understand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sustainability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applications,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enabling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them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turn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develop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their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approach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material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usage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meet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their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environmental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goals.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71150" y="1540656"/>
            <a:ext cx="8985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1366AF"/>
                </a:solidFill>
                <a:latin typeface="Arial MT"/>
                <a:cs typeface="Arial MT"/>
              </a:rPr>
              <a:t>1‹/e</a:t>
            </a:r>
            <a:r>
              <a:rPr sz="850" spc="-30" dirty="0">
                <a:solidFill>
                  <a:srgbClr val="1366AF"/>
                </a:solidFill>
                <a:latin typeface="Arial MT"/>
                <a:cs typeface="Arial MT"/>
              </a:rPr>
              <a:t> </a:t>
            </a:r>
            <a:r>
              <a:rPr sz="850" i="1" spc="-80" dirty="0">
                <a:solidFill>
                  <a:srgbClr val="1366AF"/>
                </a:solidFill>
                <a:latin typeface="Arial"/>
                <a:cs typeface="Arial"/>
              </a:rPr>
              <a:t>cycle</a:t>
            </a:r>
            <a:r>
              <a:rPr sz="850" i="1" spc="30" dirty="0">
                <a:solidFill>
                  <a:srgbClr val="1366AF"/>
                </a:solidFill>
                <a:latin typeface="Arial"/>
                <a:cs typeface="Arial"/>
              </a:rPr>
              <a:t> </a:t>
            </a:r>
            <a:r>
              <a:rPr sz="850" i="1" spc="-90" dirty="0">
                <a:solidFill>
                  <a:srgbClr val="1366AF"/>
                </a:solidFill>
                <a:latin typeface="Arial"/>
                <a:cs typeface="Arial"/>
              </a:rPr>
              <a:t>assessment</a:t>
            </a:r>
            <a:endParaRPr sz="8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75736" y="1743369"/>
            <a:ext cx="2851150" cy="5173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160" indent="1905" algn="just">
              <a:lnSpc>
                <a:spcPct val="115300"/>
              </a:lnSpc>
              <a:spcBef>
                <a:spcPts val="100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Life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cycle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assessment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(LCA)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powerful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tool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identifying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opportunities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reduce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impact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product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whether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building,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vehicle,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piece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machinery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packaging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throughout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life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cycle.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widely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for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expertise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LCA.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Taking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supply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chain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perspective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allows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demonstrate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how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improvements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material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utilisation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right-first-time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manufacturing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reduce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production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phase.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LCA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models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allow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consider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complete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2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chain.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instance,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impact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intensity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regional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grid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electricity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(gCOz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/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kWh)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footprint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vehicle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building.</a:t>
            </a:r>
            <a:endParaRPr sz="850">
              <a:latin typeface="Arial MT"/>
              <a:cs typeface="Arial MT"/>
            </a:endParaRPr>
          </a:p>
          <a:p>
            <a:pPr marL="15240" marR="5080" indent="-3175" algn="just">
              <a:lnSpc>
                <a:spcPct val="115700"/>
              </a:lnSpc>
              <a:spcBef>
                <a:spcPts val="570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automotive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sector,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|ight-weighting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remains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key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lever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reducing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15" dirty="0">
                <a:solidFill>
                  <a:srgbClr val="4D4D4D"/>
                </a:solidFill>
                <a:latin typeface="Arial MT"/>
                <a:cs typeface="Arial MT"/>
              </a:rPr>
              <a:t>COC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vehicles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their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use-phase.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LCA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demonstrate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how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embodied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COz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derived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manufacture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advanced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ultra-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high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strength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offset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downgauging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parts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make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them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lighter.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Savings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mass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means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CO,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savings: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material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required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manufacture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vehicle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lighter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vehicle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produces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fewer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use.</a:t>
            </a:r>
            <a:endParaRPr sz="850">
              <a:latin typeface="Arial MT"/>
              <a:cs typeface="Arial MT"/>
            </a:endParaRPr>
          </a:p>
          <a:p>
            <a:pPr marL="13970" marR="12700" indent="-1905" algn="just">
              <a:lnSpc>
                <a:spcPct val="115300"/>
              </a:lnSpc>
              <a:spcBef>
                <a:spcPts val="55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construction,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supplying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life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cycle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data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building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envelope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products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15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years.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publishing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declarations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supply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chain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partners'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cladding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systems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our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Colorcoat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HPS200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Ultra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Colorcoat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Prisma</a:t>
            </a:r>
            <a:r>
              <a:rPr sz="1275" spc="-52" baseline="3267" dirty="0">
                <a:solidFill>
                  <a:srgbClr val="4D4D4D"/>
                </a:solidFill>
                <a:latin typeface="Arial MT"/>
                <a:cs typeface="Arial MT"/>
              </a:rPr>
              <a:t>e</a:t>
            </a:r>
            <a:r>
              <a:rPr sz="1275" spc="-22" baseline="3267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prefinished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steel.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Work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area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recognised with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four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worldsteel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awards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Excellence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LCA.</a:t>
            </a:r>
            <a:endParaRPr sz="850">
              <a:latin typeface="Arial MT"/>
              <a:cs typeface="Arial MT"/>
            </a:endParaRPr>
          </a:p>
          <a:p>
            <a:pPr marL="12700" marR="8890" indent="4445" algn="just">
              <a:lnSpc>
                <a:spcPct val="114999"/>
              </a:lnSpc>
              <a:spcBef>
                <a:spcPts val="600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world's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first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manufacturer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operate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Environmental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Product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Declaration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(EPD)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programme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produce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product-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specific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EPDs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comply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EN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15804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ISO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t4025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standards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third-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party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validated.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EPD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contains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description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manufacturing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route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technical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description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product.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Along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quantified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information,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covers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specific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aspects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product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life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cycle,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3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raw</a:t>
            </a:r>
            <a:r>
              <a:rPr sz="850" spc="3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material</a:t>
            </a:r>
            <a:r>
              <a:rPr sz="850" spc="4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extraction,</a:t>
            </a:r>
            <a:r>
              <a:rPr sz="850" spc="4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manufacture,</a:t>
            </a:r>
            <a:r>
              <a:rPr sz="850" spc="4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fabrication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end-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of-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life.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75736" y="7204379"/>
            <a:ext cx="2848610" cy="828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 algn="just">
              <a:lnSpc>
                <a:spcPct val="100000"/>
              </a:lnSpc>
              <a:spcBef>
                <a:spcPts val="100"/>
              </a:spcBef>
            </a:pPr>
            <a:r>
              <a:rPr sz="850" i="1" spc="-50" dirty="0">
                <a:solidFill>
                  <a:srgbClr val="7E7E7E"/>
                </a:solidFill>
                <a:latin typeface="Cambria"/>
                <a:cs typeface="Cambria"/>
              </a:rPr>
              <a:t>Enyi'ronmentol</a:t>
            </a:r>
            <a:r>
              <a:rPr sz="850" i="1" spc="75" dirty="0">
                <a:solidFill>
                  <a:srgbClr val="7E7E7E"/>
                </a:solidFill>
                <a:latin typeface="Cambria"/>
                <a:cs typeface="Cambria"/>
              </a:rPr>
              <a:t> </a:t>
            </a:r>
            <a:r>
              <a:rPr sz="850" i="1" spc="-10" dirty="0">
                <a:solidFill>
                  <a:srgbClr val="1A64A7"/>
                </a:solidFill>
                <a:latin typeface="Cambria"/>
                <a:cs typeface="Cambria"/>
              </a:rPr>
              <a:t>Policy'</a:t>
            </a:r>
            <a:endParaRPr sz="850">
              <a:latin typeface="Cambria"/>
              <a:cs typeface="Cambria"/>
            </a:endParaRPr>
          </a:p>
          <a:p>
            <a:pPr marL="12700" marR="5080" indent="1270" algn="just">
              <a:lnSpc>
                <a:spcPct val="115300"/>
              </a:lnSpc>
              <a:spcBef>
                <a:spcPts val="600"/>
              </a:spcBef>
            </a:pP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committed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minimising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environmental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impact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its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operations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its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products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through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adoption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sustainable</a:t>
            </a:r>
            <a:r>
              <a:rPr sz="850" spc="409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practices</a:t>
            </a:r>
            <a:r>
              <a:rPr sz="850" spc="4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3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continuous</a:t>
            </a:r>
            <a:r>
              <a:rPr sz="850" spc="3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improvement</a:t>
            </a:r>
            <a:r>
              <a:rPr sz="850" spc="4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in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environmental</a:t>
            </a:r>
            <a:r>
              <a:rPr sz="85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performance.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72847" y="8100576"/>
            <a:ext cx="2851150" cy="1426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 algn="just">
              <a:lnSpc>
                <a:spcPct val="100000"/>
              </a:lnSpc>
              <a:spcBef>
                <a:spcPts val="100"/>
              </a:spcBef>
            </a:pPr>
            <a:r>
              <a:rPr sz="850" i="1" spc="-55" dirty="0">
                <a:solidFill>
                  <a:srgbClr val="2470AC"/>
                </a:solidFill>
                <a:latin typeface="Arial"/>
                <a:cs typeface="Arial"/>
              </a:rPr>
              <a:t>Envitonmentol</a:t>
            </a:r>
            <a:r>
              <a:rPr sz="850" i="1" spc="95" dirty="0">
                <a:solidFill>
                  <a:srgbClr val="2470AC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70AC"/>
                </a:solidFill>
                <a:latin typeface="Arial"/>
                <a:cs typeface="Arial"/>
              </a:rPr>
              <a:t>/mprovemenrs</a:t>
            </a:r>
            <a:endParaRPr sz="850">
              <a:latin typeface="Arial"/>
              <a:cs typeface="Arial"/>
            </a:endParaRPr>
          </a:p>
          <a:p>
            <a:pPr marL="12700" marR="5080" indent="4445" algn="just">
              <a:lnSpc>
                <a:spcPct val="115599"/>
              </a:lnSpc>
              <a:spcBef>
                <a:spcPts val="570"/>
              </a:spcBef>
            </a:pPr>
            <a:r>
              <a:rPr sz="850" spc="-9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cessation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of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iron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steelmaking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operations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at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Port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Talbot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resulted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substantial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environmental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improvements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terms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emissions,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consumption,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waste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production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local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air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quality.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considerable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focus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during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year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525252"/>
                </a:solidFill>
                <a:latin typeface="Arial MT"/>
                <a:cs typeface="Arial MT"/>
              </a:rPr>
              <a:t>was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applied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incorporacing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environmental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excellence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into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design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new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525252"/>
                </a:solidFill>
                <a:latin typeface="Arial MT"/>
                <a:cs typeface="Arial MT"/>
              </a:rPr>
              <a:t>EAF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ancillary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features.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The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comprehensive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environmental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impact </a:t>
            </a:r>
            <a:r>
              <a:rPr sz="850" spc="-95" dirty="0">
                <a:solidFill>
                  <a:srgbClr val="525252"/>
                </a:solidFill>
                <a:latin typeface="Arial MT"/>
                <a:cs typeface="Arial MT"/>
              </a:rPr>
              <a:t>assessment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525252"/>
                </a:solidFill>
                <a:latin typeface="Arial MT"/>
                <a:cs typeface="Arial MT"/>
              </a:rPr>
              <a:t>made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public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525252"/>
                </a:solidFill>
                <a:latin typeface="Arial MT"/>
                <a:cs typeface="Arial MT"/>
              </a:rPr>
              <a:t>as</a:t>
            </a:r>
            <a:r>
              <a:rPr sz="850" spc="1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pan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planning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application</a:t>
            </a:r>
            <a:r>
              <a:rPr sz="850" spc="1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the </a:t>
            </a:r>
            <a:r>
              <a:rPr sz="850" spc="-145" dirty="0">
                <a:solidFill>
                  <a:srgbClr val="525252"/>
                </a:solidFill>
                <a:latin typeface="Arial MT"/>
                <a:cs typeface="Arial MT"/>
              </a:rPr>
              <a:t>EAF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set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out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technologies</a:t>
            </a:r>
            <a:r>
              <a:rPr sz="850" spc="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will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be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incorporated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prevent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7760" y="9852072"/>
            <a:ext cx="7230342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8988" y="1353440"/>
            <a:ext cx="7254727" cy="426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39581" y="10016680"/>
            <a:ext cx="335302" cy="10364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31285" y="876638"/>
            <a:ext cx="1416685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40" dirty="0">
                <a:solidFill>
                  <a:srgbClr val="084FA7"/>
                </a:solidFill>
                <a:latin typeface="Arial MT"/>
                <a:cs typeface="Arial MT"/>
              </a:rPr>
              <a:t>B3.</a:t>
            </a:r>
            <a:r>
              <a:rPr sz="1350" spc="35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350" spc="-135" dirty="0">
                <a:solidFill>
                  <a:srgbClr val="084FA7"/>
                </a:solidFill>
                <a:latin typeface="Arial MT"/>
                <a:cs typeface="Arial MT"/>
              </a:rPr>
              <a:t>Business</a:t>
            </a:r>
            <a:r>
              <a:rPr sz="1350" spc="40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350" spc="-100" dirty="0">
                <a:solidFill>
                  <a:srgbClr val="084FA7"/>
                </a:solidFill>
                <a:latin typeface="Arial MT"/>
                <a:cs typeface="Arial MT"/>
              </a:rPr>
              <a:t>Review</a:t>
            </a:r>
            <a:endParaRPr sz="13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6658" y="1493408"/>
            <a:ext cx="2976880" cy="76219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9375" marR="86995" indent="-3175" algn="just">
              <a:lnSpc>
                <a:spcPct val="117700"/>
              </a:lnSpc>
              <a:spcBef>
                <a:spcPts val="100"/>
              </a:spcBef>
            </a:pP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and,</a:t>
            </a:r>
            <a:r>
              <a:rPr sz="850" spc="-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14141"/>
                </a:solidFill>
                <a:latin typeface="Arial MT"/>
                <a:cs typeface="Arial MT"/>
              </a:rPr>
              <a:t>where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14141"/>
                </a:solidFill>
                <a:latin typeface="Arial MT"/>
                <a:cs typeface="Arial MT"/>
              </a:rPr>
              <a:t>that </a:t>
            </a:r>
            <a:r>
              <a:rPr sz="850" spc="-120" dirty="0">
                <a:solidFill>
                  <a:srgbClr val="414141"/>
                </a:solidFill>
                <a:latin typeface="Arial MT"/>
                <a:cs typeface="Arial MT"/>
              </a:rPr>
              <a:t>is</a:t>
            </a:r>
            <a:r>
              <a:rPr sz="850" spc="6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not</a:t>
            </a:r>
            <a:r>
              <a:rPr sz="85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possible,</a:t>
            </a:r>
            <a:r>
              <a:rPr sz="850" spc="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14141"/>
                </a:solidFill>
                <a:latin typeface="Arial MT"/>
                <a:cs typeface="Arial MT"/>
              </a:rPr>
              <a:t>minimise</a:t>
            </a:r>
            <a:r>
              <a:rPr sz="85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14141"/>
                </a:solidFill>
                <a:latin typeface="Arial MT"/>
                <a:cs typeface="Arial MT"/>
              </a:rPr>
              <a:t>emissions</a:t>
            </a:r>
            <a:r>
              <a:rPr sz="850" spc="9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14141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new </a:t>
            </a:r>
            <a:r>
              <a:rPr sz="850" spc="-10" dirty="0">
                <a:solidFill>
                  <a:srgbClr val="414141"/>
                </a:solidFill>
                <a:latin typeface="Arial MT"/>
                <a:cs typeface="Arial MT"/>
              </a:rPr>
              <a:t>project.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80"/>
              </a:spcBef>
            </a:pPr>
            <a:endParaRPr sz="850">
              <a:latin typeface="Arial MT"/>
              <a:cs typeface="Arial MT"/>
            </a:endParaRPr>
          </a:p>
          <a:p>
            <a:pPr marL="76200">
              <a:lnSpc>
                <a:spcPct val="100000"/>
              </a:lnSpc>
            </a:pPr>
            <a:r>
              <a:rPr sz="850" i="1" spc="-20" dirty="0">
                <a:solidFill>
                  <a:srgbClr val="757593"/>
                </a:solidFill>
                <a:latin typeface="Arial"/>
                <a:cs typeface="Arial"/>
              </a:rPr>
              <a:t>S£CR</a:t>
            </a:r>
            <a:endParaRPr sz="850">
              <a:latin typeface="Arial"/>
              <a:cs typeface="Arial"/>
            </a:endParaRPr>
          </a:p>
          <a:p>
            <a:pPr marL="79375" marR="78105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April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2019,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Govemment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introduced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legislation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called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Streąmlined</a:t>
            </a:r>
            <a:r>
              <a:rPr sz="850" spc="10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Energy</a:t>
            </a:r>
            <a:r>
              <a:rPr sz="850" spc="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Carbon</a:t>
            </a:r>
            <a:r>
              <a:rPr sz="850" spc="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Reporting</a:t>
            </a:r>
            <a:r>
              <a:rPr sz="850" spc="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(SECR),</a:t>
            </a:r>
            <a:r>
              <a:rPr sz="850" spc="10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which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mandates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defined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companies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include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energy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carbon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emissions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their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D3D3D"/>
                </a:solidFill>
                <a:latin typeface="Arial MT"/>
                <a:cs typeface="Arial MT"/>
              </a:rPr>
              <a:t>ąnnual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reports.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adÓtion,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narrative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on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principal</a:t>
            </a:r>
            <a:r>
              <a:rPr sz="850" spc="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measures</a:t>
            </a:r>
            <a:r>
              <a:rPr sz="850" spc="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taken</a:t>
            </a:r>
            <a:r>
              <a:rPr sz="850" spc="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purpose</a:t>
            </a:r>
            <a:r>
              <a:rPr sz="850" spc="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increasing</a:t>
            </a:r>
            <a:r>
              <a:rPr sz="850" spc="10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the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business‘s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energy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efficiency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required.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Both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parts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required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information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provided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below.</a:t>
            </a:r>
            <a:endParaRPr sz="850">
              <a:latin typeface="Arial MT"/>
              <a:cs typeface="Arial MT"/>
            </a:endParaRPr>
          </a:p>
          <a:p>
            <a:pPr marL="81280">
              <a:lnSpc>
                <a:spcPct val="100000"/>
              </a:lnSpc>
              <a:spcBef>
                <a:spcPts val="800"/>
              </a:spcBef>
            </a:pPr>
            <a:r>
              <a:rPr sz="1425" i="1" spc="-150" baseline="5847" dirty="0">
                <a:solidFill>
                  <a:srgbClr val="1154A5"/>
                </a:solidFill>
                <a:latin typeface="Arial"/>
                <a:cs typeface="Arial"/>
              </a:rPr>
              <a:t>Energy</a:t>
            </a:r>
            <a:r>
              <a:rPr sz="1425" i="1" spc="75" baseline="5847" dirty="0">
                <a:solidFill>
                  <a:srgbClr val="1154A5"/>
                </a:solidFill>
                <a:latin typeface="Arial"/>
                <a:cs typeface="Arial"/>
              </a:rPr>
              <a:t> </a:t>
            </a:r>
            <a:r>
              <a:rPr sz="1425" i="1" spc="-165" baseline="5847" dirty="0">
                <a:solidFill>
                  <a:srgbClr val="1154A5"/>
                </a:solidFill>
                <a:latin typeface="Arial"/>
                <a:cs typeface="Arial"/>
              </a:rPr>
              <a:t>E[ficien‹::</a:t>
            </a:r>
            <a:r>
              <a:rPr sz="950" i="1" spc="-110" dirty="0">
                <a:solidFill>
                  <a:srgbClr val="1154A5"/>
                </a:solidFill>
                <a:latin typeface="Arial"/>
                <a:cs typeface="Arial"/>
              </a:rPr>
              <a:t>y</a:t>
            </a:r>
            <a:r>
              <a:rPr sz="950" i="1" spc="-105" dirty="0">
                <a:solidFill>
                  <a:srgbClr val="1154A5"/>
                </a:solidFill>
                <a:latin typeface="Arial"/>
                <a:cs typeface="Arial"/>
              </a:rPr>
              <a:t> </a:t>
            </a:r>
            <a:r>
              <a:rPr sz="1425" i="1" spc="-97" baseline="5847" dirty="0">
                <a:solidFill>
                  <a:srgbClr val="1154A5"/>
                </a:solidFill>
                <a:latin typeface="Arial"/>
                <a:cs typeface="Arial"/>
              </a:rPr>
              <a:t>of</a:t>
            </a:r>
            <a:r>
              <a:rPr sz="1425" i="1" spc="-30" baseline="5847" dirty="0">
                <a:solidFill>
                  <a:srgbClr val="1154A5"/>
                </a:solidFill>
                <a:latin typeface="Arial"/>
                <a:cs typeface="Arial"/>
              </a:rPr>
              <a:t> </a:t>
            </a:r>
            <a:r>
              <a:rPr sz="950" i="1" spc="-10" dirty="0">
                <a:solidFill>
                  <a:srgbClr val="1154A5"/>
                </a:solidFill>
                <a:latin typeface="Arial"/>
                <a:cs typeface="Arial"/>
              </a:rPr>
              <a:t>+•</a:t>
            </a:r>
            <a:r>
              <a:rPr sz="1425" i="1" spc="-15" baseline="8771" dirty="0">
                <a:solidFill>
                  <a:srgbClr val="1154A5"/>
                </a:solidFill>
                <a:latin typeface="Arial"/>
                <a:cs typeface="Arial"/>
              </a:rPr>
              <a:t>ta</a:t>
            </a:r>
            <a:r>
              <a:rPr sz="1425" i="1" spc="-232" baseline="8771" dirty="0">
                <a:solidFill>
                  <a:srgbClr val="1154A5"/>
                </a:solidFill>
                <a:latin typeface="Arial"/>
                <a:cs typeface="Arial"/>
              </a:rPr>
              <a:t> </a:t>
            </a:r>
            <a:r>
              <a:rPr sz="1425" i="1" spc="-150" baseline="5847" dirty="0">
                <a:solidFill>
                  <a:srgbClr val="1154A5"/>
                </a:solidFill>
                <a:latin typeface="Arial"/>
                <a:cs typeface="Arial"/>
              </a:rPr>
              <a:t>Steel</a:t>
            </a:r>
            <a:r>
              <a:rPr sz="1425" i="1" spc="-7" baseline="5847" dirty="0">
                <a:solidFill>
                  <a:srgbClr val="1154A5"/>
                </a:solidFill>
                <a:latin typeface="Arial"/>
                <a:cs typeface="Arial"/>
              </a:rPr>
              <a:t> </a:t>
            </a:r>
            <a:r>
              <a:rPr sz="1425" i="1" spc="-187" baseline="5847" dirty="0">
                <a:solidFill>
                  <a:srgbClr val="1154A5"/>
                </a:solidFill>
                <a:latin typeface="Arial"/>
                <a:cs typeface="Arial"/>
              </a:rPr>
              <a:t>UK's</a:t>
            </a:r>
            <a:r>
              <a:rPr sz="1425" i="1" spc="22" baseline="5847" dirty="0">
                <a:solidFill>
                  <a:srgbClr val="1154A5"/>
                </a:solidFill>
                <a:latin typeface="Arial"/>
                <a:cs typeface="Arial"/>
              </a:rPr>
              <a:t> </a:t>
            </a:r>
            <a:r>
              <a:rPr sz="1425" i="1" spc="-15" baseline="5847" dirty="0">
                <a:solidFill>
                  <a:srgbClr val="1154A5"/>
                </a:solidFill>
                <a:latin typeface="Arial"/>
                <a:cs typeface="Arial"/>
              </a:rPr>
              <a:t>Activities</a:t>
            </a:r>
            <a:endParaRPr sz="1425" baseline="5847">
              <a:latin typeface="Arial"/>
              <a:cs typeface="Arial"/>
            </a:endParaRPr>
          </a:p>
          <a:p>
            <a:pPr marL="82550" marR="68580" indent="1270" algn="just">
              <a:lnSpc>
                <a:spcPct val="114900"/>
              </a:lnSpc>
              <a:spcBef>
                <a:spcPts val="440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Most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activities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occurred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Tąlbot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integrated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steelworks,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iron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brought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together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blast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furnace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process.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already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very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efficient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steelworks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although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opportunities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standard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energy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efficiency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measures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become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progressively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smaller,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remains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committed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making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marginal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gains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wherever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opportunity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arises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do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so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4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invest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substantially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evaluating</a:t>
            </a:r>
            <a:r>
              <a:rPr sz="850" spc="45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optimising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processes.</a:t>
            </a:r>
            <a:r>
              <a:rPr sz="850" spc="4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significant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reduction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take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place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once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heavy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closed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2024,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0" dirty="0">
                <a:solidFill>
                  <a:srgbClr val="3F3F3F"/>
                </a:solidFill>
                <a:latin typeface="Arial MT"/>
                <a:cs typeface="Arial MT"/>
              </a:rPr>
              <a:t>ą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step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embedded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occurring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once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built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producing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low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CO2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steel.</a:t>
            </a:r>
            <a:endParaRPr sz="850">
              <a:latin typeface="Arial MT"/>
              <a:cs typeface="Arial MT"/>
            </a:endParaRPr>
          </a:p>
          <a:p>
            <a:pPr marL="94615" marR="67310" indent="-2540" algn="just">
              <a:lnSpc>
                <a:spcPct val="115300"/>
              </a:lnSpc>
              <a:spcBef>
                <a:spcPts val="575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optimisation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tool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involved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so-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called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energy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efficiency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‘wave’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approach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systematically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targeted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energy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efficiency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opportunities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main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around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UK.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developed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MONICA,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state-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of-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art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monitoring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benchmarking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tool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energy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95" dirty="0">
                <a:solidFill>
                  <a:srgbClr val="3F3F3F"/>
                </a:solidFill>
                <a:latin typeface="Arial MT"/>
                <a:cs typeface="Arial MT"/>
              </a:rPr>
              <a:t>COC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processes.</a:t>
            </a:r>
            <a:endParaRPr sz="850">
              <a:latin typeface="Arial MT"/>
              <a:cs typeface="Arial MT"/>
            </a:endParaRPr>
          </a:p>
          <a:p>
            <a:pPr marL="92075" marR="73660" indent="-2540" algn="just">
              <a:lnSpc>
                <a:spcPct val="114100"/>
              </a:lnSpc>
              <a:spcBef>
                <a:spcPts val="590"/>
              </a:spcBef>
            </a:pP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UK's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Energy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Saving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Opportunities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Scheme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(ESOS)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fulfilled its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this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regime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delivering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rolling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programme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audit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assessment.</a:t>
            </a:r>
            <a:endParaRPr sz="850">
              <a:latin typeface="Arial MT"/>
              <a:cs typeface="Arial MT"/>
            </a:endParaRPr>
          </a:p>
          <a:p>
            <a:pPr marL="94615" marR="70485" indent="-6350" algn="just">
              <a:lnSpc>
                <a:spcPct val="115300"/>
              </a:lnSpc>
              <a:spcBef>
                <a:spcPts val="575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November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2023,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completed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£5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million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project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install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electric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induction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furnaces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Corby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site.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reduced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least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2,000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tonnes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CCh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  <a:p>
            <a:pPr marL="92075" marR="73025" indent="-1905" algn="just">
              <a:lnSpc>
                <a:spcPct val="115300"/>
              </a:lnSpc>
              <a:spcBef>
                <a:spcPts val="555"/>
              </a:spcBef>
            </a:pP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commissioned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innovative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system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reheating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furnaces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hot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rolling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mill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which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uses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lasers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measure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efficiency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combustion,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enable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optimisation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fuel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rates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therefore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emissions.</a:t>
            </a:r>
            <a:endParaRPr sz="850">
              <a:latin typeface="Arial MT"/>
              <a:cs typeface="Arial MT"/>
            </a:endParaRPr>
          </a:p>
          <a:p>
            <a:pPr marL="90170" marR="68580" indent="2540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UK-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wide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approach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comprehensive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energy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management,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Catnic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Corby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sites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attained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ISO50d01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certification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during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2023/24,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joining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others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Shotton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Hartlepool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already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secured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third party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assurance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energy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syscems.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12109" y="9975274"/>
            <a:ext cx="9493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182476" y="9975274"/>
            <a:ext cx="11245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414141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&amp;</a:t>
            </a:r>
            <a:r>
              <a:rPr sz="850" spc="7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Accounts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76458"/>
            <a:ext cx="7273017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55895"/>
            <a:ext cx="7224245" cy="36579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1621645" y="4314853"/>
            <a:ext cx="4386580" cy="0"/>
          </a:xfrm>
          <a:custGeom>
            <a:avLst/>
            <a:gdLst/>
            <a:ahLst/>
            <a:cxnLst/>
            <a:rect l="l" t="t" r="r" b="b"/>
            <a:pathLst>
              <a:path w="4386580">
                <a:moveTo>
                  <a:pt x="0" y="0"/>
                </a:moveTo>
                <a:lnTo>
                  <a:pt x="4386365" y="0"/>
                </a:lnTo>
              </a:path>
            </a:pathLst>
          </a:custGeom>
          <a:ln w="9144">
            <a:solidFill>
              <a:srgbClr val="486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358555" y="4317902"/>
            <a:ext cx="353695" cy="0"/>
          </a:xfrm>
          <a:custGeom>
            <a:avLst/>
            <a:gdLst/>
            <a:ahLst/>
            <a:cxnLst/>
            <a:rect l="l" t="t" r="r" b="b"/>
            <a:pathLst>
              <a:path w="353695">
                <a:moveTo>
                  <a:pt x="0" y="0"/>
                </a:moveTo>
                <a:lnTo>
                  <a:pt x="353591" y="0"/>
                </a:lnTo>
              </a:path>
            </a:pathLst>
          </a:custGeom>
          <a:ln w="9144">
            <a:solidFill>
              <a:srgbClr val="4867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6436" y="3888094"/>
            <a:ext cx="3240405" cy="0"/>
          </a:xfrm>
          <a:custGeom>
            <a:avLst/>
            <a:gdLst/>
            <a:ahLst/>
            <a:cxnLst/>
            <a:rect l="l" t="t" r="r" b="b"/>
            <a:pathLst>
              <a:path w="3240404">
                <a:moveTo>
                  <a:pt x="0" y="0"/>
                </a:moveTo>
                <a:lnTo>
                  <a:pt x="3240241" y="0"/>
                </a:lnTo>
              </a:path>
            </a:pathLst>
          </a:custGeom>
          <a:ln w="9144">
            <a:solidFill>
              <a:srgbClr val="4B6B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432279" y="3735678"/>
            <a:ext cx="3277235" cy="0"/>
          </a:xfrm>
          <a:custGeom>
            <a:avLst/>
            <a:gdLst/>
            <a:ahLst/>
            <a:cxnLst/>
            <a:rect l="l" t="t" r="r" b="b"/>
            <a:pathLst>
              <a:path w="3277234">
                <a:moveTo>
                  <a:pt x="0" y="0"/>
                </a:moveTo>
                <a:lnTo>
                  <a:pt x="3276819" y="0"/>
                </a:lnTo>
              </a:path>
            </a:pathLst>
          </a:custGeom>
          <a:ln w="9144">
            <a:solidFill>
              <a:srgbClr val="486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86436" y="3735678"/>
            <a:ext cx="2158365" cy="0"/>
          </a:xfrm>
          <a:custGeom>
            <a:avLst/>
            <a:gdLst/>
            <a:ahLst/>
            <a:cxnLst/>
            <a:rect l="l" t="t" r="r" b="b"/>
            <a:pathLst>
              <a:path w="2158365">
                <a:moveTo>
                  <a:pt x="0" y="0"/>
                </a:moveTo>
                <a:lnTo>
                  <a:pt x="2158128" y="0"/>
                </a:lnTo>
              </a:path>
            </a:pathLst>
          </a:custGeom>
          <a:ln w="9144">
            <a:solidFill>
              <a:srgbClr val="486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969140" y="3583263"/>
            <a:ext cx="4261485" cy="0"/>
          </a:xfrm>
          <a:custGeom>
            <a:avLst/>
            <a:gdLst/>
            <a:ahLst/>
            <a:cxnLst/>
            <a:rect l="l" t="t" r="r" b="b"/>
            <a:pathLst>
              <a:path w="4261485">
                <a:moveTo>
                  <a:pt x="0" y="0"/>
                </a:moveTo>
                <a:lnTo>
                  <a:pt x="4261389" y="0"/>
                </a:lnTo>
              </a:path>
            </a:pathLst>
          </a:custGeom>
          <a:ln w="9144">
            <a:solidFill>
              <a:srgbClr val="486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6517061" y="3586312"/>
            <a:ext cx="192405" cy="0"/>
          </a:xfrm>
          <a:custGeom>
            <a:avLst/>
            <a:gdLst/>
            <a:ahLst/>
            <a:cxnLst/>
            <a:rect l="l" t="t" r="r" b="b"/>
            <a:pathLst>
              <a:path w="192404">
                <a:moveTo>
                  <a:pt x="0" y="0"/>
                </a:moveTo>
                <a:lnTo>
                  <a:pt x="192036" y="0"/>
                </a:lnTo>
              </a:path>
            </a:pathLst>
          </a:custGeom>
          <a:ln w="9144">
            <a:solidFill>
              <a:srgbClr val="486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1" name="object 11"/>
          <p:cNvGrpSpPr/>
          <p:nvPr/>
        </p:nvGrpSpPr>
        <p:grpSpPr>
          <a:xfrm>
            <a:off x="789485" y="3575644"/>
            <a:ext cx="402590" cy="9525"/>
            <a:chOff x="789485" y="3575644"/>
            <a:chExt cx="402590" cy="9525"/>
          </a:xfrm>
        </p:grpSpPr>
        <p:sp>
          <p:nvSpPr>
            <p:cNvPr id="12" name="object 12"/>
            <p:cNvSpPr/>
            <p:nvPr/>
          </p:nvSpPr>
          <p:spPr>
            <a:xfrm>
              <a:off x="789485" y="3580216"/>
              <a:ext cx="192405" cy="0"/>
            </a:xfrm>
            <a:custGeom>
              <a:avLst/>
              <a:gdLst/>
              <a:ahLst/>
              <a:cxnLst/>
              <a:rect l="l" t="t" r="r" b="b"/>
              <a:pathLst>
                <a:path w="192405">
                  <a:moveTo>
                    <a:pt x="0" y="0"/>
                  </a:moveTo>
                  <a:lnTo>
                    <a:pt x="192036" y="0"/>
                  </a:lnTo>
                </a:path>
              </a:pathLst>
            </a:custGeom>
            <a:ln w="9144">
              <a:solidFill>
                <a:srgbClr val="486B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993714" y="3580216"/>
              <a:ext cx="198755" cy="0"/>
            </a:xfrm>
            <a:custGeom>
              <a:avLst/>
              <a:gdLst/>
              <a:ahLst/>
              <a:cxnLst/>
              <a:rect l="l" t="t" r="r" b="b"/>
              <a:pathLst>
                <a:path w="198755">
                  <a:moveTo>
                    <a:pt x="0" y="0"/>
                  </a:moveTo>
                  <a:lnTo>
                    <a:pt x="198133" y="0"/>
                  </a:lnTo>
                </a:path>
              </a:pathLst>
            </a:custGeom>
            <a:ln w="9144">
              <a:solidFill>
                <a:srgbClr val="486B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/>
          <p:nvPr/>
        </p:nvSpPr>
        <p:spPr>
          <a:xfrm>
            <a:off x="2002670" y="2787660"/>
            <a:ext cx="4164329" cy="0"/>
          </a:xfrm>
          <a:custGeom>
            <a:avLst/>
            <a:gdLst/>
            <a:ahLst/>
            <a:cxnLst/>
            <a:rect l="l" t="t" r="r" b="b"/>
            <a:pathLst>
              <a:path w="4164329">
                <a:moveTo>
                  <a:pt x="0" y="0"/>
                </a:moveTo>
                <a:lnTo>
                  <a:pt x="4163846" y="0"/>
                </a:lnTo>
              </a:path>
            </a:pathLst>
          </a:custGeom>
          <a:ln w="9144">
            <a:solidFill>
              <a:srgbClr val="4F7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86436" y="2482832"/>
            <a:ext cx="2335530" cy="0"/>
          </a:xfrm>
          <a:custGeom>
            <a:avLst/>
            <a:gdLst/>
            <a:ahLst/>
            <a:cxnLst/>
            <a:rect l="l" t="t" r="r" b="b"/>
            <a:pathLst>
              <a:path w="2335530">
                <a:moveTo>
                  <a:pt x="0" y="0"/>
                </a:moveTo>
                <a:lnTo>
                  <a:pt x="2334924" y="0"/>
                </a:lnTo>
              </a:path>
            </a:pathLst>
          </a:custGeom>
          <a:ln w="9144">
            <a:solidFill>
              <a:srgbClr val="546B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6" name="object 16"/>
          <p:cNvGraphicFramePr>
            <a:graphicFrameLocks noGrp="1"/>
          </p:cNvGraphicFramePr>
          <p:nvPr/>
        </p:nvGraphicFramePr>
        <p:xfrm>
          <a:off x="776168" y="1870126"/>
          <a:ext cx="6006465" cy="6115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71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63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25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690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66370">
                <a:tc>
                  <a:txBody>
                    <a:bodyPr/>
                    <a:lstStyle/>
                    <a:p>
                      <a:pPr marL="5270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9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Gaseous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fuel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combustion’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/>
                </a:tc>
                <a:tc>
                  <a:txBody>
                    <a:bodyPr/>
                    <a:lstStyle/>
                    <a:p>
                      <a:pPr marR="30797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kWh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/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3,947,30s,1g3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8,358,895.468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527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Fuel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transport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travel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30797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kWh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220979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13,628,607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15113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17,214,344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533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10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PurChased</a:t>
                      </a:r>
                      <a:r>
                        <a:rPr sz="850" spc="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electricity'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30797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kWh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217804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646,618,889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14859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720,868,774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035">
                <a:tc>
                  <a:txBody>
                    <a:bodyPr/>
                    <a:lstStyle/>
                    <a:p>
                      <a:pPr marL="5270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Fuel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10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transport</a:t>
                      </a:r>
                      <a:r>
                        <a:rPr sz="850" spc="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business</a:t>
                      </a:r>
                      <a:r>
                        <a:rPr sz="850" spc="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travel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30797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kWh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9525">
                      <a:solidFill>
                        <a:srgbClr val="4B6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5900" algn="r">
                        <a:lnSpc>
                          <a:spcPts val="930"/>
                        </a:lnSpc>
                        <a:spcBef>
                          <a:spcPts val="175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21,864,700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>
                    <a:lnB w="9525">
                      <a:solidFill>
                        <a:srgbClr val="4B6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8590" algn="r">
                        <a:lnSpc>
                          <a:spcPts val="930"/>
                        </a:lnSpc>
                        <a:spcBef>
                          <a:spcPts val="175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21,261,414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>
                    <a:lnB w="9525">
                      <a:solidFill>
                        <a:srgbClr val="4B6B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7" name="object 17"/>
          <p:cNvSpPr/>
          <p:nvPr/>
        </p:nvSpPr>
        <p:spPr>
          <a:xfrm>
            <a:off x="6288446" y="1870126"/>
            <a:ext cx="417830" cy="0"/>
          </a:xfrm>
          <a:custGeom>
            <a:avLst/>
            <a:gdLst/>
            <a:ahLst/>
            <a:cxnLst/>
            <a:rect l="l" t="t" r="r" b="b"/>
            <a:pathLst>
              <a:path w="417829">
                <a:moveTo>
                  <a:pt x="0" y="0"/>
                </a:moveTo>
                <a:lnTo>
                  <a:pt x="417603" y="0"/>
                </a:lnTo>
              </a:path>
            </a:pathLst>
          </a:custGeom>
          <a:ln w="9144">
            <a:solidFill>
              <a:srgbClr val="486B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83388" y="1418979"/>
            <a:ext cx="3426460" cy="0"/>
          </a:xfrm>
          <a:custGeom>
            <a:avLst/>
            <a:gdLst/>
            <a:ahLst/>
            <a:cxnLst/>
            <a:rect l="l" t="t" r="r" b="b"/>
            <a:pathLst>
              <a:path w="3426460">
                <a:moveTo>
                  <a:pt x="0" y="0"/>
                </a:moveTo>
                <a:lnTo>
                  <a:pt x="3426181" y="0"/>
                </a:lnTo>
              </a:path>
            </a:pathLst>
          </a:custGeom>
          <a:ln w="9144">
            <a:solidFill>
              <a:srgbClr val="4B70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5063068" y="1418979"/>
            <a:ext cx="1643380" cy="0"/>
          </a:xfrm>
          <a:custGeom>
            <a:avLst/>
            <a:gdLst/>
            <a:ahLst/>
            <a:cxnLst/>
            <a:rect l="l" t="t" r="r" b="b"/>
            <a:pathLst>
              <a:path w="1643379">
                <a:moveTo>
                  <a:pt x="0" y="0"/>
                </a:moveTo>
                <a:lnTo>
                  <a:pt x="1642982" y="0"/>
                </a:lnTo>
              </a:path>
            </a:pathLst>
          </a:custGeom>
          <a:ln w="9144">
            <a:solidFill>
              <a:srgbClr val="4B67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" name="object 2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514580" y="1929566"/>
            <a:ext cx="27433" cy="7315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514580" y="2075884"/>
            <a:ext cx="27433" cy="73158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508484" y="2368520"/>
            <a:ext cx="42674" cy="76207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517628" y="2853198"/>
            <a:ext cx="27433" cy="73158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517628" y="3023903"/>
            <a:ext cx="30482" cy="73158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3508484" y="3191559"/>
            <a:ext cx="45723" cy="82303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3514580" y="3340925"/>
            <a:ext cx="39626" cy="76207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078309" y="3648802"/>
            <a:ext cx="435893" cy="88400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4075450" y="3645754"/>
            <a:ext cx="262145" cy="82303"/>
          </a:xfrm>
          <a:prstGeom prst="rect">
            <a:avLst/>
          </a:prstGeom>
        </p:spPr>
      </p:pic>
      <p:sp>
        <p:nvSpPr>
          <p:cNvPr id="29" name="object 29"/>
          <p:cNvSpPr txBox="1"/>
          <p:nvPr/>
        </p:nvSpPr>
        <p:spPr>
          <a:xfrm>
            <a:off x="746401" y="776298"/>
            <a:ext cx="142113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dirty="0">
                <a:solidFill>
                  <a:srgbClr val="0C59AA"/>
                </a:solidFill>
                <a:latin typeface="Arial MT"/>
                <a:cs typeface="Arial MT"/>
              </a:rPr>
              <a:t>B3.</a:t>
            </a:r>
            <a:r>
              <a:rPr sz="1300" spc="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105" dirty="0">
                <a:solidFill>
                  <a:srgbClr val="0C59AA"/>
                </a:solidFill>
                <a:latin typeface="Arial MT"/>
                <a:cs typeface="Arial MT"/>
              </a:rPr>
              <a:t>Business</a:t>
            </a:r>
            <a:r>
              <a:rPr sz="1300" spc="1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65" dirty="0">
                <a:solidFill>
                  <a:srgbClr val="0C59AA"/>
                </a:solidFill>
                <a:latin typeface="Arial MT"/>
                <a:cs typeface="Arial MT"/>
              </a:rPr>
              <a:t>Review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54" name="object 5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46355">
              <a:lnSpc>
                <a:spcPct val="100000"/>
              </a:lnSpc>
              <a:spcBef>
                <a:spcPts val="20"/>
              </a:spcBef>
            </a:pPr>
            <a:r>
              <a:rPr spc="-95" dirty="0">
                <a:solidFill>
                  <a:srgbClr val="4F4F4F"/>
                </a:solidFill>
              </a:rPr>
              <a:t>Tata</a:t>
            </a:r>
            <a:r>
              <a:rPr spc="25" dirty="0">
                <a:solidFill>
                  <a:srgbClr val="4F4F4F"/>
                </a:solidFill>
              </a:rPr>
              <a:t> </a:t>
            </a:r>
            <a:r>
              <a:rPr spc="-70" dirty="0">
                <a:solidFill>
                  <a:srgbClr val="4F4F4F"/>
                </a:solidFill>
              </a:rPr>
              <a:t>Steel</a:t>
            </a:r>
            <a:r>
              <a:rPr spc="-10" dirty="0">
                <a:solidFill>
                  <a:srgbClr val="4F4F4F"/>
                </a:solidFill>
              </a:rPr>
              <a:t> </a:t>
            </a:r>
            <a:r>
              <a:rPr spc="-120" dirty="0">
                <a:solidFill>
                  <a:srgbClr val="4F4F4F"/>
                </a:solidFill>
              </a:rPr>
              <a:t>UK</a:t>
            </a:r>
            <a:r>
              <a:rPr spc="25" dirty="0">
                <a:solidFill>
                  <a:srgbClr val="4F4F4F"/>
                </a:solidFill>
              </a:rPr>
              <a:t> </a:t>
            </a:r>
            <a:r>
              <a:rPr spc="-30" dirty="0">
                <a:solidFill>
                  <a:srgbClr val="4F4F4F"/>
                </a:solidFill>
              </a:rPr>
              <a:t>Limited</a:t>
            </a:r>
          </a:p>
        </p:txBody>
      </p:sp>
      <p:sp>
        <p:nvSpPr>
          <p:cNvPr id="55" name="object 55"/>
          <p:cNvSpPr txBox="1"/>
          <p:nvPr/>
        </p:nvSpPr>
        <p:spPr>
          <a:xfrm>
            <a:off x="3091030" y="10012936"/>
            <a:ext cx="112458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&amp;</a:t>
            </a:r>
            <a:r>
              <a:rPr sz="850" spc="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6" name="object 5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20"/>
              </a:spcBef>
            </a:pPr>
            <a:r>
              <a:rPr spc="-8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646464"/>
                </a:solidFill>
                <a:latin typeface="Arial MT"/>
                <a:cs typeface="Arial MT"/>
              </a:rPr>
              <a:t>16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999962" y="1577236"/>
            <a:ext cx="202818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UK’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GHG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emissions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energy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use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2024/25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70688" y="2497820"/>
            <a:ext cx="36772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21685" algn="l"/>
                <a:tab pos="3663950" algn="l"/>
              </a:tabLst>
            </a:pPr>
            <a:r>
              <a:rPr sz="850" u="sng" spc="125" dirty="0">
                <a:solidFill>
                  <a:srgbClr val="232323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0" dirty="0">
                <a:solidFill>
                  <a:srgbClr val="232323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Energy</a:t>
            </a:r>
            <a:r>
              <a:rPr sz="850" u="sng" spc="-15" dirty="0">
                <a:solidFill>
                  <a:srgbClr val="232323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20" dirty="0">
                <a:solidFill>
                  <a:srgbClr val="242424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consumption</a:t>
            </a:r>
            <a:r>
              <a:rPr sz="850" u="sng" spc="40" dirty="0">
                <a:solidFill>
                  <a:srgbClr val="242424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50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based</a:t>
            </a:r>
            <a:r>
              <a:rPr sz="850" u="sng" spc="-35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20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on</a:t>
            </a:r>
            <a:r>
              <a:rPr sz="850" u="sng" spc="-45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10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above</a:t>
            </a:r>
            <a:r>
              <a:rPr sz="850" u="sng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25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kWh</a:t>
            </a:r>
            <a:r>
              <a:rPr sz="850" u="sng" dirty="0">
                <a:solidFill>
                  <a:srgbClr val="3B3B3B"/>
                </a:solidFill>
                <a:uFill>
                  <a:solidFill>
                    <a:srgbClr val="4B6B90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820064" y="2764546"/>
            <a:ext cx="2308860" cy="534670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0"/>
              </a:spcBef>
            </a:pP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Emissions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from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gaseous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fuel’</a:t>
            </a:r>
            <a:endParaRPr sz="850">
              <a:latin typeface="Arial MT"/>
              <a:cs typeface="Arial MT"/>
            </a:endParaRPr>
          </a:p>
          <a:p>
            <a:pPr marL="12700" marR="5080">
              <a:lnSpc>
                <a:spcPts val="1370"/>
              </a:lnSpc>
              <a:spcBef>
                <a:spcPts val="45"/>
              </a:spcBef>
            </a:pP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Emissions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fuel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transport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business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travel’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Emissions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purchased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electncity’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23026" y="3570818"/>
            <a:ext cx="9994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Toial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gross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emissions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375102" y="1580284"/>
            <a:ext cx="3073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35" dirty="0">
                <a:solidFill>
                  <a:srgbClr val="2F2F2F"/>
                </a:solidFill>
                <a:latin typeface="Arial MT"/>
                <a:cs typeface="Arial MT"/>
              </a:rPr>
              <a:t>Scope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73736" y="3906130"/>
            <a:ext cx="3649345" cy="277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1594">
              <a:lnSpc>
                <a:spcPts val="990"/>
              </a:lnSpc>
              <a:spcBef>
                <a:spcPts val="100"/>
              </a:spcBef>
              <a:tabLst>
                <a:tab pos="3223260" algn="l"/>
              </a:tabLst>
            </a:pPr>
            <a:r>
              <a:rPr sz="850" b="1" spc="-55" dirty="0">
                <a:solidFill>
                  <a:srgbClr val="3B3B3B"/>
                </a:solidFill>
                <a:latin typeface="Arial"/>
                <a:cs typeface="Arial"/>
              </a:rPr>
              <a:t>Total</a:t>
            </a:r>
            <a:r>
              <a:rPr sz="850" b="1" spc="-4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b="1" spc="-75" dirty="0">
                <a:solidFill>
                  <a:srgbClr val="3B3B3B"/>
                </a:solidFill>
                <a:latin typeface="Arial"/>
                <a:cs typeface="Arial"/>
              </a:rPr>
              <a:t>gress</a:t>
            </a:r>
            <a:r>
              <a:rPr sz="850" b="1" spc="-2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emissions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intensity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b="1" spc="-50" dirty="0">
                <a:solidFill>
                  <a:srgbClr val="444444"/>
                </a:solidFill>
                <a:latin typeface="Arial"/>
                <a:cs typeface="Arial"/>
              </a:rPr>
              <a:t>(per</a:t>
            </a:r>
            <a:r>
              <a:rPr sz="850" b="1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60" dirty="0">
                <a:solidFill>
                  <a:srgbClr val="444444"/>
                </a:solidFill>
                <a:latin typeface="Arial"/>
                <a:cs typeface="Arial"/>
              </a:rPr>
              <a:t>tonne</a:t>
            </a:r>
            <a:r>
              <a:rPr sz="850" b="1" spc="-3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50" b="1" spc="1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45" dirty="0">
                <a:solidFill>
                  <a:srgbClr val="444444"/>
                </a:solidFill>
                <a:latin typeface="Arial"/>
                <a:cs typeface="Arial"/>
              </a:rPr>
              <a:t>liquid</a:t>
            </a:r>
            <a:r>
              <a:rPr sz="850" b="1" spc="-5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steel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	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tCOze/tls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ts val="990"/>
              </a:lnSpc>
              <a:tabLst>
                <a:tab pos="3477895" algn="l"/>
              </a:tabLst>
            </a:pPr>
            <a:r>
              <a:rPr sz="850" b="1" u="sng" spc="85" dirty="0">
                <a:solidFill>
                  <a:srgbClr val="2D2D2D"/>
                </a:solidFill>
                <a:uFill>
                  <a:solidFill>
                    <a:srgbClr val="4B6B93"/>
                  </a:solidFill>
                </a:uFill>
                <a:latin typeface="Arial"/>
                <a:cs typeface="Arial"/>
              </a:rPr>
              <a:t> </a:t>
            </a:r>
            <a:r>
              <a:rPr sz="850" b="1" u="sng" spc="-10" dirty="0">
                <a:solidFill>
                  <a:srgbClr val="2D2D2D"/>
                </a:solidFill>
                <a:uFill>
                  <a:solidFill>
                    <a:srgbClr val="4B6B93"/>
                  </a:solidFill>
                </a:uFill>
                <a:latin typeface="Arial"/>
                <a:cs typeface="Arial"/>
              </a:rPr>
              <a:t>p«oduced)’</a:t>
            </a:r>
            <a:r>
              <a:rPr sz="850" b="1" u="sng" dirty="0">
                <a:solidFill>
                  <a:srgbClr val="2D2D2D"/>
                </a:solidFill>
                <a:uFill>
                  <a:solidFill>
                    <a:srgbClr val="4B6B93"/>
                  </a:solidFill>
                </a:uFill>
                <a:latin typeface="Arial"/>
                <a:cs typeface="Arial"/>
              </a:rPr>
              <a:t>	</a:t>
            </a:r>
            <a:endParaRPr sz="850">
              <a:latin typeface="Arial"/>
              <a:cs typeface="Arial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4974163" y="4028061"/>
            <a:ext cx="177418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60855" algn="l"/>
              </a:tabLst>
            </a:pPr>
            <a:r>
              <a:rPr sz="850" b="1" u="sng" dirty="0">
                <a:solidFill>
                  <a:srgbClr val="2D2D2D"/>
                </a:solidFill>
                <a:uFill>
                  <a:solidFill>
                    <a:srgbClr val="4F6B90"/>
                  </a:solidFill>
                </a:uFill>
                <a:latin typeface="Arial"/>
                <a:cs typeface="Arial"/>
              </a:rPr>
              <a:t>	</a:t>
            </a:r>
            <a:endParaRPr sz="85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4592" y="4329842"/>
            <a:ext cx="4765675" cy="280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1120">
              <a:lnSpc>
                <a:spcPts val="1000"/>
              </a:lnSpc>
              <a:spcBef>
                <a:spcPts val="100"/>
              </a:spcBef>
              <a:tabLst>
                <a:tab pos="3168650" algn="l"/>
                <a:tab pos="4500880" algn="l"/>
              </a:tabLst>
            </a:pPr>
            <a:r>
              <a:rPr sz="850" b="1" spc="-50" dirty="0">
                <a:solidFill>
                  <a:srgbClr val="3B3B3B"/>
                </a:solidFill>
                <a:latin typeface="Arial"/>
                <a:cs typeface="Arial"/>
              </a:rPr>
              <a:t>Total</a:t>
            </a:r>
            <a:r>
              <a:rPr sz="850" b="1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gross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44444"/>
                </a:solidFill>
                <a:latin typeface="Arial MT"/>
                <a:cs typeface="Arial MT"/>
              </a:rPr>
              <a:t>emissions</a:t>
            </a:r>
            <a:r>
              <a:rPr sz="850" spc="19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b="1" spc="-55" dirty="0">
                <a:solidFill>
                  <a:srgbClr val="444444"/>
                </a:solidFill>
                <a:latin typeface="Arial"/>
                <a:cs typeface="Arial"/>
              </a:rPr>
              <a:t>intensity</a:t>
            </a:r>
            <a:r>
              <a:rPr sz="850" b="1" spc="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50" dirty="0">
                <a:solidFill>
                  <a:srgbClr val="444444"/>
                </a:solidFill>
                <a:latin typeface="Arial"/>
                <a:cs typeface="Arial"/>
              </a:rPr>
              <a:t>(per</a:t>
            </a:r>
            <a:r>
              <a:rPr sz="850" b="1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50" dirty="0">
                <a:solidFill>
                  <a:srgbClr val="444444"/>
                </a:solidFill>
                <a:latin typeface="Arial"/>
                <a:cs typeface="Arial"/>
              </a:rPr>
              <a:t>tonne</a:t>
            </a:r>
            <a:r>
              <a:rPr sz="850" b="1" spc="-3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20" dirty="0">
                <a:solidFill>
                  <a:srgbClr val="444444"/>
                </a:solidFill>
                <a:latin typeface="Arial"/>
                <a:cs typeface="Arial"/>
              </a:rPr>
              <a:t>of</a:t>
            </a:r>
            <a:r>
              <a:rPr sz="850" b="1" spc="-5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55" dirty="0">
                <a:solidFill>
                  <a:srgbClr val="444444"/>
                </a:solidFill>
                <a:latin typeface="Arial"/>
                <a:cs typeface="Arial"/>
              </a:rPr>
              <a:t>hot-</a:t>
            </a:r>
            <a:r>
              <a:rPr sz="850" b="1" spc="-35" dirty="0">
                <a:solidFill>
                  <a:srgbClr val="444444"/>
                </a:solidFill>
                <a:latin typeface="Arial"/>
                <a:cs typeface="Arial"/>
              </a:rPr>
              <a:t>rolled</a:t>
            </a:r>
            <a:r>
              <a:rPr sz="850" b="1" spc="60" dirty="0">
                <a:solidFill>
                  <a:srgbClr val="444444"/>
                </a:solidFill>
                <a:latin typeface="Arial"/>
                <a:cs typeface="Arial"/>
              </a:rPr>
              <a:t> </a:t>
            </a:r>
            <a:r>
              <a:rPr sz="850" b="1" spc="-20" dirty="0">
                <a:solidFill>
                  <a:srgbClr val="444444"/>
                </a:solidFill>
                <a:latin typeface="Arial"/>
                <a:cs typeface="Arial"/>
              </a:rPr>
              <a:t>coil</a:t>
            </a:r>
            <a:r>
              <a:rPr sz="850" b="1" dirty="0">
                <a:solidFill>
                  <a:srgbClr val="444444"/>
                </a:solidFill>
                <a:latin typeface="Arial"/>
                <a:cs typeface="Arial"/>
              </a:rPr>
              <a:t>	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tCOze/tHRC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	</a:t>
            </a:r>
            <a:r>
              <a:rPr sz="850" b="1" spc="-30" dirty="0">
                <a:solidFill>
                  <a:srgbClr val="4D4D4D"/>
                </a:solidFill>
                <a:latin typeface="Arial"/>
                <a:cs typeface="Arial"/>
              </a:rPr>
              <a:t>0.788</a:t>
            </a:r>
            <a:endParaRPr sz="850">
              <a:latin typeface="Arial"/>
              <a:cs typeface="Arial"/>
            </a:endParaRPr>
          </a:p>
          <a:p>
            <a:pPr marL="12700">
              <a:lnSpc>
                <a:spcPts val="1000"/>
              </a:lnSpc>
              <a:tabLst>
                <a:tab pos="4620895" algn="l"/>
              </a:tabLst>
            </a:pPr>
            <a:r>
              <a:rPr sz="850" b="1" u="sng" spc="160" dirty="0">
                <a:solidFill>
                  <a:srgbClr val="262626"/>
                </a:solidFill>
                <a:uFill>
                  <a:solidFill>
                    <a:srgbClr val="486B93"/>
                  </a:solidFill>
                </a:uFill>
                <a:latin typeface="Arial"/>
                <a:cs typeface="Arial"/>
              </a:rPr>
              <a:t> </a:t>
            </a:r>
            <a:r>
              <a:rPr sz="850" b="1" u="sng" spc="-10" dirty="0">
                <a:solidFill>
                  <a:srgbClr val="262626"/>
                </a:solidFill>
                <a:uFill>
                  <a:solidFill>
                    <a:srgbClr val="486B93"/>
                  </a:solidFill>
                </a:uFill>
                <a:latin typeface="Arial"/>
                <a:cs typeface="Arial"/>
              </a:rPr>
              <a:t>produced)°</a:t>
            </a:r>
            <a:r>
              <a:rPr sz="850" b="1" u="sng" dirty="0">
                <a:solidFill>
                  <a:srgbClr val="262626"/>
                </a:solidFill>
                <a:uFill>
                  <a:solidFill>
                    <a:srgbClr val="486B93"/>
                  </a:solidFill>
                </a:uFill>
                <a:latin typeface="Arial"/>
                <a:cs typeface="Arial"/>
              </a:rPr>
              <a:t>	</a:t>
            </a:r>
            <a:endParaRPr sz="85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34016" y="4662106"/>
            <a:ext cx="2835275" cy="43345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850" u="sng" spc="-10" dirty="0">
                <a:solidFill>
                  <a:srgbClr val="444444"/>
                </a:solidFill>
                <a:uFill>
                  <a:solidFill>
                    <a:srgbClr val="444444"/>
                  </a:solidFill>
                </a:uFill>
                <a:latin typeface="Arial MT"/>
                <a:cs typeface="Arial MT"/>
              </a:rPr>
              <a:t>Notes</a:t>
            </a:r>
            <a:endParaRPr sz="850">
              <a:latin typeface="Arial MT"/>
              <a:cs typeface="Arial MT"/>
            </a:endParaRPr>
          </a:p>
          <a:p>
            <a:pPr marL="209550" marR="34290" indent="-1905" algn="just">
              <a:lnSpc>
                <a:spcPct val="115100"/>
              </a:lnSpc>
              <a:spcBef>
                <a:spcPts val="575"/>
              </a:spcBef>
            </a:pPr>
            <a:r>
              <a:rPr sz="850" spc="-110" dirty="0">
                <a:solidFill>
                  <a:srgbClr val="444444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444444"/>
                </a:solidFill>
                <a:latin typeface="Arial MT"/>
                <a:cs typeface="Arial MT"/>
              </a:rPr>
              <a:t>UK</a:t>
            </a:r>
            <a:r>
              <a:rPr sz="850" spc="12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44444"/>
                </a:solidFill>
                <a:latin typeface="Arial MT"/>
                <a:cs typeface="Arial MT"/>
              </a:rPr>
              <a:t>assets</a:t>
            </a:r>
            <a:r>
              <a:rPr sz="850" spc="1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44444"/>
                </a:solidFill>
                <a:latin typeface="Arial MT"/>
                <a:cs typeface="Arial MT"/>
              </a:rPr>
              <a:t>were</a:t>
            </a:r>
            <a:r>
              <a:rPr sz="850" spc="2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44444"/>
                </a:solidFill>
                <a:latin typeface="Arial MT"/>
                <a:cs typeface="Arial MT"/>
              </a:rPr>
              <a:t>based</a:t>
            </a:r>
            <a:r>
              <a:rPr sz="850" spc="2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44444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44444"/>
                </a:solidFill>
                <a:latin typeface="Arial MT"/>
                <a:cs typeface="Arial MT"/>
              </a:rPr>
              <a:t>organisation</a:t>
            </a:r>
            <a:r>
              <a:rPr sz="850" spc="5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44444"/>
                </a:solidFill>
                <a:latin typeface="Arial MT"/>
                <a:cs typeface="Arial MT"/>
              </a:rPr>
              <a:t>as</a:t>
            </a:r>
            <a:r>
              <a:rPr sz="850" spc="10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44444"/>
                </a:solidFill>
                <a:latin typeface="Arial MT"/>
                <a:cs typeface="Arial MT"/>
              </a:rPr>
              <a:t>covered</a:t>
            </a:r>
            <a:r>
              <a:rPr sz="850" spc="4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in </a:t>
            </a:r>
            <a:r>
              <a:rPr sz="850" spc="-80" dirty="0">
                <a:solidFill>
                  <a:srgbClr val="444444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44444"/>
                </a:solidFill>
                <a:latin typeface="Arial MT"/>
                <a:cs typeface="Arial MT"/>
              </a:rPr>
              <a:t>Financial</a:t>
            </a:r>
            <a:r>
              <a:rPr sz="850" spc="114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44444"/>
                </a:solidFill>
                <a:latin typeface="Arial MT"/>
                <a:cs typeface="Arial MT"/>
              </a:rPr>
              <a:t>Accounts</a:t>
            </a:r>
            <a:r>
              <a:rPr sz="850" spc="9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44444"/>
                </a:solidFill>
                <a:latin typeface="Arial MT"/>
                <a:cs typeface="Arial MT"/>
              </a:rPr>
              <a:t>24/25.</a:t>
            </a:r>
            <a:r>
              <a:rPr sz="850" spc="2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44444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44444"/>
                </a:solidFill>
                <a:latin typeface="Arial MT"/>
                <a:cs typeface="Arial MT"/>
              </a:rPr>
              <a:t>derogation</a:t>
            </a:r>
            <a:r>
              <a:rPr sz="850" spc="8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44444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44444"/>
                </a:solidFill>
                <a:latin typeface="Arial MT"/>
                <a:cs typeface="Arial MT"/>
              </a:rPr>
              <a:t>exclude</a:t>
            </a:r>
            <a:r>
              <a:rPr sz="850" spc="2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legal </a:t>
            </a:r>
            <a:r>
              <a:rPr sz="850" spc="-50" dirty="0">
                <a:solidFill>
                  <a:srgbClr val="444444"/>
                </a:solidFill>
                <a:latin typeface="Arial MT"/>
                <a:cs typeface="Arial MT"/>
              </a:rPr>
              <a:t>subsidiaries</a:t>
            </a:r>
            <a:r>
              <a:rPr sz="850" spc="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 did</a:t>
            </a:r>
            <a:r>
              <a:rPr sz="850" spc="-6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no(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44444"/>
                </a:solidFill>
                <a:latin typeface="Arial MT"/>
                <a:cs typeface="Arial MT"/>
              </a:rPr>
              <a:t>meet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44444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44444"/>
                </a:solidFill>
                <a:latin typeface="Arial MT"/>
                <a:cs typeface="Arial MT"/>
              </a:rPr>
              <a:t>definition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 of</a:t>
            </a:r>
            <a:r>
              <a:rPr sz="850" spc="-3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"large"</a:t>
            </a:r>
            <a:r>
              <a:rPr sz="850" spc="2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was </a:t>
            </a:r>
            <a:r>
              <a:rPr sz="850" spc="-50" dirty="0">
                <a:solidFill>
                  <a:srgbClr val="444444"/>
                </a:solidFill>
                <a:latin typeface="Arial MT"/>
                <a:cs typeface="Arial MT"/>
              </a:rPr>
              <a:t>applied.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44444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reporting</a:t>
            </a:r>
            <a:r>
              <a:rPr sz="850" spc="-3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44444"/>
                </a:solidFill>
                <a:latin typeface="Arial MT"/>
                <a:cs typeface="Arial MT"/>
              </a:rPr>
              <a:t>methodology</a:t>
            </a:r>
            <a:r>
              <a:rPr sz="850" spc="5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44444"/>
                </a:solidFill>
                <a:latin typeface="Arial MT"/>
                <a:cs typeface="Arial MT"/>
              </a:rPr>
              <a:t>used</a:t>
            </a:r>
            <a:r>
              <a:rPr sz="850" spc="4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44444"/>
                </a:solidFill>
                <a:latin typeface="Arial MT"/>
                <a:cs typeface="Arial MT"/>
              </a:rPr>
              <a:t>was</a:t>
            </a:r>
            <a:r>
              <a:rPr sz="850" spc="8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44444"/>
                </a:solidFill>
                <a:latin typeface="Arial MT"/>
                <a:cs typeface="Arial MT"/>
              </a:rPr>
              <a:t>based</a:t>
            </a:r>
            <a:r>
              <a:rPr sz="850" spc="1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44444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44444"/>
                </a:solidFill>
                <a:latin typeface="Arial MT"/>
                <a:cs typeface="Arial MT"/>
              </a:rPr>
              <a:t>Green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44444"/>
                </a:solidFill>
                <a:latin typeface="Arial MT"/>
                <a:cs typeface="Arial MT"/>
              </a:rPr>
              <a:t>House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44444"/>
                </a:solidFill>
                <a:latin typeface="Arial MT"/>
                <a:cs typeface="Arial MT"/>
              </a:rPr>
              <a:t>Gas</a:t>
            </a:r>
            <a:r>
              <a:rPr sz="850" spc="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44444"/>
                </a:solidFill>
                <a:latin typeface="Arial MT"/>
                <a:cs typeface="Arial MT"/>
              </a:rPr>
              <a:t>Protocol</a:t>
            </a:r>
            <a:r>
              <a:rPr sz="850" spc="3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44444"/>
                </a:solidFill>
                <a:latin typeface="Arial MT"/>
                <a:cs typeface="Arial MT"/>
              </a:rPr>
              <a:t>Corporate</a:t>
            </a:r>
            <a:r>
              <a:rPr sz="850" spc="2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44444"/>
                </a:solidFill>
                <a:latin typeface="Arial MT"/>
                <a:cs typeface="Arial MT"/>
              </a:rPr>
              <a:t>Reporting</a:t>
            </a:r>
            <a:r>
              <a:rPr sz="850" spc="2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44444"/>
                </a:solidFill>
                <a:latin typeface="Arial MT"/>
                <a:cs typeface="Arial MT"/>
              </a:rPr>
              <a:t>Standard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UK</a:t>
            </a:r>
            <a:r>
              <a:rPr sz="850" spc="8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44444"/>
                </a:solidFill>
                <a:latin typeface="Arial MT"/>
                <a:cs typeface="Arial MT"/>
              </a:rPr>
              <a:t>Emission</a:t>
            </a:r>
            <a:r>
              <a:rPr sz="850" spc="6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Trading</a:t>
            </a:r>
            <a:r>
              <a:rPr sz="850" spc="10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Scheme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(UK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ETS),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with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conversion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factors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stated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below.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control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approach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(as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opposed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equity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split)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used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define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organisational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boundaries.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deductions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made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for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onward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3rd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party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supplies.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Greenhouse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gas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emissions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are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reported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1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F4F4F"/>
                </a:solidFill>
                <a:latin typeface="Arial MT"/>
                <a:cs typeface="Arial MT"/>
              </a:rPr>
              <a:t>CO2e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except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combustion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works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arising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gases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(WAGs)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natural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gas,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these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only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include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CO2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emissions.</a:t>
            </a:r>
            <a:endParaRPr sz="850">
              <a:latin typeface="Arial MT"/>
              <a:cs typeface="Arial MT"/>
            </a:endParaRPr>
          </a:p>
          <a:p>
            <a:pPr marL="210185" marR="30480" indent="-167640" algn="just">
              <a:lnSpc>
                <a:spcPct val="115300"/>
              </a:lnSpc>
              <a:spcBef>
                <a:spcPts val="600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2.</a:t>
            </a:r>
            <a:r>
              <a:rPr sz="850" spc="2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scope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1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transport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business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travel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category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was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defined</a:t>
            </a:r>
            <a:r>
              <a:rPr sz="850" spc="2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2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include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on-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site</a:t>
            </a:r>
            <a:r>
              <a:rPr sz="850" spc="2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vehicular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re-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fuelIin</a:t>
            </a:r>
            <a:r>
              <a:rPr sz="1275" baseline="-9803" dirty="0">
                <a:solidFill>
                  <a:srgbClr val="4F4F4F"/>
                </a:solidFill>
                <a:latin typeface="Arial MT"/>
                <a:cs typeface="Arial MT"/>
              </a:rPr>
              <a:t>9</a:t>
            </a:r>
            <a:r>
              <a:rPr sz="1275" spc="345" baseline="-9803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mileage/fuel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claims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relating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fuel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used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company-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owned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(where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capitalised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balance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sheet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per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iFRS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\6)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vehicles,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both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35" dirty="0">
                <a:solidFill>
                  <a:srgbClr val="4F4F4F"/>
                </a:solidFill>
                <a:latin typeface="Arial MT"/>
                <a:cs typeface="Arial MT"/>
              </a:rPr>
              <a:t>ąnd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off-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site.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Conversion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energy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CO2e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based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factors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provided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government.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Vehicle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type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fuel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consumption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per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km,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based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on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national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averages.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Fuel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claims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on-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site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fuel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use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were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treated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scope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1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where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they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related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leased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vehicles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(as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per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4F4F4F"/>
                </a:solidFill>
                <a:latin typeface="Arial MT"/>
                <a:cs typeface="Arial MT"/>
              </a:rPr>
              <a:t>IFRS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16).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Since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clarity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status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unavailable,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fuel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divided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evenly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between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scopes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1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 3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corresponding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level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uncertainty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these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allocations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very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small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compared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total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energy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use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emissiOns.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067193" y="1577236"/>
            <a:ext cx="2660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45" dirty="0">
                <a:solidFill>
                  <a:srgbClr val="3B3B3B"/>
                </a:solidFill>
                <a:latin typeface="Arial"/>
                <a:cs typeface="Arial"/>
              </a:rPr>
              <a:t>Units</a:t>
            </a:r>
            <a:endParaRPr sz="85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4066949" y="2761496"/>
            <a:ext cx="277495" cy="54102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2540" algn="just">
              <a:lnSpc>
                <a:spcPct val="133000"/>
              </a:lnSpc>
              <a:spcBef>
                <a:spcPts val="85"/>
              </a:spcBef>
            </a:pP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tCOw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tCOp tCOa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73736" y="3293425"/>
            <a:ext cx="35680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308350" algn="l"/>
              </a:tabLst>
            </a:pPr>
            <a:r>
              <a:rPr sz="850" u="sng" spc="70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7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Emissions</a:t>
            </a:r>
            <a:r>
              <a:rPr sz="850" u="sng" spc="40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20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from</a:t>
            </a:r>
            <a:r>
              <a:rPr sz="850" u="sng" spc="10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2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fuel</a:t>
            </a:r>
            <a:r>
              <a:rPr sz="850" u="sng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20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for</a:t>
            </a:r>
            <a:r>
              <a:rPr sz="850" u="sng" spc="2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transport</a:t>
            </a:r>
            <a:r>
              <a:rPr sz="850" u="sng" spc="10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and</a:t>
            </a:r>
            <a:r>
              <a:rPr sz="850" u="sng" spc="-8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7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business</a:t>
            </a:r>
            <a:r>
              <a:rPr sz="850" u="sng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10" dirty="0">
                <a:solidFill>
                  <a:srgbClr val="525252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travel’</a:t>
            </a:r>
            <a:r>
              <a:rPr sz="850" u="sng" dirty="0">
                <a:solidFill>
                  <a:srgbClr val="525252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65" dirty="0">
                <a:solidFill>
                  <a:srgbClr val="3B3B3B"/>
                </a:solidFill>
                <a:uFill>
                  <a:solidFill>
                    <a:srgbClr val="4B7093"/>
                  </a:solidFill>
                </a:uFill>
                <a:latin typeface="Arial MT"/>
                <a:cs typeface="Arial MT"/>
              </a:rPr>
              <a:t>tCO•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4961820" y="1577236"/>
            <a:ext cx="5607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444444"/>
                </a:solidFill>
                <a:latin typeface="Arial MT"/>
                <a:cs typeface="Arial MT"/>
              </a:rPr>
              <a:t>2024</a:t>
            </a:r>
            <a:r>
              <a:rPr sz="850" spc="-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-</a:t>
            </a:r>
            <a:r>
              <a:rPr sz="850" spc="-4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4862423" y="2497820"/>
            <a:ext cx="185673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43940" algn="l"/>
                <a:tab pos="1843405" algn="l"/>
              </a:tabLst>
            </a:pPr>
            <a:r>
              <a:rPr sz="850" b="1" spc="-10" dirty="0">
                <a:solidFill>
                  <a:srgbClr val="444444"/>
                </a:solidFill>
                <a:latin typeface="Arial"/>
                <a:cs typeface="Arial"/>
              </a:rPr>
              <a:t>4,629,42</a:t>
            </a:r>
            <a:r>
              <a:rPr sz="850" b="1" u="sng" spc="-10" dirty="0">
                <a:solidFill>
                  <a:srgbClr val="444444"/>
                </a:solidFill>
                <a:uFill>
                  <a:solidFill>
                    <a:srgbClr val="4B6B90"/>
                  </a:solidFill>
                </a:uFill>
                <a:latin typeface="Arial"/>
                <a:cs typeface="Arial"/>
              </a:rPr>
              <a:t>0,3B9</a:t>
            </a:r>
            <a:r>
              <a:rPr sz="850" b="1" u="sng" dirty="0">
                <a:solidFill>
                  <a:srgbClr val="444444"/>
                </a:solidFill>
                <a:uFill>
                  <a:solidFill>
                    <a:srgbClr val="4B6B90"/>
                  </a:solidFill>
                </a:uFill>
                <a:latin typeface="Arial"/>
                <a:cs typeface="Arial"/>
              </a:rPr>
              <a:t>	</a:t>
            </a:r>
            <a:r>
              <a:rPr sz="850" b="1" u="sng" spc="-10" dirty="0">
                <a:solidFill>
                  <a:srgbClr val="3F3F3F"/>
                </a:solidFill>
                <a:uFill>
                  <a:solidFill>
                    <a:srgbClr val="4B6B90"/>
                  </a:solidFill>
                </a:uFill>
                <a:latin typeface="Arial"/>
                <a:cs typeface="Arial"/>
              </a:rPr>
              <a:t>9,118,240,000</a:t>
            </a:r>
            <a:r>
              <a:rPr sz="850" b="1" u="sng" dirty="0">
                <a:solidFill>
                  <a:srgbClr val="3F3F3F"/>
                </a:solidFill>
                <a:uFill>
                  <a:solidFill>
                    <a:srgbClr val="4B6B90"/>
                  </a:solidFill>
                </a:uFill>
                <a:latin typeface="Arial"/>
                <a:cs typeface="Arial"/>
              </a:rPr>
              <a:t>	</a:t>
            </a:r>
            <a:endParaRPr sz="8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093480" y="2785883"/>
            <a:ext cx="439420" cy="516255"/>
          </a:xfrm>
          <a:prstGeom prst="rect">
            <a:avLst/>
          </a:prstGeom>
        </p:spPr>
        <p:txBody>
          <a:bodyPr vert="horz" wrap="square" lIns="0" tIns="50800" rIns="0" bIns="0" rtlCol="0">
            <a:spAutoFit/>
          </a:bodyPr>
          <a:lstStyle/>
          <a:p>
            <a:pPr marR="10160" algn="r">
              <a:lnSpc>
                <a:spcPct val="100000"/>
              </a:lnSpc>
              <a:spcBef>
                <a:spcPts val="400"/>
              </a:spcBef>
            </a:pPr>
            <a:r>
              <a:rPr sz="850" spc="-65" dirty="0">
                <a:solidFill>
                  <a:srgbClr val="444444"/>
                </a:solidFill>
                <a:latin typeface="Arial MT"/>
                <a:cs typeface="Arial MT"/>
              </a:rPr>
              <a:t>1,877,708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300"/>
              </a:spcBef>
            </a:pP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3,342</a:t>
            </a:r>
            <a:endParaRPr sz="850">
              <a:latin typeface="Arial MT"/>
              <a:cs typeface="Arial MT"/>
            </a:endParaRPr>
          </a:p>
          <a:p>
            <a:pPr marR="10795" algn="r">
              <a:lnSpc>
                <a:spcPct val="100000"/>
              </a:lnSpc>
              <a:spcBef>
                <a:spcPts val="204"/>
              </a:spcBef>
            </a:pP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122,650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359158" y="3903081"/>
            <a:ext cx="1708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NA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995161" y="1580284"/>
            <a:ext cx="5721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2023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128061" y="2782835"/>
            <a:ext cx="446405" cy="519430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R="17780" algn="r">
              <a:lnSpc>
                <a:spcPct val="100000"/>
              </a:lnSpc>
              <a:spcBef>
                <a:spcPts val="42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4,934,709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320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4,126</a:t>
            </a:r>
            <a:endParaRPr sz="850">
              <a:latin typeface="Arial MT"/>
              <a:cs typeface="Arial MT"/>
            </a:endParaRPr>
          </a:p>
          <a:p>
            <a:pPr marR="5715" algn="r">
              <a:lnSpc>
                <a:spcPct val="100000"/>
              </a:lnSpc>
              <a:spcBef>
                <a:spcPts val="180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14008B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5277552" y="3296473"/>
            <a:ext cx="14446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49020" algn="l"/>
                <a:tab pos="1431290" algn="l"/>
              </a:tabLst>
            </a:pPr>
            <a:r>
              <a:rPr sz="1275" spc="-15" baseline="3267" dirty="0">
                <a:solidFill>
                  <a:srgbClr val="444444"/>
                </a:solidFill>
                <a:latin typeface="Arial MT"/>
                <a:cs typeface="Arial MT"/>
              </a:rPr>
              <a:t>5,6</a:t>
            </a:r>
            <a:r>
              <a:rPr sz="1275" u="sng" spc="-15" baseline="3267" dirty="0">
                <a:solidFill>
                  <a:srgbClr val="444444"/>
                </a:solidFill>
                <a:uFill>
                  <a:solidFill>
                    <a:srgbClr val="4B6B87"/>
                  </a:solidFill>
                </a:uFill>
                <a:latin typeface="Arial MT"/>
                <a:cs typeface="Arial MT"/>
              </a:rPr>
              <a:t>47</a:t>
            </a:r>
            <a:r>
              <a:rPr sz="1275" u="sng" baseline="3267" dirty="0">
                <a:solidFill>
                  <a:srgbClr val="444444"/>
                </a:solidFill>
                <a:uFill>
                  <a:solidFill>
                    <a:srgbClr val="4B6B87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10" dirty="0">
                <a:solidFill>
                  <a:srgbClr val="525252"/>
                </a:solidFill>
                <a:uFill>
                  <a:solidFill>
                    <a:srgbClr val="4B6B87"/>
                  </a:solidFill>
                </a:uFill>
                <a:latin typeface="Arial MT"/>
                <a:cs typeface="Arial MT"/>
              </a:rPr>
              <a:t>5,190</a:t>
            </a:r>
            <a:r>
              <a:rPr sz="850" u="sng" dirty="0">
                <a:solidFill>
                  <a:srgbClr val="525252"/>
                </a:solidFill>
                <a:uFill>
                  <a:solidFill>
                    <a:srgbClr val="4B6B87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6097518" y="3598253"/>
            <a:ext cx="4629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2F2F2F"/>
                </a:solidFill>
                <a:latin typeface="Arial MT"/>
                <a:cs typeface="Arial MT"/>
              </a:rPr>
              <a:t>5,084,113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286993" y="3896476"/>
            <a:ext cx="285115" cy="170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50" spc="-60" dirty="0">
                <a:solidFill>
                  <a:srgbClr val="2F2F2F"/>
                </a:solidFill>
                <a:latin typeface="Arial MT"/>
                <a:cs typeface="Arial MT"/>
              </a:rPr>
              <a:t>1.701</a:t>
            </a:r>
            <a:endParaRPr sz="950">
              <a:latin typeface="Arial MT"/>
              <a:cs typeface="Arial MT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777781" y="4659057"/>
            <a:ext cx="1764664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3.</a:t>
            </a:r>
            <a:r>
              <a:rPr sz="850" spc="3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3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electricity</a:t>
            </a:r>
            <a:r>
              <a:rPr sz="850" spc="3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consumption</a:t>
            </a:r>
            <a:r>
              <a:rPr sz="850" spc="4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5619414" y="4329842"/>
            <a:ext cx="1132205" cy="4845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87705">
              <a:lnSpc>
                <a:spcPts val="1000"/>
              </a:lnSpc>
              <a:spcBef>
                <a:spcPts val="100"/>
              </a:spcBef>
            </a:pP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1.770</a:t>
            </a:r>
            <a:endParaRPr sz="850">
              <a:latin typeface="Arial MT"/>
              <a:cs typeface="Arial MT"/>
            </a:endParaRPr>
          </a:p>
          <a:p>
            <a:pPr marL="296545">
              <a:lnSpc>
                <a:spcPts val="1000"/>
              </a:lnSpc>
              <a:tabLst>
                <a:tab pos="1118870" algn="l"/>
              </a:tabLst>
            </a:pPr>
            <a:r>
              <a:rPr sz="850" b="1" u="sng" dirty="0">
                <a:solidFill>
                  <a:srgbClr val="262626"/>
                </a:solidFill>
                <a:uFill>
                  <a:solidFill>
                    <a:srgbClr val="446B97"/>
                  </a:solidFill>
                </a:uFill>
                <a:latin typeface="Arial"/>
                <a:cs typeface="Arial"/>
              </a:rPr>
              <a:t>	</a:t>
            </a:r>
            <a:endParaRPr sz="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4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4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supplier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3780882" y="4788611"/>
            <a:ext cx="2789555" cy="436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0975" marR="12065" indent="5080">
              <a:lnSpc>
                <a:spcPct val="115300"/>
              </a:lnSpc>
              <a:spcBef>
                <a:spcPts val="10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measurements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4D4D4D"/>
                </a:solidFill>
                <a:latin typeface="Arial MT"/>
                <a:cs typeface="Arial MT"/>
              </a:rPr>
              <a:t>EFS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0.207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kg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CO2e/kWh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calculate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associated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CO2e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emissions;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most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recent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average,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provided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factors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Reporting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  <a:hlinkClick r:id="rId13"/>
              </a:rPr>
              <a:t>https://www.gov.uk/government/publications/greenhouse-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gas-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reporting-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conversion-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factors-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2024).</a:t>
            </a:r>
            <a:endParaRPr sz="850">
              <a:latin typeface="Arial MT"/>
              <a:cs typeface="Arial MT"/>
            </a:endParaRPr>
          </a:p>
          <a:p>
            <a:pPr marL="183515" marR="5715" indent="-171450">
              <a:lnSpc>
                <a:spcPct val="115500"/>
              </a:lnSpc>
              <a:spcBef>
                <a:spcPts val="575"/>
              </a:spcBef>
              <a:buAutoNum type="arabicPeriod" startAt="4"/>
              <a:tabLst>
                <a:tab pos="183515" algn="l"/>
              </a:tabLst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2023-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prior,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emissions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intensity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reported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terms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tonnes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CO2e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per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tonne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liquid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produced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(tCO2e/tls).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September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2024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liquid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ceased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produced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Talbot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site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ongoing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technology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(financial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2024-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2025),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previous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years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retrospectively,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denominator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disclosed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annual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intensity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figure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been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Changed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tonnes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"first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processed"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hot-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rolled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coil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(tHRC)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intensity,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reported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terms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tonnes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CO2e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per</a:t>
            </a:r>
            <a:r>
              <a:rPr sz="850" spc="3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tonne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hot-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rolled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coil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(tCO2e/tHRCj,</a:t>
            </a:r>
            <a:r>
              <a:rPr sz="850" spc="4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3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i="1" spc="-20" dirty="0">
                <a:solidFill>
                  <a:srgbClr val="4D4D4D"/>
                </a:solidFill>
                <a:latin typeface="Arial"/>
                <a:cs typeface="Arial"/>
              </a:rPr>
              <a:t>more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representative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activities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allows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comparison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previous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years.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term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"first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processed"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includes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hot-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rolled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coil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produced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Talbot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site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imported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material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processed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through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sites.</a:t>
            </a:r>
            <a:endParaRPr sz="850">
              <a:latin typeface="Arial MT"/>
              <a:cs typeface="Arial MT"/>
            </a:endParaRPr>
          </a:p>
          <a:p>
            <a:pPr marL="185420" marR="5080" indent="-173355" algn="just">
              <a:lnSpc>
                <a:spcPct val="115300"/>
              </a:lnSpc>
              <a:spcBef>
                <a:spcPts val="600"/>
              </a:spcBef>
              <a:buAutoNum type="arabicPeriod" startAt="4"/>
              <a:tabLst>
                <a:tab pos="185420" algn="l"/>
                <a:tab pos="187325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	Part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data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subject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3rd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party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verification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conforming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40" dirty="0">
                <a:solidFill>
                  <a:srgbClr val="4D4D4D"/>
                </a:solidFill>
                <a:latin typeface="Arial MT"/>
                <a:cs typeface="Arial MT"/>
              </a:rPr>
              <a:t>ETS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rules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regulations.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covered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April-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December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2024.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Natural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gas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consumption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accounted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25" dirty="0">
                <a:solidFill>
                  <a:srgbClr val="4D4D4D"/>
                </a:solidFill>
                <a:latin typeface="Arial MT"/>
                <a:cs typeface="Arial MT"/>
              </a:rPr>
              <a:t>ETS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figures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represents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61.74%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natural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gas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consumption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1009a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consumption 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works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arising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gases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Talbot.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45975"/>
            <a:ext cx="7224246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52847"/>
            <a:ext cx="7215101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49914" y="779600"/>
            <a:ext cx="141795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dirty="0">
                <a:solidFill>
                  <a:srgbClr val="0C59AE"/>
                </a:solidFill>
                <a:latin typeface="Arial MT"/>
                <a:cs typeface="Arial MT"/>
              </a:rPr>
              <a:t>B3.</a:t>
            </a:r>
            <a:r>
              <a:rPr sz="1250" spc="10" dirty="0">
                <a:solidFill>
                  <a:srgbClr val="0C59AE"/>
                </a:solidFill>
                <a:latin typeface="Arial MT"/>
                <a:cs typeface="Arial MT"/>
              </a:rPr>
              <a:t> </a:t>
            </a:r>
            <a:r>
              <a:rPr sz="1250" spc="-65" dirty="0">
                <a:solidFill>
                  <a:srgbClr val="0C59AE"/>
                </a:solidFill>
                <a:latin typeface="Arial MT"/>
                <a:cs typeface="Arial MT"/>
              </a:rPr>
              <a:t>Business</a:t>
            </a:r>
            <a:r>
              <a:rPr sz="1250" spc="-25" dirty="0">
                <a:solidFill>
                  <a:srgbClr val="0C59AE"/>
                </a:solidFill>
                <a:latin typeface="Arial MT"/>
                <a:cs typeface="Arial MT"/>
              </a:rPr>
              <a:t> </a:t>
            </a:r>
            <a:r>
              <a:rPr sz="1250" spc="-45" dirty="0">
                <a:solidFill>
                  <a:srgbClr val="0C59AE"/>
                </a:solidFill>
                <a:latin typeface="Arial MT"/>
                <a:cs typeface="Arial MT"/>
              </a:rPr>
              <a:t>Review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46355">
              <a:lnSpc>
                <a:spcPct val="100000"/>
              </a:lnSpc>
              <a:spcBef>
                <a:spcPts val="20"/>
              </a:spcBef>
            </a:pPr>
            <a:r>
              <a:rPr spc="-95" dirty="0">
                <a:solidFill>
                  <a:srgbClr val="4F4F4F"/>
                </a:solidFill>
              </a:rPr>
              <a:t>Tata</a:t>
            </a:r>
            <a:r>
              <a:rPr spc="25" dirty="0">
                <a:solidFill>
                  <a:srgbClr val="4F4F4F"/>
                </a:solidFill>
              </a:rPr>
              <a:t> </a:t>
            </a:r>
            <a:r>
              <a:rPr spc="-70" dirty="0">
                <a:solidFill>
                  <a:srgbClr val="4F4F4F"/>
                </a:solidFill>
              </a:rPr>
              <a:t>Steel</a:t>
            </a:r>
            <a:r>
              <a:rPr spc="-10" dirty="0">
                <a:solidFill>
                  <a:srgbClr val="4F4F4F"/>
                </a:solidFill>
              </a:rPr>
              <a:t> </a:t>
            </a:r>
            <a:r>
              <a:rPr spc="-120" dirty="0">
                <a:solidFill>
                  <a:srgbClr val="4F4F4F"/>
                </a:solidFill>
              </a:rPr>
              <a:t>UK</a:t>
            </a:r>
            <a:r>
              <a:rPr spc="25" dirty="0">
                <a:solidFill>
                  <a:srgbClr val="4F4F4F"/>
                </a:solidFill>
              </a:rPr>
              <a:t> </a:t>
            </a:r>
            <a:r>
              <a:rPr spc="-30" dirty="0">
                <a:solidFill>
                  <a:srgbClr val="4F4F4F"/>
                </a:solidFill>
              </a:rPr>
              <a:t>Limited</a:t>
            </a:r>
          </a:p>
        </p:txBody>
      </p:sp>
      <p:sp>
        <p:nvSpPr>
          <p:cNvPr id="20" name="object 20"/>
          <p:cNvSpPr txBox="1"/>
          <p:nvPr/>
        </p:nvSpPr>
        <p:spPr>
          <a:xfrm>
            <a:off x="3091030" y="10012936"/>
            <a:ext cx="112458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&amp;</a:t>
            </a:r>
            <a:r>
              <a:rPr sz="850" spc="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20"/>
              </a:spcBef>
            </a:pPr>
            <a:r>
              <a:rPr spc="-8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646464"/>
                </a:solidFill>
                <a:latin typeface="Arial MT"/>
                <a:cs typeface="Arial MT"/>
              </a:rPr>
              <a:t>17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1559" y="1369191"/>
            <a:ext cx="1515110" cy="403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75" dirty="0">
                <a:solidFill>
                  <a:srgbClr val="0C59AE"/>
                </a:solidFill>
                <a:latin typeface="Arial MT"/>
                <a:cs typeface="Arial MT"/>
              </a:rPr>
              <a:t>Research</a:t>
            </a:r>
            <a:r>
              <a:rPr sz="1000" spc="30" dirty="0">
                <a:solidFill>
                  <a:srgbClr val="0C59AE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C59AE"/>
                </a:solidFill>
                <a:latin typeface="Arial MT"/>
                <a:cs typeface="Arial MT"/>
              </a:rPr>
              <a:t>&amp;</a:t>
            </a:r>
            <a:r>
              <a:rPr sz="1000" spc="130" dirty="0">
                <a:solidFill>
                  <a:srgbClr val="0C59AE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C59AE"/>
                </a:solidFill>
                <a:latin typeface="Arial MT"/>
                <a:cs typeface="Arial MT"/>
              </a:rPr>
              <a:t>development</a:t>
            </a:r>
            <a:endParaRPr sz="1000">
              <a:latin typeface="Arial MT"/>
              <a:cs typeface="Arial MT"/>
            </a:endParaRPr>
          </a:p>
          <a:p>
            <a:pPr marL="16510">
              <a:lnSpc>
                <a:spcPct val="100000"/>
              </a:lnSpc>
              <a:spcBef>
                <a:spcPts val="750"/>
              </a:spcBef>
            </a:pPr>
            <a:r>
              <a:rPr sz="850" b="1" i="1" spc="-55" dirty="0">
                <a:solidFill>
                  <a:srgbClr val="0C59AE"/>
                </a:solidFill>
                <a:latin typeface="Times New Roman"/>
                <a:cs typeface="Times New Roman"/>
              </a:rPr>
              <a:t>Research</a:t>
            </a:r>
            <a:r>
              <a:rPr sz="850" b="1" i="1" dirty="0">
                <a:solidFill>
                  <a:srgbClr val="0C59AE"/>
                </a:solidFill>
                <a:latin typeface="Times New Roman"/>
                <a:cs typeface="Times New Roman"/>
              </a:rPr>
              <a:t> 8t</a:t>
            </a:r>
            <a:r>
              <a:rPr sz="850" b="1" i="1" spc="20" dirty="0">
                <a:solidFill>
                  <a:srgbClr val="0C59AE"/>
                </a:solidFill>
                <a:latin typeface="Times New Roman"/>
                <a:cs typeface="Times New Roman"/>
              </a:rPr>
              <a:t> </a:t>
            </a:r>
            <a:r>
              <a:rPr sz="850" b="1" i="1" spc="-70" dirty="0">
                <a:solidFill>
                  <a:srgbClr val="0C59AE"/>
                </a:solidFill>
                <a:latin typeface="Times New Roman"/>
                <a:cs typeface="Times New Roman"/>
              </a:rPr>
              <a:t>Technofogy'</a:t>
            </a:r>
            <a:r>
              <a:rPr sz="850" b="1" i="1" spc="145" dirty="0">
                <a:solidFill>
                  <a:srgbClr val="0C59AE"/>
                </a:solidFill>
                <a:latin typeface="Times New Roman"/>
                <a:cs typeface="Times New Roman"/>
              </a:rPr>
              <a:t> </a:t>
            </a:r>
            <a:r>
              <a:rPr sz="850" b="1" i="1" spc="-30" dirty="0">
                <a:solidFill>
                  <a:srgbClr val="0C59AE"/>
                </a:solidFill>
                <a:latin typeface="Times New Roman"/>
                <a:cs typeface="Times New Roman"/>
              </a:rPr>
              <a:t>programme</a:t>
            </a:r>
            <a:endParaRPr sz="8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48427" y="1819576"/>
            <a:ext cx="2705100" cy="84264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970" marR="5080" indent="-1905" algn="just">
              <a:lnSpc>
                <a:spcPct val="114500"/>
              </a:lnSpc>
              <a:spcBef>
                <a:spcPts val="105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UK,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“red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roller”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interim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before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furnaces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switched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early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2028,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R&amp;D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developed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Technology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Roadmaps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focussing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following:</a:t>
            </a:r>
            <a:endParaRPr sz="850">
              <a:latin typeface="Arial MT"/>
              <a:cs typeface="Arial MT"/>
            </a:endParaRPr>
          </a:p>
          <a:p>
            <a:pPr marL="106680">
              <a:lnSpc>
                <a:spcPct val="100000"/>
              </a:lnSpc>
              <a:spcBef>
                <a:spcPts val="73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a)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Scrap,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Slag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Technologies;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9628" y="2729490"/>
            <a:ext cx="1828164" cy="746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0" indent="-171450">
              <a:lnSpc>
                <a:spcPct val="100000"/>
              </a:lnSpc>
              <a:spcBef>
                <a:spcPts val="100"/>
              </a:spcBef>
              <a:buAutoNum type="alphaLcParenR" startAt="2"/>
              <a:tabLst>
                <a:tab pos="184150" algn="l"/>
              </a:tabLst>
            </a:pP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Recipes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Grade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Simplification;</a:t>
            </a:r>
            <a:endParaRPr sz="850">
              <a:latin typeface="Arial MT"/>
              <a:cs typeface="Arial MT"/>
            </a:endParaRPr>
          </a:p>
          <a:p>
            <a:pPr marL="184785" indent="-172085">
              <a:lnSpc>
                <a:spcPct val="100000"/>
              </a:lnSpc>
              <a:spcBef>
                <a:spcPts val="730"/>
              </a:spcBef>
              <a:buAutoNum type="alphaLcParenR" startAt="2"/>
              <a:tabLst>
                <a:tab pos="184785" algn="l"/>
              </a:tabLst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Coatings;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184785" marR="18415" indent="-172085">
              <a:lnSpc>
                <a:spcPct val="112999"/>
              </a:lnSpc>
              <a:spcBef>
                <a:spcPts val="600"/>
              </a:spcBef>
              <a:buAutoNum type="alphaLcParenR" startAt="2"/>
              <a:tabLst>
                <a:tab pos="184785" algn="l"/>
              </a:tabLst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Applications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Mobility,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Renewables.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728451" y="3174541"/>
            <a:ext cx="7296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Packaging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3214" y="3523569"/>
            <a:ext cx="2703195" cy="6203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8255" algn="just">
              <a:lnSpc>
                <a:spcPct val="114500"/>
              </a:lnSpc>
              <a:spcBef>
                <a:spcPts val="105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Along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lines,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R&amp;D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worked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closely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Universities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Research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Technology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Organisations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leverage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best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Research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Innovation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UK.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Prominent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examples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being: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55798" y="4194193"/>
            <a:ext cx="2704465" cy="991869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83515" marR="10160" indent="-171450" algn="just">
              <a:lnSpc>
                <a:spcPct val="114100"/>
              </a:lnSpc>
              <a:spcBef>
                <a:spcPts val="110"/>
              </a:spcBef>
              <a:buChar char="•"/>
              <a:tabLst>
                <a:tab pos="184785" algn="l"/>
              </a:tabLst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Continuation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implementation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packaging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	concepts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BI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improved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	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residuals.</a:t>
            </a:r>
            <a:endParaRPr sz="850">
              <a:latin typeface="Arial MT"/>
              <a:cs typeface="Arial MT"/>
            </a:endParaRPr>
          </a:p>
          <a:p>
            <a:pPr marL="181610" marR="5080" indent="1905" algn="just">
              <a:lnSpc>
                <a:spcPct val="115300"/>
              </a:lnSpc>
              <a:spcBef>
                <a:spcPts val="575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High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Strength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Packaging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(Patent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Filing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pending)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potential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revenue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/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increase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share.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695346" y="5256522"/>
            <a:ext cx="2837180" cy="2231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5745" indent="-169545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245745" algn="l"/>
              </a:tabLst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Investigations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adhesions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low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tin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coatings.</a:t>
            </a:r>
            <a:endParaRPr sz="850">
              <a:latin typeface="Arial MT"/>
              <a:cs typeface="Arial MT"/>
            </a:endParaRPr>
          </a:p>
          <a:p>
            <a:pPr marL="245745" marR="84455" indent="-170180" algn="just">
              <a:lnSpc>
                <a:spcPct val="114100"/>
              </a:lnSpc>
              <a:spcBef>
                <a:spcPts val="565"/>
              </a:spcBef>
              <a:buChar char="•"/>
              <a:tabLst>
                <a:tab pos="245745" algn="l"/>
                <a:tab pos="247015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tools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enable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quick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assessment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formability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polymer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coating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adhesion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unique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capability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developed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first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time</a:t>
            </a:r>
            <a:endParaRPr sz="850">
              <a:latin typeface="Arial MT"/>
              <a:cs typeface="Arial MT"/>
            </a:endParaRPr>
          </a:p>
          <a:p>
            <a:pPr marL="245110" marR="82550" indent="-166370" algn="just">
              <a:lnSpc>
                <a:spcPct val="115300"/>
              </a:lnSpc>
              <a:spcBef>
                <a:spcPts val="575"/>
              </a:spcBef>
              <a:buChar char="•"/>
              <a:tabLst>
                <a:tab pos="245110" algn="l"/>
                <a:tab pos="247015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Research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potential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multifunctional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polymer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barrier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systems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renewables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sector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(particularly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Hydrogen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economy).</a:t>
            </a:r>
            <a:endParaRPr sz="850">
              <a:latin typeface="Arial MT"/>
              <a:cs typeface="Arial MT"/>
            </a:endParaRPr>
          </a:p>
          <a:p>
            <a:pPr marL="246379" marR="82550" indent="-170815" algn="just">
              <a:lnSpc>
                <a:spcPct val="115300"/>
              </a:lnSpc>
              <a:spcBef>
                <a:spcPts val="575"/>
              </a:spcBef>
              <a:buChar char="•"/>
              <a:tabLst>
                <a:tab pos="248285" algn="l"/>
              </a:tabLst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Facilitated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adoption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/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homolo</a:t>
            </a:r>
            <a:r>
              <a:rPr sz="1275" spc="-44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ation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	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automotive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sector.</a:t>
            </a:r>
            <a:endParaRPr sz="850">
              <a:latin typeface="Arial MT"/>
              <a:cs typeface="Arial MT"/>
            </a:endParaRPr>
          </a:p>
          <a:p>
            <a:pPr marL="247015" marR="81915" indent="-171450" algn="just">
              <a:lnSpc>
                <a:spcPct val="115300"/>
              </a:lnSpc>
              <a:spcBef>
                <a:spcPts val="575"/>
              </a:spcBef>
              <a:buChar char="•"/>
              <a:tabLst>
                <a:tab pos="252095" algn="l"/>
              </a:tabLst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predictive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tool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Study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Iaser- 	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weldability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‘simulated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grades,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metallic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coating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type</a:t>
            </a:r>
            <a:endParaRPr sz="850">
              <a:latin typeface="Arial MT"/>
              <a:cs typeface="Arial MT"/>
            </a:endParaRPr>
          </a:p>
          <a:p>
            <a:pPr marL="248920" marR="81280" indent="-6350" algn="just">
              <a:lnSpc>
                <a:spcPct val="112999"/>
              </a:lnSpc>
              <a:spcBef>
                <a:spcPts val="2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/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thickness,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part-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gap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laser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beam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shape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weldability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mechanical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performance.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9013" y="7535117"/>
            <a:ext cx="2690495" cy="1144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3515" marR="5080" algn="just">
              <a:lnSpc>
                <a:spcPct val="1153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Studies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effects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trapped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elements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weldability.</a:t>
            </a:r>
            <a:endParaRPr sz="850">
              <a:latin typeface="Arial MT"/>
              <a:cs typeface="Arial MT"/>
            </a:endParaRPr>
          </a:p>
          <a:p>
            <a:pPr marL="13335" marR="5715" indent="-1270" algn="just">
              <a:lnSpc>
                <a:spcPct val="115300"/>
              </a:lnSpc>
              <a:spcBef>
                <a:spcPts val="575"/>
              </a:spcBef>
            </a:pP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participate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collaborative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research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programs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university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partners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Swansea,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Warwick.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Imperial,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Cambridge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Royce.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addition.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participate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SUSTAIN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consortia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sponsorship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PhD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students.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54451" y="1366904"/>
            <a:ext cx="2700655" cy="1191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 algn="just">
              <a:lnSpc>
                <a:spcPct val="100000"/>
              </a:lnSpc>
              <a:spcBef>
                <a:spcPts val="100"/>
              </a:spcBef>
            </a:pPr>
            <a:r>
              <a:rPr sz="850" i="1" spc="-110" dirty="0">
                <a:solidFill>
                  <a:srgbClr val="0C59AE"/>
                </a:solidFill>
                <a:latin typeface="Arial"/>
                <a:cs typeface="Arial"/>
              </a:rPr>
              <a:t>Process</a:t>
            </a:r>
            <a:r>
              <a:rPr sz="850" i="1" spc="100" dirty="0">
                <a:solidFill>
                  <a:srgbClr val="0C59AE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0C59AE"/>
                </a:solidFill>
                <a:latin typeface="Arial MT"/>
                <a:cs typeface="Arial MT"/>
              </a:rPr>
              <a:t>development</a:t>
            </a:r>
            <a:endParaRPr sz="850">
              <a:latin typeface="Arial MT"/>
              <a:cs typeface="Arial MT"/>
            </a:endParaRPr>
          </a:p>
          <a:p>
            <a:pPr marL="12700" marR="5080" indent="1270" algn="just">
              <a:lnSpc>
                <a:spcPct val="115300"/>
              </a:lnSpc>
              <a:spcBef>
                <a:spcPts val="55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technology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programme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focused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lean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robust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manufacturing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processes,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better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use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raw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materials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resolution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quality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issues.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programme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supports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manufacturing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differentiated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strategy.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achievements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2024/2S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were:</a:t>
            </a:r>
            <a:endParaRPr sz="850">
              <a:latin typeface="Arial MT"/>
              <a:cs typeface="Arial MT"/>
            </a:endParaRPr>
          </a:p>
          <a:p>
            <a:pPr marL="194310" indent="-180340">
              <a:lnSpc>
                <a:spcPct val="100000"/>
              </a:lnSpc>
              <a:spcBef>
                <a:spcPts val="710"/>
              </a:spcBef>
              <a:buChar char="•"/>
              <a:tabLst>
                <a:tab pos="194310" algn="l"/>
              </a:tabLst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Successful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welding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trials</a:t>
            </a:r>
            <a:r>
              <a:rPr sz="850" spc="2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important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packaging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58871" y="2532876"/>
            <a:ext cx="2722245" cy="2482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29209" indent="-635" algn="just">
              <a:lnSpc>
                <a:spcPct val="1153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TCCTO-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Protact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material.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TCCT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superior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recycling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cheaper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tinplate.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Protact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film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better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adhesion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Chromium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simplifies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process,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reducing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their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lacquering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processes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wastewater.</a:t>
            </a:r>
            <a:endParaRPr sz="850">
              <a:latin typeface="Arial MT"/>
              <a:cs typeface="Arial MT"/>
            </a:endParaRPr>
          </a:p>
          <a:p>
            <a:pPr marL="186690" marR="28575" indent="-174625" algn="just">
              <a:lnSpc>
                <a:spcPct val="115300"/>
              </a:lnSpc>
              <a:spcBef>
                <a:spcPts val="575"/>
              </a:spcBef>
              <a:buChar char="•"/>
              <a:tabLst>
                <a:tab pos="187960" algn="l"/>
              </a:tabLst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benchmark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study(by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FEA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simulations)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13131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 	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torsional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stiffness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weight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geometry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858585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858585"/>
                </a:solidFill>
                <a:latin typeface="Arial MT"/>
                <a:cs typeface="Arial MT"/>
              </a:rPr>
              <a:t> 	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bike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manufacturer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ambition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move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	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aluminium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bike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frames.</a:t>
            </a:r>
            <a:endParaRPr sz="850">
              <a:latin typeface="Arial MT"/>
              <a:cs typeface="Arial MT"/>
            </a:endParaRPr>
          </a:p>
          <a:p>
            <a:pPr marL="186690" marR="33655" indent="-174625" algn="just">
              <a:lnSpc>
                <a:spcPct val="115300"/>
              </a:lnSpc>
              <a:spcBef>
                <a:spcPts val="575"/>
              </a:spcBef>
              <a:buChar char="•"/>
              <a:tabLst>
                <a:tab pos="187960" algn="l"/>
              </a:tabLst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Substantially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improving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our 	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abrasion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resistant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hot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rolled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Valast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providing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significant 	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possibilities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expansion.</a:t>
            </a:r>
            <a:endParaRPr sz="850">
              <a:latin typeface="Arial MT"/>
              <a:cs typeface="Arial MT"/>
            </a:endParaRPr>
          </a:p>
          <a:p>
            <a:pPr marL="187960" marR="5080" indent="-175895" algn="just">
              <a:lnSpc>
                <a:spcPct val="115300"/>
              </a:lnSpc>
              <a:spcBef>
                <a:spcPts val="555"/>
              </a:spcBef>
              <a:buChar char="•"/>
              <a:tabLst>
                <a:tab pos="187960" algn="l"/>
                <a:tab pos="189865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Providing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detailed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technical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solutions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solve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22" baseline="3267" dirty="0">
                <a:solidFill>
                  <a:srgbClr val="3F3F3F"/>
                </a:solidFill>
                <a:latin typeface="Arial MT"/>
                <a:cs typeface="Arial MT"/>
              </a:rPr>
              <a:t>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ormability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issue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important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automotive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achieve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desired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forming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safety.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56930" y="5082769"/>
            <a:ext cx="15405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70" dirty="0">
                <a:solidFill>
                  <a:srgbClr val="1F6BB3"/>
                </a:solidFill>
                <a:latin typeface="Arial"/>
                <a:cs typeface="Arial"/>
              </a:rPr>
              <a:t>Product</a:t>
            </a:r>
            <a:r>
              <a:rPr sz="850" i="1" spc="55" dirty="0">
                <a:solidFill>
                  <a:srgbClr val="1F6BB3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1F6BB3"/>
                </a:solidFill>
                <a:latin typeface="Arial"/>
                <a:cs typeface="Arial"/>
              </a:rPr>
              <a:t>market</a:t>
            </a:r>
            <a:r>
              <a:rPr sz="850" i="1" spc="40" dirty="0">
                <a:solidFill>
                  <a:srgbClr val="1F6BB3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1F6BB3"/>
                </a:solidFill>
                <a:latin typeface="Arial"/>
                <a:cs typeface="Arial"/>
              </a:rPr>
              <a:t>sector</a:t>
            </a:r>
            <a:r>
              <a:rPr sz="850" i="1" spc="55" dirty="0">
                <a:solidFill>
                  <a:srgbClr val="1F6BB3"/>
                </a:solidFill>
                <a:latin typeface="Arial"/>
                <a:cs typeface="Arial"/>
              </a:rPr>
              <a:t> </a:t>
            </a:r>
            <a:r>
              <a:rPr sz="850" i="1" spc="-65" dirty="0">
                <a:solidFill>
                  <a:srgbClr val="1F6BB3"/>
                </a:solidFill>
                <a:latin typeface="Arial"/>
                <a:cs typeface="Arial"/>
              </a:rPr>
              <a:t>developments</a:t>
            </a:r>
            <a:endParaRPr sz="85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32195" y="5285481"/>
            <a:ext cx="2752725" cy="14401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3815" marR="30480" indent="3810" algn="just">
              <a:lnSpc>
                <a:spcPct val="114700"/>
              </a:lnSpc>
              <a:spcBef>
                <a:spcPts val="105"/>
              </a:spcBef>
            </a:pP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element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Structured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programmes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initiated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for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segments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identified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marketing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particular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 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emphasis</a:t>
            </a:r>
            <a:r>
              <a:rPr sz="850" spc="7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6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automotive.</a:t>
            </a:r>
            <a:r>
              <a:rPr sz="850" spc="7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engineering,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construction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packaging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sectors.</a:t>
            </a:r>
            <a:endParaRPr sz="850">
              <a:latin typeface="Arial MT"/>
              <a:cs typeface="Arial MT"/>
            </a:endParaRPr>
          </a:p>
          <a:p>
            <a:pPr marL="40640" marR="32384" indent="-3175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TSUK,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4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were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launched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durin</a:t>
            </a:r>
            <a:r>
              <a:rPr sz="1275" baseline="-6535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275" spc="37" baseline="-65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year covering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wide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range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high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end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applications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packaging,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infrastructure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construction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markets.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include: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58871" y="6773046"/>
            <a:ext cx="2700655" cy="1141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7960" marR="7620" indent="-172720" algn="just">
              <a:lnSpc>
                <a:spcPct val="1153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+</a:t>
            </a:r>
            <a:r>
              <a:rPr sz="850" spc="4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chrome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free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passivat•on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system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tinplate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products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packaging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applications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novel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surface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treatment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system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ensures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packaging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complies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b="1" spc="-60" dirty="0">
                <a:solidFill>
                  <a:srgbClr val="3F3F3F"/>
                </a:solidFill>
                <a:latin typeface="Arial"/>
                <a:cs typeface="Arial"/>
              </a:rPr>
              <a:t>future</a:t>
            </a:r>
            <a:r>
              <a:rPr sz="850" b="1" spc="50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REACH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legislation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enforced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2027.</a:t>
            </a:r>
            <a:endParaRPr sz="850">
              <a:latin typeface="Arial MT"/>
              <a:cs typeface="Arial MT"/>
            </a:endParaRPr>
          </a:p>
          <a:p>
            <a:pPr marL="191135" marR="5080" indent="-179070">
              <a:lnSpc>
                <a:spcPct val="112999"/>
              </a:lnSpc>
              <a:spcBef>
                <a:spcPts val="600"/>
              </a:spcBef>
              <a:buChar char="•"/>
              <a:tabLst>
                <a:tab pos="191135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superior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’High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Containment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Barrier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System‘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highways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sector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utilises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patent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technology.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57351" y="7961878"/>
            <a:ext cx="2700655" cy="1369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445" algn="just">
              <a:lnSpc>
                <a:spcPct val="115300"/>
              </a:lnSpc>
              <a:spcBef>
                <a:spcPts val="100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Two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Building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Systems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products,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Trimapanel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Fire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Wall,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superior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fire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internal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building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applications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ComFlor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FD+,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floor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decking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product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containing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branded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organic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coated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Prisma.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high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product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allows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offer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20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service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guarantees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superior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corrosion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Prisma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gives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world-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wide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presence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prestigious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Neom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project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Saudi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Arabia,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supplied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Dubai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operation.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2783" y="1261991"/>
            <a:ext cx="7306547" cy="30482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759003" y="2974942"/>
          <a:ext cx="5946140" cy="11791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23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9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53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247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130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070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47955">
                <a:tc>
                  <a:txBody>
                    <a:bodyPr/>
                    <a:lstStyle/>
                    <a:p>
                      <a:pPr marL="46355">
                        <a:lnSpc>
                          <a:spcPts val="940"/>
                        </a:lnSpc>
                      </a:pPr>
                      <a:r>
                        <a:rPr sz="850" spc="-5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Restructuring,</a:t>
                      </a:r>
                      <a:r>
                        <a:rPr sz="850" spc="-6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114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3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disposals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2560" algn="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13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940"/>
                        </a:lnSpc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(619)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180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b="1" spc="-5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85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lass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9525">
                      <a:solidFill>
                        <a:srgbClr val="3F74A0"/>
                      </a:solidFill>
                      <a:prstDash val="solid"/>
                    </a:lnT>
                    <a:lnB w="9525">
                      <a:solidFill>
                        <a:srgbClr val="547C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3F74A0"/>
                      </a:solidFill>
                      <a:prstDash val="solid"/>
                    </a:lnT>
                    <a:lnB w="9525">
                      <a:solidFill>
                        <a:srgbClr val="547C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3F74A0"/>
                      </a:solidFill>
                      <a:prstDash val="solid"/>
                    </a:lnT>
                    <a:lnB w="9525">
                      <a:solidFill>
                        <a:srgbClr val="547C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(432)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9525">
                      <a:solidFill>
                        <a:srgbClr val="3F74A0"/>
                      </a:solidFill>
                      <a:prstDash val="solid"/>
                    </a:lnT>
                    <a:lnB w="9525">
                      <a:solidFill>
                        <a:srgbClr val="547C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3F74A0"/>
                      </a:solidFill>
                      <a:prstDash val="solid"/>
                    </a:lnT>
                    <a:lnB w="9525">
                      <a:solidFill>
                        <a:srgbClr val="547C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b="1" spc="-25" dirty="0">
                          <a:solidFill>
                            <a:srgbClr val="343434"/>
                          </a:solidFill>
                          <a:latin typeface="Arial"/>
                          <a:cs typeface="Arial"/>
                        </a:rPr>
                        <a:t>(1,054)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T w="9525">
                      <a:solidFill>
                        <a:srgbClr val="3F74A0"/>
                      </a:solidFill>
                      <a:prstDash val="solid"/>
                    </a:lnT>
                    <a:lnB w="9525">
                      <a:solidFill>
                        <a:srgbClr val="547C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-1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finance</a:t>
                      </a:r>
                      <a:r>
                        <a:rPr sz="850" spc="-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9525">
                      <a:solidFill>
                        <a:srgbClr val="547C9C"/>
                      </a:solidFill>
                      <a:prstDash val="solid"/>
                    </a:lnT>
                    <a:lnB w="9525">
                      <a:solidFill>
                        <a:srgbClr val="547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C9C"/>
                      </a:solidFill>
                      <a:prstDash val="solid"/>
                    </a:lnT>
                    <a:lnB w="9525">
                      <a:solidFill>
                        <a:srgbClr val="547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C9C"/>
                      </a:solidFill>
                      <a:prstDash val="solid"/>
                    </a:lnT>
                    <a:lnB w="9525">
                      <a:solidFill>
                        <a:srgbClr val="547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5100" algn="r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50" spc="-1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(120)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9525">
                      <a:solidFill>
                        <a:srgbClr val="547C9C"/>
                      </a:solidFill>
                      <a:prstDash val="solid"/>
                    </a:lnT>
                    <a:lnB w="9525">
                      <a:solidFill>
                        <a:srgbClr val="547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C9C"/>
                      </a:solidFill>
                      <a:prstDash val="solid"/>
                    </a:lnT>
                    <a:lnB w="9525">
                      <a:solidFill>
                        <a:srgbClr val="547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(102)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9525">
                      <a:solidFill>
                        <a:srgbClr val="547C9C"/>
                      </a:solidFill>
                      <a:prstDash val="solid"/>
                    </a:lnT>
                    <a:lnB w="9525">
                      <a:solidFill>
                        <a:srgbClr val="5477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44450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4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subsidiaries</a:t>
                      </a:r>
                      <a:r>
                        <a:rPr sz="850" spc="1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joint</a:t>
                      </a:r>
                      <a:r>
                        <a:rPr sz="850" spc="-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arrangements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547797"/>
                      </a:solidFill>
                      <a:prstDash val="solid"/>
                    </a:lnT>
                    <a:lnB w="9525">
                      <a:solidFill>
                        <a:srgbClr val="4F74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797"/>
                      </a:solidFill>
                      <a:prstDash val="solid"/>
                    </a:lnT>
                    <a:lnB w="9525">
                      <a:solidFill>
                        <a:srgbClr val="4F74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797"/>
                      </a:solidFill>
                      <a:prstDash val="solid"/>
                    </a:lnT>
                    <a:lnB w="9525">
                      <a:solidFill>
                        <a:srgbClr val="4F74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0655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32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547797"/>
                      </a:solidFill>
                      <a:prstDash val="solid"/>
                    </a:lnT>
                    <a:lnB w="9525">
                      <a:solidFill>
                        <a:srgbClr val="4F74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797"/>
                      </a:solidFill>
                      <a:prstDash val="solid"/>
                    </a:lnT>
                    <a:lnB w="9525">
                      <a:solidFill>
                        <a:srgbClr val="4F74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41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547797"/>
                      </a:solidFill>
                      <a:prstDash val="solid"/>
                    </a:lnT>
                    <a:lnB w="9525">
                      <a:solidFill>
                        <a:srgbClr val="4F74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0180"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6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-4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befora</a:t>
                      </a: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4F74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4F7497"/>
                      </a:solidFill>
                      <a:prstDash val="solid"/>
                    </a:lnT>
                    <a:lnB w="3175">
                      <a:solidFill>
                        <a:srgbClr val="5B7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4F74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63830" algn="r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1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(520)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4F7497"/>
                      </a:solidFill>
                      <a:prstDash val="solid"/>
                    </a:lnT>
                    <a:lnB w="3175">
                      <a:solidFill>
                        <a:srgbClr val="5B7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4F74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(1,115)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T w="9525">
                      <a:solidFill>
                        <a:srgbClr val="4F74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0180">
                <a:tc>
                  <a:txBody>
                    <a:bodyPr/>
                    <a:lstStyle/>
                    <a:p>
                      <a:pPr marL="45720">
                        <a:lnSpc>
                          <a:spcPts val="1000"/>
                        </a:lnSpc>
                        <a:spcBef>
                          <a:spcPts val="240"/>
                        </a:spcBef>
                      </a:pPr>
                      <a:r>
                        <a:rPr sz="850" spc="-6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credit</a:t>
                      </a:r>
                      <a:r>
                        <a:rPr sz="850" spc="-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850" spc="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(charge)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048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175">
                      <a:solidFill>
                        <a:srgbClr val="5B77A0"/>
                      </a:solidFill>
                      <a:prstDash val="solid"/>
                    </a:lnT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61290" algn="r">
                        <a:lnSpc>
                          <a:spcPts val="1000"/>
                        </a:lnSpc>
                        <a:spcBef>
                          <a:spcPts val="240"/>
                        </a:spcBef>
                      </a:pPr>
                      <a:r>
                        <a:rPr sz="850" spc="-2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0480" marB="0">
                    <a:lnT w="3175">
                      <a:solidFill>
                        <a:srgbClr val="5B77A0"/>
                      </a:solidFill>
                      <a:prstDash val="solid"/>
                    </a:lnT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5405" algn="r">
                        <a:lnSpc>
                          <a:spcPts val="1000"/>
                        </a:lnSpc>
                        <a:spcBef>
                          <a:spcPts val="24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(114)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0480" marB="0">
                    <a:lnB w="9525">
                      <a:solidFill>
                        <a:srgbClr val="3F74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46355">
                        <a:lnSpc>
                          <a:spcPts val="930"/>
                        </a:lnSpc>
                        <a:spcBef>
                          <a:spcPts val="215"/>
                        </a:spcBef>
                      </a:pPr>
                      <a:r>
                        <a:rPr sz="850" spc="-7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3F74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3F74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3F74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59385" algn="r">
                        <a:lnSpc>
                          <a:spcPts val="930"/>
                        </a:lnSpc>
                        <a:spcBef>
                          <a:spcPts val="215"/>
                        </a:spcBef>
                      </a:pPr>
                      <a:r>
                        <a:rPr sz="850" spc="-1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(477)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3F74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3F74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930"/>
                        </a:lnSpc>
                        <a:spcBef>
                          <a:spcPts val="215"/>
                        </a:spcBef>
                      </a:pPr>
                      <a:r>
                        <a:rPr sz="850" b="1" spc="-25" dirty="0">
                          <a:solidFill>
                            <a:srgbClr val="2F2F2F"/>
                          </a:solidFill>
                          <a:latin typeface="Arial"/>
                          <a:cs typeface="Arial"/>
                        </a:rPr>
                        <a:t>(1,229)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7305" marB="0">
                    <a:lnT w="9525">
                      <a:solidFill>
                        <a:srgbClr val="3F74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/>
          <p:nvPr/>
        </p:nvSpPr>
        <p:spPr>
          <a:xfrm>
            <a:off x="768148" y="3827127"/>
            <a:ext cx="1658620" cy="0"/>
          </a:xfrm>
          <a:custGeom>
            <a:avLst/>
            <a:gdLst/>
            <a:ahLst/>
            <a:cxnLst/>
            <a:rect l="l" t="t" r="r" b="b"/>
            <a:pathLst>
              <a:path w="1658620">
                <a:moveTo>
                  <a:pt x="0" y="0"/>
                </a:moveTo>
                <a:lnTo>
                  <a:pt x="1658223" y="0"/>
                </a:lnTo>
              </a:path>
            </a:pathLst>
          </a:custGeom>
          <a:ln w="3175">
            <a:solidFill>
              <a:srgbClr val="5B7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536106" y="3827127"/>
            <a:ext cx="329565" cy="0"/>
          </a:xfrm>
          <a:custGeom>
            <a:avLst/>
            <a:gdLst/>
            <a:ahLst/>
            <a:cxnLst/>
            <a:rect l="l" t="t" r="r" b="b"/>
            <a:pathLst>
              <a:path w="329564">
                <a:moveTo>
                  <a:pt x="0" y="0"/>
                </a:moveTo>
                <a:lnTo>
                  <a:pt x="329206" y="0"/>
                </a:lnTo>
              </a:path>
            </a:pathLst>
          </a:custGeom>
          <a:ln w="3175">
            <a:solidFill>
              <a:srgbClr val="5B7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233579" y="3827127"/>
            <a:ext cx="146685" cy="0"/>
          </a:xfrm>
          <a:custGeom>
            <a:avLst/>
            <a:gdLst/>
            <a:ahLst/>
            <a:cxnLst/>
            <a:rect l="l" t="t" r="r" b="b"/>
            <a:pathLst>
              <a:path w="146685">
                <a:moveTo>
                  <a:pt x="0" y="0"/>
                </a:moveTo>
                <a:lnTo>
                  <a:pt x="146313" y="0"/>
                </a:lnTo>
              </a:path>
            </a:pathLst>
          </a:custGeom>
          <a:ln w="3175">
            <a:solidFill>
              <a:srgbClr val="5B7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6443905" y="3827127"/>
            <a:ext cx="161925" cy="0"/>
          </a:xfrm>
          <a:custGeom>
            <a:avLst/>
            <a:gdLst/>
            <a:ahLst/>
            <a:cxnLst/>
            <a:rect l="l" t="t" r="r" b="b"/>
            <a:pathLst>
              <a:path w="161925">
                <a:moveTo>
                  <a:pt x="0" y="0"/>
                </a:moveTo>
                <a:lnTo>
                  <a:pt x="161554" y="0"/>
                </a:lnTo>
              </a:path>
            </a:pathLst>
          </a:custGeom>
          <a:ln w="3175">
            <a:solidFill>
              <a:srgbClr val="5B7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2050" y="2775467"/>
            <a:ext cx="5871210" cy="0"/>
          </a:xfrm>
          <a:custGeom>
            <a:avLst/>
            <a:gdLst/>
            <a:ahLst/>
            <a:cxnLst/>
            <a:rect l="l" t="t" r="r" b="b"/>
            <a:pathLst>
              <a:path w="5871209">
                <a:moveTo>
                  <a:pt x="0" y="0"/>
                </a:moveTo>
                <a:lnTo>
                  <a:pt x="5870841" y="0"/>
                </a:lnTo>
              </a:path>
            </a:pathLst>
          </a:custGeom>
          <a:ln w="9144">
            <a:solidFill>
              <a:srgbClr val="4F77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65100" y="1687228"/>
            <a:ext cx="5864860" cy="0"/>
          </a:xfrm>
          <a:custGeom>
            <a:avLst/>
            <a:gdLst/>
            <a:ahLst/>
            <a:cxnLst/>
            <a:rect l="l" t="t" r="r" b="b"/>
            <a:pathLst>
              <a:path w="5864859">
                <a:moveTo>
                  <a:pt x="0" y="0"/>
                </a:moveTo>
                <a:lnTo>
                  <a:pt x="5864744" y="0"/>
                </a:lnTo>
              </a:path>
            </a:pathLst>
          </a:custGeom>
          <a:ln w="9144">
            <a:solidFill>
              <a:srgbClr val="4B74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846834" y="5255250"/>
            <a:ext cx="408459" cy="103641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24599" y="776044"/>
            <a:ext cx="1407795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05" dirty="0">
                <a:solidFill>
                  <a:srgbClr val="0C59AA"/>
                </a:solidFill>
                <a:latin typeface="Arial MT"/>
                <a:cs typeface="Arial MT"/>
              </a:rPr>
              <a:t>B4.</a:t>
            </a:r>
            <a:r>
              <a:rPr sz="1350" spc="-9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50" spc="-80" dirty="0">
                <a:solidFill>
                  <a:srgbClr val="0C59AA"/>
                </a:solidFill>
                <a:latin typeface="Arial MT"/>
                <a:cs typeface="Arial MT"/>
              </a:rPr>
              <a:t>Financial</a:t>
            </a:r>
            <a:r>
              <a:rPr sz="1350" spc="1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50" spc="-100" dirty="0">
                <a:solidFill>
                  <a:srgbClr val="0C59AA"/>
                </a:solidFill>
                <a:latin typeface="Arial MT"/>
                <a:cs typeface="Arial MT"/>
              </a:rPr>
              <a:t>Review</a:t>
            </a:r>
            <a:endParaRPr sz="13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08470" y="10019032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069692" y="10015984"/>
            <a:ext cx="111061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520418" y="10015984"/>
            <a:ext cx="37401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J8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9854" y="2554212"/>
            <a:ext cx="196278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>
              <a:lnSpc>
                <a:spcPct val="141200"/>
              </a:lnSpc>
              <a:spcBef>
                <a:spcPts val="100"/>
              </a:spcBef>
              <a:tabLst>
                <a:tab pos="295910" algn="l"/>
                <a:tab pos="501015" algn="l"/>
              </a:tabLst>
            </a:pP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Depreciation</a:t>
            </a:r>
            <a:r>
              <a:rPr sz="850" spc="8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14141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amortisation</a:t>
            </a:r>
            <a:r>
              <a:rPr sz="85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14141"/>
                </a:solidFill>
                <a:latin typeface="Arial MT"/>
                <a:cs typeface="Arial MT"/>
              </a:rPr>
              <a:t>(net</a:t>
            </a:r>
            <a:r>
              <a:rPr sz="850" spc="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of </a:t>
            </a:r>
            <a:r>
              <a:rPr sz="850" spc="-35" dirty="0">
                <a:solidFill>
                  <a:srgbClr val="414141"/>
                </a:solidFill>
                <a:latin typeface="Arial MT"/>
                <a:cs typeface="Arial MT"/>
              </a:rPr>
              <a:t>grants)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O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	</a:t>
            </a:r>
            <a:r>
              <a:rPr sz="850" spc="-25" dirty="0">
                <a:solidFill>
                  <a:srgbClr val="2D2D2D"/>
                </a:solidFill>
                <a:latin typeface="Arial MT"/>
                <a:cs typeface="Arial MT"/>
              </a:rPr>
              <a:t>ti</a:t>
            </a:r>
            <a:r>
              <a:rPr sz="850" dirty="0">
                <a:solidFill>
                  <a:srgbClr val="2D2D2D"/>
                </a:solidFill>
                <a:latin typeface="Arial MT"/>
                <a:cs typeface="Arial MT"/>
              </a:rPr>
              <a:t>	I</a:t>
            </a:r>
            <a:r>
              <a:rPr sz="850" spc="160" dirty="0">
                <a:solidFill>
                  <a:srgbClr val="2D2D2D"/>
                </a:solidFill>
                <a:latin typeface="Arial MT"/>
                <a:cs typeface="Arial MT"/>
              </a:rPr>
              <a:t>  </a:t>
            </a:r>
            <a:r>
              <a:rPr sz="850" spc="-110" dirty="0">
                <a:solidFill>
                  <a:srgbClr val="414141"/>
                </a:solidFill>
                <a:latin typeface="Arial MT"/>
                <a:cs typeface="Arial MT"/>
              </a:rPr>
              <a:t>s</a:t>
            </a:r>
            <a:r>
              <a:rPr sz="850" spc="-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b</a:t>
            </a:r>
            <a:r>
              <a:rPr sz="850" spc="3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f</a:t>
            </a:r>
            <a:r>
              <a:rPr sz="850" spc="135" dirty="0">
                <a:solidFill>
                  <a:srgbClr val="414141"/>
                </a:solidFill>
                <a:latin typeface="Arial MT"/>
                <a:cs typeface="Arial MT"/>
              </a:rPr>
              <a:t>  </a:t>
            </a:r>
            <a:r>
              <a:rPr sz="850" spc="-40" dirty="0">
                <a:solidFill>
                  <a:srgbClr val="414141"/>
                </a:solidFill>
                <a:latin typeface="Arial MT"/>
                <a:cs typeface="Arial MT"/>
              </a:rPr>
              <a:t>e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re</a:t>
            </a:r>
            <a:r>
              <a:rPr sz="850" spc="7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t</a:t>
            </a:r>
            <a:r>
              <a:rPr sz="850" spc="1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u</a:t>
            </a:r>
            <a:r>
              <a:rPr sz="850" spc="3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43434"/>
                </a:solidFill>
                <a:latin typeface="Arial MT"/>
                <a:cs typeface="Arial MT"/>
              </a:rPr>
              <a:t>uri</a:t>
            </a:r>
            <a:endParaRPr sz="850">
              <a:latin typeface="Arial MT"/>
              <a:cs typeface="Arial MT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755954" y="1868413"/>
          <a:ext cx="5982335" cy="7226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754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87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04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647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2483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23189">
                <a:tc gridSpan="3">
                  <a:txBody>
                    <a:bodyPr/>
                    <a:lstStyle/>
                    <a:p>
                      <a:pPr marL="43180">
                        <a:lnSpc>
                          <a:spcPts val="875"/>
                        </a:lnSpc>
                        <a:tabLst>
                          <a:tab pos="2261235" algn="l"/>
                        </a:tabLst>
                      </a:pPr>
                      <a:r>
                        <a:rPr sz="850" u="sng" spc="-25" dirty="0">
                          <a:solidFill>
                            <a:srgbClr val="414141"/>
                          </a:solidFill>
                          <a:uFill>
                            <a:solidFill>
                              <a:srgbClr val="4B7CA3"/>
                            </a:solidFill>
                          </a:uFill>
                          <a:latin typeface="Arial MT"/>
                          <a:cs typeface="Arial MT"/>
                        </a:rPr>
                        <a:t>Em</a:t>
                      </a:r>
                      <a:r>
                        <a:rPr sz="850" u="sng" dirty="0">
                          <a:solidFill>
                            <a:srgbClr val="414141"/>
                          </a:solidFill>
                          <a:uFill>
                            <a:solidFill>
                              <a:srgbClr val="4B7CA3"/>
                            </a:solidFill>
                          </a:uFill>
                          <a:latin typeface="Arial MT"/>
                          <a:cs typeface="Arial MT"/>
                        </a:rPr>
                        <a:t>	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252729">
                        <a:lnSpc>
                          <a:spcPts val="875"/>
                        </a:lnSpc>
                        <a:tabLst>
                          <a:tab pos="2118360" algn="l"/>
                          <a:tab pos="2889885" algn="l"/>
                        </a:tabLst>
                      </a:pPr>
                      <a:r>
                        <a:rPr sz="850" b="1" u="sng" dirty="0">
                          <a:solidFill>
                            <a:srgbClr val="3A3A3A"/>
                          </a:solidFill>
                          <a:uFill>
                            <a:solidFill>
                              <a:srgbClr val="487CA8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50" b="1" u="sng" spc="-10" dirty="0">
                          <a:solidFill>
                            <a:srgbClr val="3A3A3A"/>
                          </a:solidFill>
                          <a:uFill>
                            <a:solidFill>
                              <a:srgbClr val="487CA8"/>
                            </a:solidFill>
                          </a:uFill>
                          <a:latin typeface="Arial"/>
                          <a:cs typeface="Arial"/>
                        </a:rPr>
                        <a:t>2024/25</a:t>
                      </a:r>
                      <a:r>
                        <a:rPr sz="850" b="1" u="sng" dirty="0">
                          <a:solidFill>
                            <a:srgbClr val="3A3A3A"/>
                          </a:solidFill>
                          <a:uFill>
                            <a:solidFill>
                              <a:srgbClr val="487CA8"/>
                            </a:solidFill>
                          </a:uFill>
                          <a:latin typeface="Arial"/>
                          <a:cs typeface="Arial"/>
                        </a:rPr>
                        <a:t>	</a:t>
                      </a:r>
                      <a:r>
                        <a:rPr sz="850" b="1" u="sng" spc="-10" dirty="0">
                          <a:solidFill>
                            <a:srgbClr val="3B3B3B"/>
                          </a:solidFill>
                          <a:uFill>
                            <a:solidFill>
                              <a:srgbClr val="487CA8"/>
                            </a:solidFill>
                          </a:uFill>
                          <a:latin typeface="Arial"/>
                          <a:cs typeface="Arial"/>
                        </a:rPr>
                        <a:t>2</a:t>
                      </a:r>
                      <a:r>
                        <a:rPr sz="85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023/</a:t>
                      </a:r>
                      <a:r>
                        <a:rPr sz="850" b="1" u="sng" spc="-10" dirty="0">
                          <a:solidFill>
                            <a:srgbClr val="3B3B3B"/>
                          </a:solidFill>
                          <a:uFill>
                            <a:solidFill>
                              <a:srgbClr val="487CA8"/>
                            </a:solidFill>
                          </a:uFill>
                          <a:latin typeface="Arial"/>
                          <a:cs typeface="Arial"/>
                        </a:rPr>
                        <a:t>24</a:t>
                      </a:r>
                      <a:r>
                        <a:rPr sz="850" b="1" u="sng" spc="500" dirty="0">
                          <a:solidFill>
                            <a:srgbClr val="3B3B3B"/>
                          </a:solidFill>
                          <a:uFill>
                            <a:solidFill>
                              <a:srgbClr val="487CA8"/>
                            </a:solidFill>
                          </a:uFill>
                          <a:latin typeface="Arial"/>
                          <a:cs typeface="Arial"/>
                        </a:rPr>
                        <a:t> 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5100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4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Liquid</a:t>
                      </a:r>
                      <a:r>
                        <a:rPr sz="850" spc="-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production</a:t>
                      </a:r>
                      <a:r>
                        <a:rPr sz="850" spc="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(mt)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336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1.1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/>
                </a:tc>
                <a:tc>
                  <a:txBody>
                    <a:bodyPr/>
                    <a:lstStyle/>
                    <a:p>
                      <a:pPr marR="9588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3.0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6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-3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deliveries</a:t>
                      </a:r>
                      <a:r>
                        <a:rPr sz="850" spc="1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(mt)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22860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ACBDCF"/>
                          </a:solidFill>
                          <a:latin typeface="Arial MT"/>
                          <a:cs typeface="Arial MT"/>
                        </a:rPr>
                        <a:t>_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11493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ACBDD1"/>
                          </a:solidFill>
                          <a:latin typeface="Arial MT"/>
                          <a:cs typeface="Arial MT"/>
                        </a:rPr>
                        <a:t>_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5844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2.5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2.8_,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9065">
                <a:tc>
                  <a:txBody>
                    <a:bodyPr/>
                    <a:lstStyle/>
                    <a:p>
                      <a:pPr marL="43180">
                        <a:lnSpc>
                          <a:spcPts val="880"/>
                        </a:lnSpc>
                        <a:spcBef>
                          <a:spcPts val="45"/>
                        </a:spcBef>
                      </a:pP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Revenue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B w="9525">
                      <a:solidFill>
                        <a:srgbClr val="4F7C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4F7C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4F7C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4000" algn="r">
                        <a:lnSpc>
                          <a:spcPts val="860"/>
                        </a:lnSpc>
                        <a:spcBef>
                          <a:spcPts val="65"/>
                        </a:spcBef>
                      </a:pPr>
                      <a:r>
                        <a:rPr sz="850" spc="-1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2,246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9525">
                      <a:solidFill>
                        <a:srgbClr val="4F7C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0985">
                        <a:lnSpc>
                          <a:spcPts val="860"/>
                        </a:lnSpc>
                        <a:spcBef>
                          <a:spcPts val="6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2,629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9525">
                      <a:solidFill>
                        <a:srgbClr val="4F7C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49530">
                        <a:lnSpc>
                          <a:spcPts val="905"/>
                        </a:lnSpc>
                        <a:spcBef>
                          <a:spcPts val="215"/>
                        </a:spcBef>
                      </a:pPr>
                      <a:r>
                        <a:rPr sz="850" b="1" spc="-10" dirty="0">
                          <a:solidFill>
                            <a:srgbClr val="414141"/>
                          </a:solidFill>
                          <a:latin typeface="Arial"/>
                          <a:cs typeface="Arial"/>
                        </a:rPr>
                        <a:t>EBITDA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7305" marB="0">
                    <a:lnT w="9525">
                      <a:solidFill>
                        <a:srgbClr val="4F7CA3"/>
                      </a:solidFill>
                      <a:prstDash val="solid"/>
                    </a:lnT>
                    <a:lnB w="9525">
                      <a:solidFill>
                        <a:srgbClr val="3F7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4F7CA3"/>
                      </a:solidFill>
                      <a:prstDash val="solid"/>
                    </a:lnT>
                    <a:lnB w="9525">
                      <a:solidFill>
                        <a:srgbClr val="3F7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4F7CA3"/>
                      </a:solidFill>
                      <a:prstDash val="solid"/>
                    </a:lnT>
                    <a:lnB w="9525">
                      <a:solidFill>
                        <a:srgbClr val="3F7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5270" algn="r">
                        <a:lnSpc>
                          <a:spcPts val="905"/>
                        </a:lnSpc>
                        <a:spcBef>
                          <a:spcPts val="215"/>
                        </a:spcBef>
                      </a:pPr>
                      <a:r>
                        <a:rPr sz="850" spc="-1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(414)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4F7CA3"/>
                      </a:solidFill>
                      <a:prstDash val="solid"/>
                    </a:lnT>
                    <a:lnB w="9525">
                      <a:solidFill>
                        <a:srgbClr val="3F7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73050">
                        <a:lnSpc>
                          <a:spcPts val="905"/>
                        </a:lnSpc>
                        <a:spcBef>
                          <a:spcPts val="215"/>
                        </a:spcBef>
                      </a:pPr>
                      <a:r>
                        <a:rPr sz="850" spc="-1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(385)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9525">
                      <a:solidFill>
                        <a:srgbClr val="4F7CA3"/>
                      </a:solidFill>
                      <a:prstDash val="solid"/>
                    </a:lnT>
                    <a:lnB w="9525">
                      <a:solidFill>
                        <a:srgbClr val="3F74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2960449" y="2790456"/>
            <a:ext cx="70358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43434"/>
                </a:solidFill>
                <a:latin typeface="Arial MT"/>
                <a:cs typeface="Arial MT"/>
              </a:rPr>
              <a:t>t</a:t>
            </a:r>
            <a:r>
              <a:rPr sz="850" spc="10" dirty="0">
                <a:solidFill>
                  <a:srgbClr val="343434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14141"/>
                </a:solidFill>
                <a:latin typeface="Arial MT"/>
                <a:cs typeface="Arial MT"/>
              </a:rPr>
              <a:t>dnadłsgosals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024569" y="2790456"/>
            <a:ext cx="908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8CAFDA"/>
                </a:solidFill>
                <a:latin typeface="Arial MT"/>
                <a:cs typeface="Arial MT"/>
              </a:rPr>
              <a:t>_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26423" y="4393856"/>
            <a:ext cx="2700020" cy="2990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850" i="1" spc="-50" dirty="0">
                <a:solidFill>
                  <a:srgbClr val="286DAF"/>
                </a:solidFill>
                <a:latin typeface="Arial"/>
                <a:cs typeface="Arial"/>
              </a:rPr>
              <a:t>Pro(it</a:t>
            </a:r>
            <a:r>
              <a:rPr sz="850" i="1" spc="5" dirty="0">
                <a:solidFill>
                  <a:srgbClr val="286DAF"/>
                </a:solidFill>
                <a:latin typeface="Arial"/>
                <a:cs typeface="Arial"/>
              </a:rPr>
              <a:t> </a:t>
            </a:r>
            <a:r>
              <a:rPr sz="850" i="1" spc="-55" dirty="0">
                <a:solidFill>
                  <a:srgbClr val="286DAF"/>
                </a:solidFill>
                <a:latin typeface="Arial"/>
                <a:cs typeface="Arial"/>
              </a:rPr>
              <a:t>and</a:t>
            </a:r>
            <a:r>
              <a:rPr sz="850" i="1" spc="-5" dirty="0">
                <a:solidFill>
                  <a:srgbClr val="286DAF"/>
                </a:solidFill>
                <a:latin typeface="Arial"/>
                <a:cs typeface="Arial"/>
              </a:rPr>
              <a:t> </a:t>
            </a:r>
            <a:r>
              <a:rPr sz="850" spc="-20" dirty="0">
                <a:solidFill>
                  <a:srgbClr val="286DAF"/>
                </a:solidFill>
                <a:latin typeface="Arial MT"/>
                <a:cs typeface="Arial MT"/>
              </a:rPr>
              <a:t>foss</a:t>
            </a:r>
            <a:endParaRPr sz="850">
              <a:latin typeface="Arial MT"/>
              <a:cs typeface="Arial MT"/>
            </a:endParaRPr>
          </a:p>
          <a:p>
            <a:pPr marL="15875" marR="5080" indent="-1905" algn="just">
              <a:lnSpc>
                <a:spcPct val="115300"/>
              </a:lnSpc>
              <a:spcBef>
                <a:spcPts val="575"/>
              </a:spcBef>
            </a:pP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Company's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revenue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£2,246a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2024/25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lower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than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previous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F4F4F"/>
                </a:solidFill>
                <a:latin typeface="Arial MT"/>
                <a:cs typeface="Arial MT"/>
              </a:rPr>
              <a:t>596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decrease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average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revenue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per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tonne</a:t>
            </a:r>
            <a:r>
              <a:rPr sz="850" spc="2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22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109a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decrease</a:t>
            </a:r>
            <a:r>
              <a:rPr sz="850" spc="2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deliveries.</a:t>
            </a:r>
            <a:r>
              <a:rPr sz="850" spc="1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reduction</a:t>
            </a:r>
            <a:r>
              <a:rPr sz="850" spc="2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average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revenue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per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tonne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weaker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European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market</a:t>
            </a:r>
            <a:r>
              <a:rPr sz="850" spc="2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remaining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subdued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given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general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economic</a:t>
            </a:r>
            <a:r>
              <a:rPr sz="85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outlook.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Deliveries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lower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reflecting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subdued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market</a:t>
            </a:r>
            <a:r>
              <a:rPr sz="850" spc="43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demand</a:t>
            </a:r>
            <a:r>
              <a:rPr sz="850" spc="3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3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particular</a:t>
            </a:r>
            <a:r>
              <a:rPr sz="850" spc="4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3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40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Automotive</a:t>
            </a:r>
            <a:r>
              <a:rPr sz="850" spc="4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sector,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alongside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closure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certain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assets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Port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Talbot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site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meant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exited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certain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markets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line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new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business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model.</a:t>
            </a:r>
            <a:endParaRPr sz="850">
              <a:latin typeface="Arial MT"/>
              <a:cs typeface="Arial MT"/>
            </a:endParaRPr>
          </a:p>
          <a:p>
            <a:pPr marL="19050" marR="5080" indent="1270" algn="just">
              <a:lnSpc>
                <a:spcPct val="115599"/>
              </a:lnSpc>
              <a:spcBef>
                <a:spcPts val="550"/>
              </a:spcBef>
            </a:pP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operating</a:t>
            </a:r>
            <a:r>
              <a:rPr sz="850" spc="2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result</a:t>
            </a:r>
            <a:r>
              <a:rPr sz="850" spc="2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before</a:t>
            </a:r>
            <a:r>
              <a:rPr sz="850" spc="2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restructuring,</a:t>
            </a:r>
            <a:r>
              <a:rPr sz="850" spc="2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impairment</a:t>
            </a:r>
            <a:r>
              <a:rPr sz="850" spc="3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disposals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2024/25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loss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£445m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compared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loss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£435m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2023/24.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small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increase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losses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reflected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closure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making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facilities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Port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Talbot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during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for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improved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benefit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lower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increased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margins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will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only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available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future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years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given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alignment</a:t>
            </a:r>
            <a:r>
              <a:rPr sz="850" spc="25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new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business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model</a:t>
            </a:r>
            <a:r>
              <a:rPr sz="850" spc="1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only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completed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towards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end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current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31720" y="7431475"/>
            <a:ext cx="2697480" cy="2190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 marR="5715" indent="-5715" algn="just">
              <a:lnSpc>
                <a:spcPct val="115300"/>
              </a:lnSpc>
              <a:spcBef>
                <a:spcPts val="100"/>
              </a:spcBef>
            </a:pP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Restructuring,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impairment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disposals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credit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£13m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2024/25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(2023/24: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£619m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charge).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This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attribucable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endParaRPr sz="850">
              <a:latin typeface="Arial MT"/>
              <a:cs typeface="Arial MT"/>
            </a:endParaRPr>
          </a:p>
          <a:p>
            <a:pPr marL="13970" marR="6985" indent="5080" algn="just">
              <a:lnSpc>
                <a:spcPct val="115300"/>
              </a:lnSpc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£34m</a:t>
            </a:r>
            <a:r>
              <a:rPr sz="850" spc="2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credit</a:t>
            </a:r>
            <a:r>
              <a:rPr sz="850" spc="2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arising</a:t>
            </a:r>
            <a:r>
              <a:rPr sz="850" spc="2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2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release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2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restructuring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provisions.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£12m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credit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disposals,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partially offset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by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provisions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rationalisation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£19m </a:t>
            </a:r>
            <a:r>
              <a:rPr sz="850" spc="-170" dirty="0">
                <a:solidFill>
                  <a:srgbClr val="4F4F4F"/>
                </a:solidFill>
                <a:latin typeface="Arial MT"/>
                <a:cs typeface="Arial MT"/>
              </a:rPr>
              <a:t>ąnd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impairment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losses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endParaRPr sz="850">
              <a:latin typeface="Arial MT"/>
              <a:cs typeface="Arial MT"/>
            </a:endParaRPr>
          </a:p>
          <a:p>
            <a:pPr marL="20320" marR="6350" indent="-1270" algn="just">
              <a:lnSpc>
                <a:spcPct val="115300"/>
              </a:lnSpc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£14m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relating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final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adjustments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value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assets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which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taken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out of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service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during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year.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prior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endParaRPr sz="850">
              <a:latin typeface="Arial MT"/>
              <a:cs typeface="Arial MT"/>
            </a:endParaRPr>
          </a:p>
          <a:p>
            <a:pPr marL="17145" marR="6350" algn="just">
              <a:lnSpc>
                <a:spcPct val="114100"/>
              </a:lnSpc>
              <a:spcBef>
                <a:spcPts val="35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£6›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g=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nas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mainly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restructuring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arising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from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announcement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close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heavy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end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steelmaking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facilities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at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Port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Talbot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site.</a:t>
            </a:r>
            <a:endParaRPr sz="850">
              <a:latin typeface="Arial MT"/>
              <a:cs typeface="Arial MT"/>
            </a:endParaRPr>
          </a:p>
          <a:p>
            <a:pPr marL="16510" marR="5080" indent="1270" algn="just">
              <a:lnSpc>
                <a:spcPct val="115300"/>
              </a:lnSpc>
              <a:spcBef>
                <a:spcPts val="575"/>
              </a:spcBef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Taxation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credit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£43m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2024/25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Compared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charge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£114m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2023/24.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tax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credit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2024/25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includes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deferred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tax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credit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£46m,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partly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offset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£3m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charge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prior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tax,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5592508" y="2604510"/>
            <a:ext cx="1885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A3A3A"/>
                </a:solidFill>
                <a:latin typeface="Arial MT"/>
                <a:cs typeface="Arial MT"/>
              </a:rPr>
              <a:t>(31)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5516303" y="2790456"/>
            <a:ext cx="2647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3A3A3A"/>
                </a:solidFill>
                <a:latin typeface="Arial MT"/>
                <a:cs typeface="Arial MT"/>
              </a:rPr>
              <a:t>(445)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375897" y="2607558"/>
            <a:ext cx="1924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(50)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6296643" y="2790456"/>
            <a:ext cx="2724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" dirty="0">
                <a:solidFill>
                  <a:srgbClr val="262626"/>
                </a:solidFill>
                <a:latin typeface="Arial MT"/>
                <a:cs typeface="Arial MT"/>
              </a:rPr>
              <a:t>(435)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28555" y="4444153"/>
            <a:ext cx="2716530" cy="32448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loss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after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tax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2024/25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£477m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compared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loss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endParaRPr sz="850">
              <a:latin typeface="Arial MT"/>
              <a:cs typeface="Arial MT"/>
            </a:endParaRPr>
          </a:p>
          <a:p>
            <a:pPr marL="19685">
              <a:lnSpc>
                <a:spcPct val="100000"/>
              </a:lnSpc>
              <a:spcBef>
                <a:spcPts val="155"/>
              </a:spcBef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£J,229m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2023/24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mainly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due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restructuring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827184" y="4816045"/>
            <a:ext cx="2719070" cy="324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>
              <a:lnSpc>
                <a:spcPct val="115300"/>
              </a:lnSpc>
              <a:spcBef>
                <a:spcPts val="100"/>
              </a:spcBef>
            </a:pP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prior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arising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decision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close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heavy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end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Port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Talbot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830013" y="5410460"/>
            <a:ext cx="2708910" cy="8458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 marR="5715" indent="-4445">
              <a:lnSpc>
                <a:spcPct val="115300"/>
              </a:lnSpc>
              <a:spcBef>
                <a:spcPts val="100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May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2024,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increased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revoiving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credit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facility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syndicate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lenders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new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limit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£400m,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previously</a:t>
            </a:r>
            <a:endParaRPr sz="850">
              <a:latin typeface="Arial MT"/>
              <a:cs typeface="Arial MT"/>
            </a:endParaRPr>
          </a:p>
          <a:p>
            <a:pPr marL="18415">
              <a:lnSpc>
                <a:spcPct val="100000"/>
              </a:lnSpc>
              <a:spcBef>
                <a:spcPts val="155"/>
              </a:spcBef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£350m.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31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F4F4F"/>
                </a:solidFill>
                <a:latin typeface="Arial MT"/>
                <a:cs typeface="Arial MT"/>
              </a:rPr>
              <a:t>Mąrch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202S,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facility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fully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drawn,</a:t>
            </a:r>
            <a:endParaRPr sz="850">
              <a:latin typeface="Arial MT"/>
              <a:cs typeface="Arial MT"/>
            </a:endParaRPr>
          </a:p>
          <a:p>
            <a:pPr marL="18415" marR="5080" indent="-5080">
              <a:lnSpc>
                <a:spcPct val="115300"/>
              </a:lnSpc>
              <a:spcBef>
                <a:spcPts val="575"/>
              </a:spcBef>
            </a:pP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31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March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2025,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Business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had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access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debt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facilities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totalling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£855m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£113m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undrawn.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828555" y="6309705"/>
            <a:ext cx="2719070" cy="76644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7145" marR="5080" indent="-5080" algn="just">
              <a:lnSpc>
                <a:spcPct val="114700"/>
              </a:lnSpc>
              <a:spcBef>
                <a:spcPts val="80"/>
              </a:spcBef>
            </a:pP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4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continues</a:t>
            </a:r>
            <a:r>
              <a:rPr sz="850" spc="4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3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850" spc="3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access</a:t>
            </a:r>
            <a:r>
              <a:rPr sz="850" spc="4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3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trade</a:t>
            </a:r>
            <a:r>
              <a:rPr sz="850" spc="4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receivables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securitisation</a:t>
            </a:r>
            <a:r>
              <a:rPr sz="850" spc="8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arrangement.</a:t>
            </a:r>
            <a:r>
              <a:rPr sz="850" spc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Under</a:t>
            </a:r>
            <a:r>
              <a:rPr sz="850" spc="9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8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uncommitted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arrangement.</a:t>
            </a:r>
            <a:r>
              <a:rPr sz="850" spc="2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external</a:t>
            </a:r>
            <a:r>
              <a:rPr sz="850" spc="1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bank</a:t>
            </a:r>
            <a:r>
              <a:rPr sz="850" spc="20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agreed</a:t>
            </a:r>
            <a:r>
              <a:rPr sz="850" spc="2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purchase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all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receivables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up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programme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maximum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£4S0m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non</a:t>
            </a:r>
            <a:r>
              <a:rPr sz="850" spc="-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B8B8B8"/>
                </a:solidFill>
                <a:latin typeface="Arial MT"/>
                <a:cs typeface="Arial MT"/>
              </a:rPr>
              <a:t>-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recourse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basis.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801977" y="7146462"/>
            <a:ext cx="2771775" cy="2612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0640" algn="just">
              <a:lnSpc>
                <a:spcPct val="100000"/>
              </a:lnSpc>
              <a:spcBef>
                <a:spcPts val="100"/>
              </a:spcBef>
            </a:pPr>
            <a:r>
              <a:rPr sz="850" i="1" spc="-65" dirty="0">
                <a:solidFill>
                  <a:srgbClr val="A8A8A8"/>
                </a:solidFill>
                <a:latin typeface="Arial"/>
                <a:cs typeface="Arial"/>
              </a:rPr>
              <a:t>Acquisiti'ons</a:t>
            </a:r>
            <a:r>
              <a:rPr sz="850" i="1" spc="80" dirty="0">
                <a:solidFill>
                  <a:srgbClr val="A8A8A8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3170AF"/>
                </a:solidFill>
                <a:latin typeface="Arial"/>
                <a:cs typeface="Arial"/>
              </a:rPr>
              <a:t>and</a:t>
            </a:r>
            <a:r>
              <a:rPr sz="850" i="1" spc="5" dirty="0">
                <a:solidFill>
                  <a:srgbClr val="3170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3170AF"/>
                </a:solidFill>
                <a:latin typeface="Arial"/>
                <a:cs typeface="Arial"/>
              </a:rPr>
              <a:t>Disposals</a:t>
            </a:r>
            <a:endParaRPr sz="850">
              <a:latin typeface="Arial"/>
              <a:cs typeface="Arial"/>
            </a:endParaRPr>
          </a:p>
          <a:p>
            <a:pPr marL="43815" marR="33020" indent="3810" algn="just">
              <a:lnSpc>
                <a:spcPct val="115300"/>
              </a:lnSpc>
              <a:spcBef>
                <a:spcPts val="575"/>
              </a:spcBef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wider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Group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there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continuing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focus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Simplifying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corporate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structure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1275" spc="-60" baseline="3267" dirty="0">
                <a:solidFill>
                  <a:srgbClr val="4F4F4F"/>
                </a:solidFill>
                <a:latin typeface="Arial MT"/>
                <a:cs typeface="Arial MT"/>
              </a:rPr>
              <a:t>reduC</a:t>
            </a:r>
            <a:r>
              <a:rPr sz="1275" spc="-60" baseline="-6535" dirty="0">
                <a:solidFill>
                  <a:srgbClr val="4F4F4F"/>
                </a:solidFill>
                <a:latin typeface="Arial MT"/>
                <a:cs typeface="Arial MT"/>
              </a:rPr>
              <a:t>'•9</a:t>
            </a:r>
            <a:r>
              <a:rPr sz="1275" spc="-97" baseline="-65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number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separate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legal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entities.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This</a:t>
            </a:r>
            <a:r>
              <a:rPr sz="850" spc="1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intended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reduce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costs,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reduce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complexity,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aid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transparency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improve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corporate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governance.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During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current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completed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dissolution</a:t>
            </a:r>
            <a:r>
              <a:rPr sz="850" spc="4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2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3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subsidiaries</a:t>
            </a:r>
            <a:r>
              <a:rPr sz="850" spc="3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entered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into</a:t>
            </a:r>
            <a:r>
              <a:rPr sz="850" spc="2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Member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Voluntary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Liquidation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(MVL)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prior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years.</a:t>
            </a:r>
            <a:endParaRPr sz="850">
              <a:latin typeface="Arial MT"/>
              <a:cs typeface="Arial MT"/>
            </a:endParaRPr>
          </a:p>
          <a:p>
            <a:pPr marL="42545" marR="30480" indent="-635" algn="just">
              <a:lnSpc>
                <a:spcPct val="112999"/>
              </a:lnSpc>
              <a:spcBef>
                <a:spcPts val="625"/>
              </a:spcBef>
            </a:pP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Full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details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TSUK's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subsidiary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companies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found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Note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3J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statements.</a:t>
            </a:r>
            <a:endParaRPr sz="850">
              <a:latin typeface="Arial MT"/>
              <a:cs typeface="Arial MT"/>
            </a:endParaRPr>
          </a:p>
          <a:p>
            <a:pPr marL="38100" algn="just">
              <a:lnSpc>
                <a:spcPct val="100000"/>
              </a:lnSpc>
              <a:spcBef>
                <a:spcPts val="730"/>
              </a:spcBef>
            </a:pPr>
            <a:r>
              <a:rPr sz="850" i="1" spc="-50" dirty="0">
                <a:solidFill>
                  <a:srgbClr val="286EB1"/>
                </a:solidFill>
                <a:latin typeface="Arial"/>
                <a:cs typeface="Arial"/>
              </a:rPr>
              <a:t>Capital</a:t>
            </a:r>
            <a:r>
              <a:rPr sz="850" i="1" spc="10" dirty="0">
                <a:solidFill>
                  <a:srgbClr val="286EB1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86EB1"/>
                </a:solidFill>
                <a:latin typeface="Arial"/>
                <a:cs typeface="Arial"/>
              </a:rPr>
              <a:t>eypenditure</a:t>
            </a:r>
            <a:endParaRPr sz="850">
              <a:latin typeface="Arial"/>
              <a:cs typeface="Arial"/>
            </a:endParaRPr>
          </a:p>
          <a:p>
            <a:pPr marL="46990" marR="30480" indent="-1905" algn="just">
              <a:lnSpc>
                <a:spcPct val="115300"/>
              </a:lnSpc>
              <a:spcBef>
                <a:spcPts val="575"/>
              </a:spcBef>
            </a:pP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Capital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expenditure</a:t>
            </a:r>
            <a:r>
              <a:rPr sz="850" spc="3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2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property.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plant</a:t>
            </a:r>
            <a:r>
              <a:rPr sz="850" spc="2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2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equipment</a:t>
            </a:r>
            <a:r>
              <a:rPr sz="850" spc="3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2024/25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£63m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(2023/24: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£53m)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included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spend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number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major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capital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projects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throughout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endParaRPr sz="850">
              <a:latin typeface="Arial MT"/>
              <a:cs typeface="Arial MT"/>
            </a:endParaRPr>
          </a:p>
          <a:p>
            <a:pPr marL="49530" algn="just">
              <a:lnSpc>
                <a:spcPct val="100000"/>
              </a:lnSpc>
              <a:spcBef>
                <a:spcPts val="735"/>
              </a:spcBef>
            </a:pP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(he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UK,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decarbonisation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project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commenced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detailed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39710" y="9752749"/>
            <a:ext cx="7271384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709035" algn="l"/>
                <a:tab pos="7258050" algn="l"/>
              </a:tabLst>
            </a:pPr>
            <a:r>
              <a:rPr sz="850" u="sng" dirty="0">
                <a:solidFill>
                  <a:srgbClr val="3D3D3D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40" dirty="0">
                <a:solidFill>
                  <a:srgbClr val="3D3D3D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engineering</a:t>
            </a:r>
            <a:r>
              <a:rPr sz="850" u="sng" spc="25" dirty="0">
                <a:solidFill>
                  <a:srgbClr val="3D3D3D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and</a:t>
            </a:r>
            <a:r>
              <a:rPr sz="850" u="sng" spc="-15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383838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design</a:t>
            </a:r>
            <a:r>
              <a:rPr sz="850" u="sng" spc="25" dirty="0">
                <a:solidFill>
                  <a:srgbClr val="383838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20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with</a:t>
            </a:r>
            <a:r>
              <a:rPr sz="850" u="sng" spc="-5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3D3D3D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key</a:t>
            </a:r>
            <a:r>
              <a:rPr sz="850" u="sng" spc="-15" dirty="0">
                <a:solidFill>
                  <a:srgbClr val="3D3D3D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contracts</a:t>
            </a:r>
            <a:r>
              <a:rPr sz="850" u="sng" spc="30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30" dirty="0">
                <a:solidFill>
                  <a:srgbClr val="424242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being</a:t>
            </a:r>
            <a:r>
              <a:rPr sz="850" u="sng" spc="-10" dirty="0">
                <a:solidFill>
                  <a:srgbClr val="424242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363636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olaced</a:t>
            </a:r>
            <a:r>
              <a:rPr sz="850" u="sng" spc="60" dirty="0">
                <a:solidFill>
                  <a:srgbClr val="363636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20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with</a:t>
            </a:r>
            <a:r>
              <a:rPr sz="850" u="sng" dirty="0">
                <a:solidFill>
                  <a:srgbClr val="4F4F4F"/>
                </a:solidFill>
                <a:uFill>
                  <a:solidFill>
                    <a:srgbClr val="3B6490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39878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2410" y="1237605"/>
            <a:ext cx="7303499" cy="3657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69134" y="783157"/>
            <a:ext cx="141351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084FA7"/>
                </a:solidFill>
                <a:latin typeface="Arial"/>
                <a:cs typeface="Arial"/>
              </a:rPr>
              <a:t>B4.</a:t>
            </a:r>
            <a:r>
              <a:rPr sz="1150" b="1" spc="-65" dirty="0">
                <a:solidFill>
                  <a:srgbClr val="084FA7"/>
                </a:solidFill>
                <a:latin typeface="Arial"/>
                <a:cs typeface="Arial"/>
              </a:rPr>
              <a:t> </a:t>
            </a:r>
            <a:r>
              <a:rPr sz="1150" b="1" spc="-40" dirty="0">
                <a:solidFill>
                  <a:srgbClr val="084FA7"/>
                </a:solidFill>
                <a:latin typeface="Arial"/>
                <a:cs typeface="Arial"/>
              </a:rPr>
              <a:t>Financial</a:t>
            </a:r>
            <a:r>
              <a:rPr sz="1150" b="1" spc="45" dirty="0">
                <a:solidFill>
                  <a:srgbClr val="084FA7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084FA7"/>
                </a:solidFill>
                <a:latin typeface="Arial"/>
                <a:cs typeface="Arial"/>
              </a:rPr>
              <a:t>Review</a:t>
            </a:r>
            <a:endParaRPr sz="115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46355">
              <a:lnSpc>
                <a:spcPct val="100000"/>
              </a:lnSpc>
              <a:spcBef>
                <a:spcPts val="20"/>
              </a:spcBef>
            </a:pPr>
            <a:r>
              <a:rPr spc="-65" dirty="0">
                <a:solidFill>
                  <a:srgbClr val="3F3F3F"/>
                </a:solidFill>
              </a:rPr>
              <a:t>Tata</a:t>
            </a:r>
            <a:r>
              <a:rPr spc="-25" dirty="0">
                <a:solidFill>
                  <a:srgbClr val="3F3F3F"/>
                </a:solidFill>
              </a:rPr>
              <a:t> </a:t>
            </a:r>
            <a:r>
              <a:rPr spc="-60" dirty="0">
                <a:solidFill>
                  <a:srgbClr val="3F3F3F"/>
                </a:solidFill>
              </a:rPr>
              <a:t>Steel</a:t>
            </a:r>
            <a:r>
              <a:rPr spc="-25" dirty="0">
                <a:solidFill>
                  <a:srgbClr val="3F3F3F"/>
                </a:solidFill>
              </a:rPr>
              <a:t> </a:t>
            </a:r>
            <a:r>
              <a:rPr spc="-110" dirty="0">
                <a:solidFill>
                  <a:srgbClr val="3F3F3F"/>
                </a:solidFill>
              </a:rPr>
              <a:t>UK</a:t>
            </a:r>
            <a:r>
              <a:rPr spc="25" dirty="0">
                <a:solidFill>
                  <a:srgbClr val="3F3F3F"/>
                </a:solidFill>
              </a:rPr>
              <a:t> </a:t>
            </a:r>
            <a:r>
              <a:rPr spc="-30" dirty="0">
                <a:solidFill>
                  <a:srgbClr val="3F3F3F"/>
                </a:solidFill>
              </a:rPr>
              <a:t>Limited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103223" y="9970259"/>
            <a:ext cx="112903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A3A3A"/>
                </a:solidFill>
                <a:latin typeface="Arial MT"/>
                <a:cs typeface="Arial MT"/>
              </a:rPr>
              <a:t>Page</a:t>
            </a:r>
            <a:r>
              <a:rPr spc="1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pc="-35" dirty="0">
                <a:solidFill>
                  <a:srgbClr val="545454"/>
                </a:solidFill>
                <a:latin typeface="Arial MT"/>
                <a:cs typeface="Arial MT"/>
              </a:rPr>
              <a:t>19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8158" y="1334897"/>
            <a:ext cx="2699385" cy="91884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14799"/>
              </a:lnSpc>
              <a:spcBef>
                <a:spcPts val="105"/>
              </a:spcBef>
            </a:pP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Tenova</a:t>
            </a:r>
            <a:r>
              <a:rPr sz="850" spc="1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deliver</a:t>
            </a:r>
            <a:r>
              <a:rPr sz="850" spc="1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spc="1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state-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of-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the-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art</a:t>
            </a:r>
            <a:r>
              <a:rPr sz="850" spc="8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eleccric</a:t>
            </a:r>
            <a:r>
              <a:rPr sz="850" spc="1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arc</a:t>
            </a:r>
            <a:r>
              <a:rPr sz="850" spc="1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furnace</a:t>
            </a:r>
            <a:r>
              <a:rPr sz="850" spc="2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additional</a:t>
            </a:r>
            <a:r>
              <a:rPr sz="850" spc="3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advanced</a:t>
            </a:r>
            <a:r>
              <a:rPr sz="850" spc="3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steelmaking</a:t>
            </a:r>
            <a:r>
              <a:rPr sz="850" spc="3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equipment</a:t>
            </a:r>
            <a:r>
              <a:rPr sz="850" spc="4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3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Port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Talbot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site.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When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it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commissioned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from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end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2027.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electric</a:t>
            </a:r>
            <a:r>
              <a:rPr sz="850" spc="2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arc</a:t>
            </a:r>
            <a:r>
              <a:rPr sz="850" spc="1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furnace</a:t>
            </a:r>
            <a:r>
              <a:rPr sz="850" spc="18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B3B3B"/>
                </a:solidFill>
                <a:latin typeface="Arial MT"/>
                <a:cs typeface="Arial MT"/>
              </a:rPr>
              <a:t>(EAF)</a:t>
            </a:r>
            <a:r>
              <a:rPr sz="850" spc="2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wi(I</a:t>
            </a:r>
            <a:r>
              <a:rPr sz="850" spc="1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reduce</a:t>
            </a:r>
            <a:r>
              <a:rPr sz="850" spc="204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site's</a:t>
            </a:r>
            <a:r>
              <a:rPr sz="850" spc="1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steelmaking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carbon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emissions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by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90'K,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equivalent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1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5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million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tonnes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CO,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67262" y="2298158"/>
            <a:ext cx="2703195" cy="122364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9685" algn="just">
              <a:lnSpc>
                <a:spcPct val="100000"/>
              </a:lnSpc>
              <a:spcBef>
                <a:spcPts val="280"/>
              </a:spcBef>
            </a:pP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B3B3B"/>
                </a:solidFill>
                <a:latin typeface="Arial MT"/>
                <a:cs typeface="Arial MT"/>
              </a:rPr>
              <a:t>EAF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will</a:t>
            </a:r>
            <a:r>
              <a:rPr sz="850" spc="-1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have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an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 annual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capacity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3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 mill+on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tonnes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endParaRPr sz="850">
              <a:latin typeface="Arial MT"/>
              <a:cs typeface="Arial MT"/>
            </a:endParaRPr>
          </a:p>
          <a:p>
            <a:pPr marL="17780" marR="5080" indent="-5715" algn="just">
              <a:lnSpc>
                <a:spcPct val="114900"/>
              </a:lnSpc>
              <a:spcBef>
                <a:spcPts val="25"/>
              </a:spcBef>
            </a:pP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-</a:t>
            </a:r>
            <a:r>
              <a:rPr sz="850" spc="1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similar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output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site's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former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blast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furnaces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-</a:t>
            </a:r>
            <a:r>
              <a:rPr sz="850" spc="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by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melting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scrap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sourced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from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B3B3B"/>
                </a:solidFill>
                <a:latin typeface="Arial MT"/>
                <a:cs typeface="Arial MT"/>
              </a:rPr>
              <a:t>UK.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use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scrap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will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also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significantly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reduce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UK's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reliance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B3B3B"/>
                </a:solidFill>
                <a:latin typeface="Arial MT"/>
                <a:cs typeface="Arial MT"/>
              </a:rPr>
              <a:t>on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imported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iron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ore,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strengthening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resilience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UK's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manufacturing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supply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chains.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New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ladle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metallurgy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furnaces,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will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then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refine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molten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make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more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complex</a:t>
            </a:r>
            <a:r>
              <a:rPr sz="850" spc="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grades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required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by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manufacturers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B3B3B"/>
                </a:solidFill>
                <a:latin typeface="Arial MT"/>
                <a:cs typeface="Arial MT"/>
              </a:rPr>
              <a:t>UK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other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countries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2664" y="3572342"/>
            <a:ext cx="2702560" cy="3668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70" algn="just">
              <a:lnSpc>
                <a:spcPct val="114999"/>
              </a:lnSpc>
              <a:spcBef>
                <a:spcPts val="100"/>
              </a:spcBef>
            </a:pP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other</a:t>
            </a:r>
            <a:r>
              <a:rPr sz="850" spc="1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main</a:t>
            </a:r>
            <a:r>
              <a:rPr sz="850" spc="17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project</a:t>
            </a:r>
            <a:r>
              <a:rPr sz="850" spc="229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within</a:t>
            </a:r>
            <a:r>
              <a:rPr sz="850" spc="1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B3B3B"/>
                </a:solidFill>
                <a:latin typeface="Arial MT"/>
                <a:cs typeface="Arial MT"/>
              </a:rPr>
              <a:t>UK</a:t>
            </a:r>
            <a:r>
              <a:rPr sz="850" spc="2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1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2024/25</a:t>
            </a:r>
            <a:r>
              <a:rPr sz="850" spc="2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B3B3B"/>
                </a:solidFill>
                <a:latin typeface="Arial MT"/>
                <a:cs typeface="Arial MT"/>
              </a:rPr>
              <a:t>was</a:t>
            </a:r>
            <a:r>
              <a:rPr sz="850" spc="204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continuation</a:t>
            </a:r>
            <a:r>
              <a:rPr sz="850" spc="3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3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Corby</a:t>
            </a:r>
            <a:r>
              <a:rPr sz="850" spc="3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transformatlon</a:t>
            </a:r>
            <a:r>
              <a:rPr sz="850" spc="2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programme</a:t>
            </a:r>
            <a:r>
              <a:rPr sz="850" spc="3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consolidate</a:t>
            </a:r>
            <a:r>
              <a:rPr sz="850" spc="1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operation</a:t>
            </a:r>
            <a:r>
              <a:rPr sz="850" spc="1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onto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spc="8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smaller</a:t>
            </a:r>
            <a:r>
              <a:rPr sz="850" spc="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site,</a:t>
            </a:r>
            <a:r>
              <a:rPr sz="850" spc="114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which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includes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investment</a:t>
            </a:r>
            <a:r>
              <a:rPr sz="850" spc="10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new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cold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form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mill.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new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mill.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which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now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advanced</a:t>
            </a:r>
            <a:r>
              <a:rPr sz="850" spc="1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stages</a:t>
            </a:r>
            <a:r>
              <a:rPr sz="850" spc="1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commissionlnp</a:t>
            </a:r>
            <a:r>
              <a:rPr sz="850" spc="2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will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ro#</a:t>
            </a:r>
            <a:r>
              <a:rPr sz="850" spc="114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into</a:t>
            </a:r>
            <a:r>
              <a:rPr sz="850" spc="1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tubes</a:t>
            </a:r>
            <a:r>
              <a:rPr sz="850" spc="1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which</a:t>
            </a:r>
            <a:r>
              <a:rPr sz="850" spc="1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can</a:t>
            </a:r>
            <a:r>
              <a:rPr sz="850" spc="1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be</a:t>
            </a:r>
            <a:r>
              <a:rPr sz="850" spc="204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used</a:t>
            </a:r>
            <a:r>
              <a:rPr sz="850" spc="2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1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construct‹on</a:t>
            </a:r>
            <a:r>
              <a:rPr sz="850" spc="229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1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various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engineering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applications</a:t>
            </a:r>
            <a:r>
              <a:rPr sz="850" spc="8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from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B3B3B"/>
                </a:solidFill>
                <a:latin typeface="Arial MT"/>
                <a:cs typeface="Arial MT"/>
              </a:rPr>
              <a:t>fąrm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machinery</a:t>
            </a:r>
            <a:r>
              <a:rPr sz="850" spc="1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bridges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heavy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goods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vehicles.</a:t>
            </a:r>
            <a:endParaRPr sz="850">
              <a:latin typeface="Arial MT"/>
              <a:cs typeface="Arial MT"/>
            </a:endParaRPr>
          </a:p>
          <a:p>
            <a:pPr marL="17780" algn="just">
              <a:lnSpc>
                <a:spcPct val="100000"/>
              </a:lnSpc>
              <a:spcBef>
                <a:spcPts val="710"/>
              </a:spcBef>
            </a:pPr>
            <a:r>
              <a:rPr sz="850" i="1" spc="-90" dirty="0">
                <a:solidFill>
                  <a:srgbClr val="2169B8"/>
                </a:solidFill>
                <a:latin typeface="Arial"/>
                <a:cs typeface="Arial"/>
              </a:rPr>
              <a:t>Balance</a:t>
            </a:r>
            <a:r>
              <a:rPr sz="850" i="1" spc="70" dirty="0">
                <a:solidFill>
                  <a:srgbClr val="2169B8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169B8"/>
                </a:solidFill>
                <a:latin typeface="Arial"/>
                <a:cs typeface="Arial"/>
              </a:rPr>
              <a:t>sheet</a:t>
            </a:r>
            <a:endParaRPr sz="850">
              <a:latin typeface="Arial"/>
              <a:cs typeface="Arial"/>
            </a:endParaRPr>
          </a:p>
          <a:p>
            <a:pPr marL="15875" marR="5080" indent="1270" algn="just">
              <a:lnSpc>
                <a:spcPct val="115700"/>
              </a:lnSpc>
              <a:spcBef>
                <a:spcPts val="550"/>
              </a:spcBef>
            </a:pPr>
            <a:r>
              <a:rPr sz="850" spc="-105" dirty="0">
                <a:solidFill>
                  <a:srgbClr val="424242"/>
                </a:solidFill>
                <a:latin typeface="Arial MT"/>
                <a:cs typeface="Arial MT"/>
              </a:rPr>
              <a:t>TSUK's</a:t>
            </a:r>
            <a:r>
              <a:rPr sz="850" spc="4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net</a:t>
            </a:r>
            <a:r>
              <a:rPr sz="850" spc="-4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liabilities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at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24242"/>
                </a:solidFill>
                <a:latin typeface="Arial MT"/>
                <a:cs typeface="Arial MT"/>
              </a:rPr>
              <a:t>31</a:t>
            </a:r>
            <a:r>
              <a:rPr sz="850" spc="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March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24242"/>
                </a:solidFill>
                <a:latin typeface="Arial MT"/>
                <a:cs typeface="Arial MT"/>
              </a:rPr>
              <a:t>2Q25</a:t>
            </a:r>
            <a:r>
              <a:rPr sz="850" spc="9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24242"/>
                </a:solidFill>
                <a:latin typeface="Arial MT"/>
                <a:cs typeface="Arial MT"/>
              </a:rPr>
              <a:t>were</a:t>
            </a:r>
            <a:r>
              <a:rPr sz="85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24242"/>
                </a:solidFill>
                <a:latin typeface="Arial MT"/>
                <a:cs typeface="Arial MT"/>
              </a:rPr>
              <a:t>£690m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24242"/>
                </a:solidFill>
                <a:latin typeface="Arial MT"/>
                <a:cs typeface="Arial MT"/>
              </a:rPr>
              <a:t>(31</a:t>
            </a:r>
            <a:r>
              <a:rPr sz="850" spc="2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March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2024;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24242"/>
                </a:solidFill>
                <a:latin typeface="Arial MT"/>
                <a:cs typeface="Arial MT"/>
              </a:rPr>
              <a:t>£1,085m).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24242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24242"/>
                </a:solidFill>
                <a:latin typeface="Arial MT"/>
                <a:cs typeface="Arial MT"/>
              </a:rPr>
              <a:t>decrease</a:t>
            </a:r>
            <a:r>
              <a:rPr sz="850" spc="7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£3gs•</a:t>
            </a:r>
            <a:r>
              <a:rPr sz="850" spc="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24242"/>
                </a:solidFill>
                <a:latin typeface="Arial MT"/>
                <a:cs typeface="Arial MT"/>
              </a:rPr>
              <a:t>was</a:t>
            </a:r>
            <a:r>
              <a:rPr sz="850" spc="5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principally</a:t>
            </a:r>
            <a:r>
              <a:rPr sz="850" spc="4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24242"/>
                </a:solidFill>
                <a:latin typeface="Arial MT"/>
                <a:cs typeface="Arial MT"/>
              </a:rPr>
              <a:t>due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to equity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funding</a:t>
            </a:r>
            <a:r>
              <a:rPr sz="850" spc="-1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received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24242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parent</a:t>
            </a:r>
            <a:r>
              <a:rPr sz="850" spc="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24242"/>
                </a:solidFill>
                <a:latin typeface="Arial MT"/>
                <a:cs typeface="Arial MT"/>
              </a:rPr>
              <a:t>amounting</a:t>
            </a:r>
            <a:r>
              <a:rPr sz="850" spc="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£866m,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partly</a:t>
            </a:r>
            <a:r>
              <a:rPr sz="850" spc="1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offset</a:t>
            </a:r>
            <a:r>
              <a:rPr sz="85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by</a:t>
            </a:r>
            <a:r>
              <a:rPr sz="85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net</a:t>
            </a:r>
            <a:r>
              <a:rPr sz="850" spc="5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24242"/>
                </a:solidFill>
                <a:latin typeface="Arial MT"/>
                <a:cs typeface="Arial MT"/>
              </a:rPr>
              <a:t>losses</a:t>
            </a:r>
            <a:r>
              <a:rPr sz="850" spc="5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24242"/>
                </a:solidFill>
                <a:latin typeface="Arial MT"/>
                <a:cs typeface="Arial MT"/>
              </a:rPr>
              <a:t>£477m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caused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mainly</a:t>
            </a:r>
            <a:r>
              <a:rPr sz="850" spc="4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by</a:t>
            </a:r>
            <a:r>
              <a:rPr sz="850" spc="5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difficulc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trading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conditions</a:t>
            </a:r>
            <a:r>
              <a:rPr sz="850" spc="6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during</a:t>
            </a:r>
            <a:r>
              <a:rPr sz="850" spc="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year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including</a:t>
            </a:r>
            <a:r>
              <a:rPr sz="850" spc="1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(he </a:t>
            </a:r>
            <a:r>
              <a:rPr sz="850" spc="-30" dirty="0">
                <a:solidFill>
                  <a:srgbClr val="424242"/>
                </a:solidFill>
                <a:latin typeface="Arial MT"/>
                <a:cs typeface="Arial MT"/>
              </a:rPr>
              <a:t>uncompetitive</a:t>
            </a:r>
            <a:r>
              <a:rPr sz="850" spc="8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nature</a:t>
            </a:r>
            <a:r>
              <a:rPr sz="850" spc="6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aged</a:t>
            </a:r>
            <a:r>
              <a:rPr sz="850" spc="2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heavy</a:t>
            </a:r>
            <a:r>
              <a:rPr sz="850" spc="4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end</a:t>
            </a:r>
            <a:r>
              <a:rPr sz="850" spc="1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assts</a:t>
            </a:r>
            <a:r>
              <a:rPr sz="850" spc="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Port </a:t>
            </a:r>
            <a:r>
              <a:rPr sz="850" spc="-120" dirty="0">
                <a:solidFill>
                  <a:srgbClr val="424242"/>
                </a:solidFill>
                <a:latin typeface="Arial MT"/>
                <a:cs typeface="Arial MT"/>
              </a:rPr>
              <a:t>Tąlbot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24242"/>
                </a:solidFill>
                <a:latin typeface="Arial MT"/>
                <a:cs typeface="Arial MT"/>
              </a:rPr>
              <a:t>which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24242"/>
                </a:solidFill>
                <a:latin typeface="Arial MT"/>
                <a:cs typeface="Arial MT"/>
              </a:rPr>
              <a:t>were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24242"/>
                </a:solidFill>
                <a:latin typeface="Arial MT"/>
                <a:cs typeface="Arial MT"/>
              </a:rPr>
              <a:t>taken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out of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24242"/>
                </a:solidFill>
                <a:latin typeface="Arial MT"/>
                <a:cs typeface="Arial MT"/>
              </a:rPr>
              <a:t>service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during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year.</a:t>
            </a:r>
            <a:endParaRPr sz="850">
              <a:latin typeface="Arial MT"/>
              <a:cs typeface="Arial MT"/>
            </a:endParaRPr>
          </a:p>
          <a:p>
            <a:pPr marL="12700" marR="6350" indent="3810" algn="just">
              <a:lnSpc>
                <a:spcPct val="114900"/>
              </a:lnSpc>
              <a:spcBef>
                <a:spcPts val="555"/>
              </a:spcBef>
            </a:pP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Net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debt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at</a:t>
            </a:r>
            <a:r>
              <a:rPr sz="85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24242"/>
                </a:solidFill>
                <a:latin typeface="Arial MT"/>
                <a:cs typeface="Arial MT"/>
              </a:rPr>
              <a:t>31</a:t>
            </a:r>
            <a:r>
              <a:rPr sz="850" spc="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March</a:t>
            </a:r>
            <a:r>
              <a:rPr sz="850" spc="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2025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24242"/>
                </a:solidFill>
                <a:latin typeface="Arial MT"/>
                <a:cs typeface="Arial MT"/>
              </a:rPr>
              <a:t>amounted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24242"/>
                </a:solidFill>
                <a:latin typeface="Arial MT"/>
                <a:cs typeface="Arial MT"/>
              </a:rPr>
              <a:t>£1,1g7m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(31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March </a:t>
            </a: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2024: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£1,441a).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 the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net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debt,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approximately</a:t>
            </a:r>
            <a:r>
              <a:rPr sz="850" spc="8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24242"/>
                </a:solidFill>
                <a:latin typeface="Arial MT"/>
                <a:cs typeface="Arial MT"/>
              </a:rPr>
              <a:t>896</a:t>
            </a:r>
            <a:r>
              <a:rPr sz="850" spc="8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24242"/>
                </a:solidFill>
                <a:latin typeface="Arial MT"/>
                <a:cs typeface="Arial MT"/>
              </a:rPr>
              <a:t>was</a:t>
            </a:r>
            <a:r>
              <a:rPr sz="850" spc="5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owed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to</a:t>
            </a:r>
            <a:r>
              <a:rPr sz="850" spc="6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24242"/>
                </a:solidFill>
                <a:latin typeface="Arial MT"/>
                <a:cs typeface="Arial MT"/>
              </a:rPr>
              <a:t>TSUK</a:t>
            </a:r>
            <a:r>
              <a:rPr sz="850" spc="7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parent</a:t>
            </a:r>
            <a:r>
              <a:rPr sz="850" spc="7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companies</a:t>
            </a:r>
            <a:r>
              <a:rPr sz="850" spc="9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36%</a:t>
            </a:r>
            <a:r>
              <a:rPr sz="850" spc="5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was</a:t>
            </a:r>
            <a:r>
              <a:rPr sz="850" spc="8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owed</a:t>
            </a:r>
            <a:r>
              <a:rPr sz="850" spc="8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24242"/>
                </a:solidFill>
                <a:latin typeface="Arial MT"/>
                <a:cs typeface="Arial MT"/>
              </a:rPr>
              <a:t>TSUK</a:t>
            </a:r>
            <a:r>
              <a:rPr sz="850" spc="50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subsidiaries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24242"/>
                </a:solidFill>
                <a:latin typeface="Arial MT"/>
                <a:cs typeface="Arial MT"/>
              </a:rPr>
              <a:t>(31</a:t>
            </a:r>
            <a:r>
              <a:rPr sz="850" spc="2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March</a:t>
            </a:r>
            <a:r>
              <a:rPr sz="850" spc="10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24242"/>
                </a:solidFill>
                <a:latin typeface="Arial MT"/>
                <a:cs typeface="Arial MT"/>
              </a:rPr>
              <a:t>2024:</a:t>
            </a:r>
            <a:r>
              <a:rPr sz="850" spc="6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24242"/>
                </a:solidFill>
                <a:latin typeface="Arial MT"/>
                <a:cs typeface="Arial MT"/>
              </a:rPr>
              <a:t>249¢</a:t>
            </a:r>
            <a:r>
              <a:rPr sz="850" spc="10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24242"/>
                </a:solidFill>
                <a:latin typeface="Arial MT"/>
                <a:cs typeface="Arial MT"/>
              </a:rPr>
              <a:t>329¢</a:t>
            </a:r>
            <a:r>
              <a:rPr sz="850" spc="9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24242"/>
                </a:solidFill>
                <a:latin typeface="Arial MT"/>
                <a:cs typeface="Arial MT"/>
              </a:rPr>
              <a:t>respectively).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Cash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 and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24242"/>
                </a:solidFill>
                <a:latin typeface="Arial MT"/>
                <a:cs typeface="Arial MT"/>
              </a:rPr>
              <a:t>short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24242"/>
                </a:solidFill>
                <a:latin typeface="Arial MT"/>
                <a:cs typeface="Arial MT"/>
              </a:rPr>
              <a:t>term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deposits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at</a:t>
            </a:r>
            <a:r>
              <a:rPr sz="850" spc="2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24242"/>
                </a:solidFill>
                <a:latin typeface="Arial MT"/>
                <a:cs typeface="Arial MT"/>
              </a:rPr>
              <a:t>31</a:t>
            </a:r>
            <a:r>
              <a:rPr sz="850" spc="5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March</a:t>
            </a:r>
            <a:r>
              <a:rPr sz="850" spc="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24242"/>
                </a:solidFill>
                <a:latin typeface="Arial MT"/>
                <a:cs typeface="Arial MT"/>
              </a:rPr>
              <a:t>2025</a:t>
            </a:r>
            <a:r>
              <a:rPr sz="85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24242"/>
                </a:solidFill>
                <a:latin typeface="Arial MT"/>
                <a:cs typeface="Arial MT"/>
              </a:rPr>
              <a:t>amounted</a:t>
            </a:r>
            <a:r>
              <a:rPr sz="850" spc="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£63m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(31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March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24242"/>
                </a:solidFill>
                <a:latin typeface="Arial MT"/>
                <a:cs typeface="Arial MT"/>
              </a:rPr>
              <a:t>2024:</a:t>
            </a:r>
            <a:r>
              <a:rPr sz="85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24242"/>
                </a:solidFill>
                <a:latin typeface="Arial MT"/>
                <a:cs typeface="Arial MT"/>
              </a:rPr>
              <a:t>£22m).</a:t>
            </a:r>
            <a:r>
              <a:rPr sz="85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Further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24242"/>
                </a:solidFill>
                <a:latin typeface="Arial MT"/>
                <a:cs typeface="Arial MT"/>
              </a:rPr>
              <a:t>details</a:t>
            </a:r>
            <a:r>
              <a:rPr sz="850" spc="1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24242"/>
                </a:solidFill>
                <a:latin typeface="Arial MT"/>
                <a:cs typeface="Arial MT"/>
              </a:rPr>
              <a:t>on</a:t>
            </a:r>
            <a:r>
              <a:rPr sz="850" spc="-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borrowings</a:t>
            </a:r>
            <a:r>
              <a:rPr sz="850" spc="6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24242"/>
                </a:solidFill>
                <a:latin typeface="Arial MT"/>
                <a:cs typeface="Arial MT"/>
              </a:rPr>
              <a:t>can</a:t>
            </a:r>
            <a:r>
              <a:rPr sz="850" spc="1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be </a:t>
            </a:r>
            <a:r>
              <a:rPr sz="850" spc="-30" dirty="0">
                <a:solidFill>
                  <a:srgbClr val="424242"/>
                </a:solidFill>
                <a:latin typeface="Arial MT"/>
                <a:cs typeface="Arial MT"/>
              </a:rPr>
              <a:t>found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Note</a:t>
            </a:r>
            <a:r>
              <a:rPr sz="85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24242"/>
                </a:solidFill>
                <a:latin typeface="Arial MT"/>
                <a:cs typeface="Arial MT"/>
              </a:rPr>
              <a:t>16.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42782" y="1357760"/>
            <a:ext cx="2761615" cy="141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275" algn="just">
              <a:lnSpc>
                <a:spcPct val="100000"/>
              </a:lnSpc>
              <a:spcBef>
                <a:spcPts val="100"/>
              </a:spcBef>
            </a:pPr>
            <a:r>
              <a:rPr sz="850" i="1" spc="-50" dirty="0">
                <a:solidFill>
                  <a:srgbClr val="2366AF"/>
                </a:solidFill>
                <a:latin typeface="Arial"/>
                <a:cs typeface="Arial"/>
              </a:rPr>
              <a:t>Financial</a:t>
            </a:r>
            <a:r>
              <a:rPr sz="850" i="1" spc="25" dirty="0">
                <a:solidFill>
                  <a:srgbClr val="2366AF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2366AF"/>
                </a:solidFill>
                <a:latin typeface="Arial"/>
                <a:cs typeface="Arial"/>
              </a:rPr>
              <a:t>risk</a:t>
            </a:r>
            <a:r>
              <a:rPr sz="850" i="1" spc="-10" dirty="0">
                <a:solidFill>
                  <a:srgbClr val="2366AF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797979"/>
                </a:solidFill>
                <a:latin typeface="Arial MT"/>
                <a:cs typeface="Arial MT"/>
              </a:rPr>
              <a:t>management</a:t>
            </a:r>
            <a:endParaRPr sz="850">
              <a:latin typeface="Arial MT"/>
              <a:cs typeface="Arial MT"/>
            </a:endParaRPr>
          </a:p>
          <a:p>
            <a:pPr marL="41275" marR="30480" indent="-3810" algn="just">
              <a:lnSpc>
                <a:spcPct val="114999"/>
              </a:lnSpc>
              <a:spcBef>
                <a:spcPts val="555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upon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sound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economic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objectives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good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practice.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Company‘s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main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availability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funds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meet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needs,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movements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exchange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races,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commodity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costs.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Deriva(ive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instruments</a:t>
            </a:r>
            <a:r>
              <a:rPr sz="1275" spc="29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1275" spc="23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1275" spc="277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1275" spc="179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6535" dirty="0">
                <a:solidFill>
                  <a:srgbClr val="3F3F3F"/>
                </a:solidFill>
                <a:latin typeface="Arial MT"/>
                <a:cs typeface="Arial MT"/>
              </a:rPr>
              <a:t>m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a••9</a:t>
            </a:r>
            <a:r>
              <a:rPr sz="1275" baseline="6535" dirty="0">
                <a:solidFill>
                  <a:srgbClr val="3F3F3F"/>
                </a:solidFill>
                <a:latin typeface="Arial MT"/>
                <a:cs typeface="Arial MT"/>
              </a:rPr>
              <a:t>e</a:t>
            </a:r>
            <a:r>
              <a:rPr sz="1275" spc="142" baseline="65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1275" spc="209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5" baseline="3267" dirty="0">
                <a:solidFill>
                  <a:srgbClr val="3F3F3F"/>
                </a:solidFill>
                <a:latin typeface="Arial MT"/>
                <a:cs typeface="Arial MT"/>
              </a:rPr>
              <a:t>exposures</a:t>
            </a:r>
            <a:r>
              <a:rPr sz="1275" spc="270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0" baseline="3267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1275" spc="750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appropriate.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details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risks.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way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mitigates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them,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Note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23.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76458"/>
            <a:ext cx="7248631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63257" y="3886569"/>
            <a:ext cx="2731191" cy="71025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23039" y="2618480"/>
            <a:ext cx="2112405" cy="107604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0699" y="1249799"/>
            <a:ext cx="7212052" cy="3353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840737" y="1420502"/>
            <a:ext cx="1127835" cy="8230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15919" y="770202"/>
            <a:ext cx="382016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35" dirty="0">
                <a:solidFill>
                  <a:srgbClr val="0C5BAA"/>
                </a:solidFill>
                <a:latin typeface="Arial MT"/>
                <a:cs typeface="Arial MT"/>
              </a:rPr>
              <a:t>BS.</a:t>
            </a:r>
            <a:r>
              <a:rPr sz="1300" spc="-4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70" dirty="0">
                <a:solidFill>
                  <a:srgbClr val="0C5BAA"/>
                </a:solidFill>
                <a:latin typeface="Arial MT"/>
                <a:cs typeface="Arial MT"/>
              </a:rPr>
              <a:t>Non-</a:t>
            </a:r>
            <a:r>
              <a:rPr sz="1300" spc="-40" dirty="0">
                <a:solidFill>
                  <a:srgbClr val="0C5BAA"/>
                </a:solidFill>
                <a:latin typeface="Arial MT"/>
                <a:cs typeface="Arial MT"/>
              </a:rPr>
              <a:t>Financial</a:t>
            </a:r>
            <a:r>
              <a:rPr sz="1300" spc="6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BAA"/>
                </a:solidFill>
                <a:latin typeface="Arial MT"/>
                <a:cs typeface="Arial MT"/>
              </a:rPr>
              <a:t>Sustainability</a:t>
            </a:r>
            <a:r>
              <a:rPr sz="1300" spc="-10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BAA"/>
                </a:solidFill>
                <a:latin typeface="Arial MT"/>
                <a:cs typeface="Arial MT"/>
              </a:rPr>
              <a:t>Information</a:t>
            </a:r>
            <a:r>
              <a:rPr sz="1300" spc="3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BAA"/>
                </a:solidFill>
                <a:latin typeface="Arial MT"/>
                <a:cs typeface="Arial MT"/>
              </a:rPr>
              <a:t>Statement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9602" rIns="0" bIns="0" rtlCol="0">
            <a:spAutoFit/>
          </a:bodyPr>
          <a:lstStyle/>
          <a:p>
            <a:pPr marL="24765">
              <a:lnSpc>
                <a:spcPct val="100000"/>
              </a:lnSpc>
              <a:spcBef>
                <a:spcPts val="20"/>
              </a:spcBef>
            </a:pPr>
            <a:r>
              <a:rPr spc="-85" dirty="0"/>
              <a:t>Tata</a:t>
            </a:r>
            <a:r>
              <a:rPr spc="-20" dirty="0"/>
              <a:t> </a:t>
            </a:r>
            <a:r>
              <a:rPr spc="-60" dirty="0"/>
              <a:t>Steel</a:t>
            </a:r>
            <a:r>
              <a:rPr spc="-15" dirty="0"/>
              <a:t> </a:t>
            </a:r>
            <a:r>
              <a:rPr spc="-120" dirty="0"/>
              <a:t>UK</a:t>
            </a:r>
            <a:r>
              <a:rPr spc="35" dirty="0"/>
              <a:t> </a:t>
            </a:r>
            <a:r>
              <a:rPr spc="-30" dirty="0"/>
              <a:t>Limited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075790" y="10009888"/>
            <a:ext cx="11309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10" dirty="0">
                <a:solidFill>
                  <a:srgbClr val="565656"/>
                </a:solidFill>
                <a:latin typeface="Arial MT"/>
                <a:cs typeface="Arial MT"/>
              </a:rPr>
              <a:t>Repous&amp;Accounts2025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0458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20"/>
              </a:spcBef>
            </a:pPr>
            <a:r>
              <a:rPr spc="-95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25252"/>
                </a:solidFill>
                <a:latin typeface="Arial MT"/>
                <a:cs typeface="Arial MT"/>
              </a:rPr>
              <a:t>20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14800" y="1347090"/>
            <a:ext cx="2715895" cy="44367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5875" indent="4445" algn="just">
              <a:lnSpc>
                <a:spcPct val="115500"/>
              </a:lnSpc>
              <a:spcBef>
                <a:spcPts val="95"/>
              </a:spcBef>
            </a:pP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Effective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periods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commencing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after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6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April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2022,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Climate-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Disclosure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Regulations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2022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(“the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Regulations”)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introduced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 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material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climate-related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matters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impact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TSUK.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regulations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comprise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eight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climate-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disclosure (’CFD’)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requirements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(A-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H)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around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four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pillar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framework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(Governance,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Risk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Management,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Strategy.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Metrics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Targets)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developed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Taskforce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Climate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related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Disclosures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(’TCFD').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ended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31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March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202S,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meets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threshold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having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80" dirty="0">
                <a:solidFill>
                  <a:srgbClr val="4D4D4D"/>
                </a:solidFill>
                <a:latin typeface="Arial MT"/>
                <a:cs typeface="Arial MT"/>
              </a:rPr>
              <a:t>SOQ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turnover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than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£500m.</a:t>
            </a:r>
            <a:endParaRPr sz="850">
              <a:latin typeface="Arial MT"/>
              <a:cs typeface="Arial MT"/>
            </a:endParaRPr>
          </a:p>
          <a:p>
            <a:pPr marL="21590" marR="13335" indent="-5080" algn="just">
              <a:lnSpc>
                <a:spcPct val="115700"/>
              </a:lnSpc>
              <a:spcBef>
                <a:spcPts val="600"/>
              </a:spcBef>
            </a:pP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strategy,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along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wider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become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 Net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Zero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Organisation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2045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interim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target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reducing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direct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30S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2030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(compared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2018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levels).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Implementing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reduction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across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TSUK‘s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activities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requires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various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governance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processes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climate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challenge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permeates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across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TSUK‘s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strategic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decision-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making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channels.</a:t>
            </a:r>
            <a:endParaRPr sz="850">
              <a:latin typeface="Arial MT"/>
              <a:cs typeface="Arial MT"/>
            </a:endParaRPr>
          </a:p>
          <a:p>
            <a:pPr marL="22225" marR="8890" indent="3810" algn="just">
              <a:lnSpc>
                <a:spcPct val="115300"/>
              </a:lnSpc>
              <a:spcBef>
                <a:spcPts val="575"/>
              </a:spcBef>
            </a:pP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recognises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climate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change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poses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several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phys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cal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(e.9.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severe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shifts)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transition-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(e.g.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demonstrably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moving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toward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greener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economy)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opportunities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wider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industry.</a:t>
            </a:r>
            <a:endParaRPr sz="850">
              <a:latin typeface="Arial MT"/>
              <a:cs typeface="Arial MT"/>
            </a:endParaRPr>
          </a:p>
          <a:p>
            <a:pPr marL="30480" marR="5080" indent="-4445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following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sections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set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out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climate-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financial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disclosures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covering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how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climate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change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addressed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corporate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governance;</a:t>
            </a:r>
            <a:r>
              <a:rPr sz="850" spc="3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how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climate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opportunities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managed;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what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impacts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strategy;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performance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metrics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targets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applied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managing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issues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21501" y="1581808"/>
            <a:ext cx="2705735" cy="483234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280"/>
              </a:spcBef>
            </a:pP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This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section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13131"/>
                </a:solidFill>
                <a:latin typeface="Arial MT"/>
                <a:cs typeface="Arial MT"/>
              </a:rPr>
              <a:t>addresses</a:t>
            </a:r>
            <a:r>
              <a:rPr sz="850" spc="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13131"/>
                </a:solidFill>
                <a:latin typeface="Arial MT"/>
                <a:cs typeface="Arial MT"/>
              </a:rPr>
              <a:t>CFD</a:t>
            </a:r>
            <a:r>
              <a:rPr sz="850" spc="2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requirement</a:t>
            </a:r>
            <a:r>
              <a:rPr sz="850" spc="7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(A)</a:t>
            </a:r>
            <a:r>
              <a:rPr sz="850" spc="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outlines:</a:t>
            </a:r>
            <a:endParaRPr sz="850">
              <a:latin typeface="Arial MT"/>
              <a:cs typeface="Arial MT"/>
            </a:endParaRPr>
          </a:p>
          <a:p>
            <a:pPr marL="15240" marR="5080" indent="-3175">
              <a:lnSpc>
                <a:spcPct val="117700"/>
              </a:lnSpc>
            </a:pP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(1)</a:t>
            </a:r>
            <a:r>
              <a:rPr sz="850" spc="4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climate</a:t>
            </a:r>
            <a:r>
              <a:rPr sz="850" spc="-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risk</a:t>
            </a:r>
            <a:r>
              <a:rPr sz="850" spc="-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governance</a:t>
            </a:r>
            <a:r>
              <a:rPr sz="850" spc="8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structure,</a:t>
            </a:r>
            <a:r>
              <a:rPr sz="850" spc="4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and;</a:t>
            </a:r>
            <a:r>
              <a:rPr sz="850" spc="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(2)</a:t>
            </a:r>
            <a:r>
              <a:rPr sz="850" spc="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board 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13131"/>
                </a:solidFill>
                <a:latin typeface="Arial MT"/>
                <a:cs typeface="Arial MT"/>
              </a:rPr>
              <a:t> managemant</a:t>
            </a:r>
            <a:r>
              <a:rPr sz="850" spc="3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responsibilities.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39073" y="2280630"/>
            <a:ext cx="206565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i="1" dirty="0">
                <a:solidFill>
                  <a:srgbClr val="0E5BA5"/>
                </a:solidFill>
                <a:latin typeface="Arial"/>
                <a:cs typeface="Arial"/>
              </a:rPr>
              <a:t>I</a:t>
            </a:r>
            <a:r>
              <a:rPr sz="1000" i="1" spc="105" dirty="0">
                <a:solidFill>
                  <a:srgbClr val="0E5BA5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0E5BA5"/>
                </a:solidFill>
                <a:latin typeface="Arial"/>
                <a:cs typeface="Arial"/>
              </a:rPr>
              <a:t>I</a:t>
            </a:r>
            <a:r>
              <a:rPr sz="1000" i="1" spc="459" dirty="0">
                <a:solidFill>
                  <a:srgbClr val="0E5BA5"/>
                </a:solidFill>
                <a:latin typeface="Arial"/>
                <a:cs typeface="Arial"/>
              </a:rPr>
              <a:t> </a:t>
            </a:r>
            <a:r>
              <a:rPr sz="1000" i="1" spc="-95" dirty="0">
                <a:solidFill>
                  <a:srgbClr val="0E5BA5"/>
                </a:solidFill>
                <a:latin typeface="Arial"/>
                <a:cs typeface="Arial"/>
              </a:rPr>
              <a:t>Board</a:t>
            </a:r>
            <a:r>
              <a:rPr sz="1000" i="1" spc="5" dirty="0">
                <a:solidFill>
                  <a:srgbClr val="0E5BA5"/>
                </a:solidFill>
                <a:latin typeface="Arial"/>
                <a:cs typeface="Arial"/>
              </a:rPr>
              <a:t> </a:t>
            </a:r>
            <a:r>
              <a:rPr sz="1000" i="1" spc="-80" dirty="0">
                <a:solidFill>
                  <a:srgbClr val="0E5BA5"/>
                </a:solidFill>
                <a:latin typeface="Arial"/>
                <a:cs typeface="Arial"/>
              </a:rPr>
              <a:t>and</a:t>
            </a:r>
            <a:r>
              <a:rPr sz="1000" i="1" spc="-75" dirty="0">
                <a:solidFill>
                  <a:srgbClr val="0E5BA5"/>
                </a:solidFill>
                <a:latin typeface="Arial"/>
                <a:cs typeface="Arial"/>
              </a:rPr>
              <a:t> </a:t>
            </a:r>
            <a:r>
              <a:rPr sz="1000" i="1" spc="-80" dirty="0">
                <a:solidFill>
                  <a:srgbClr val="0E5BA5"/>
                </a:solidFill>
                <a:latin typeface="Arial"/>
                <a:cs typeface="Arial"/>
              </a:rPr>
              <a:t>Committee</a:t>
            </a:r>
            <a:r>
              <a:rPr sz="1000" i="1" spc="-60" dirty="0">
                <a:solidFill>
                  <a:srgbClr val="0E5BA5"/>
                </a:solidFill>
                <a:latin typeface="Arial"/>
                <a:cs typeface="Arial"/>
              </a:rPr>
              <a:t> </a:t>
            </a:r>
            <a:r>
              <a:rPr sz="1000" spc="-30" dirty="0">
                <a:solidFill>
                  <a:srgbClr val="0E5BA5"/>
                </a:solidFill>
                <a:latin typeface="Arial MT"/>
                <a:cs typeface="Arial MT"/>
              </a:rPr>
              <a:t>responri6ifities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25507" y="4730693"/>
            <a:ext cx="2715260" cy="13728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510" marR="5080" indent="-4445" algn="just">
              <a:lnSpc>
                <a:spcPct val="115599"/>
              </a:lnSpc>
              <a:spcBef>
                <a:spcPts val="95"/>
              </a:spcBef>
            </a:pP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Limited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(SSL’),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ultimate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parent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TSUK,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leads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climate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risk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assessment</a:t>
            </a:r>
            <a:r>
              <a:rPr sz="850" spc="1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and identification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mitigations</a:t>
            </a:r>
            <a:r>
              <a:rPr sz="850" spc="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for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whole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Group.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TSUK</a:t>
            </a:r>
            <a:r>
              <a:rPr sz="850" spc="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adopts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similar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Board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committee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governance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structure</a:t>
            </a:r>
            <a:r>
              <a:rPr sz="850" spc="1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TSL</a:t>
            </a:r>
            <a:r>
              <a:rPr sz="850" spc="10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10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relation</a:t>
            </a:r>
            <a:r>
              <a:rPr sz="850" spc="1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addressing</a:t>
            </a:r>
            <a:r>
              <a:rPr sz="850" spc="1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climate-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related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matters.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While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Board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of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94949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is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responsible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its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own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environment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sustainability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matters,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this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done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within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common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framework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aligned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to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achieve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Steel's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Net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Zero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ambition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2045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21589"/>
            <a:ext cx="7291306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651" y="1228460"/>
            <a:ext cx="7260823" cy="18289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3923039" y="6660512"/>
          <a:ext cx="2896235" cy="1955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7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84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696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92100">
                <a:tc gridSpan="2"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850" b="1" spc="-6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Likelihood</a:t>
                      </a:r>
                      <a:r>
                        <a:rPr sz="850" b="1" spc="15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1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Score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32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804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8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8740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80010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505"/>
                        </a:spcBef>
                        <a:tabLst>
                          <a:tab pos="871855" algn="l"/>
                        </a:tabLst>
                      </a:pPr>
                      <a:r>
                        <a:rPr sz="850" spc="-5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Almost</a:t>
                      </a:r>
                      <a:r>
                        <a:rPr sz="850" spc="-1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Certain</a:t>
                      </a:r>
                      <a:r>
                        <a:rPr sz="8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4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81</a:t>
                      </a:r>
                      <a:r>
                        <a:rPr sz="850" spc="-2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99%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5565">
                        <a:lnSpc>
                          <a:spcPct val="100000"/>
                        </a:lnSpc>
                        <a:spcBef>
                          <a:spcPts val="5"/>
                        </a:spcBef>
                        <a:tabLst>
                          <a:tab pos="871855" algn="l"/>
                        </a:tabLst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Likely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7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61</a:t>
                      </a:r>
                      <a:r>
                        <a:rPr sz="850" spc="-13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2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8096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  <a:tabLst>
                          <a:tab pos="868680" algn="l"/>
                        </a:tabLst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Possible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8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41-</a:t>
                      </a:r>
                      <a:r>
                        <a:rPr sz="850" spc="-2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609¢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  <a:tabLst>
                          <a:tab pos="872490" algn="l"/>
                        </a:tabLst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Unlikely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21-</a:t>
                      </a: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40%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  <a:tabLst>
                          <a:tab pos="867410" algn="l"/>
                        </a:tabLst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Rare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1.20B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4135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tabLst>
                          <a:tab pos="465455" algn="l"/>
                        </a:tabLst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Moderate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67945">
                        <a:lnSpc>
                          <a:spcPct val="100000"/>
                        </a:lnSpc>
                        <a:spcBef>
                          <a:spcPts val="5"/>
                        </a:spcBef>
                        <a:tabLst>
                          <a:tab pos="462280" algn="l"/>
                        </a:tabLst>
                      </a:pPr>
                      <a:r>
                        <a:rPr sz="85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2</a:t>
                      </a:r>
                      <a:r>
                        <a:rPr sz="8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Minor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23189" algn="ct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LOw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4135" marB="0">
                    <a:lnL w="19050">
                      <a:solidFill>
                        <a:srgbClr val="2F2F2F"/>
                      </a:solidFill>
                      <a:prstDash val="solid"/>
                    </a:lnL>
                    <a:lnR w="19050">
                      <a:solidFill>
                        <a:srgbClr val="2F2F2F"/>
                      </a:solidFill>
                      <a:prstDash val="solid"/>
                    </a:lnR>
                    <a:lnT w="19050">
                      <a:solidFill>
                        <a:srgbClr val="2F2F2F"/>
                      </a:solidFill>
                      <a:prstDash val="solid"/>
                    </a:lnT>
                    <a:lnB w="19050">
                      <a:solidFill>
                        <a:srgbClr val="2F2F2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4244" y="8047484"/>
            <a:ext cx="1889886" cy="100593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014486" y="7065936"/>
            <a:ext cx="798629" cy="9754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46457" y="6785492"/>
            <a:ext cx="591351" cy="94496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197189" y="7062886"/>
            <a:ext cx="1453993" cy="100593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929136" y="8715060"/>
            <a:ext cx="1057727" cy="100593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236627" y="7343330"/>
            <a:ext cx="286531" cy="7925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846457" y="8440715"/>
            <a:ext cx="27433" cy="7315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774244" y="7306750"/>
            <a:ext cx="1289390" cy="100593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4017534" y="7343330"/>
            <a:ext cx="42674" cy="7925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239674" y="7614628"/>
            <a:ext cx="246904" cy="103641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771252" y="746070"/>
            <a:ext cx="381254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130" dirty="0">
                <a:solidFill>
                  <a:srgbClr val="0854AF"/>
                </a:solidFill>
                <a:latin typeface="Arial MT"/>
                <a:cs typeface="Arial MT"/>
              </a:rPr>
              <a:t>BS.</a:t>
            </a:r>
            <a:r>
              <a:rPr sz="1250" spc="-20" dirty="0">
                <a:solidFill>
                  <a:srgbClr val="0854AF"/>
                </a:solidFill>
                <a:latin typeface="Arial MT"/>
                <a:cs typeface="Arial MT"/>
              </a:rPr>
              <a:t> </a:t>
            </a:r>
            <a:r>
              <a:rPr sz="1250" spc="-45" dirty="0">
                <a:solidFill>
                  <a:srgbClr val="0854AF"/>
                </a:solidFill>
                <a:latin typeface="Arial MT"/>
                <a:cs typeface="Arial MT"/>
              </a:rPr>
              <a:t>Non-</a:t>
            </a:r>
            <a:r>
              <a:rPr sz="1250" spc="-25" dirty="0">
                <a:solidFill>
                  <a:srgbClr val="0854AF"/>
                </a:solidFill>
                <a:latin typeface="Arial MT"/>
                <a:cs typeface="Arial MT"/>
              </a:rPr>
              <a:t>Financial</a:t>
            </a:r>
            <a:r>
              <a:rPr sz="1250" spc="120" dirty="0">
                <a:solidFill>
                  <a:srgbClr val="0854AF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54AF"/>
                </a:solidFill>
                <a:latin typeface="Arial MT"/>
                <a:cs typeface="Arial MT"/>
              </a:rPr>
              <a:t>Sustainability</a:t>
            </a:r>
            <a:r>
              <a:rPr sz="1250" spc="-35" dirty="0">
                <a:solidFill>
                  <a:srgbClr val="0854AF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854AF"/>
                </a:solidFill>
                <a:latin typeface="Arial MT"/>
                <a:cs typeface="Arial MT"/>
              </a:rPr>
              <a:t>Information</a:t>
            </a:r>
            <a:r>
              <a:rPr sz="1250" spc="75" dirty="0">
                <a:solidFill>
                  <a:srgbClr val="0854AF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54AF"/>
                </a:solidFill>
                <a:latin typeface="Arial MT"/>
                <a:cs typeface="Arial MT"/>
              </a:rPr>
              <a:t>Statement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33655">
              <a:lnSpc>
                <a:spcPct val="100000"/>
              </a:lnSpc>
              <a:spcBef>
                <a:spcPts val="20"/>
              </a:spcBef>
            </a:pPr>
            <a:r>
              <a:rPr spc="-80" dirty="0">
                <a:solidFill>
                  <a:srgbClr val="414141"/>
                </a:solidFill>
              </a:rPr>
              <a:t>Tata</a:t>
            </a:r>
            <a:r>
              <a:rPr spc="30" dirty="0">
                <a:solidFill>
                  <a:srgbClr val="414141"/>
                </a:solidFill>
              </a:rPr>
              <a:t> </a:t>
            </a:r>
            <a:r>
              <a:rPr spc="-70" dirty="0">
                <a:solidFill>
                  <a:srgbClr val="414141"/>
                </a:solidFill>
              </a:rPr>
              <a:t>Steel</a:t>
            </a:r>
            <a:r>
              <a:rPr spc="-10" dirty="0">
                <a:solidFill>
                  <a:srgbClr val="414141"/>
                </a:solidFill>
              </a:rPr>
              <a:t> </a:t>
            </a:r>
            <a:r>
              <a:rPr spc="-105" dirty="0">
                <a:solidFill>
                  <a:srgbClr val="414141"/>
                </a:solidFill>
              </a:rPr>
              <a:t>UK</a:t>
            </a:r>
            <a:r>
              <a:rPr spc="-15" dirty="0">
                <a:solidFill>
                  <a:srgbClr val="414141"/>
                </a:solidFill>
              </a:rPr>
              <a:t> </a:t>
            </a:r>
            <a:r>
              <a:rPr spc="-20" dirty="0">
                <a:solidFill>
                  <a:srgbClr val="414141"/>
                </a:solidFill>
              </a:rPr>
              <a:t>Limited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3091030" y="9958066"/>
            <a:ext cx="112395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30" dirty="0">
                <a:solidFill>
                  <a:srgbClr val="424242"/>
                </a:solidFill>
                <a:latin typeface="Arial MT"/>
                <a:cs typeface="Arial MT"/>
              </a:rPr>
              <a:t>RepoRs&amp;Accounts202S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26514" y="9955018"/>
            <a:ext cx="37592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100" dirty="0">
                <a:solidFill>
                  <a:srgbClr val="2B2B2B"/>
                </a:solidFill>
                <a:latin typeface="Arial MT"/>
                <a:cs typeface="Arial MT"/>
              </a:rPr>
              <a:t>Page</a:t>
            </a:r>
            <a:r>
              <a:rPr sz="850" spc="25" dirty="0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A3A3A"/>
                </a:solidFill>
                <a:latin typeface="Arial MT"/>
                <a:cs typeface="Arial MT"/>
              </a:rPr>
              <a:t>21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65110" y="1417202"/>
            <a:ext cx="6000115" cy="318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050" marR="5080" indent="-6985">
              <a:lnSpc>
                <a:spcPct val="112999"/>
              </a:lnSpc>
              <a:spcBef>
                <a:spcPts val="100"/>
              </a:spcBef>
            </a:pP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committees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specific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remit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assessment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behalf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Board:</a:t>
            </a:r>
            <a:endParaRPr sz="850">
              <a:latin typeface="Arial MT"/>
              <a:cs typeface="Arial MT"/>
            </a:endParaRPr>
          </a:p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777292" y="1732953"/>
          <a:ext cx="6057265" cy="28975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13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73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8780">
                <a:tc>
                  <a:txBody>
                    <a:bodyPr/>
                    <a:lstStyle/>
                    <a:p>
                      <a:pPr marL="72390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Board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Committee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793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19050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Governance</a:t>
                      </a:r>
                      <a:r>
                        <a:rPr sz="850" spc="1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Oversight</a:t>
                      </a:r>
                      <a:r>
                        <a:rPr sz="850" spc="1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g-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un¢tions</a:t>
                      </a:r>
                      <a:r>
                        <a:rPr sz="850" spc="1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2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RelaCion</a:t>
                      </a:r>
                      <a:r>
                        <a:rPr sz="850" spc="1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b="1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850" b="1" spc="9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5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Climate-</a:t>
                      </a:r>
                      <a:r>
                        <a:rPr sz="850" b="1" spc="-3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related</a:t>
                      </a:r>
                      <a:r>
                        <a:rPr sz="850" b="1" spc="8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Rislcs</a:t>
                      </a:r>
                      <a:r>
                        <a:rPr sz="850" spc="1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awd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69850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50" b="1" spc="-1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Opportunities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8200">
                <a:tc>
                  <a:txBody>
                    <a:bodyPr/>
                    <a:lstStyle/>
                    <a:p>
                      <a:pPr marL="73660" marR="55880" indent="-1905">
                        <a:lnSpc>
                          <a:spcPct val="115300"/>
                        </a:lnSpc>
                        <a:spcBef>
                          <a:spcPts val="325"/>
                        </a:spcBef>
                      </a:pP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Corporate</a:t>
                      </a:r>
                      <a:r>
                        <a:rPr sz="850" spc="1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Social</a:t>
                      </a:r>
                      <a:r>
                        <a:rPr sz="850" spc="1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Responsibility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(CSR)</a:t>
                      </a:r>
                      <a:r>
                        <a:rPr sz="850" spc="5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Sustainability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Committee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2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0985" marR="53975" indent="-174625">
                        <a:lnSpc>
                          <a:spcPct val="115300"/>
                        </a:lnSpc>
                        <a:spcBef>
                          <a:spcPts val="325"/>
                        </a:spcBef>
                        <a:buChar char="•"/>
                        <a:tabLst>
                          <a:tab pos="262255" algn="l"/>
                        </a:tabLst>
                      </a:pP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Providing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overall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governance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oversight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CSR</a:t>
                      </a:r>
                      <a:r>
                        <a:rPr sz="850" spc="10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activities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includin</a:t>
                      </a:r>
                      <a:r>
                        <a:rPr sz="1275" spc="-15" baseline="-65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9 	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recommendation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Plan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CSR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Board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approval.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260985" marR="57150" indent="-171450">
                        <a:lnSpc>
                          <a:spcPct val="117700"/>
                        </a:lnSpc>
                        <a:spcBef>
                          <a:spcPts val="525"/>
                        </a:spcBef>
                        <a:buChar char="•"/>
                        <a:tabLst>
                          <a:tab pos="262890" algn="l"/>
                        </a:tabLst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Overseeing</a:t>
                      </a:r>
                      <a:r>
                        <a:rPr sz="850" spc="2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response</a:t>
                      </a:r>
                      <a:r>
                        <a:rPr sz="850" spc="229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1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Tata</a:t>
                      </a:r>
                      <a:r>
                        <a:rPr sz="850" spc="2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2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entities</a:t>
                      </a:r>
                      <a:r>
                        <a:rPr sz="850" spc="254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sustainability-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850" spc="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2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 	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opportunities,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including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those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presented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climate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change.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2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8340">
                <a:tc>
                  <a:txBody>
                    <a:bodyPr/>
                    <a:lstStyle/>
                    <a:p>
                      <a:pPr marL="71755" marR="67310" indent="3175">
                        <a:lnSpc>
                          <a:spcPct val="115300"/>
                        </a:lnSpc>
                        <a:spcBef>
                          <a:spcPts val="325"/>
                        </a:spcBef>
                        <a:tabLst>
                          <a:tab pos="492125" algn="l"/>
                          <a:tab pos="915035" algn="l"/>
                          <a:tab pos="1205865" algn="l"/>
                        </a:tabLst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Safety,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Environment</a:t>
                      </a:r>
                      <a:r>
                        <a:rPr sz="850" spc="5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Commictee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(SH&amp;E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Committee)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2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0985" marR="57785" indent="-171450" algn="just">
                        <a:lnSpc>
                          <a:spcPct val="115300"/>
                        </a:lnSpc>
                        <a:spcBef>
                          <a:spcPts val="325"/>
                        </a:spcBef>
                        <a:buChar char="•"/>
                        <a:tabLst>
                          <a:tab pos="262255" algn="l"/>
                        </a:tabLst>
                      </a:pP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Providing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oversight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policies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relating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Safety.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Health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Environment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their 	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implementation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across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Tata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Group.</a:t>
                      </a:r>
                      <a:r>
                        <a:rPr sz="850" spc="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number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Climate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 	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opportunities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fall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scope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oversight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this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committee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provides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including.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but 	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limited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to,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compliance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trading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policies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27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72185"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Rlsk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Committee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785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0985" indent="-170815">
                        <a:lnSpc>
                          <a:spcPct val="100000"/>
                        </a:lnSpc>
                        <a:spcBef>
                          <a:spcPts val="480"/>
                        </a:spcBef>
                        <a:buChar char="•"/>
                        <a:tabLst>
                          <a:tab pos="260985" algn="l"/>
                        </a:tabLst>
                      </a:pP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Overseeing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risks,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including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strategic.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financial.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compliance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266700" marR="59055" indent="-177165">
                        <a:lnSpc>
                          <a:spcPct val="112999"/>
                        </a:lnSpc>
                        <a:spcBef>
                          <a:spcPts val="600"/>
                        </a:spcBef>
                        <a:buChar char="•"/>
                        <a:tabLst>
                          <a:tab pos="268605" algn="l"/>
                        </a:tabLst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Assisting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Board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framing,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implementing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monitoring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Plan 	for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reviewing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guiding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260985" marR="60325" indent="-171450">
                        <a:lnSpc>
                          <a:spcPct val="112999"/>
                        </a:lnSpc>
                        <a:spcBef>
                          <a:spcPts val="625"/>
                        </a:spcBef>
                        <a:buChar char="•"/>
                        <a:tabLst>
                          <a:tab pos="260985" algn="l"/>
                        </a:tabLst>
                      </a:pP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Developing</a:t>
                      </a:r>
                      <a:r>
                        <a:rPr sz="850" spc="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1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850" spc="1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system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framework</a:t>
                      </a:r>
                      <a:r>
                        <a:rPr sz="850" spc="1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0960" marB="0">
                    <a:lnL w="9525">
                      <a:solidFill>
                        <a:srgbClr val="3F3F3F"/>
                      </a:solidFill>
                      <a:prstDash val="solid"/>
                    </a:lnL>
                    <a:lnR w="9525">
                      <a:solidFill>
                        <a:srgbClr val="3F3F3F"/>
                      </a:solidFill>
                      <a:prstDash val="solid"/>
                    </a:lnR>
                    <a:lnT w="9525">
                      <a:solidFill>
                        <a:srgbClr val="3F3F3F"/>
                      </a:solidFill>
                      <a:prstDash val="solid"/>
                    </a:lnT>
                    <a:lnB w="9525">
                      <a:solidFill>
                        <a:srgbClr val="3F3F3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/>
          <p:nvPr/>
        </p:nvSpPr>
        <p:spPr>
          <a:xfrm>
            <a:off x="762262" y="4951693"/>
            <a:ext cx="2835275" cy="1124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0180">
              <a:lnSpc>
                <a:spcPct val="100000"/>
              </a:lnSpc>
              <a:spcBef>
                <a:spcPts val="100"/>
              </a:spcBef>
            </a:pPr>
            <a:r>
              <a:rPr sz="850" i="1" spc="-45" dirty="0">
                <a:solidFill>
                  <a:srgbClr val="2A69B1"/>
                </a:solidFill>
                <a:latin typeface="Arial"/>
                <a:cs typeface="Arial"/>
              </a:rPr>
              <a:t>Individual</a:t>
            </a:r>
            <a:r>
              <a:rPr sz="850" i="1" spc="35" dirty="0">
                <a:solidFill>
                  <a:srgbClr val="2A69B1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A69B1"/>
                </a:solidFill>
                <a:latin typeface="Arial"/>
                <a:cs typeface="Arial"/>
              </a:rPr>
              <a:t>responsibilities</a:t>
            </a:r>
            <a:endParaRPr sz="850">
              <a:latin typeface="Arial"/>
              <a:cs typeface="Arial"/>
            </a:endParaRPr>
          </a:p>
          <a:p>
            <a:pPr marL="12700" marR="5080" indent="2540" algn="just">
              <a:lnSpc>
                <a:spcPct val="114799"/>
              </a:lnSpc>
              <a:spcBef>
                <a:spcPts val="605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Group's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Global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Officer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Managing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(CEO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MD)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Financial Officer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(ED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CFO)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capacity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CSR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Committee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Committee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CEO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SH&amp;E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Committee.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60523" y="6129858"/>
            <a:ext cx="2841625" cy="106235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4445" algn="just">
              <a:lnSpc>
                <a:spcPct val="114500"/>
              </a:lnSpc>
              <a:spcBef>
                <a:spcPts val="85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arrangements,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Steel‘s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CEO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periodically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83838"/>
                </a:solidFill>
                <a:latin typeface="Arial MT"/>
                <a:cs typeface="Arial MT"/>
              </a:rPr>
              <a:t>review</a:t>
            </a:r>
            <a:r>
              <a:rPr sz="850" spc="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status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term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mitigation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plans.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While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CIO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MD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direction.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role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evaluate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various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options,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engage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Internal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external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stakeholders.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pursues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advocacy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inform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policy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proactive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manner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develops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implements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strategy.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62061" y="7461960"/>
            <a:ext cx="2835910" cy="47370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5300"/>
              </a:lnSpc>
              <a:spcBef>
                <a:spcPts val="100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set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tion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addresses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CFD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B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C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explains: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(1)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approach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and;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(2)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how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approach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integrated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overall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process.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55965" y="8222508"/>
            <a:ext cx="2840355" cy="1124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865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A4DA5"/>
                </a:solidFill>
                <a:latin typeface="Arial MT"/>
                <a:cs typeface="Arial MT"/>
              </a:rPr>
              <a:t>n</a:t>
            </a:r>
            <a:r>
              <a:rPr sz="850" spc="105" dirty="0">
                <a:solidFill>
                  <a:srgbClr val="0A4D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A4DA5"/>
                </a:solidFill>
                <a:latin typeface="Arial MT"/>
                <a:cs typeface="Arial MT"/>
              </a:rPr>
              <a:t>e</a:t>
            </a:r>
            <a:r>
              <a:rPr sz="850" spc="409" dirty="0">
                <a:solidFill>
                  <a:srgbClr val="0A4DA5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0A4DA5"/>
                </a:solidFill>
                <a:latin typeface="Arial"/>
                <a:cs typeface="Arial"/>
              </a:rPr>
              <a:t>r</a:t>
            </a:r>
            <a:r>
              <a:rPr sz="850" i="1" spc="310" dirty="0">
                <a:solidFill>
                  <a:srgbClr val="0A4DA5"/>
                </a:solidFill>
                <a:latin typeface="Arial"/>
                <a:cs typeface="Arial"/>
              </a:rPr>
              <a:t> </a:t>
            </a:r>
            <a:r>
              <a:rPr sz="850" dirty="0">
                <a:solidFill>
                  <a:srgbClr val="0A4DA5"/>
                </a:solidFill>
                <a:latin typeface="Arial MT"/>
                <a:cs typeface="Arial MT"/>
              </a:rPr>
              <a:t>e</a:t>
            </a:r>
            <a:r>
              <a:rPr sz="850" spc="380" dirty="0">
                <a:solidFill>
                  <a:srgbClr val="0A4D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A4DA5"/>
                </a:solidFill>
                <a:latin typeface="Arial MT"/>
                <a:cs typeface="Arial MT"/>
              </a:rPr>
              <a:t>zs</a:t>
            </a:r>
            <a:r>
              <a:rPr sz="850" spc="335" dirty="0">
                <a:solidFill>
                  <a:srgbClr val="0A4DA5"/>
                </a:solidFill>
                <a:latin typeface="Arial MT"/>
                <a:cs typeface="Arial MT"/>
              </a:rPr>
              <a:t>  </a:t>
            </a:r>
            <a:r>
              <a:rPr sz="850" spc="-10" dirty="0">
                <a:solidFill>
                  <a:srgbClr val="0A4DA5"/>
                </a:solidFill>
                <a:latin typeface="Arial MT"/>
                <a:cs typeface="Arial MT"/>
              </a:rPr>
              <a:t>onogemen</a:t>
            </a:r>
            <a:endParaRPr sz="850">
              <a:latin typeface="Arial MT"/>
              <a:cs typeface="Arial MT"/>
            </a:endParaRPr>
          </a:p>
          <a:p>
            <a:pPr marL="12700" marR="5080" indent="5715" algn="just">
              <a:lnSpc>
                <a:spcPct val="115300"/>
              </a:lnSpc>
              <a:spcBef>
                <a:spcPts val="575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uses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Enterprise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(ERM)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managing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across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subsidiaries,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TSUK,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integrated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uniform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manner.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identifies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assesses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two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B3B3B3"/>
                </a:solidFill>
                <a:latin typeface="Arial MT"/>
                <a:cs typeface="Arial MT"/>
              </a:rPr>
              <a:t>-</a:t>
            </a:r>
            <a:r>
              <a:rPr sz="850" spc="-10" dirty="0">
                <a:solidFill>
                  <a:srgbClr val="B3B3B3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pronged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appraach,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i.e.,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bottom-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up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top-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down,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ensure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comprehensive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identification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minimise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’blind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spots’.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915362" y="4934928"/>
            <a:ext cx="2837815" cy="1668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70" algn="just">
              <a:lnSpc>
                <a:spcPct val="115300"/>
              </a:lnSpc>
              <a:spcBef>
                <a:spcPts val="10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assigned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likelihood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arrive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score.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Likelihood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scores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assigned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5-point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scales,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tabulated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below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aides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managemen(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prioricise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opportunities.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Scores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parameters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assigned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after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rigorous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due-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diligence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scenario-analysis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stress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test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assumptions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assess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various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pathways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play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out.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assessment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five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metrices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45" dirty="0">
                <a:solidFill>
                  <a:srgbClr val="3F3F3F"/>
                </a:solidFill>
                <a:latin typeface="Arial MT"/>
                <a:cs typeface="Arial MT"/>
              </a:rPr>
              <a:t>—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financial,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/customer,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brand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/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reputation.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environment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continuity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worst-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case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assigning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impact.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908212" y="8873318"/>
            <a:ext cx="2835910" cy="772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35" algn="just">
              <a:lnSpc>
                <a:spcPct val="115300"/>
              </a:lnSpc>
              <a:spcBef>
                <a:spcPts val="100"/>
              </a:spcBef>
            </a:pP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In</a:t>
            </a:r>
            <a:r>
              <a:rPr sz="850" spc="1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2023,</a:t>
            </a:r>
            <a:r>
              <a:rPr sz="850" spc="12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Tata</a:t>
            </a:r>
            <a:r>
              <a:rPr sz="850" spc="18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Steel</a:t>
            </a:r>
            <a:r>
              <a:rPr sz="850" spc="13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undertook</a:t>
            </a:r>
            <a:r>
              <a:rPr sz="850" spc="2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a</a:t>
            </a:r>
            <a:r>
              <a:rPr sz="850" spc="15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13131"/>
                </a:solidFill>
                <a:latin typeface="Arial MT"/>
                <a:cs typeface="Arial MT"/>
              </a:rPr>
              <a:t>detaiJed</a:t>
            </a:r>
            <a:r>
              <a:rPr sz="850" spc="16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and</a:t>
            </a:r>
            <a:r>
              <a:rPr sz="850" spc="16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13131"/>
                </a:solidFill>
                <a:latin typeface="Arial MT"/>
                <a:cs typeface="Arial MT"/>
              </a:rPr>
              <a:t>systematic</a:t>
            </a:r>
            <a:r>
              <a:rPr sz="850" spc="50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13131"/>
                </a:solidFill>
                <a:latin typeface="Arial MT"/>
                <a:cs typeface="Arial MT"/>
              </a:rPr>
              <a:t>assessment</a:t>
            </a:r>
            <a:r>
              <a:rPr sz="850" spc="7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13131"/>
                </a:solidFill>
                <a:latin typeface="Arial MT"/>
                <a:cs typeface="Arial MT"/>
              </a:rPr>
              <a:t>Physical</a:t>
            </a:r>
            <a:r>
              <a:rPr sz="850" spc="7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Transition</a:t>
            </a:r>
            <a:r>
              <a:rPr sz="850" spc="6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risks</a:t>
            </a:r>
            <a:r>
              <a:rPr sz="850" spc="6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13131"/>
                </a:solidFill>
                <a:latin typeface="Arial MT"/>
                <a:cs typeface="Arial MT"/>
              </a:rPr>
              <a:t>Climate</a:t>
            </a:r>
            <a:r>
              <a:rPr sz="850" spc="6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Risk </a:t>
            </a:r>
            <a:r>
              <a:rPr sz="850" spc="-65" dirty="0">
                <a:solidFill>
                  <a:srgbClr val="313131"/>
                </a:solidFill>
                <a:latin typeface="Arial MT"/>
                <a:cs typeface="Arial MT"/>
              </a:rPr>
              <a:t>assessment</a:t>
            </a:r>
            <a:r>
              <a:rPr sz="850" spc="6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focusing</a:t>
            </a:r>
            <a:r>
              <a:rPr sz="850" spc="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key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13131"/>
                </a:solidFill>
                <a:latin typeface="Arial MT"/>
                <a:cs typeface="Arial MT"/>
              </a:rPr>
              <a:t>making</a:t>
            </a:r>
            <a:r>
              <a:rPr sz="850" spc="2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44444"/>
                </a:solidFill>
                <a:latin typeface="Arial MT"/>
                <a:cs typeface="Arial MT"/>
              </a:rPr>
              <a:t>sites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India,</a:t>
            </a:r>
            <a:r>
              <a:rPr sz="850" spc="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13131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13131"/>
                </a:solidFill>
                <a:latin typeface="Arial MT"/>
                <a:cs typeface="Arial MT"/>
              </a:rPr>
              <a:t>Netherlands</a:t>
            </a:r>
            <a:r>
              <a:rPr sz="850" spc="-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UK</a:t>
            </a:r>
            <a:r>
              <a:rPr sz="850" spc="14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13131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13131"/>
                </a:solidFill>
                <a:latin typeface="Arial MT"/>
                <a:cs typeface="Arial MT"/>
              </a:rPr>
              <a:t>assessment</a:t>
            </a:r>
            <a:r>
              <a:rPr sz="850" spc="5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13131"/>
                </a:solidFill>
                <a:latin typeface="Arial MT"/>
                <a:cs typeface="Arial MT"/>
              </a:rPr>
              <a:t>was</a:t>
            </a:r>
            <a:r>
              <a:rPr sz="850" spc="2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13131"/>
                </a:solidFill>
                <a:latin typeface="Arial MT"/>
                <a:cs typeface="Arial MT"/>
              </a:rPr>
              <a:t>conducted</a:t>
            </a:r>
            <a:r>
              <a:rPr sz="850" spc="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by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13131"/>
                </a:solidFill>
                <a:latin typeface="Arial MT"/>
                <a:cs typeface="Arial MT"/>
              </a:rPr>
              <a:t>an </a:t>
            </a:r>
            <a:r>
              <a:rPr sz="850" spc="-50" dirty="0">
                <a:solidFill>
                  <a:srgbClr val="313131"/>
                </a:solidFill>
                <a:latin typeface="Arial MT"/>
                <a:cs typeface="Arial MT"/>
              </a:rPr>
              <a:t>independent</a:t>
            </a:r>
            <a:r>
              <a:rPr sz="850" spc="5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third</a:t>
            </a:r>
            <a:r>
              <a:rPr sz="850" spc="-4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13131"/>
                </a:solidFill>
                <a:latin typeface="Arial MT"/>
                <a:cs typeface="Arial MT"/>
              </a:rPr>
              <a:t>party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13131"/>
                </a:solidFill>
                <a:latin typeface="Arial MT"/>
                <a:cs typeface="Arial MT"/>
              </a:rPr>
              <a:t>advisor.</a:t>
            </a:r>
            <a:r>
              <a:rPr sz="850" spc="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13131"/>
                </a:solidFill>
                <a:latin typeface="Arial MT"/>
                <a:cs typeface="Arial MT"/>
              </a:rPr>
              <a:t>As</a:t>
            </a:r>
            <a:r>
              <a:rPr sz="850" spc="-4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13131"/>
                </a:solidFill>
                <a:latin typeface="Arial MT"/>
                <a:cs typeface="Arial MT"/>
              </a:rPr>
              <a:t>part</a:t>
            </a:r>
            <a:r>
              <a:rPr sz="850" spc="2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13131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13131"/>
                </a:solidFill>
                <a:latin typeface="Arial MT"/>
                <a:cs typeface="Arial MT"/>
              </a:rPr>
              <a:t>review,</a:t>
            </a:r>
            <a:r>
              <a:rPr sz="850" spc="1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scenario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6796" y="9882554"/>
            <a:ext cx="7279113" cy="3048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796" y="1252847"/>
            <a:ext cx="7269968" cy="2133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38281" y="1466227"/>
            <a:ext cx="1969140" cy="9754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5581" y="7724365"/>
            <a:ext cx="856545" cy="10973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774301" y="767407"/>
            <a:ext cx="381889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55" dirty="0">
                <a:solidFill>
                  <a:srgbClr val="0C5BAA"/>
                </a:solidFill>
                <a:latin typeface="Arial MT"/>
                <a:cs typeface="Arial MT"/>
              </a:rPr>
              <a:t>B5.</a:t>
            </a:r>
            <a:r>
              <a:rPr sz="1250" spc="5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45" dirty="0">
                <a:solidFill>
                  <a:srgbClr val="0C5BAA"/>
                </a:solidFill>
                <a:latin typeface="Arial MT"/>
                <a:cs typeface="Arial MT"/>
              </a:rPr>
              <a:t>Non-</a:t>
            </a:r>
            <a:r>
              <a:rPr sz="1250" spc="-25" dirty="0">
                <a:solidFill>
                  <a:srgbClr val="0C5BAA"/>
                </a:solidFill>
                <a:latin typeface="Arial MT"/>
                <a:cs typeface="Arial MT"/>
              </a:rPr>
              <a:t>Financial</a:t>
            </a:r>
            <a:r>
              <a:rPr sz="1250" spc="15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20" dirty="0">
                <a:solidFill>
                  <a:srgbClr val="0C5BAA"/>
                </a:solidFill>
                <a:latin typeface="Arial MT"/>
                <a:cs typeface="Arial MT"/>
              </a:rPr>
              <a:t>Sustainability</a:t>
            </a:r>
            <a:r>
              <a:rPr sz="1250" spc="-3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C5BAA"/>
                </a:solidFill>
                <a:latin typeface="Arial MT"/>
                <a:cs typeface="Arial MT"/>
              </a:rPr>
              <a:t>Information</a:t>
            </a:r>
            <a:r>
              <a:rPr sz="1250" spc="8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Statement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0"/>
              </a:spcBef>
            </a:pPr>
            <a:r>
              <a:rPr spc="-95" dirty="0"/>
              <a:t>Tata</a:t>
            </a:r>
            <a:r>
              <a:rPr spc="25" dirty="0"/>
              <a:t> </a:t>
            </a:r>
            <a:r>
              <a:rPr spc="-70" dirty="0"/>
              <a:t>Steel</a:t>
            </a:r>
            <a:r>
              <a:rPr spc="-10" dirty="0"/>
              <a:t> </a:t>
            </a:r>
            <a:r>
              <a:rPr spc="-110" dirty="0"/>
              <a:t>UK</a:t>
            </a:r>
            <a:r>
              <a:rPr spc="30" dirty="0"/>
              <a:t> </a:t>
            </a:r>
            <a:r>
              <a:rPr spc="-35" dirty="0"/>
              <a:t>Limited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112368" y="10009888"/>
            <a:ext cx="11214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&amp;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45985" y="10009888"/>
            <a:ext cx="3721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90" dirty="0">
                <a:solidFill>
                  <a:srgbClr val="575757"/>
                </a:solidFill>
                <a:latin typeface="Arial MT"/>
                <a:cs typeface="Arial MT"/>
              </a:rPr>
              <a:t>Page</a:t>
            </a:r>
            <a:r>
              <a:rPr sz="850" spc="10" dirty="0">
                <a:solidFill>
                  <a:srgbClr val="575757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64646"/>
                </a:solidFill>
                <a:latin typeface="Arial MT"/>
                <a:cs typeface="Arial MT"/>
              </a:rPr>
              <a:t>22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2882" y="1412628"/>
            <a:ext cx="28314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analysis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was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conducted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evaluate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base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case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2830" y="1561995"/>
            <a:ext cx="2840990" cy="4630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low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carbon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range.</a:t>
            </a:r>
            <a:endParaRPr sz="850">
              <a:latin typeface="Arial MT"/>
              <a:cs typeface="Arial MT"/>
            </a:endParaRPr>
          </a:p>
          <a:p>
            <a:pPr marL="12700" marR="10160" indent="1270" algn="just">
              <a:lnSpc>
                <a:spcPct val="116500"/>
              </a:lnSpc>
              <a:spcBef>
                <a:spcPts val="560"/>
              </a:spcBef>
            </a:pP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assessment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exercise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complemented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pre-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existing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ERM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process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operated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within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material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risks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identified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incorporated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into 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ERM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process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so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they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could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be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managed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subject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Board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oversight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accordance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the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existing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management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processes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place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Steel.</a:t>
            </a:r>
            <a:endParaRPr sz="850">
              <a:latin typeface="Arial MT"/>
              <a:cs typeface="Arial MT"/>
            </a:endParaRPr>
          </a:p>
          <a:p>
            <a:pPr marL="15240" marR="14604" indent="-1905" algn="just">
              <a:lnSpc>
                <a:spcPct val="115300"/>
              </a:lnSpc>
              <a:spcBef>
                <a:spcPts val="580"/>
              </a:spcBef>
            </a:pP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Further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detail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impact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these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scenarios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F4F4F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set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out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Section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4.</a:t>
            </a:r>
            <a:endParaRPr sz="850">
              <a:latin typeface="Arial MT"/>
              <a:cs typeface="Arial MT"/>
            </a:endParaRPr>
          </a:p>
          <a:p>
            <a:pPr marL="17145" algn="just">
              <a:lnSpc>
                <a:spcPct val="100000"/>
              </a:lnSpc>
              <a:spcBef>
                <a:spcPts val="705"/>
              </a:spcBef>
            </a:pPr>
            <a:r>
              <a:rPr sz="850" i="1" spc="-40" dirty="0">
                <a:solidFill>
                  <a:srgbClr val="286EAF"/>
                </a:solidFill>
                <a:latin typeface="Cambria"/>
                <a:cs typeface="Cambria"/>
              </a:rPr>
              <a:t>2</a:t>
            </a:r>
            <a:r>
              <a:rPr sz="850" i="1" spc="-35" dirty="0">
                <a:solidFill>
                  <a:srgbClr val="286EAF"/>
                </a:solidFill>
                <a:latin typeface="Cambria"/>
                <a:cs typeface="Cambria"/>
              </a:rPr>
              <a:t> </a:t>
            </a:r>
            <a:r>
              <a:rPr sz="850" i="1" dirty="0">
                <a:solidFill>
                  <a:srgbClr val="286EAF"/>
                </a:solidFill>
                <a:latin typeface="Cambria"/>
                <a:cs typeface="Cambria"/>
              </a:rPr>
              <a:t>2</a:t>
            </a:r>
            <a:r>
              <a:rPr sz="850" i="1" spc="-20" dirty="0">
                <a:solidFill>
                  <a:srgbClr val="286EAF"/>
                </a:solidFill>
                <a:latin typeface="Cambria"/>
                <a:cs typeface="Cambria"/>
              </a:rPr>
              <a:t> </a:t>
            </a:r>
            <a:r>
              <a:rPr sz="850" i="1" spc="-40" dirty="0">
                <a:solidFill>
                  <a:srgbClr val="286EAF"/>
                </a:solidFill>
                <a:latin typeface="Cambria"/>
                <a:cs typeface="Cambria"/>
              </a:rPr>
              <a:t>Managing</a:t>
            </a:r>
            <a:r>
              <a:rPr sz="850" i="1" spc="15" dirty="0">
                <a:solidFill>
                  <a:srgbClr val="286EAF"/>
                </a:solidFill>
                <a:latin typeface="Cambria"/>
                <a:cs typeface="Cambria"/>
              </a:rPr>
              <a:t> </a:t>
            </a:r>
            <a:r>
              <a:rPr sz="850" i="1" spc="-30" dirty="0">
                <a:solidFill>
                  <a:srgbClr val="286EAF"/>
                </a:solidFill>
                <a:latin typeface="Cambria"/>
                <a:cs typeface="Cambria"/>
              </a:rPr>
              <a:t>climate</a:t>
            </a:r>
            <a:r>
              <a:rPr sz="850" i="1" spc="75" dirty="0">
                <a:solidFill>
                  <a:srgbClr val="286EAF"/>
                </a:solidFill>
                <a:latin typeface="Cambria"/>
                <a:cs typeface="Cambria"/>
              </a:rPr>
              <a:t> </a:t>
            </a:r>
            <a:r>
              <a:rPr sz="850" i="1" spc="-10" dirty="0">
                <a:solidFill>
                  <a:srgbClr val="286EAF"/>
                </a:solidFill>
                <a:latin typeface="Cambria"/>
                <a:cs typeface="Cambria"/>
              </a:rPr>
              <a:t>risks</a:t>
            </a:r>
            <a:endParaRPr sz="850">
              <a:latin typeface="Cambria"/>
              <a:cs typeface="Cambria"/>
            </a:endParaRPr>
          </a:p>
          <a:p>
            <a:pPr marL="15240" marR="6350" indent="3810" algn="just">
              <a:lnSpc>
                <a:spcPct val="116500"/>
              </a:lnSpc>
              <a:spcBef>
                <a:spcPts val="565"/>
              </a:spcBef>
            </a:pP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Appropriate</a:t>
            </a:r>
            <a:r>
              <a:rPr sz="850" spc="-1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84848"/>
                </a:solidFill>
                <a:latin typeface="Arial MT"/>
                <a:cs typeface="Arial MT"/>
              </a:rPr>
              <a:t>early</a:t>
            </a:r>
            <a:r>
              <a:rPr sz="850" spc="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84848"/>
                </a:solidFill>
                <a:latin typeface="Arial MT"/>
                <a:cs typeface="Arial MT"/>
              </a:rPr>
              <a:t>warning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indicators</a:t>
            </a:r>
            <a:r>
              <a:rPr sz="850" spc="3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mitigation</a:t>
            </a:r>
            <a:r>
              <a:rPr sz="850" spc="9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84848"/>
                </a:solidFill>
                <a:latin typeface="Arial MT"/>
                <a:cs typeface="Arial MT"/>
              </a:rPr>
              <a:t>strategies</a:t>
            </a:r>
            <a:r>
              <a:rPr sz="850" spc="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84848"/>
                </a:solidFill>
                <a:latin typeface="Arial MT"/>
                <a:cs typeface="Arial MT"/>
              </a:rPr>
              <a:t>are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identified</a:t>
            </a:r>
            <a:r>
              <a:rPr sz="850" spc="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review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 by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84848"/>
                </a:solidFill>
                <a:latin typeface="Arial MT"/>
                <a:cs typeface="Arial MT"/>
              </a:rPr>
              <a:t>Risk</a:t>
            </a:r>
            <a:r>
              <a:rPr sz="850" spc="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Management</a:t>
            </a:r>
            <a:r>
              <a:rPr sz="850" spc="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84848"/>
                </a:solidFill>
                <a:latin typeface="Arial MT"/>
                <a:cs typeface="Arial MT"/>
              </a:rPr>
              <a:t>Committees</a:t>
            </a:r>
            <a:r>
              <a:rPr sz="850" spc="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84848"/>
                </a:solidFill>
                <a:latin typeface="Arial MT"/>
                <a:cs typeface="Arial MT"/>
              </a:rPr>
              <a:t>for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TSUK.</a:t>
            </a:r>
            <a:endParaRPr sz="850">
              <a:latin typeface="Arial MT"/>
              <a:cs typeface="Arial MT"/>
            </a:endParaRPr>
          </a:p>
          <a:p>
            <a:pPr marL="17145" marR="5715" indent="2540" algn="just">
              <a:lnSpc>
                <a:spcPct val="115300"/>
              </a:lnSpc>
              <a:spcBef>
                <a:spcPts val="575"/>
              </a:spcBef>
            </a:pPr>
            <a:r>
              <a:rPr sz="850" spc="-85" dirty="0">
                <a:solidFill>
                  <a:srgbClr val="484848"/>
                </a:solidFill>
                <a:latin typeface="Arial MT"/>
                <a:cs typeface="Arial MT"/>
              </a:rPr>
              <a:t>TSUK's</a:t>
            </a:r>
            <a:r>
              <a:rPr sz="850" spc="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Risk</a:t>
            </a:r>
            <a:r>
              <a:rPr sz="850" spc="-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Committee</a:t>
            </a:r>
            <a:r>
              <a:rPr sz="850" spc="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meets</a:t>
            </a:r>
            <a:r>
              <a:rPr sz="850" spc="-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quarterly</a:t>
            </a:r>
            <a:r>
              <a:rPr sz="850" spc="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84848"/>
                </a:solidFill>
                <a:latin typeface="Arial MT"/>
                <a:cs typeface="Arial MT"/>
              </a:rPr>
              <a:t>compãses</a:t>
            </a:r>
            <a:r>
              <a:rPr sz="850" spc="3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84848"/>
                </a:solidFill>
                <a:latin typeface="Arial MT"/>
                <a:cs typeface="Arial MT"/>
              </a:rPr>
              <a:t>the </a:t>
            </a:r>
            <a:r>
              <a:rPr sz="850" spc="-170" dirty="0">
                <a:solidFill>
                  <a:srgbClr val="484848"/>
                </a:solidFill>
                <a:latin typeface="Arial MT"/>
                <a:cs typeface="Arial MT"/>
              </a:rPr>
              <a:t>TSUK</a:t>
            </a:r>
            <a:r>
              <a:rPr sz="850" spc="1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84848"/>
                </a:solidFill>
                <a:latin typeface="Arial MT"/>
                <a:cs typeface="Arial MT"/>
              </a:rPr>
              <a:t>Chairman</a:t>
            </a:r>
            <a:r>
              <a:rPr sz="850" spc="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84848"/>
                </a:solidFill>
                <a:latin typeface="Arial MT"/>
                <a:cs typeface="Arial MT"/>
              </a:rPr>
              <a:t>its</a:t>
            </a:r>
            <a:r>
              <a:rPr sz="850" spc="-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84848"/>
                </a:solidFill>
                <a:latin typeface="Arial MT"/>
                <a:cs typeface="Arial MT"/>
              </a:rPr>
              <a:t>Chair</a:t>
            </a:r>
            <a:r>
              <a:rPr sz="850" spc="1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84848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484848"/>
                </a:solidFill>
                <a:latin typeface="Arial MT"/>
                <a:cs typeface="Arial MT"/>
              </a:rPr>
              <a:t>UK</a:t>
            </a:r>
            <a:r>
              <a:rPr sz="850" spc="1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84848"/>
                </a:solidFill>
                <a:latin typeface="Arial MT"/>
                <a:cs typeface="Arial MT"/>
              </a:rPr>
              <a:t>Management</a:t>
            </a:r>
            <a:r>
              <a:rPr sz="850" spc="17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84848"/>
                </a:solidFill>
                <a:latin typeface="Arial MT"/>
                <a:cs typeface="Arial MT"/>
              </a:rPr>
              <a:t>team</a:t>
            </a:r>
            <a:r>
              <a:rPr sz="850" spc="4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whlch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is</a:t>
            </a:r>
            <a:r>
              <a:rPr sz="850" spc="9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composed</a:t>
            </a:r>
            <a:r>
              <a:rPr sz="850" spc="1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of</a:t>
            </a:r>
            <a:r>
              <a:rPr sz="850" spc="1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cross</a:t>
            </a:r>
            <a:r>
              <a:rPr sz="850" spc="10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functÓnal</a:t>
            </a:r>
            <a:r>
              <a:rPr sz="850" spc="13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senior</a:t>
            </a:r>
            <a:r>
              <a:rPr sz="850" spc="1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leaders.</a:t>
            </a:r>
            <a:r>
              <a:rPr sz="850" spc="1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84848"/>
                </a:solidFill>
                <a:latin typeface="Arial MT"/>
                <a:cs typeface="Arial MT"/>
              </a:rPr>
              <a:t>Rìsk 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Committee</a:t>
            </a:r>
            <a:r>
              <a:rPr sz="850" spc="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also has</a:t>
            </a:r>
            <a:r>
              <a:rPr sz="850" spc="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representation</a:t>
            </a:r>
            <a:r>
              <a:rPr sz="850" spc="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from</a:t>
            </a:r>
            <a:r>
              <a:rPr sz="850" spc="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ultimate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parent </a:t>
            </a:r>
            <a:r>
              <a:rPr sz="850" spc="-75" dirty="0">
                <a:solidFill>
                  <a:srgbClr val="484848"/>
                </a:solidFill>
                <a:latin typeface="Arial MT"/>
                <a:cs typeface="Arial MT"/>
              </a:rPr>
              <a:t>company,</a:t>
            </a:r>
            <a:r>
              <a:rPr sz="850" spc="1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85" dirty="0">
                <a:solidFill>
                  <a:srgbClr val="484848"/>
                </a:solidFill>
                <a:latin typeface="Arial MT"/>
                <a:cs typeface="Arial MT"/>
              </a:rPr>
              <a:t>TSL.</a:t>
            </a:r>
            <a:r>
              <a:rPr sz="850" spc="1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84848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84848"/>
                </a:solidFill>
                <a:latin typeface="Arial MT"/>
                <a:cs typeface="Arial MT"/>
              </a:rPr>
              <a:t>principal</a:t>
            </a:r>
            <a:r>
              <a:rPr sz="850" spc="4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84848"/>
                </a:solidFill>
                <a:latin typeface="Arial MT"/>
                <a:cs typeface="Arial MT"/>
              </a:rPr>
              <a:t>purpose</a:t>
            </a:r>
            <a:r>
              <a:rPr sz="850" spc="9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84848"/>
                </a:solidFill>
                <a:latin typeface="Arial MT"/>
                <a:cs typeface="Arial MT"/>
              </a:rPr>
              <a:t>is</a:t>
            </a:r>
            <a:r>
              <a:rPr sz="850" spc="1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84848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84848"/>
                </a:solidFill>
                <a:latin typeface="Arial MT"/>
                <a:cs typeface="Arial MT"/>
              </a:rPr>
              <a:t>assess</a:t>
            </a:r>
            <a:r>
              <a:rPr sz="850" spc="7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84848"/>
                </a:solidFill>
                <a:latin typeface="Arial MT"/>
                <a:cs typeface="Arial MT"/>
              </a:rPr>
              <a:t>identifÿTSUK's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most </a:t>
            </a:r>
            <a:r>
              <a:rPr sz="850" spc="-35" dirty="0">
                <a:solidFill>
                  <a:srgbClr val="484848"/>
                </a:solidFill>
                <a:latin typeface="Arial MT"/>
                <a:cs typeface="Arial MT"/>
              </a:rPr>
              <a:t>significant</a:t>
            </a:r>
            <a:r>
              <a:rPr sz="850" spc="-1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84848"/>
                </a:solidFill>
                <a:latin typeface="Arial MT"/>
                <a:cs typeface="Arial MT"/>
              </a:rPr>
              <a:t>emerging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84848"/>
                </a:solidFill>
                <a:latin typeface="Arial MT"/>
                <a:cs typeface="Arial MT"/>
              </a:rPr>
              <a:t>nsks</a:t>
            </a:r>
            <a:r>
              <a:rPr sz="850" spc="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84848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84848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aligned</a:t>
            </a:r>
            <a:r>
              <a:rPr sz="850" spc="6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TSUK's</a:t>
            </a:r>
            <a:r>
              <a:rPr sz="850" spc="50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strategy</a:t>
            </a:r>
            <a:r>
              <a:rPr sz="850" spc="-1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84848"/>
                </a:solidFill>
                <a:latin typeface="Arial MT"/>
                <a:cs typeface="Arial MT"/>
              </a:rPr>
              <a:t> the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delivery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84848"/>
                </a:solidFill>
                <a:latin typeface="Arial MT"/>
                <a:cs typeface="Arial MT"/>
              </a:rPr>
              <a:t>its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objectives.</a:t>
            </a:r>
            <a:endParaRPr sz="850">
              <a:latin typeface="Arial MT"/>
              <a:cs typeface="Arial MT"/>
            </a:endParaRPr>
          </a:p>
          <a:p>
            <a:pPr marL="18415" marR="5080" indent="-3175" algn="just">
              <a:lnSpc>
                <a:spcPct val="115300"/>
              </a:lnSpc>
              <a:spcBef>
                <a:spcPts val="580"/>
              </a:spcBef>
            </a:pP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addition,</a:t>
            </a:r>
            <a:r>
              <a:rPr sz="850" spc="3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monthly</a:t>
            </a:r>
            <a:r>
              <a:rPr sz="850" spc="4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84848"/>
                </a:solidFill>
                <a:latin typeface="Arial MT"/>
                <a:cs typeface="Arial MT"/>
              </a:rPr>
              <a:t>risk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84848"/>
                </a:solidFill>
                <a:latin typeface="Arial MT"/>
                <a:cs typeface="Arial MT"/>
              </a:rPr>
              <a:t>management</a:t>
            </a:r>
            <a:r>
              <a:rPr sz="850" spc="9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84848"/>
                </a:solidFill>
                <a:latin typeface="Arial MT"/>
                <a:cs typeface="Arial MT"/>
              </a:rPr>
              <a:t>sub-</a:t>
            </a:r>
            <a:r>
              <a:rPr sz="850" spc="-40" dirty="0">
                <a:solidFill>
                  <a:srgbClr val="484848"/>
                </a:solidFill>
                <a:latin typeface="Arial MT"/>
                <a:cs typeface="Arial MT"/>
              </a:rPr>
              <a:t>committees</a:t>
            </a:r>
            <a:r>
              <a:rPr sz="850" spc="-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held </a:t>
            </a:r>
            <a:r>
              <a:rPr sz="850" spc="-55" dirty="0">
                <a:solidFill>
                  <a:srgbClr val="484848"/>
                </a:solidFill>
                <a:latin typeface="Arial MT"/>
                <a:cs typeface="Arial MT"/>
              </a:rPr>
              <a:t>by</a:t>
            </a:r>
            <a:r>
              <a:rPr sz="850" spc="-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84848"/>
                </a:solidFill>
                <a:latin typeface="Arial MT"/>
                <a:cs typeface="Arial MT"/>
              </a:rPr>
              <a:t>each</a:t>
            </a:r>
            <a:r>
              <a:rPr sz="850" spc="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84848"/>
                </a:solidFill>
                <a:latin typeface="Arial MT"/>
                <a:cs typeface="Arial MT"/>
              </a:rPr>
              <a:t>of </a:t>
            </a:r>
            <a:r>
              <a:rPr sz="850" spc="-110" dirty="0">
                <a:solidFill>
                  <a:srgbClr val="484848"/>
                </a:solidFill>
                <a:latin typeface="Arial MT"/>
                <a:cs typeface="Arial MT"/>
              </a:rPr>
              <a:t>TSUK's</a:t>
            </a:r>
            <a:r>
              <a:rPr sz="850" spc="5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84848"/>
                </a:solidFill>
                <a:latin typeface="Arial MT"/>
                <a:cs typeface="Arial MT"/>
              </a:rPr>
              <a:t>Chief</a:t>
            </a:r>
            <a:r>
              <a:rPr sz="850" spc="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84848"/>
                </a:solidFill>
                <a:latin typeface="Arial MT"/>
                <a:cs typeface="Arial MT"/>
              </a:rPr>
              <a:t>Operations</a:t>
            </a:r>
            <a:r>
              <a:rPr sz="850" spc="8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Officer,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84848"/>
                </a:solidFill>
                <a:latin typeface="Arial MT"/>
                <a:cs typeface="Arial MT"/>
              </a:rPr>
              <a:t>Chief</a:t>
            </a:r>
            <a:r>
              <a:rPr sz="850" spc="1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84848"/>
                </a:solidFill>
                <a:latin typeface="Arial MT"/>
                <a:cs typeface="Arial MT"/>
              </a:rPr>
              <a:t>Financial</a:t>
            </a:r>
            <a:r>
              <a:rPr sz="850" spc="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Officer </a:t>
            </a:r>
            <a:r>
              <a:rPr sz="850" spc="-60" dirty="0">
                <a:solidFill>
                  <a:srgbClr val="484848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84848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84848"/>
                </a:solidFill>
                <a:latin typeface="Arial MT"/>
                <a:cs typeface="Arial MT"/>
              </a:rPr>
              <a:t>Chief</a:t>
            </a:r>
            <a:r>
              <a:rPr sz="850" spc="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84848"/>
                </a:solidFill>
                <a:latin typeface="Arial MT"/>
                <a:cs typeface="Arial MT"/>
              </a:rPr>
              <a:t>Commercial</a:t>
            </a:r>
            <a:r>
              <a:rPr sz="850" spc="4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Offker</a:t>
            </a:r>
            <a:endParaRPr sz="850">
              <a:latin typeface="Arial MT"/>
              <a:cs typeface="Arial MT"/>
            </a:endParaRPr>
          </a:p>
          <a:p>
            <a:pPr marL="19050" marR="7620" indent="3810" algn="just">
              <a:lnSpc>
                <a:spcPct val="116500"/>
              </a:lnSpc>
              <a:spcBef>
                <a:spcPts val="540"/>
              </a:spcBef>
            </a:pPr>
            <a:r>
              <a:rPr sz="850" i="1" dirty="0">
                <a:solidFill>
                  <a:srgbClr val="0E56A3"/>
                </a:solidFill>
                <a:latin typeface="Cambria"/>
                <a:cs typeface="Cambria"/>
              </a:rPr>
              <a:t>Z.S</a:t>
            </a:r>
            <a:r>
              <a:rPr sz="850" i="1" spc="204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spc="-10" dirty="0">
                <a:solidFill>
                  <a:srgbClr val="0E56A3"/>
                </a:solidFill>
                <a:latin typeface="Cambria"/>
                <a:cs typeface="Cambria"/>
              </a:rPr>
              <a:t>l</a:t>
            </a:r>
            <a:r>
              <a:rPr sz="850" b="1" spc="-10" dirty="0">
                <a:solidFill>
                  <a:srgbClr val="0E56A3"/>
                </a:solidFill>
                <a:latin typeface="Cambria"/>
                <a:cs typeface="Cambria"/>
              </a:rPr>
              <a:t>ri</a:t>
            </a:r>
            <a:r>
              <a:rPr sz="850" b="1" i="1" spc="-10" dirty="0">
                <a:solidFill>
                  <a:srgbClr val="0E56A3"/>
                </a:solidFill>
                <a:latin typeface="Cambria"/>
                <a:cs typeface="Cambria"/>
              </a:rPr>
              <a:t>teycotion</a:t>
            </a:r>
            <a:r>
              <a:rPr sz="850" b="1" i="1" spc="9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p</a:t>
            </a:r>
            <a:r>
              <a:rPr sz="850" b="1" dirty="0">
                <a:solidFill>
                  <a:srgbClr val="0E56A3"/>
                </a:solidFill>
                <a:latin typeface="Cambria"/>
                <a:cs typeface="Cambria"/>
              </a:rPr>
              <a:t>ro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cesses</a:t>
            </a:r>
            <a:r>
              <a:rPr sz="850" b="1" i="1" spc="130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for</a:t>
            </a:r>
            <a:r>
              <a:rPr sz="850" b="1" i="1" spc="180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identifying,</a:t>
            </a:r>
            <a:r>
              <a:rPr sz="850" b="1" i="1" spc="204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assessing</a:t>
            </a:r>
            <a:r>
              <a:rPr sz="850" b="1" i="1" spc="22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i="1" spc="-25" dirty="0">
                <a:solidFill>
                  <a:srgbClr val="0E56A3"/>
                </a:solidFill>
                <a:latin typeface="Cambria"/>
                <a:cs typeface="Cambria"/>
              </a:rPr>
              <a:t>end</a:t>
            </a:r>
            <a:r>
              <a:rPr sz="850" i="1" spc="500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moooging</a:t>
            </a:r>
            <a:r>
              <a:rPr sz="850" b="1" i="1" spc="39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spc="-50" dirty="0">
                <a:solidFill>
                  <a:srgbClr val="0E56A3"/>
                </a:solidFill>
                <a:latin typeface="Cambria"/>
                <a:cs typeface="Cambria"/>
              </a:rPr>
              <a:t>climate-</a:t>
            </a:r>
            <a:r>
              <a:rPr sz="850" b="1" dirty="0">
                <a:solidFill>
                  <a:srgbClr val="0E56A3"/>
                </a:solidFill>
                <a:latin typeface="Cambria"/>
                <a:cs typeface="Cambria"/>
              </a:rPr>
              <a:t>rełoted</a:t>
            </a:r>
            <a:r>
              <a:rPr sz="850" b="1" spc="33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r'</a:t>
            </a:r>
            <a:r>
              <a:rPr sz="850" b="1" dirty="0">
                <a:solidFill>
                  <a:srgbClr val="0E56A3"/>
                </a:solidFill>
                <a:latin typeface="Cambria"/>
                <a:cs typeface="Cambria"/>
              </a:rPr>
              <a:t>is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hs</a:t>
            </a:r>
            <a:r>
              <a:rPr sz="850" b="1" i="1" spc="33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into</a:t>
            </a:r>
            <a:r>
              <a:rPr sz="850" b="1" i="1" spc="38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dirty="0">
                <a:solidFill>
                  <a:srgbClr val="0E56A3"/>
                </a:solidFill>
                <a:latin typeface="Cambria"/>
                <a:cs typeface="Cambria"/>
              </a:rPr>
              <a:t>the</a:t>
            </a:r>
            <a:r>
              <a:rPr sz="850" b="1" i="1" spc="36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dirty="0">
                <a:solidFill>
                  <a:srgbClr val="0E56A3"/>
                </a:solidFill>
                <a:latin typeface="Cambria"/>
                <a:cs typeface="Cambria"/>
              </a:rPr>
              <a:t>orernłl</a:t>
            </a:r>
            <a:r>
              <a:rPr sz="850" b="1" spc="370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spc="-20" dirty="0">
                <a:solidFill>
                  <a:srgbClr val="0E56A3"/>
                </a:solidFill>
                <a:latin typeface="Cambria"/>
                <a:cs typeface="Cambria"/>
              </a:rPr>
              <a:t>risk</a:t>
            </a:r>
            <a:r>
              <a:rPr sz="850" b="1" spc="500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spc="-35" dirty="0">
                <a:solidFill>
                  <a:srgbClr val="0E56A3"/>
                </a:solidFill>
                <a:latin typeface="Cambria"/>
                <a:cs typeface="Cambria"/>
              </a:rPr>
              <a:t>ma</a:t>
            </a:r>
            <a:r>
              <a:rPr sz="850" b="1" spc="-35" dirty="0">
                <a:solidFill>
                  <a:srgbClr val="0E56A3"/>
                </a:solidFill>
                <a:latin typeface="Cambria"/>
                <a:cs typeface="Cambria"/>
              </a:rPr>
              <a:t>n</a:t>
            </a:r>
            <a:r>
              <a:rPr sz="850" b="1" i="1" spc="-35" dirty="0">
                <a:solidFill>
                  <a:srgbClr val="0E56A3"/>
                </a:solidFill>
                <a:latin typeface="Cambria"/>
                <a:cs typeface="Cambria"/>
              </a:rPr>
              <a:t>agement</a:t>
            </a:r>
            <a:r>
              <a:rPr sz="850" b="1" i="1" spc="-5" dirty="0">
                <a:solidFill>
                  <a:srgbClr val="0E56A3"/>
                </a:solidFill>
                <a:latin typeface="Cambria"/>
                <a:cs typeface="Cambria"/>
              </a:rPr>
              <a:t> </a:t>
            </a:r>
            <a:r>
              <a:rPr sz="850" b="1" i="1" spc="-10" dirty="0">
                <a:solidFill>
                  <a:srgbClr val="0E56A3"/>
                </a:solidFill>
                <a:latin typeface="Cambria"/>
                <a:cs typeface="Cambria"/>
              </a:rPr>
              <a:t>p</a:t>
            </a:r>
            <a:r>
              <a:rPr sz="850" b="1" spc="-10" dirty="0">
                <a:solidFill>
                  <a:srgbClr val="0E56A3"/>
                </a:solidFill>
                <a:latin typeface="Cambria"/>
                <a:cs typeface="Cambria"/>
              </a:rPr>
              <a:t>ro</a:t>
            </a:r>
            <a:r>
              <a:rPr sz="850" b="1" i="1" spc="-10" dirty="0">
                <a:solidFill>
                  <a:srgbClr val="0E56A3"/>
                </a:solidFill>
                <a:latin typeface="Cambria"/>
                <a:cs typeface="Cambria"/>
              </a:rPr>
              <a:t>cess</a:t>
            </a:r>
            <a:endParaRPr sz="850">
              <a:latin typeface="Cambria"/>
              <a:cs typeface="Cambria"/>
            </a:endParaRPr>
          </a:p>
          <a:p>
            <a:pPr marL="18415" marR="16510" indent="1270" algn="just">
              <a:lnSpc>
                <a:spcPct val="117700"/>
              </a:lnSpc>
              <a:spcBef>
                <a:spcPts val="525"/>
              </a:spcBef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integration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into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overall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management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process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been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enabled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through: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2027" y="6239595"/>
            <a:ext cx="2831465" cy="2564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1780" marR="5715" indent="-174625" algn="just">
              <a:lnSpc>
                <a:spcPct val="115300"/>
              </a:lnSpc>
              <a:spcBef>
                <a:spcPts val="100"/>
              </a:spcBef>
              <a:buAutoNum type="romanLcParenR"/>
              <a:tabLst>
                <a:tab pos="274955" algn="l"/>
              </a:tabLst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Raising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awareness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amongst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owners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operators 	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ERM</a:t>
            </a:r>
            <a:r>
              <a:rPr sz="850" spc="3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process</a:t>
            </a:r>
            <a:r>
              <a:rPr sz="850" spc="3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climate-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related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risks</a:t>
            </a:r>
            <a:r>
              <a:rPr sz="850" spc="3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	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opportunities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through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regular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internal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communications.</a:t>
            </a:r>
            <a:endParaRPr sz="850">
              <a:latin typeface="Arial MT"/>
              <a:cs typeface="Arial MT"/>
            </a:endParaRPr>
          </a:p>
          <a:p>
            <a:pPr marL="269875" marR="6350" indent="-172720" algn="just">
              <a:lnSpc>
                <a:spcPct val="115300"/>
              </a:lnSpc>
              <a:buAutoNum type="romanLcParenR"/>
              <a:tabLst>
                <a:tab pos="274320" algn="l"/>
              </a:tabLst>
            </a:pP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Integrating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into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appetite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reporting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(Principal 	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uncertainties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/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significant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register).</a:t>
            </a:r>
            <a:endParaRPr sz="850">
              <a:latin typeface="Arial MT"/>
              <a:cs typeface="Arial MT"/>
            </a:endParaRPr>
          </a:p>
          <a:p>
            <a:pPr marL="270510" marR="5080" indent="-173355" algn="just">
              <a:lnSpc>
                <a:spcPct val="115300"/>
              </a:lnSpc>
              <a:spcBef>
                <a:spcPts val="25"/>
              </a:spcBef>
              <a:buAutoNum type="romanLcParenR"/>
              <a:tabLst>
                <a:tab pos="273050" algn="l"/>
              </a:tabLst>
            </a:pP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Embedding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•related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reporting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into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Boards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key 	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Committees.</a:t>
            </a:r>
            <a:endParaRPr sz="850">
              <a:latin typeface="Arial MT"/>
              <a:cs typeface="Arial MT"/>
            </a:endParaRPr>
          </a:p>
          <a:p>
            <a:pPr marL="271780" marR="14604" indent="-174625" algn="just">
              <a:lnSpc>
                <a:spcPct val="115300"/>
              </a:lnSpc>
              <a:buAutoNum type="romanLcParenR"/>
              <a:tabLst>
                <a:tab pos="271780" algn="l"/>
              </a:tabLst>
            </a:pP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Integrating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nsks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scenario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analysis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/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appraisals</a:t>
            </a:r>
            <a:r>
              <a:rPr sz="85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(incorporating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climate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considerations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all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assessments).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70"/>
              </a:spcBef>
            </a:pPr>
            <a:endParaRPr sz="850">
              <a:latin typeface="Arial MT"/>
              <a:cs typeface="Arial MT"/>
            </a:endParaRPr>
          </a:p>
          <a:p>
            <a:pPr marL="12700" marR="5715" indent="1270" algn="just">
              <a:lnSpc>
                <a:spcPct val="115300"/>
              </a:lnSpc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section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addresses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CFD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requirements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D,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20" dirty="0">
                <a:solidFill>
                  <a:srgbClr val="4D4D4D"/>
                </a:solidFill>
                <a:latin typeface="Arial MT"/>
                <a:cs typeface="Arial MT"/>
              </a:rPr>
              <a:t>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4D4D4D"/>
                </a:solidFill>
                <a:latin typeface="Arial MT"/>
                <a:cs typeface="Arial MT"/>
              </a:rPr>
              <a:t>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explores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climate-related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(actual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potential)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opportunities,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impacts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TSUK‘s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business,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strategy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pląnning.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descñbes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methods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understand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measure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climate-related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ńsks,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resilience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different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climate-related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scenarios.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21363" y="1615342"/>
            <a:ext cx="2853055" cy="93091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 marR="5080" indent="1270" algn="just">
              <a:lnSpc>
                <a:spcPct val="116199"/>
              </a:lnSpc>
              <a:spcBef>
                <a:spcPts val="115"/>
              </a:spcBef>
            </a:pP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table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below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outlines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principal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climate-related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risks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opportunities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arise</a:t>
            </a:r>
            <a:r>
              <a:rPr sz="850" spc="2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connection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T5UK’s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operations,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alongside: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(1)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affected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business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areas;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(2)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time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horizons,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and;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(3)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current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future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mitiqating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actions.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short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term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(S)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horizon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considered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between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0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5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years.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Medium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term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(M)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5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20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years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long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term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(L)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greater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than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20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years.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33782"/>
            <a:ext cx="7248631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34557"/>
            <a:ext cx="7215101" cy="274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73062" y="1786298"/>
          <a:ext cx="6230620" cy="73037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369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49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00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324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87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0767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08089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3560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750" b="1" spc="-20" dirty="0">
                          <a:solidFill>
                            <a:srgbClr val="444444"/>
                          </a:solidFill>
                          <a:latin typeface="Cambria"/>
                          <a:cs typeface="Cambria"/>
                        </a:rPr>
                        <a:t>Aisk</a:t>
                      </a:r>
                      <a:endParaRPr sz="750">
                        <a:latin typeface="Cambria"/>
                        <a:cs typeface="Cambria"/>
                      </a:endParaRPr>
                    </a:p>
                  </a:txBody>
                  <a:tcPr marL="0" marR="0" marT="2476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750" b="1" spc="-20" dirty="0">
                          <a:solidFill>
                            <a:srgbClr val="444444"/>
                          </a:solidFill>
                          <a:latin typeface="Arial"/>
                          <a:cs typeface="Arial"/>
                        </a:rPr>
                        <a:t>Term</a:t>
                      </a:r>
                      <a:endParaRPr sz="750">
                        <a:latin typeface="Arial"/>
                        <a:cs typeface="Arial"/>
                      </a:endParaRPr>
                    </a:p>
                  </a:txBody>
                  <a:tcPr marL="0" marR="0" marT="2794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3655" algn="ct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700" spc="-10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Impact</a:t>
                      </a:r>
                      <a:endParaRPr sz="700">
                        <a:latin typeface="Trebuchet MS"/>
                        <a:cs typeface="Trebuchet MS"/>
                      </a:endParaRPr>
                    </a:p>
                  </a:txBody>
                  <a:tcPr marL="0" marR="0" marT="3111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700" spc="-10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Like-</a:t>
                      </a:r>
                      <a:endParaRPr sz="700">
                        <a:latin typeface="Trebuchet MS"/>
                        <a:cs typeface="Trebuchet MS"/>
                      </a:endParaRPr>
                    </a:p>
                  </a:txBody>
                  <a:tcPr marL="0" marR="0" marT="3111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700" spc="-10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Impact</a:t>
                      </a:r>
                      <a:endParaRPr sz="700">
                        <a:latin typeface="Trebuchet MS"/>
                        <a:cs typeface="Trebuchet MS"/>
                      </a:endParaRPr>
                    </a:p>
                  </a:txBody>
                  <a:tcPr marL="0" marR="0" marT="3111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Mitfgaling</a:t>
                      </a:r>
                      <a:r>
                        <a:rPr sz="750" spc="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actions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09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75"/>
                        </a:spcBef>
                        <a:tabLst>
                          <a:tab pos="421640" algn="l"/>
                        </a:tabLst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952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1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pricing</a:t>
                      </a:r>
                      <a:r>
                        <a:rPr sz="750" spc="1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1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2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eorder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270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5969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50" spc="-50" dirty="0">
                          <a:solidFill>
                            <a:srgbClr val="444444"/>
                          </a:solidFill>
                          <a:latin typeface="Consolas"/>
                          <a:cs typeface="Consolas"/>
                        </a:rPr>
                        <a:t>5</a:t>
                      </a:r>
                      <a:endParaRPr sz="750">
                        <a:latin typeface="Consolas"/>
                        <a:cs typeface="Consolas"/>
                      </a:endParaRPr>
                    </a:p>
                  </a:txBody>
                  <a:tcPr marL="0" marR="0" marT="1270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18110" algn="ctr">
                        <a:lnSpc>
                          <a:spcPts val="885"/>
                        </a:lnSpc>
                        <a:spcBef>
                          <a:spcPts val="125"/>
                        </a:spcBef>
                      </a:pP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Opex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ts val="885"/>
                        </a:lnSpc>
                        <a:spcBef>
                          <a:spcPts val="125"/>
                        </a:spcBef>
                      </a:pP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</a:tcPr>
                </a:tc>
                <a:tc rowSpan="16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Structural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transformation</a:t>
                      </a:r>
                      <a:r>
                        <a:rPr sz="75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steelmaking</a:t>
                      </a:r>
                      <a:r>
                        <a:rPr sz="750" spc="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750" spc="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270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905">
                <a:tc>
                  <a:txBody>
                    <a:bodyPr/>
                    <a:lstStyle/>
                    <a:p>
                      <a:pPr marL="70485">
                        <a:lnSpc>
                          <a:spcPts val="894"/>
                        </a:lnSpc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Legal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ts val="894"/>
                        </a:lnSpc>
                      </a:pP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Adjustment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Mechanism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(CBAM).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ts val="894"/>
                        </a:lnSpc>
                        <a:spcBef>
                          <a:spcPts val="20"/>
                        </a:spcBef>
                      </a:pP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750" spc="1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1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significantly</a:t>
                      </a:r>
                      <a:r>
                        <a:rPr sz="750" spc="2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reduce</a:t>
                      </a:r>
                      <a:r>
                        <a:rPr sz="750" spc="1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COC</a:t>
                      </a:r>
                      <a:r>
                        <a:rPr sz="750" spc="1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emissions.</a:t>
                      </a:r>
                      <a:r>
                        <a:rPr sz="750" spc="1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(See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6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opportunities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section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below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further</a:t>
                      </a:r>
                      <a:r>
                        <a:rPr sz="75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detail).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59690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750" spc="-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750" spc="1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750" spc="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subject</a:t>
                      </a:r>
                      <a:r>
                        <a:rPr sz="750" spc="1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tq</a:t>
                      </a:r>
                      <a:r>
                        <a:rPr sz="750" spc="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wide</a:t>
                      </a:r>
                      <a:r>
                        <a:rPr sz="750" spc="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range</a:t>
                      </a:r>
                      <a:r>
                        <a:rPr sz="750" spc="1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95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894"/>
                        </a:lnSpc>
                        <a:spcBef>
                          <a:spcPts val="25"/>
                        </a:spcBef>
                      </a:pP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750" spc="1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r>
                        <a:rPr sz="750" spc="4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750" spc="1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31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70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Systematic</a:t>
                      </a:r>
                      <a:r>
                        <a:rPr sz="700" spc="10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targeting</a:t>
                      </a:r>
                      <a:r>
                        <a:rPr sz="700" spc="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incremental</a:t>
                      </a:r>
                      <a:r>
                        <a:rPr sz="70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improvements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635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08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5"/>
                        </a:spcBef>
                        <a:tabLst>
                          <a:tab pos="624205" algn="l"/>
                          <a:tab pos="915669" algn="l"/>
                          <a:tab pos="1437005" algn="l"/>
                        </a:tabLst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incentivise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reduction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ts val="894"/>
                        </a:lnSpc>
                        <a:spcBef>
                          <a:spcPts val="35"/>
                        </a:spcBef>
                      </a:pP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spc="2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2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r>
                        <a:rPr sz="750" spc="2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20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energy</a:t>
                      </a:r>
                      <a:r>
                        <a:rPr sz="750" spc="2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efficiency</a:t>
                      </a:r>
                      <a:r>
                        <a:rPr sz="750" spc="2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76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894"/>
                        </a:lnSpc>
                        <a:spcBef>
                          <a:spcPts val="15"/>
                        </a:spcBef>
                      </a:pP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greenhouse</a:t>
                      </a:r>
                      <a:r>
                        <a:rPr sz="750" spc="11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gas</a:t>
                      </a:r>
                      <a:r>
                        <a:rPr sz="750" spc="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emissions.</a:t>
                      </a:r>
                      <a:r>
                        <a:rPr sz="750" spc="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most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downstream</a:t>
                      </a:r>
                      <a:r>
                        <a:rPr sz="700" spc="2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processing</a:t>
                      </a:r>
                      <a:r>
                        <a:rPr sz="700" spc="2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700" spc="2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across</a:t>
                      </a:r>
                      <a:r>
                        <a:rPr sz="700" spc="2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20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08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important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UIF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Trading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747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sz="700" spc="409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portfolios.</a:t>
                      </a:r>
                      <a:r>
                        <a:rPr sz="700" spc="3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700" spc="3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measures</a:t>
                      </a:r>
                      <a:r>
                        <a:rPr sz="700" spc="3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include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16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2230" marR="61594" indent="1905">
                        <a:lnSpc>
                          <a:spcPct val="101299"/>
                        </a:lnSpc>
                        <a:spcBef>
                          <a:spcPts val="120"/>
                        </a:spcBef>
                      </a:pPr>
                      <a:r>
                        <a:rPr sz="1125" spc="-60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System</a:t>
                      </a:r>
                      <a:r>
                        <a:rPr sz="1125" spc="292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</a:t>
                      </a:r>
                      <a:r>
                        <a:rPr sz="1125" spc="-44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UKETS).Under</a:t>
                      </a:r>
                      <a:r>
                        <a:rPr sz="1125" spc="315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25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125" spc="254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25" spc="-172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UKETS,</a:t>
                      </a:r>
                      <a:r>
                        <a:rPr sz="1125" spc="750" baseline="7407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industrial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installations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considered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750" spc="-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electrification</a:t>
                      </a:r>
                      <a:r>
                        <a:rPr sz="750" spc="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2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50" spc="1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re-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heating),</a:t>
                      </a:r>
                      <a:r>
                        <a:rPr sz="750" spc="2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evaluation</a:t>
                      </a:r>
                      <a:r>
                        <a:rPr sz="750" spc="1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4295">
                        <a:lnSpc>
                          <a:spcPts val="894"/>
                        </a:lnSpc>
                        <a:spcBef>
                          <a:spcPts val="135"/>
                        </a:spcBef>
                      </a:pP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options</a:t>
                      </a:r>
                      <a:r>
                        <a:rPr sz="750" spc="1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fue!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switch,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use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renewables</a:t>
                      </a:r>
                      <a:r>
                        <a:rPr sz="750" spc="1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(either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295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750" spc="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significant</a:t>
                      </a:r>
                      <a:r>
                        <a:rPr sz="750" spc="1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</a:t>
                      </a:r>
                      <a:r>
                        <a:rPr sz="750" spc="2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leakage</a:t>
                      </a:r>
                      <a:r>
                        <a:rPr sz="750" spc="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through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construction</a:t>
                      </a:r>
                      <a:r>
                        <a:rPr sz="70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on-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site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renewable</a:t>
                      </a:r>
                      <a:r>
                        <a:rPr sz="70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projnts,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08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allocated</a:t>
                      </a:r>
                      <a:r>
                        <a:rPr sz="750" spc="1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free</a:t>
                      </a:r>
                      <a:r>
                        <a:rPr sz="750" spc="1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allowances</a:t>
                      </a:r>
                      <a:r>
                        <a:rPr sz="750" spc="1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based</a:t>
                      </a:r>
                      <a:r>
                        <a:rPr sz="750" spc="1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31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75"/>
                        </a:spcBef>
                        <a:tabLst>
                          <a:tab pos="461009" algn="l"/>
                          <a:tab pos="744855" algn="l"/>
                          <a:tab pos="1392555" algn="l"/>
                          <a:tab pos="1600835" algn="l"/>
                          <a:tab pos="1821180" algn="l"/>
                        </a:tabLst>
                      </a:pP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private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wire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arrangements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0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0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3°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party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952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2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benchmark</a:t>
                      </a:r>
                      <a:r>
                        <a:rPr sz="750" spc="1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levels</a:t>
                      </a:r>
                      <a:r>
                        <a:rPr sz="750" spc="1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1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performance</a:t>
                      </a:r>
                      <a:r>
                        <a:rPr sz="750" spc="1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31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ts val="894"/>
                        </a:lnSpc>
                        <a:spcBef>
                          <a:spcPts val="50"/>
                        </a:spcBef>
                      </a:pP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developments</a:t>
                      </a:r>
                      <a:r>
                        <a:rPr sz="750" spc="2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or</a:t>
                      </a:r>
                      <a:r>
                        <a:rPr sz="750" spc="1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procurement</a:t>
                      </a:r>
                      <a:r>
                        <a:rPr sz="750" spc="2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1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certificates</a:t>
                      </a:r>
                      <a:r>
                        <a:rPr sz="750" spc="2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35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276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4135">
                        <a:lnSpc>
                          <a:spcPts val="894"/>
                        </a:lnSpc>
                        <a:spcBef>
                          <a:spcPts val="15"/>
                        </a:spcBef>
                      </a:pPr>
                      <a:r>
                        <a:rPr sz="750" spc="-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Safeguard</a:t>
                      </a:r>
                      <a:r>
                        <a:rPr sz="750" spc="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competitn/eness.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These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free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115"/>
                        </a:spcBef>
                      </a:pPr>
                      <a:r>
                        <a:rPr sz="6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renewable</a:t>
                      </a:r>
                      <a:r>
                        <a:rPr sz="650" spc="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origin).</a:t>
                      </a:r>
                      <a:endParaRPr sz="650">
                        <a:latin typeface="Arial MT"/>
                        <a:cs typeface="Arial MT"/>
                      </a:endParaRPr>
                    </a:p>
                  </a:txBody>
                  <a:tcPr marL="0" marR="0" marT="146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295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1594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allowances</a:t>
                      </a:r>
                      <a:r>
                        <a:rPr sz="750" spc="1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decr0dS8</a:t>
                      </a:r>
                      <a:r>
                        <a:rPr sz="750" spc="1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every</a:t>
                      </a:r>
                      <a:r>
                        <a:rPr sz="750" spc="1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year,</a:t>
                      </a:r>
                      <a:r>
                        <a:rPr sz="750" spc="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2953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ts val="894"/>
                        </a:lnSpc>
                        <a:spcBef>
                          <a:spcPts val="25"/>
                        </a:spcBef>
                      </a:pP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hence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750" spc="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UKETS</a:t>
                      </a:r>
                      <a:r>
                        <a:rPr sz="750" spc="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compliance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31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223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increases.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017905">
                <a:tc rowSpan="2"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Markets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 rowSpan="2">
                  <a:txBody>
                    <a:bodyPr/>
                    <a:lstStyle/>
                    <a:p>
                      <a:pPr marL="65405" marR="55244" indent="1905">
                        <a:lnSpc>
                          <a:spcPct val="112000"/>
                        </a:lnSpc>
                        <a:spcBef>
                          <a:spcPts val="15"/>
                        </a:spcBef>
                      </a:pP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Procurement</a:t>
                      </a:r>
                      <a:r>
                        <a:rPr sz="750" spc="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-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low-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energy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of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ability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pass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higher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64769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customers.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5410" algn="ct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Opex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59690" indent="5080" algn="just">
                        <a:lnSpc>
                          <a:spcPct val="113799"/>
                        </a:lnSpc>
                      </a:pP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Systematic</a:t>
                      </a:r>
                      <a:r>
                        <a:rPr sz="75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targeting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incremental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impravements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in</a:t>
                      </a:r>
                      <a:r>
                        <a:rPr sz="750" spc="1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energy</a:t>
                      </a:r>
                      <a:r>
                        <a:rPr sz="750" spc="1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efficiency</a:t>
                      </a:r>
                      <a:r>
                        <a:rPr sz="750" spc="1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spc="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downstream</a:t>
                      </a:r>
                      <a:r>
                        <a:rPr sz="750" spc="1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processing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across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the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75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portfolios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(see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abcn•e).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7470" marR="55244" indent="-7620" algn="just">
                        <a:lnSpc>
                          <a:spcPct val="114700"/>
                        </a:lnSpc>
                        <a:spcBef>
                          <a:spcPts val="575"/>
                        </a:spcBef>
                      </a:pP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Providing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innovative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commercial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offerings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750" spc="-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‹ncrease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willingness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customers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pay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price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premium</a:t>
                      </a:r>
                      <a:r>
                        <a:rPr sz="750" spc="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Iower•COz</a:t>
                      </a:r>
                      <a:r>
                        <a:rPr sz="750" spc="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products.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097280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58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190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4769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endParaRPr sz="700">
                        <a:latin typeface="Arial MT"/>
                        <a:cs typeface="Arial MT"/>
                      </a:endParaRPr>
                    </a:p>
                    <a:p>
                      <a:pPr marL="65405" marR="63500" indent="-3175">
                        <a:lnSpc>
                          <a:spcPct val="120000"/>
                        </a:lnSpc>
                        <a:spcBef>
                          <a:spcPts val="25"/>
                        </a:spcBef>
                      </a:pP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share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revenue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 marR="66675" indent="1905" algn="just">
                        <a:lnSpc>
                          <a:spcPct val="113300"/>
                        </a:lnSpc>
                        <a:spcBef>
                          <a:spcPts val="5"/>
                        </a:spcBef>
                      </a:pP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Decarbonis›ng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p‹oduct•on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activities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750" spc="-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particular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focus</a:t>
                      </a:r>
                      <a:r>
                        <a:rPr sz="750" spc="4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50" spc="4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4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transformation</a:t>
                      </a:r>
                      <a:r>
                        <a:rPr sz="750" spc="4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48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steelmaking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activities.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7470" marR="56515" indent="-1270" algn="just">
                        <a:lnSpc>
                          <a:spcPct val="114700"/>
                        </a:lnSpc>
                        <a:spcBef>
                          <a:spcPts val="575"/>
                        </a:spcBef>
                      </a:pP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Providing</a:t>
                      </a:r>
                      <a:r>
                        <a:rPr sz="75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Innovative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commerdal</a:t>
                      </a:r>
                      <a:r>
                        <a:rPr sz="75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offerings</a:t>
                      </a:r>
                      <a:r>
                        <a:rPr sz="750" spc="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ahead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transformation.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3025" marR="56515" algn="just">
                        <a:lnSpc>
                          <a:spcPct val="114700"/>
                        </a:lnSpc>
                        <a:spcBef>
                          <a:spcPts val="555"/>
                        </a:spcBef>
                      </a:pP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Provñ:ling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Excellent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Information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Customers</a:t>
                      </a:r>
                      <a:r>
                        <a:rPr sz="750" spc="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Environmental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Footprint</a:t>
                      </a:r>
                      <a:r>
                        <a:rPr sz="75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Products.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95475">
                <a:tc>
                  <a:txBody>
                    <a:bodyPr/>
                    <a:lstStyle/>
                    <a:p>
                      <a:pPr marL="8128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Technology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 algn="just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750" spc="1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1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transitioning</a:t>
                      </a:r>
                      <a:r>
                        <a:rPr sz="750" spc="1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low</a:t>
                      </a:r>
                      <a:r>
                        <a:rPr sz="750" spc="1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61594" marR="53975" indent="3175" algn="just">
                        <a:lnSpc>
                          <a:spcPct val="113999"/>
                        </a:lnSpc>
                        <a:spcBef>
                          <a:spcPts val="5"/>
                        </a:spcBef>
                      </a:pP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making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technologies.</a:t>
                      </a:r>
                      <a:r>
                        <a:rPr sz="750" spc="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ability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4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realise</a:t>
                      </a:r>
                      <a:r>
                        <a:rPr sz="750" spc="43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transformational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decarbonisation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of</a:t>
                      </a:r>
                      <a:r>
                        <a:rPr sz="75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steelmaking</a:t>
                      </a:r>
                      <a:r>
                        <a:rPr sz="750" spc="1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critically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dependent</a:t>
                      </a:r>
                      <a:r>
                        <a:rPr sz="750" spc="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5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adequate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timely suppon from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governments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terms</a:t>
                      </a:r>
                      <a:r>
                        <a:rPr sz="750" spc="2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2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(i)</a:t>
                      </a:r>
                      <a:r>
                        <a:rPr sz="750" spc="2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750" spc="20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support</a:t>
                      </a:r>
                      <a:r>
                        <a:rPr sz="750" spc="25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(ii)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granting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permits,</a:t>
                      </a:r>
                      <a:r>
                        <a:rPr sz="75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(iii)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provision</a:t>
                      </a:r>
                      <a:r>
                        <a:rPr sz="750" spc="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enabling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infrastructure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(e.g.</a:t>
                      </a:r>
                      <a:r>
                        <a:rPr sz="75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abundant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-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affordable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green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hydrogen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green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electricity).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(iv)</a:t>
                      </a:r>
                      <a:r>
                        <a:rPr sz="750" spc="-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maintaining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level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playing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field</a:t>
                      </a:r>
                      <a:r>
                        <a:rPr sz="750" spc="-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steelmakers.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(v)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creating</a:t>
                      </a:r>
                      <a:r>
                        <a:rPr sz="750" spc="11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demand</a:t>
                      </a:r>
                      <a:r>
                        <a:rPr sz="750" spc="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markets</a:t>
                      </a:r>
                      <a:r>
                        <a:rPr sz="750" spc="1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'green'</a:t>
                      </a:r>
                      <a:r>
                        <a:rPr sz="750" spc="-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750" b="1" spc="-20" dirty="0">
                          <a:solidFill>
                            <a:srgbClr val="444444"/>
                          </a:solidFill>
                          <a:latin typeface="Times New Roman"/>
                          <a:cs typeface="Times New Roman"/>
                        </a:rPr>
                        <a:t>Cash</a:t>
                      </a: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59055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50" b="1" spc="-20" dirty="0">
                          <a:solidFill>
                            <a:srgbClr val="444444"/>
                          </a:solidFill>
                          <a:latin typeface="Cambria"/>
                          <a:cs typeface="Cambria"/>
                        </a:rPr>
                        <a:t>flow</a:t>
                      </a:r>
                      <a:endParaRPr sz="750">
                        <a:latin typeface="Cambria"/>
                        <a:cs typeface="Cambria"/>
                      </a:endParaRPr>
                    </a:p>
                    <a:p>
                      <a:pPr marL="5715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Capex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750" b="1" spc="-50" dirty="0">
                          <a:solidFill>
                            <a:srgbClr val="5D5D5D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endParaRPr sz="750">
                        <a:latin typeface="Times New Roman"/>
                        <a:cs typeface="Times New Roman"/>
                      </a:endParaRPr>
                    </a:p>
                  </a:txBody>
                  <a:tcPr marL="0" marR="0" marT="698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algn="just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6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GHG</a:t>
                      </a:r>
                      <a:r>
                        <a:rPr sz="6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reduction</a:t>
                      </a:r>
                      <a:r>
                        <a:rPr sz="65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commitments</a:t>
                      </a:r>
                      <a:endParaRPr sz="650">
                        <a:latin typeface="Arial MT"/>
                        <a:cs typeface="Arial MT"/>
                      </a:endParaRPr>
                    </a:p>
                    <a:p>
                      <a:pPr marL="67945" marR="53975" indent="1905" algn="just">
                        <a:lnSpc>
                          <a:spcPct val="118000"/>
                        </a:lnSpc>
                        <a:spcBef>
                          <a:spcPts val="409"/>
                        </a:spcBef>
                      </a:pP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00" spc="3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15th</a:t>
                      </a:r>
                      <a:r>
                        <a:rPr sz="700" spc="3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September</a:t>
                      </a:r>
                      <a:r>
                        <a:rPr sz="700" spc="40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2Q23,</a:t>
                      </a:r>
                      <a:r>
                        <a:rPr sz="700" spc="3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2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700" spc="3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announced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it</a:t>
                      </a:r>
                      <a:r>
                        <a:rPr sz="750" spc="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had</a:t>
                      </a:r>
                      <a:r>
                        <a:rPr sz="750" spc="-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reached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agreement</a:t>
                      </a:r>
                      <a:r>
                        <a:rPr sz="75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principle</a:t>
                      </a:r>
                      <a:r>
                        <a:rPr sz="70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70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UG</a:t>
                      </a:r>
                      <a:r>
                        <a:rPr sz="700" spc="1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70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0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proposals</a:t>
                      </a:r>
                      <a:r>
                        <a:rPr sz="700" spc="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tkat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would</a:t>
                      </a:r>
                      <a:r>
                        <a:rPr sz="700" spc="11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see</a:t>
                      </a:r>
                      <a:r>
                        <a:rPr sz="700" spc="1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1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two</a:t>
                      </a:r>
                      <a:r>
                        <a:rPr sz="700" spc="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bbst</a:t>
                      </a:r>
                      <a:r>
                        <a:rPr sz="700" spc="1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furnaces</a:t>
                      </a:r>
                      <a:r>
                        <a:rPr sz="700" spc="1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700" spc="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Port</a:t>
                      </a:r>
                      <a:r>
                        <a:rPr sz="700" spc="1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Talbot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replaced</a:t>
                      </a:r>
                      <a:r>
                        <a:rPr sz="700" spc="1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700" spc="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70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electric</a:t>
                      </a:r>
                      <a:r>
                        <a:rPr sz="700" spc="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arc</a:t>
                      </a:r>
                      <a:r>
                        <a:rPr sz="700" spc="114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furnace</a:t>
                      </a:r>
                      <a:r>
                        <a:rPr sz="700" spc="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(EAF).</a:t>
                      </a:r>
                      <a:r>
                        <a:rPr sz="700" spc="10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proposed</a:t>
                      </a:r>
                      <a:r>
                        <a:rPr sz="750" spc="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EAF</a:t>
                      </a:r>
                      <a:r>
                        <a:rPr sz="750" spc="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associated</a:t>
                      </a:r>
                      <a:r>
                        <a:rPr sz="750" spc="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investments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expected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70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£J,ZS</a:t>
                      </a:r>
                      <a:r>
                        <a:rPr sz="70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billion, Under</a:t>
                      </a:r>
                      <a:r>
                        <a:rPr sz="70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agreement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would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comribute</a:t>
                      </a:r>
                      <a:r>
                        <a:rPr sz="75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£500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million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-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Tata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would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fund</a:t>
                      </a:r>
                      <a:r>
                        <a:rPr sz="75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£750</a:t>
                      </a:r>
                      <a:r>
                        <a:rPr sz="75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million.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project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bolner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UK‘s</a:t>
                      </a:r>
                      <a:r>
                        <a:rPr sz="750" spc="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50" spc="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would</a:t>
                      </a:r>
                      <a:r>
                        <a:rPr sz="750" spc="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750" spc="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finn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major</a:t>
                      </a:r>
                      <a:r>
                        <a:rPr sz="70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step</a:t>
                      </a:r>
                      <a:r>
                        <a:rPr sz="70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towards</a:t>
                      </a:r>
                      <a:r>
                        <a:rPr sz="70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decarbonisation</a:t>
                      </a:r>
                      <a:r>
                        <a:rPr sz="70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700" spc="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industry.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potentially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reducing</a:t>
                      </a:r>
                      <a:r>
                        <a:rPr sz="7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direct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r>
                        <a:rPr sz="750" spc="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7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SO</a:t>
                      </a:r>
                      <a:r>
                        <a:rPr sz="75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million</a:t>
                      </a:r>
                      <a:r>
                        <a:rPr sz="7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tonnes</a:t>
                      </a:r>
                      <a:r>
                        <a:rPr sz="7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over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10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years.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569595">
                <a:tc>
                  <a:txBody>
                    <a:bodyPr/>
                    <a:lstStyle/>
                    <a:p>
                      <a:pPr marL="80645">
                        <a:lnSpc>
                          <a:spcPct val="100000"/>
                        </a:lnSpc>
                        <a:spcBef>
                          <a:spcPts val="125"/>
                        </a:spcBef>
                        <a:tabLst>
                          <a:tab pos="497205" algn="l"/>
                        </a:tabLst>
                      </a:pP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Acute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&amp;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55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5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Storms</a:t>
                      </a:r>
                      <a:r>
                        <a:rPr sz="7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high</a:t>
                      </a:r>
                      <a:r>
                        <a:rPr sz="7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winds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270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4610" marR="69215" indent="5715">
                        <a:lnSpc>
                          <a:spcPct val="112000"/>
                        </a:lnSpc>
                        <a:spcBef>
                          <a:spcPts val="40"/>
                        </a:spcBef>
                      </a:pPr>
                      <a:r>
                        <a:rPr sz="7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Opex</a:t>
                      </a:r>
                      <a:r>
                        <a:rPr sz="750" spc="229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90" dirty="0">
                          <a:solidFill>
                            <a:srgbClr val="6E6E6E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50" spc="-10" dirty="0">
                          <a:solidFill>
                            <a:srgbClr val="6E6E6E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Capex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indent="-2540" algn="just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Implementation</a:t>
                      </a:r>
                      <a:r>
                        <a:rPr sz="700" spc="2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2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robust</a:t>
                      </a:r>
                      <a:r>
                        <a:rPr sz="700" spc="2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asset</a:t>
                      </a:r>
                      <a:r>
                        <a:rPr sz="700" spc="2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condition</a:t>
                      </a:r>
                      <a:endParaRPr sz="700">
                        <a:latin typeface="Arial MT"/>
                        <a:cs typeface="Arial MT"/>
                      </a:endParaRPr>
                    </a:p>
                    <a:p>
                      <a:pPr marL="66675" marR="62230" indent="4445" algn="just">
                        <a:lnSpc>
                          <a:spcPct val="121400"/>
                        </a:lnSpc>
                        <a:spcBef>
                          <a:spcPts val="10"/>
                        </a:spcBef>
                      </a:pP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management</a:t>
                      </a:r>
                      <a:r>
                        <a:rPr sz="700" spc="2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process</a:t>
                      </a:r>
                      <a:r>
                        <a:rPr sz="700" spc="2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across</a:t>
                      </a:r>
                      <a:r>
                        <a:rPr sz="700" spc="2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700" spc="2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spc="-5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sites.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Consideration</a:t>
                      </a:r>
                      <a:r>
                        <a:rPr sz="700" spc="29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2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changing</a:t>
                      </a:r>
                      <a:r>
                        <a:rPr sz="700" spc="2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climate</a:t>
                      </a:r>
                      <a:r>
                        <a:rPr sz="700" spc="2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taken</a:t>
                      </a:r>
                      <a:r>
                        <a:rPr sz="700" spc="28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into</a:t>
                      </a:r>
                      <a:r>
                        <a:rPr sz="700" spc="5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account</a:t>
                      </a:r>
                      <a:r>
                        <a:rPr sz="700" spc="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0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all</a:t>
                      </a:r>
                      <a:r>
                        <a:rPr sz="700" spc="-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new</a:t>
                      </a:r>
                      <a:r>
                        <a:rPr sz="70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construction</a:t>
                      </a:r>
                      <a:r>
                        <a:rPr sz="70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design.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22225" marB="0">
                    <a:lnL w="9525">
                      <a:solidFill>
                        <a:srgbClr val="444444"/>
                      </a:solidFill>
                      <a:prstDash val="solid"/>
                    </a:lnL>
                    <a:lnR w="9525">
                      <a:solidFill>
                        <a:srgbClr val="444444"/>
                      </a:solidFill>
                      <a:prstDash val="solid"/>
                    </a:lnR>
                    <a:lnT w="9525">
                      <a:solidFill>
                        <a:srgbClr val="444444"/>
                      </a:solidFill>
                      <a:prstDash val="solid"/>
                    </a:lnT>
                    <a:lnB w="9525">
                      <a:solidFill>
                        <a:srgbClr val="444444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58412" y="1847263"/>
            <a:ext cx="301772" cy="6706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58412" y="8708963"/>
            <a:ext cx="274338" cy="6401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871409" y="5581417"/>
            <a:ext cx="42674" cy="67062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301017" y="2270975"/>
            <a:ext cx="36578" cy="6401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301017" y="4572434"/>
            <a:ext cx="42674" cy="57917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4297969" y="5587514"/>
            <a:ext cx="45723" cy="6096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307113" y="8577887"/>
            <a:ext cx="21337" cy="6401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2871409" y="4569386"/>
            <a:ext cx="192036" cy="73158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2871409" y="8580935"/>
            <a:ext cx="192036" cy="7011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4304065" y="6675755"/>
            <a:ext cx="36578" cy="6401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765099" y="1399164"/>
            <a:ext cx="231663" cy="73158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749914" y="755214"/>
            <a:ext cx="381571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120" dirty="0">
                <a:solidFill>
                  <a:srgbClr val="0856AE"/>
                </a:solidFill>
                <a:latin typeface="Arial MT"/>
                <a:cs typeface="Arial MT"/>
              </a:rPr>
              <a:t>BS.</a:t>
            </a:r>
            <a:r>
              <a:rPr sz="1250" spc="-5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250" spc="-40" dirty="0">
                <a:solidFill>
                  <a:srgbClr val="0856AE"/>
                </a:solidFill>
                <a:latin typeface="Arial MT"/>
                <a:cs typeface="Arial MT"/>
              </a:rPr>
              <a:t>Non-</a:t>
            </a:r>
            <a:r>
              <a:rPr sz="1250" spc="-20" dirty="0">
                <a:solidFill>
                  <a:srgbClr val="0856AE"/>
                </a:solidFill>
                <a:latin typeface="Arial MT"/>
                <a:cs typeface="Arial MT"/>
              </a:rPr>
              <a:t>Financial</a:t>
            </a:r>
            <a:r>
              <a:rPr sz="1250" spc="3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56AE"/>
                </a:solidFill>
                <a:latin typeface="Arial MT"/>
                <a:cs typeface="Arial MT"/>
              </a:rPr>
              <a:t>Sustainability</a:t>
            </a:r>
            <a:r>
              <a:rPr sz="1250" spc="-5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250" b="1" spc="-50" dirty="0">
                <a:solidFill>
                  <a:srgbClr val="0856AE"/>
                </a:solidFill>
                <a:latin typeface="Arial"/>
                <a:cs typeface="Arial"/>
              </a:rPr>
              <a:t>Information</a:t>
            </a:r>
            <a:r>
              <a:rPr sz="1250" b="1" spc="70" dirty="0">
                <a:solidFill>
                  <a:srgbClr val="0856AE"/>
                </a:solidFill>
                <a:latin typeface="Arial"/>
                <a:cs typeface="Arial"/>
              </a:rPr>
              <a:t> </a:t>
            </a:r>
            <a:r>
              <a:rPr sz="1250" spc="-10" dirty="0">
                <a:solidFill>
                  <a:srgbClr val="0856AE"/>
                </a:solidFill>
                <a:latin typeface="Arial MT"/>
                <a:cs typeface="Arial MT"/>
              </a:rPr>
              <a:t>Statement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17466" y="9961463"/>
            <a:ext cx="94678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105" dirty="0">
                <a:solidFill>
                  <a:srgbClr val="414141"/>
                </a:solidFill>
                <a:latin typeface="Arial MT"/>
                <a:cs typeface="Arial MT"/>
              </a:rPr>
              <a:t>Tata</a:t>
            </a:r>
            <a:r>
              <a:rPr sz="90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Steel</a:t>
            </a:r>
            <a:r>
              <a:rPr sz="900" spc="-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414141"/>
                </a:solidFill>
                <a:latin typeface="Arial MT"/>
                <a:cs typeface="Arial MT"/>
              </a:rPr>
              <a:t>UK</a:t>
            </a:r>
            <a:r>
              <a:rPr sz="900" spc="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14141"/>
                </a:solidFill>
                <a:latin typeface="Arial MT"/>
                <a:cs typeface="Arial MT"/>
              </a:rPr>
              <a:t>Limited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6508646" y="9963574"/>
            <a:ext cx="377190" cy="151130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850" spc="-40" dirty="0">
                <a:solidFill>
                  <a:srgbClr val="313131"/>
                </a:solidFill>
                <a:latin typeface="Trebuchet MS"/>
                <a:cs typeface="Trebuchet MS"/>
              </a:rPr>
              <a:t>Page</a:t>
            </a:r>
            <a:r>
              <a:rPr sz="850" spc="-35" dirty="0">
                <a:solidFill>
                  <a:srgbClr val="313131"/>
                </a:solidFill>
                <a:latin typeface="Trebuchet MS"/>
                <a:cs typeface="Trebuchet MS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Trebuchet MS"/>
                <a:cs typeface="Trebuchet MS"/>
              </a:rPr>
              <a:t>23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079836" y="9978710"/>
            <a:ext cx="1125220" cy="132080"/>
          </a:xfrm>
          <a:prstGeom prst="rect">
            <a:avLst/>
          </a:prstGeom>
        </p:spPr>
        <p:txBody>
          <a:bodyPr vert="horz" wrap="square" lIns="0" tIns="38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750" dirty="0">
                <a:solidFill>
                  <a:srgbClr val="414141"/>
                </a:solidFill>
                <a:latin typeface="Arial MT"/>
                <a:cs typeface="Arial MT"/>
              </a:rPr>
              <a:t>Reports</a:t>
            </a:r>
            <a:r>
              <a:rPr sz="75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750" dirty="0">
                <a:solidFill>
                  <a:srgbClr val="414141"/>
                </a:solidFill>
                <a:latin typeface="Arial MT"/>
                <a:cs typeface="Arial MT"/>
              </a:rPr>
              <a:t>&amp;</a:t>
            </a:r>
            <a:r>
              <a:rPr sz="750" spc="1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750" dirty="0">
                <a:solidFill>
                  <a:srgbClr val="414141"/>
                </a:solidFill>
                <a:latin typeface="Arial MT"/>
                <a:cs typeface="Arial MT"/>
              </a:rPr>
              <a:t>Accounts</a:t>
            </a:r>
            <a:r>
              <a:rPr sz="750" spc="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750" spc="-20" dirty="0">
                <a:solidFill>
                  <a:srgbClr val="414141"/>
                </a:solidFill>
                <a:latin typeface="Arial MT"/>
                <a:cs typeface="Arial MT"/>
              </a:rPr>
              <a:t>2025</a:t>
            </a:r>
            <a:endParaRPr sz="7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46817" y="1561741"/>
            <a:ext cx="89725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i="1" dirty="0">
                <a:solidFill>
                  <a:srgbClr val="8E8E8E"/>
                </a:solidFill>
                <a:latin typeface="Arial"/>
                <a:cs typeface="Arial"/>
              </a:rPr>
              <a:t>o)</a:t>
            </a:r>
            <a:r>
              <a:rPr sz="900" i="1" spc="290" dirty="0">
                <a:solidFill>
                  <a:srgbClr val="8E8E8E"/>
                </a:solidFill>
                <a:latin typeface="Arial"/>
                <a:cs typeface="Arial"/>
              </a:rPr>
              <a:t> </a:t>
            </a:r>
            <a:r>
              <a:rPr sz="900" i="1" spc="-30" dirty="0">
                <a:solidFill>
                  <a:srgbClr val="0856AE"/>
                </a:solidFill>
                <a:latin typeface="Arial"/>
                <a:cs typeface="Arial"/>
              </a:rPr>
              <a:t>Transition </a:t>
            </a:r>
            <a:r>
              <a:rPr sz="900" i="1" spc="-35" dirty="0">
                <a:solidFill>
                  <a:srgbClr val="0856AE"/>
                </a:solidFill>
                <a:latin typeface="Arial"/>
                <a:cs typeface="Arial"/>
              </a:rPr>
              <a:t>risks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99219" y="7812767"/>
            <a:ext cx="874834" cy="691961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977907" y="7840201"/>
            <a:ext cx="771195" cy="637092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603" y="1274184"/>
            <a:ext cx="7279113" cy="24386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198133" y="9908465"/>
            <a:ext cx="7239634" cy="0"/>
          </a:xfrm>
          <a:custGeom>
            <a:avLst/>
            <a:gdLst/>
            <a:ahLst/>
            <a:cxnLst/>
            <a:rect l="l" t="t" r="r" b="b"/>
            <a:pathLst>
              <a:path w="7239634">
                <a:moveTo>
                  <a:pt x="0" y="0"/>
                </a:moveTo>
                <a:lnTo>
                  <a:pt x="7239484" y="0"/>
                </a:lnTo>
              </a:path>
            </a:pathLst>
          </a:custGeom>
          <a:ln w="9144">
            <a:solidFill>
              <a:srgbClr val="3F6B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771196" y="7760945"/>
          <a:ext cx="6069330" cy="18161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662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27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868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71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407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35"/>
                        </a:spcBef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  <a:p>
                      <a:pPr marL="139700" marR="676910" indent="-15875">
                        <a:lnSpc>
                          <a:spcPct val="40000"/>
                        </a:lnSpc>
                      </a:pPr>
                      <a:r>
                        <a:rPr sz="600" spc="-10" dirty="0">
                          <a:solidFill>
                            <a:srgbClr val="909090"/>
                          </a:solidFill>
                          <a:latin typeface="Arial MT"/>
                          <a:cs typeface="Arial MT"/>
                        </a:rPr>
                        <a:t>2.</a:t>
                      </a:r>
                      <a:r>
                        <a:rPr sz="600" spc="-20" dirty="0">
                          <a:solidFill>
                            <a:srgbClr val="909090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00" spc="-5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tr</a:t>
                      </a:r>
                      <a:r>
                        <a:rPr sz="600" spc="-254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200" spc="-6855" baseline="9837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@</a:t>
                      </a:r>
                      <a:r>
                        <a:rPr sz="600" spc="-5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nsitio</a:t>
                      </a:r>
                      <a:r>
                        <a:rPr sz="60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n</a:t>
                      </a:r>
                      <a:r>
                        <a:rPr sz="600" spc="5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00" spc="-3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scenarJoa</a:t>
                      </a:r>
                      <a:r>
                        <a:rPr sz="600" spc="9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00" spc="-5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r>
                        <a:rPr sz="600" spc="50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0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indicgtora</a:t>
                      </a:r>
                      <a:r>
                        <a:rPr sz="600" spc="4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00" spc="-1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600" spc="-6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00" spc="-10" dirty="0">
                          <a:solidFill>
                            <a:srgbClr val="2475BA"/>
                          </a:solidFill>
                          <a:latin typeface="Arial MT"/>
                          <a:cs typeface="Arial MT"/>
                        </a:rPr>
                        <a:t>Identified</a:t>
                      </a:r>
                      <a:endParaRPr sz="6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75360">
                <a:tc>
                  <a:txBody>
                    <a:bodyPr/>
                    <a:lstStyle/>
                    <a:p>
                      <a:pPr marL="79375" marR="45720" indent="-1905" algn="just">
                        <a:lnSpc>
                          <a:spcPct val="108900"/>
                        </a:lnSpc>
                        <a:spcBef>
                          <a:spcPts val="310"/>
                        </a:spcBef>
                      </a:pPr>
                      <a:r>
                        <a:rPr sz="90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Generate</a:t>
                      </a:r>
                      <a:r>
                        <a:rPr sz="900" spc="9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900" spc="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list</a:t>
                      </a:r>
                      <a:r>
                        <a:rPr sz="900" spc="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900" spc="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5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opportunities</a:t>
                      </a:r>
                      <a:r>
                        <a:rPr sz="900" spc="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relevant</a:t>
                      </a:r>
                      <a:r>
                        <a:rPr sz="900" spc="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3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3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TSUK,</a:t>
                      </a:r>
                      <a:r>
                        <a:rPr sz="900" spc="5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assessed</a:t>
                      </a:r>
                      <a:r>
                        <a:rPr sz="900" spc="19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based</a:t>
                      </a:r>
                      <a:r>
                        <a:rPr sz="900" spc="2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900" spc="19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impact</a:t>
                      </a:r>
                      <a:r>
                        <a:rPr sz="900" spc="5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likelihood</a:t>
                      </a:r>
                      <a:r>
                        <a:rPr sz="900" spc="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4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timeframe.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39370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45085" indent="1905" algn="just">
                        <a:lnSpc>
                          <a:spcPct val="108500"/>
                        </a:lnSpc>
                        <a:spcBef>
                          <a:spcPts val="340"/>
                        </a:spcBef>
                      </a:pPr>
                      <a:r>
                        <a:rPr sz="900" spc="-1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Select</a:t>
                      </a:r>
                      <a:r>
                        <a:rPr sz="900" spc="204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climate</a:t>
                      </a:r>
                      <a:r>
                        <a:rPr sz="900" spc="1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scenarios</a:t>
                      </a:r>
                      <a:r>
                        <a:rPr sz="900" spc="2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14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time</a:t>
                      </a:r>
                      <a:r>
                        <a:rPr sz="900" spc="-4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horizons.</a:t>
                      </a:r>
                      <a:r>
                        <a:rPr sz="900" spc="7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Assign</a:t>
                      </a:r>
                      <a:r>
                        <a:rPr sz="900" spc="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90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ciimate</a:t>
                      </a:r>
                      <a:r>
                        <a:rPr sz="900" spc="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scenario</a:t>
                      </a:r>
                      <a:r>
                        <a:rPr sz="90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indicator</a:t>
                      </a:r>
                      <a:r>
                        <a:rPr sz="900" spc="30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900" spc="2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climate-related</a:t>
                      </a:r>
                      <a:r>
                        <a:rPr sz="900" spc="1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risks</a:t>
                      </a:r>
                      <a:r>
                        <a:rPr sz="90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opportunities</a:t>
                      </a:r>
                      <a:r>
                        <a:rPr sz="900" spc="6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(CRRO)</a:t>
                      </a:r>
                      <a:r>
                        <a:rPr sz="900" spc="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1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act</a:t>
                      </a:r>
                      <a:r>
                        <a:rPr sz="900" spc="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900" spc="-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900" spc="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proxy</a:t>
                      </a:r>
                      <a:r>
                        <a:rPr sz="900" spc="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explore</a:t>
                      </a:r>
                      <a:r>
                        <a:rPr sz="900" spc="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how</a:t>
                      </a:r>
                      <a:r>
                        <a:rPr sz="900" spc="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900" spc="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CRRO</a:t>
                      </a:r>
                      <a:r>
                        <a:rPr sz="900" spc="-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900" spc="-4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change</a:t>
                      </a:r>
                      <a:r>
                        <a:rPr sz="900" spc="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900" spc="-6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each</a:t>
                      </a:r>
                      <a:r>
                        <a:rPr sz="900" spc="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scenario.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43180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0010" marR="52069" indent="-1270" algn="just">
                        <a:lnSpc>
                          <a:spcPct val="127800"/>
                        </a:lnSpc>
                        <a:spcBef>
                          <a:spcPts val="330"/>
                        </a:spcBef>
                      </a:pPr>
                      <a:r>
                        <a:rPr sz="7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Combine</a:t>
                      </a:r>
                      <a:r>
                        <a:rPr sz="750" spc="24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scenario</a:t>
                      </a:r>
                      <a:r>
                        <a:rPr sz="750" spc="24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exposure </a:t>
                      </a:r>
                      <a:r>
                        <a:rPr sz="7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ratings</a:t>
                      </a:r>
                      <a:r>
                        <a:rPr sz="750" spc="37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  </a:t>
                      </a:r>
                      <a:r>
                        <a:rPr sz="7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750" spc="3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  </a:t>
                      </a:r>
                      <a:r>
                        <a:rPr sz="750" spc="-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scenario</a:t>
                      </a:r>
                      <a:r>
                        <a:rPr sz="7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indicator</a:t>
                      </a:r>
                      <a:r>
                        <a:rPr sz="800" spc="1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deltas</a:t>
                      </a:r>
                      <a:r>
                        <a:rPr sz="800" spc="114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00" spc="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4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calculate</a:t>
                      </a:r>
                      <a:r>
                        <a:rPr sz="800" spc="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4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750" spc="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50" spc="1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opportunity</a:t>
                      </a:r>
                      <a:r>
                        <a:rPr sz="750" spc="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score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41910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 marR="65405" indent="2540" algn="just">
                        <a:lnSpc>
                          <a:spcPct val="114100"/>
                        </a:lnSpc>
                        <a:spcBef>
                          <a:spcPts val="335"/>
                        </a:spcBef>
                      </a:pPr>
                      <a:r>
                        <a:rPr sz="8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850" spc="3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2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overall</a:t>
                      </a:r>
                      <a:r>
                        <a:rPr sz="850" spc="31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850" spc="30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8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opportunity</a:t>
                      </a:r>
                      <a:r>
                        <a:rPr sz="850" spc="1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scores</a:t>
                      </a:r>
                      <a:r>
                        <a:rPr sz="850" spc="16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1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each</a:t>
                      </a:r>
                      <a:r>
                        <a:rPr sz="850" spc="-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CRRO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2545" marB="0">
                    <a:lnL w="9525">
                      <a:solidFill>
                        <a:srgbClr val="4F4F4F"/>
                      </a:solidFill>
                      <a:prstDash val="solid"/>
                    </a:lnL>
                    <a:lnR w="9525">
                      <a:solidFill>
                        <a:srgbClr val="4F4F4F"/>
                      </a:solidFill>
                      <a:prstDash val="solid"/>
                    </a:lnR>
                    <a:lnT w="9525">
                      <a:solidFill>
                        <a:srgbClr val="4F4F4F"/>
                      </a:solidFill>
                      <a:prstDash val="solid"/>
                    </a:lnT>
                    <a:lnB w="9525">
                      <a:solidFill>
                        <a:srgbClr val="4F4F4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588303" y="1597304"/>
          <a:ext cx="6224905" cy="49758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58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921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38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054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575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43878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984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Trebuchet MS"/>
                          <a:cs typeface="Trebuchet MS"/>
                        </a:rPr>
                        <a:t>Opportunity</a:t>
                      </a:r>
                      <a:endParaRPr sz="750">
                        <a:latin typeface="Trebuchet MS"/>
                        <a:cs typeface="Trebuchet MS"/>
                      </a:endParaRPr>
                    </a:p>
                  </a:txBody>
                  <a:tcPr marL="0" marR="0" marT="2222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750" spc="-20" dirty="0">
                          <a:solidFill>
                            <a:srgbClr val="4D4D4D"/>
                          </a:solidFill>
                          <a:latin typeface="Trebuchet MS"/>
                          <a:cs typeface="Trebuchet MS"/>
                        </a:rPr>
                        <a:t>Term</a:t>
                      </a:r>
                      <a:endParaRPr sz="750">
                        <a:latin typeface="Trebuchet MS"/>
                        <a:cs typeface="Trebuchet MS"/>
                      </a:endParaRPr>
                    </a:p>
                  </a:txBody>
                  <a:tcPr marL="0" marR="0" marT="2476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Trebuchet MS"/>
                          <a:cs typeface="Trebuchet MS"/>
                        </a:rPr>
                        <a:t>Impacs</a:t>
                      </a:r>
                      <a:endParaRPr sz="750">
                        <a:latin typeface="Trebuchet MS"/>
                        <a:cs typeface="Trebuchet MS"/>
                      </a:endParaRPr>
                    </a:p>
                  </a:txBody>
                  <a:tcPr marL="0" marR="0" marT="2476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31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Trebuchet MS"/>
                          <a:cs typeface="Trebuchet MS"/>
                        </a:rPr>
                        <a:t>Likelihood</a:t>
                      </a:r>
                      <a:endParaRPr sz="750">
                        <a:latin typeface="Trebuchet MS"/>
                        <a:cs typeface="Trebuchet MS"/>
                      </a:endParaRPr>
                    </a:p>
                  </a:txBody>
                  <a:tcPr marL="0" marR="0" marT="2476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Trebuchet MS"/>
                          <a:cs typeface="Trebuchet MS"/>
                        </a:rPr>
                        <a:t>Impact</a:t>
                      </a:r>
                      <a:endParaRPr sz="750">
                        <a:latin typeface="Trebuchet MS"/>
                        <a:cs typeface="Trebuchet MS"/>
                      </a:endParaRPr>
                    </a:p>
                  </a:txBody>
                  <a:tcPr marL="0" marR="0" marT="2476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02995">
                <a:tc>
                  <a:txBody>
                    <a:bodyPr/>
                    <a:lstStyle/>
                    <a:p>
                      <a:pPr marL="69850" marR="64769" indent="1905">
                        <a:lnSpc>
                          <a:spcPct val="113300"/>
                        </a:lnSpc>
                        <a:spcBef>
                          <a:spcPts val="5"/>
                        </a:spcBef>
                        <a:tabLst>
                          <a:tab pos="662305" algn="l"/>
                        </a:tabLst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Technology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7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Resource efficiency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57785" indent="-2540">
                        <a:lnSpc>
                          <a:spcPts val="1030"/>
                        </a:lnSpc>
                        <a:spcBef>
                          <a:spcPts val="50"/>
                        </a:spcBef>
                      </a:pP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Transition</a:t>
                      </a:r>
                      <a:r>
                        <a:rPr sz="7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lower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COC</a:t>
                      </a:r>
                      <a:r>
                        <a:rPr sz="7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technology</a:t>
                      </a:r>
                      <a:r>
                        <a:rPr sz="7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(e.g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Electric</a:t>
                      </a:r>
                      <a:r>
                        <a:rPr sz="7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Arc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Furnace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(EAF)</a:t>
                      </a:r>
                      <a:r>
                        <a:rPr sz="7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making</a:t>
                      </a:r>
                      <a:r>
                        <a:rPr sz="7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process</a:t>
                      </a:r>
                      <a:r>
                        <a:rPr sz="75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significantly</a:t>
                      </a:r>
                      <a:r>
                        <a:rPr sz="7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reduce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emissions.</a:t>
                      </a:r>
                      <a:r>
                        <a:rPr sz="7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Steelmaking</a:t>
                      </a:r>
                      <a:r>
                        <a:rPr sz="7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EAF</a:t>
                      </a:r>
                      <a:r>
                        <a:rPr sz="7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uses</a:t>
                      </a:r>
                      <a:r>
                        <a:rPr sz="7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scrap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main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1120" marR="54610">
                        <a:lnSpc>
                          <a:spcPts val="1010"/>
                        </a:lnSpc>
                        <a:spcBef>
                          <a:spcPts val="45"/>
                        </a:spcBef>
                      </a:pPr>
                      <a:r>
                        <a:rPr sz="7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instead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iron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ore,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7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currently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7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exporter</a:t>
                      </a:r>
                      <a:r>
                        <a:rPr sz="7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scrap</a:t>
                      </a:r>
                      <a:r>
                        <a:rPr sz="7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iron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</a:t>
                      </a:r>
                      <a:r>
                        <a:rPr sz="7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75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7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readily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available</a:t>
                      </a:r>
                      <a:r>
                        <a:rPr sz="7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sour¢e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scrap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UK.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Transition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7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EAF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wrll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significantly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reduce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2390" marR="57785" indent="-635">
                        <a:lnSpc>
                          <a:spcPts val="1010"/>
                        </a:lnSpc>
                        <a:spcBef>
                          <a:spcPts val="45"/>
                        </a:spcBef>
                      </a:pPr>
                      <a:r>
                        <a:rPr sz="7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TSUK's</a:t>
                      </a:r>
                      <a:r>
                        <a:rPr sz="7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input</a:t>
                      </a:r>
                      <a:r>
                        <a:rPr sz="7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7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base.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exposure</a:t>
                      </a:r>
                      <a:r>
                        <a:rPr sz="7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compliance</a:t>
                      </a:r>
                      <a:r>
                        <a:rPr sz="7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reduce</a:t>
                      </a:r>
                      <a:r>
                        <a:rPr sz="7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exposure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7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exchange</a:t>
                      </a:r>
                      <a:r>
                        <a:rPr sz="75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rate</a:t>
                      </a:r>
                      <a:r>
                        <a:rPr sz="7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effects</a:t>
                      </a:r>
                      <a:r>
                        <a:rPr sz="7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(when</a:t>
                      </a:r>
                      <a:r>
                        <a:rPr sz="7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bigger</a:t>
                      </a:r>
                      <a:r>
                        <a:rPr sz="750" spc="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proportion</a:t>
                      </a:r>
                      <a:r>
                        <a:rPr sz="7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7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7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comes</a:t>
                      </a:r>
                      <a:r>
                        <a:rPr sz="7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f‹om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112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domestic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sources).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3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700" spc="-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0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2540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69215">
                        <a:lnSpc>
                          <a:spcPct val="121800"/>
                        </a:lnSpc>
                        <a:spcBef>
                          <a:spcPts val="15"/>
                        </a:spcBef>
                      </a:pP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Revenue/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6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CO5tS/</a:t>
                      </a:r>
                      <a:r>
                        <a:rPr sz="65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Capex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2540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669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100"/>
                        </a:spcBef>
                        <a:tabLst>
                          <a:tab pos="631190" algn="l"/>
                        </a:tabLst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&amp;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270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algn="just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Enhanced</a:t>
                      </a:r>
                      <a:r>
                        <a:rPr sz="7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demand</a:t>
                      </a:r>
                      <a:r>
                        <a:rPr sz="7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low</a:t>
                      </a:r>
                      <a:r>
                        <a:rPr sz="7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7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enabling</a:t>
                      </a:r>
                      <a:r>
                        <a:rPr sz="7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revenue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uplift</a:t>
                      </a:r>
                      <a:r>
                        <a:rPr sz="7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’Green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4930" algn="just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steel‘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premiums.</a:t>
                      </a:r>
                      <a:endParaRPr sz="700">
                        <a:latin typeface="Arial MT"/>
                        <a:cs typeface="Arial MT"/>
                      </a:endParaRPr>
                    </a:p>
                    <a:p>
                      <a:pPr marL="71755" marR="48895" indent="-1905" algn="just">
                        <a:lnSpc>
                          <a:spcPct val="120000"/>
                        </a:lnSpc>
                        <a:spcBef>
                          <a:spcPts val="219"/>
                        </a:spcBef>
                      </a:pP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Failure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respond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increased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martn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demand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low-</a:t>
                      </a:r>
                      <a:r>
                        <a:rPr sz="70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COC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700" spc="2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0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growing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number</a:t>
                      </a:r>
                      <a:r>
                        <a:rPr sz="700" spc="1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</a:t>
                      </a:r>
                      <a:r>
                        <a:rPr sz="700" spc="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customers</a:t>
                      </a:r>
                      <a:r>
                        <a:rPr sz="700" spc="1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across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all</a:t>
                      </a:r>
                      <a:r>
                        <a:rPr sz="700" spc="1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1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700" spc="1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sectors</a:t>
                      </a:r>
                      <a:r>
                        <a:rPr sz="700" spc="1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supplied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70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700" spc="1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00" spc="1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making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procurement</a:t>
                      </a:r>
                      <a:r>
                        <a:rPr sz="70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decisions</a:t>
                      </a:r>
                      <a:r>
                        <a:rPr sz="70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based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upon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the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comparative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and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wider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ESG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credentials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prospective</a:t>
                      </a:r>
                      <a:r>
                        <a:rPr sz="7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supplies.</a:t>
                      </a:r>
                      <a:r>
                        <a:rPr sz="7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Inter-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competition</a:t>
                      </a:r>
                      <a:r>
                        <a:rPr sz="7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also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increasing</a:t>
                      </a:r>
                      <a:r>
                        <a:rPr sz="7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some</a:t>
                      </a:r>
                      <a:r>
                        <a:rPr sz="7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sub-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sectors.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These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developments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both</a:t>
                      </a:r>
                      <a:r>
                        <a:rPr sz="70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opportunity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TSUK.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They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downside</a:t>
                      </a:r>
                      <a:r>
                        <a:rPr sz="750" spc="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risk</a:t>
                      </a:r>
                      <a:r>
                        <a:rPr sz="7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</a:t>
                      </a:r>
                      <a:r>
                        <a:rPr sz="7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7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cannot</a:t>
                      </a:r>
                      <a:r>
                        <a:rPr sz="75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decarbonise</a:t>
                      </a:r>
                      <a:r>
                        <a:rPr sz="7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7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7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7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pace</a:t>
                      </a:r>
                      <a:r>
                        <a:rPr sz="7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key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competitors</a:t>
                      </a:r>
                      <a:r>
                        <a:rPr sz="700" spc="1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but</a:t>
                      </a:r>
                      <a:r>
                        <a:rPr sz="700" spc="1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they</a:t>
                      </a:r>
                      <a:r>
                        <a:rPr sz="70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0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</a:t>
                      </a:r>
                      <a:r>
                        <a:rPr sz="70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opportunity</a:t>
                      </a:r>
                      <a:r>
                        <a:rPr sz="700" spc="1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if</a:t>
                      </a:r>
                      <a:r>
                        <a:rPr sz="700" spc="1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700" spc="1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70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decarbonise</a:t>
                      </a:r>
                      <a:r>
                        <a:rPr sz="700" spc="1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quicker</a:t>
                      </a:r>
                      <a:r>
                        <a:rPr sz="700" spc="2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70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competitors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if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demonstrate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</a:t>
                      </a:r>
                      <a:r>
                        <a:rPr sz="70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commercial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propositio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more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attractive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ol</a:t>
                      </a:r>
                      <a:r>
                        <a:rPr sz="7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competitors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r>
                        <a:rPr sz="7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</a:t>
                      </a:r>
                      <a:r>
                        <a:rPr sz="7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Revenue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609">
                <a:tc>
                  <a:txBody>
                    <a:bodyPr/>
                    <a:lstStyle/>
                    <a:p>
                      <a:pPr marL="80645" marR="43815" indent="-1905">
                        <a:lnSpc>
                          <a:spcPts val="1060"/>
                        </a:lnSpc>
                        <a:spcBef>
                          <a:spcPts val="5"/>
                        </a:spcBef>
                        <a:tabLst>
                          <a:tab pos="636905" algn="l"/>
                        </a:tabLst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	&amp;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services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50800" indent="2540" algn="just">
                        <a:lnSpc>
                          <a:spcPct val="117200"/>
                        </a:lnSpc>
                        <a:spcBef>
                          <a:spcPts val="30"/>
                        </a:spcBef>
                      </a:pP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increased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demand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high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strength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steels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(which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used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lightweight</a:t>
                      </a:r>
                      <a:r>
                        <a:rPr sz="70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end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user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products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such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cars,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thereby</a:t>
                      </a:r>
                      <a:r>
                        <a:rPr sz="7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making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them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more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efficient</a:t>
                      </a:r>
                      <a:r>
                        <a:rPr sz="7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during</a:t>
                      </a:r>
                      <a:r>
                        <a:rPr sz="7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operational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life).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Revenue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02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ts val="1090"/>
                        </a:lnSpc>
                      </a:pPr>
                      <a:r>
                        <a:rPr sz="950" spc="-50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3</a:t>
                      </a:r>
                      <a:endParaRPr sz="95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06500">
                <a:tc>
                  <a:txBody>
                    <a:bodyPr/>
                    <a:lstStyle/>
                    <a:p>
                      <a:pPr marL="74930" marR="90805" indent="3810">
                        <a:lnSpc>
                          <a:spcPts val="1030"/>
                        </a:lnSpc>
                        <a:spcBef>
                          <a:spcPts val="25"/>
                        </a:spcBef>
                        <a:tabLst>
                          <a:tab pos="605790" algn="l"/>
                        </a:tabLst>
                      </a:pPr>
                      <a:r>
                        <a:rPr sz="750" spc="-10" dirty="0">
                          <a:solidFill>
                            <a:srgbClr val="4D4D4D"/>
                          </a:solidFill>
                          <a:latin typeface="Consolas"/>
                          <a:cs typeface="Consolas"/>
                        </a:rPr>
                        <a:t>Produds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Consolas"/>
                          <a:cs typeface="Consolas"/>
                        </a:rPr>
                        <a:t>	</a:t>
                      </a:r>
                      <a:r>
                        <a:rPr sz="750" spc="-60" dirty="0">
                          <a:solidFill>
                            <a:srgbClr val="4D4D4D"/>
                          </a:solidFill>
                          <a:latin typeface="Consolas"/>
                          <a:cs typeface="Consolas"/>
                        </a:rPr>
                        <a:t>R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Consolas"/>
                          <a:cs typeface="Consolas"/>
                        </a:rPr>
                        <a:t>sewices</a:t>
                      </a:r>
                      <a:endParaRPr sz="750">
                        <a:latin typeface="Consolas"/>
                        <a:cs typeface="Consolas"/>
                      </a:endParaRPr>
                    </a:p>
                  </a:txBody>
                  <a:tcPr marL="0" marR="0" marT="31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44450" indent="635" algn="just">
                        <a:lnSpc>
                          <a:spcPts val="1030"/>
                        </a:lnSpc>
                        <a:spcBef>
                          <a:spcPts val="25"/>
                        </a:spcBef>
                      </a:pPr>
                      <a:r>
                        <a:rPr sz="70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TSUK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bas launched commercial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propositions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that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allow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customers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take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stake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its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decarbonisation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journey,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whilst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demonstrating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contribution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societal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CO,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emission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reductions.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Under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brand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name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Optemis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 Lite.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propositions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based</a:t>
                      </a:r>
                      <a:r>
                        <a:rPr sz="7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</a:t>
                      </a:r>
                      <a:r>
                        <a:rPr sz="7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approach</a:t>
                      </a:r>
                      <a:r>
                        <a:rPr sz="750" spc="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described</a:t>
                      </a:r>
                      <a:r>
                        <a:rPr sz="750" spc="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7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carbon</a:t>
                      </a:r>
                      <a:r>
                        <a:rPr sz="7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’insetting,’</a:t>
                      </a:r>
                      <a:r>
                        <a:rPr sz="750" spc="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7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which</a:t>
                      </a:r>
                      <a:r>
                        <a:rPr sz="7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actual</a:t>
                      </a:r>
                      <a:r>
                        <a:rPr sz="7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4295" marR="49530" indent="3175" algn="just">
                        <a:lnSpc>
                          <a:spcPts val="1010"/>
                        </a:lnSpc>
                        <a:spcBef>
                          <a:spcPts val="25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reductions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third-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party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verified.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banked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then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offered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customers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way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off•setting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70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Scope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CO./</a:t>
                      </a:r>
                      <a:r>
                        <a:rPr sz="70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emissions.</a:t>
                      </a:r>
                      <a:r>
                        <a:rPr sz="70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CO,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savings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0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real.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part</a:t>
                      </a:r>
                      <a:r>
                        <a:rPr sz="700" spc="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endParaRPr sz="700">
                        <a:latin typeface="Arial MT"/>
                        <a:cs typeface="Arial MT"/>
                      </a:endParaRPr>
                    </a:p>
                    <a:p>
                      <a:pPr marL="80010" algn="just">
                        <a:lnSpc>
                          <a:spcPct val="100000"/>
                        </a:lnSpc>
                        <a:spcBef>
                          <a:spcPts val="105"/>
                        </a:spcBef>
                      </a:pP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customer's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7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chain,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i="1" spc="-7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750" i="1" spc="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subject</a:t>
                      </a:r>
                      <a:r>
                        <a:rPr sz="7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verification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7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leading</a:t>
                      </a:r>
                      <a:r>
                        <a:rPr sz="7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assurance</a:t>
                      </a:r>
                      <a:r>
                        <a:rPr sz="7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organisation</a:t>
                      </a:r>
                      <a:endParaRPr sz="750">
                        <a:latin typeface="Arial MT"/>
                        <a:cs typeface="Arial MT"/>
                      </a:endParaRPr>
                    </a:p>
                    <a:p>
                      <a:pPr marL="79375" marR="57785" indent="-2540" algn="just">
                        <a:lnSpc>
                          <a:spcPts val="1030"/>
                        </a:lnSpc>
                        <a:spcBef>
                          <a:spcPts val="30"/>
                        </a:spcBef>
                      </a:pPr>
                      <a:r>
                        <a:rPr sz="70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DNV.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Revenues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from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sale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cenificates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used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fund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projects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generating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funher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COC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savings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verified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70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DNV,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speeding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up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70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decarbonisation.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31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</a:t>
                      </a:r>
                      <a:r>
                        <a:rPr sz="70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Revenue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001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50" dirty="0">
                          <a:solidFill>
                            <a:srgbClr val="4D4D4D"/>
                          </a:solidFill>
                          <a:latin typeface="Consolas"/>
                          <a:cs typeface="Consolas"/>
                        </a:rPr>
                        <a:t>3</a:t>
                      </a:r>
                      <a:endParaRPr sz="750">
                        <a:latin typeface="Consolas"/>
                        <a:cs typeface="Consolas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609">
                <a:tc>
                  <a:txBody>
                    <a:bodyPr/>
                    <a:lstStyle/>
                    <a:p>
                      <a:pPr marL="8001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Markets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1905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0010" marR="50800" indent="-5080">
                        <a:lnSpc>
                          <a:spcPct val="120000"/>
                        </a:lnSpc>
                        <a:spcBef>
                          <a:spcPts val="5"/>
                        </a:spcBef>
                      </a:pP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Increased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access</a:t>
                      </a:r>
                      <a:r>
                        <a:rPr sz="70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markets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700" spc="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Banks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70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more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willing</a:t>
                      </a:r>
                      <a:r>
                        <a:rPr sz="7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lend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‘Greener‘</a:t>
                      </a:r>
                      <a:r>
                        <a:rPr sz="70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r>
                        <a:rPr sz="70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meet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sustainability</a:t>
                      </a:r>
                      <a:r>
                        <a:rPr sz="70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targets</a:t>
                      </a:r>
                      <a:r>
                        <a:rPr sz="70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70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70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enhance</a:t>
                      </a:r>
                      <a:r>
                        <a:rPr sz="70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their</a:t>
                      </a:r>
                      <a:r>
                        <a:rPr sz="70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70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green</a:t>
                      </a:r>
                      <a:endParaRPr sz="700">
                        <a:latin typeface="Arial MT"/>
                        <a:cs typeface="Arial MT"/>
                      </a:endParaRPr>
                    </a:p>
                    <a:p>
                      <a:pPr marL="8001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70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credentials.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Funding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also</a:t>
                      </a:r>
                      <a:r>
                        <a:rPr sz="70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70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provided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more</a:t>
                      </a:r>
                      <a:r>
                        <a:rPr sz="70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favourable</a:t>
                      </a:r>
                      <a:r>
                        <a:rPr sz="70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terms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37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1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r>
                        <a:rPr sz="7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i="1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/</a:t>
                      </a:r>
                      <a:r>
                        <a:rPr sz="750" i="1" spc="-15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835" marR="219710" indent="23495">
                        <a:lnSpc>
                          <a:spcPct val="112000"/>
                        </a:lnSpc>
                        <a:spcBef>
                          <a:spcPts val="15"/>
                        </a:spcBef>
                      </a:pPr>
                      <a:r>
                        <a:rPr sz="750" spc="-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750" spc="5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flow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9375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2700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6995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7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15875" marB="0">
                    <a:lnL w="9525">
                      <a:solidFill>
                        <a:srgbClr val="4B4B4B"/>
                      </a:solidFill>
                      <a:prstDash val="solid"/>
                    </a:lnL>
                    <a:lnR w="9525">
                      <a:solidFill>
                        <a:srgbClr val="4B4B4B"/>
                      </a:solidFill>
                      <a:prstDash val="solid"/>
                    </a:lnR>
                    <a:lnT w="9525">
                      <a:solidFill>
                        <a:srgbClr val="4B4B4B"/>
                      </a:solidFill>
                      <a:prstDash val="solid"/>
                    </a:lnT>
                    <a:lnB w="9525">
                      <a:solidFill>
                        <a:srgbClr val="4B4B4B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09878" y="1804588"/>
            <a:ext cx="207277" cy="4877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667556" y="1652172"/>
            <a:ext cx="566966" cy="7011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70604" y="3188510"/>
            <a:ext cx="289579" cy="6096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367700" y="1953953"/>
            <a:ext cx="45723" cy="6096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373796" y="3057434"/>
            <a:ext cx="45723" cy="57917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62107" y="791794"/>
            <a:ext cx="3824604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60" dirty="0">
                <a:solidFill>
                  <a:srgbClr val="0E5BAA"/>
                </a:solidFill>
                <a:latin typeface="Arial MT"/>
                <a:cs typeface="Arial MT"/>
              </a:rPr>
              <a:t>B5.</a:t>
            </a:r>
            <a:r>
              <a:rPr sz="1250" spc="-30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spc="-40" dirty="0">
                <a:solidFill>
                  <a:srgbClr val="0E5BAA"/>
                </a:solidFill>
                <a:latin typeface="Arial MT"/>
                <a:cs typeface="Arial MT"/>
              </a:rPr>
              <a:t>Non-</a:t>
            </a:r>
            <a:r>
              <a:rPr sz="1250" spc="-20" dirty="0">
                <a:solidFill>
                  <a:srgbClr val="0E5BAA"/>
                </a:solidFill>
                <a:latin typeface="Arial MT"/>
                <a:cs typeface="Arial MT"/>
              </a:rPr>
              <a:t>Financial</a:t>
            </a:r>
            <a:r>
              <a:rPr sz="1250" spc="100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E5BAA"/>
                </a:solidFill>
                <a:latin typeface="Arial MT"/>
                <a:cs typeface="Arial MT"/>
              </a:rPr>
              <a:t>Sustainability</a:t>
            </a:r>
            <a:r>
              <a:rPr sz="1250" spc="-70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E5BAA"/>
                </a:solidFill>
                <a:latin typeface="Arial MT"/>
                <a:cs typeface="Arial MT"/>
              </a:rPr>
              <a:t>Information</a:t>
            </a:r>
            <a:r>
              <a:rPr sz="1250" spc="105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E5BAA"/>
                </a:solidFill>
                <a:latin typeface="Arial MT"/>
                <a:cs typeface="Arial MT"/>
              </a:rPr>
              <a:t>Statement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81508" rIns="0" bIns="0" rtlCol="0">
            <a:spAutoFit/>
          </a:bodyPr>
          <a:lstStyle/>
          <a:p>
            <a:pPr marL="52069">
              <a:lnSpc>
                <a:spcPct val="100000"/>
              </a:lnSpc>
              <a:spcBef>
                <a:spcPts val="15"/>
              </a:spcBef>
            </a:pPr>
            <a:r>
              <a:rPr sz="900" spc="-105" dirty="0">
                <a:solidFill>
                  <a:srgbClr val="4D4D4D"/>
                </a:solidFill>
              </a:rPr>
              <a:t>Tata</a:t>
            </a:r>
            <a:r>
              <a:rPr sz="900" spc="40" dirty="0">
                <a:solidFill>
                  <a:srgbClr val="4D4D4D"/>
                </a:solidFill>
              </a:rPr>
              <a:t> </a:t>
            </a:r>
            <a:r>
              <a:rPr sz="900" spc="-100" dirty="0">
                <a:solidFill>
                  <a:srgbClr val="4D4D4D"/>
                </a:solidFill>
              </a:rPr>
              <a:t>Steel</a:t>
            </a:r>
            <a:r>
              <a:rPr sz="900" dirty="0">
                <a:solidFill>
                  <a:srgbClr val="4D4D4D"/>
                </a:solidFill>
              </a:rPr>
              <a:t> </a:t>
            </a:r>
            <a:r>
              <a:rPr sz="900" spc="-155" dirty="0">
                <a:solidFill>
                  <a:srgbClr val="4D4D4D"/>
                </a:solidFill>
              </a:rPr>
              <a:t>UK</a:t>
            </a:r>
            <a:r>
              <a:rPr sz="900" spc="20" dirty="0">
                <a:solidFill>
                  <a:srgbClr val="4D4D4D"/>
                </a:solidFill>
              </a:rPr>
              <a:t> </a:t>
            </a:r>
            <a:r>
              <a:rPr sz="900" spc="-55" dirty="0">
                <a:solidFill>
                  <a:srgbClr val="4D4D4D"/>
                </a:solidFill>
              </a:rPr>
              <a:t>Limited</a:t>
            </a:r>
            <a:endParaRPr sz="900"/>
          </a:p>
        </p:txBody>
      </p:sp>
      <p:sp>
        <p:nvSpPr>
          <p:cNvPr id="17" name="object 17"/>
          <p:cNvSpPr txBox="1"/>
          <p:nvPr/>
        </p:nvSpPr>
        <p:spPr>
          <a:xfrm>
            <a:off x="3105772" y="10025477"/>
            <a:ext cx="112585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F4F4F"/>
                </a:solidFill>
                <a:latin typeface="Arial MT"/>
                <a:cs typeface="Arial MT"/>
              </a:rPr>
              <a:t>2D25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551321" y="10027588"/>
            <a:ext cx="374650" cy="151130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850" spc="-40" dirty="0">
                <a:solidFill>
                  <a:srgbClr val="4D4D4D"/>
                </a:solidFill>
                <a:latin typeface="Trebuchet MS"/>
                <a:cs typeface="Trebuchet MS"/>
              </a:rPr>
              <a:t>Page</a:t>
            </a:r>
            <a:r>
              <a:rPr sz="850" spc="-30" dirty="0">
                <a:solidFill>
                  <a:srgbClr val="4D4D4D"/>
                </a:solidFill>
                <a:latin typeface="Trebuchet MS"/>
                <a:cs typeface="Trebuchet MS"/>
              </a:rPr>
              <a:t> </a:t>
            </a:r>
            <a:r>
              <a:rPr sz="850" spc="-25" dirty="0">
                <a:solidFill>
                  <a:srgbClr val="5B5B5B"/>
                </a:solidFill>
                <a:latin typeface="Trebuchet MS"/>
                <a:cs typeface="Trebuchet MS"/>
              </a:rPr>
              <a:t>24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60294" y="1372747"/>
            <a:ext cx="85788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i="1" dirty="0">
                <a:solidFill>
                  <a:srgbClr val="0E5BAA"/>
                </a:solidFill>
                <a:latin typeface="Cambria"/>
                <a:cs typeface="Cambria"/>
              </a:rPr>
              <a:t>b)</a:t>
            </a:r>
            <a:r>
              <a:rPr sz="900" i="1" spc="325" dirty="0">
                <a:solidFill>
                  <a:srgbClr val="0E5BAA"/>
                </a:solidFill>
                <a:latin typeface="Cambria"/>
                <a:cs typeface="Cambria"/>
              </a:rPr>
              <a:t> </a:t>
            </a:r>
            <a:r>
              <a:rPr sz="900" i="1" spc="-10" dirty="0">
                <a:solidFill>
                  <a:srgbClr val="0E5BAA"/>
                </a:solidFill>
                <a:latin typeface="Cambria"/>
                <a:cs typeface="Cambria"/>
              </a:rPr>
              <a:t>OpporR</a:t>
            </a:r>
            <a:r>
              <a:rPr sz="900" spc="-10" dirty="0">
                <a:solidFill>
                  <a:srgbClr val="0E5BAA"/>
                </a:solidFill>
                <a:latin typeface="Cambria"/>
                <a:cs typeface="Cambria"/>
              </a:rPr>
              <a:t>z</a:t>
            </a:r>
            <a:r>
              <a:rPr sz="900" i="1" spc="-10" dirty="0">
                <a:solidFill>
                  <a:srgbClr val="0E5BAA"/>
                </a:solidFill>
                <a:latin typeface="Cambria"/>
                <a:cs typeface="Cambria"/>
              </a:rPr>
              <a:t>nities</a:t>
            </a:r>
            <a:endParaRPr sz="900">
              <a:latin typeface="Cambria"/>
              <a:cs typeface="Cambria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68935" y="6841378"/>
            <a:ext cx="5812155" cy="906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dirty="0">
                <a:solidFill>
                  <a:srgbClr val="0C56A5"/>
                </a:solidFill>
                <a:latin typeface="Arial MT"/>
                <a:cs typeface="Arial MT"/>
              </a:rPr>
              <a:t>3.2</a:t>
            </a:r>
            <a:r>
              <a:rPr sz="900" spc="185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0C56A5"/>
                </a:solidFill>
                <a:latin typeface="Arial MT"/>
                <a:cs typeface="Arial MT"/>
              </a:rPr>
              <a:t>fiesifiencr</a:t>
            </a:r>
            <a:r>
              <a:rPr sz="900" spc="-40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00" i="1" dirty="0">
                <a:solidFill>
                  <a:srgbClr val="0C56A5"/>
                </a:solidFill>
                <a:latin typeface="Arial"/>
                <a:cs typeface="Arial"/>
              </a:rPr>
              <a:t>of</a:t>
            </a:r>
            <a:r>
              <a:rPr sz="900" i="1" spc="-15" dirty="0">
                <a:solidFill>
                  <a:srgbClr val="0C56A5"/>
                </a:solidFill>
                <a:latin typeface="Arial"/>
                <a:cs typeface="Arial"/>
              </a:rPr>
              <a:t> </a:t>
            </a:r>
            <a:r>
              <a:rPr sz="900" spc="-85" dirty="0">
                <a:solidFill>
                  <a:srgbClr val="0C56A5"/>
                </a:solidFill>
                <a:latin typeface="Arial MT"/>
                <a:cs typeface="Arial MT"/>
              </a:rPr>
              <a:t>rAe</a:t>
            </a:r>
            <a:r>
              <a:rPr sz="900" spc="-25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0C56A5"/>
                </a:solidFill>
                <a:latin typeface="Arial MT"/>
                <a:cs typeface="Arial MT"/>
              </a:rPr>
              <a:t>business</a:t>
            </a:r>
            <a:r>
              <a:rPr sz="900" spc="30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0C56A5"/>
                </a:solidFill>
                <a:latin typeface="Arial MT"/>
                <a:cs typeface="Arial MT"/>
              </a:rPr>
              <a:t>model</a:t>
            </a:r>
            <a:r>
              <a:rPr sz="900" spc="-20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00" i="1" spc="-60" dirty="0">
                <a:solidFill>
                  <a:srgbClr val="0C56A5"/>
                </a:solidFill>
                <a:latin typeface="Arial"/>
                <a:cs typeface="Arial"/>
              </a:rPr>
              <a:t>and</a:t>
            </a:r>
            <a:r>
              <a:rPr sz="900" i="1" spc="-30" dirty="0">
                <a:solidFill>
                  <a:srgbClr val="0C56A5"/>
                </a:solidFill>
                <a:latin typeface="Arial"/>
                <a:cs typeface="Arial"/>
              </a:rPr>
              <a:t> </a:t>
            </a:r>
            <a:r>
              <a:rPr sz="900" i="1" spc="-45" dirty="0">
                <a:solidFill>
                  <a:srgbClr val="0C56A5"/>
                </a:solidFill>
                <a:latin typeface="Arial"/>
                <a:cs typeface="Arial"/>
              </a:rPr>
              <a:t>st</a:t>
            </a:r>
            <a:r>
              <a:rPr sz="900" spc="-45" dirty="0">
                <a:solidFill>
                  <a:srgbClr val="0C56A5"/>
                </a:solidFill>
                <a:latin typeface="Arial MT"/>
                <a:cs typeface="Arial MT"/>
              </a:rPr>
              <a:t>ns</a:t>
            </a:r>
            <a:r>
              <a:rPr sz="900" i="1" spc="-45" dirty="0">
                <a:solidFill>
                  <a:srgbClr val="0C56A5"/>
                </a:solidFill>
                <a:latin typeface="Arial"/>
                <a:cs typeface="Arial"/>
              </a:rPr>
              <a:t>tegy,considering</a:t>
            </a:r>
            <a:r>
              <a:rPr sz="900" i="1" spc="95" dirty="0">
                <a:solidFill>
                  <a:srgbClr val="0C56A5"/>
                </a:solidFill>
                <a:latin typeface="Arial"/>
                <a:cs typeface="Arial"/>
              </a:rPr>
              <a:t> </a:t>
            </a:r>
            <a:r>
              <a:rPr sz="900" i="1" spc="-45" dirty="0">
                <a:solidFill>
                  <a:srgbClr val="0C56A5"/>
                </a:solidFill>
                <a:latin typeface="Arial"/>
                <a:cs typeface="Arial"/>
              </a:rPr>
              <a:t>différence</a:t>
            </a:r>
            <a:r>
              <a:rPr sz="900" i="1" spc="5" dirty="0">
                <a:solidFill>
                  <a:srgbClr val="0C56A5"/>
                </a:solidFill>
                <a:latin typeface="Arial"/>
                <a:cs typeface="Arial"/>
              </a:rPr>
              <a:t> </a:t>
            </a:r>
            <a:r>
              <a:rPr sz="900" b="1" spc="-75" dirty="0">
                <a:solidFill>
                  <a:srgbClr val="0C56A5"/>
                </a:solidFill>
                <a:latin typeface="Arial"/>
                <a:cs typeface="Arial"/>
              </a:rPr>
              <a:t>cffmore-</a:t>
            </a:r>
            <a:r>
              <a:rPr sz="900" b="1" spc="-70" dirty="0">
                <a:solidFill>
                  <a:srgbClr val="0C56A5"/>
                </a:solidFill>
                <a:latin typeface="Arial"/>
                <a:cs typeface="Arial"/>
              </a:rPr>
              <a:t>related</a:t>
            </a:r>
            <a:r>
              <a:rPr sz="900" b="1" spc="-75" dirty="0">
                <a:solidFill>
                  <a:srgbClr val="0C56A5"/>
                </a:solidFill>
                <a:latin typeface="Arial"/>
                <a:cs typeface="Arial"/>
              </a:rPr>
              <a:t> </a:t>
            </a:r>
            <a:r>
              <a:rPr sz="900" i="1" spc="-10" dirty="0">
                <a:solidFill>
                  <a:srgbClr val="0C56A5"/>
                </a:solidFill>
                <a:latin typeface="Arial"/>
                <a:cs typeface="Arial"/>
              </a:rPr>
              <a:t>scenarios</a:t>
            </a:r>
            <a:endParaRPr sz="900">
              <a:latin typeface="Arial"/>
              <a:cs typeface="Arial"/>
            </a:endParaRPr>
          </a:p>
          <a:p>
            <a:pPr marL="15875" marR="5080" indent="-1270" algn="just">
              <a:lnSpc>
                <a:spcPct val="108900"/>
              </a:lnSpc>
              <a:spcBef>
                <a:spcPts val="575"/>
              </a:spcBef>
            </a:pPr>
            <a:r>
              <a:rPr sz="900" spc="-95" dirty="0">
                <a:solidFill>
                  <a:srgbClr val="525252"/>
                </a:solidFill>
                <a:latin typeface="Arial MT"/>
                <a:cs typeface="Arial MT"/>
              </a:rPr>
              <a:t>Scenario</a:t>
            </a:r>
            <a:r>
              <a:rPr sz="90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analysis</a:t>
            </a:r>
            <a:r>
              <a:rPr sz="90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525252"/>
                </a:solidFill>
                <a:latin typeface="Arial MT"/>
                <a:cs typeface="Arial MT"/>
              </a:rPr>
              <a:t>has</a:t>
            </a:r>
            <a:r>
              <a:rPr sz="90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been</a:t>
            </a:r>
            <a:r>
              <a:rPr sz="90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525252"/>
                </a:solidFill>
                <a:latin typeface="Arial MT"/>
                <a:cs typeface="Arial MT"/>
              </a:rPr>
              <a:t>carried</a:t>
            </a:r>
            <a:r>
              <a:rPr sz="900" spc="-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525252"/>
                </a:solidFill>
                <a:latin typeface="Arial MT"/>
                <a:cs typeface="Arial MT"/>
              </a:rPr>
              <a:t>out</a:t>
            </a:r>
            <a:r>
              <a:rPr sz="90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525252"/>
                </a:solidFill>
                <a:latin typeface="Arial MT"/>
                <a:cs typeface="Arial MT"/>
              </a:rPr>
              <a:t>for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525252"/>
                </a:solidFill>
                <a:latin typeface="Arial MT"/>
                <a:cs typeface="Arial MT"/>
              </a:rPr>
              <a:t>businesses</a:t>
            </a:r>
            <a:r>
              <a:rPr sz="90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525252"/>
                </a:solidFill>
                <a:latin typeface="Arial MT"/>
                <a:cs typeface="Arial MT"/>
              </a:rPr>
              <a:t>as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525252"/>
                </a:solidFill>
                <a:latin typeface="Arial MT"/>
                <a:cs typeface="Arial MT"/>
              </a:rPr>
              <a:t>part</a:t>
            </a:r>
            <a:r>
              <a:rPr sz="90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90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525252"/>
                </a:solidFill>
                <a:latin typeface="Arial MT"/>
                <a:cs typeface="Arial MT"/>
              </a:rPr>
              <a:t>a</a:t>
            </a:r>
            <a:r>
              <a:rPr sz="90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525252"/>
                </a:solidFill>
                <a:latin typeface="Arial MT"/>
                <a:cs typeface="Arial MT"/>
              </a:rPr>
              <a:t>TSL</a:t>
            </a:r>
            <a:r>
              <a:rPr sz="90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525252"/>
                </a:solidFill>
                <a:latin typeface="Arial MT"/>
                <a:cs typeface="Arial MT"/>
              </a:rPr>
              <a:t>Group</a:t>
            </a:r>
            <a:r>
              <a:rPr sz="90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wide</a:t>
            </a:r>
            <a:r>
              <a:rPr sz="90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525252"/>
                </a:solidFill>
                <a:latin typeface="Arial MT"/>
                <a:cs typeface="Arial MT"/>
              </a:rPr>
              <a:t>materiality</a:t>
            </a:r>
            <a:r>
              <a:rPr sz="90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525252"/>
                </a:solidFill>
                <a:latin typeface="Arial MT"/>
                <a:cs typeface="Arial MT"/>
              </a:rPr>
              <a:t>assessment.</a:t>
            </a:r>
            <a:r>
              <a:rPr sz="90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525252"/>
                </a:solidFill>
                <a:latin typeface="Arial MT"/>
                <a:cs typeface="Arial MT"/>
              </a:rPr>
              <a:t>objectives</a:t>
            </a:r>
            <a:r>
              <a:rPr sz="90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90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analysis</a:t>
            </a:r>
            <a:r>
              <a:rPr sz="90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525252"/>
                </a:solidFill>
                <a:latin typeface="Arial MT"/>
                <a:cs typeface="Arial MT"/>
              </a:rPr>
              <a:t>were</a:t>
            </a:r>
            <a:r>
              <a:rPr sz="90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900" spc="-8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525252"/>
                </a:solidFill>
                <a:latin typeface="Arial MT"/>
                <a:cs typeface="Arial MT"/>
              </a:rPr>
              <a:t>assess</a:t>
            </a:r>
            <a:r>
              <a:rPr sz="90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maceriality,</a:t>
            </a:r>
            <a:r>
              <a:rPr sz="90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525252"/>
                </a:solidFill>
                <a:latin typeface="Arial MT"/>
                <a:cs typeface="Arial MT"/>
              </a:rPr>
              <a:t>prioritise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525252"/>
                </a:solidFill>
                <a:latin typeface="Arial MT"/>
                <a:cs typeface="Arial MT"/>
              </a:rPr>
              <a:t>key</a:t>
            </a:r>
            <a:r>
              <a:rPr sz="90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risks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90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525252"/>
                </a:solidFill>
                <a:latin typeface="Arial MT"/>
                <a:cs typeface="Arial MT"/>
              </a:rPr>
              <a:t>opportunities</a:t>
            </a:r>
            <a:r>
              <a:rPr sz="900" spc="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525252"/>
                </a:solidFill>
                <a:latin typeface="Arial MT"/>
                <a:cs typeface="Arial MT"/>
              </a:rPr>
              <a:t>provide</a:t>
            </a:r>
            <a:r>
              <a:rPr sz="90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525252"/>
                </a:solidFill>
                <a:latin typeface="Arial MT"/>
                <a:cs typeface="Arial MT"/>
              </a:rPr>
              <a:t>insight</a:t>
            </a:r>
            <a:r>
              <a:rPr sz="90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900" spc="-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525252"/>
                </a:solidFill>
                <a:latin typeface="Arial MT"/>
                <a:cs typeface="Arial MT"/>
              </a:rPr>
              <a:t>resilience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90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90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business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525252"/>
                </a:solidFill>
                <a:latin typeface="Arial MT"/>
                <a:cs typeface="Arial MT"/>
              </a:rPr>
              <a:t>models</a:t>
            </a:r>
            <a:r>
              <a:rPr sz="90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900" spc="-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525252"/>
                </a:solidFill>
                <a:latin typeface="Arial MT"/>
                <a:cs typeface="Arial MT"/>
              </a:rPr>
              <a:t>strategy</a:t>
            </a:r>
            <a:r>
              <a:rPr sz="900" spc="-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525252"/>
                </a:solidFill>
                <a:latin typeface="Arial MT"/>
                <a:cs typeface="Arial MT"/>
              </a:rPr>
              <a:t>under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525252"/>
                </a:solidFill>
                <a:latin typeface="Arial MT"/>
                <a:cs typeface="Arial MT"/>
              </a:rPr>
              <a:t>different</a:t>
            </a:r>
            <a:r>
              <a:rPr sz="90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525252"/>
                </a:solidFill>
                <a:latin typeface="Arial MT"/>
                <a:cs typeface="Arial MT"/>
              </a:rPr>
              <a:t>climate</a:t>
            </a:r>
            <a:r>
              <a:rPr sz="90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525252"/>
                </a:solidFill>
                <a:latin typeface="Arial MT"/>
                <a:cs typeface="Arial MT"/>
              </a:rPr>
              <a:t>scenarios.</a:t>
            </a:r>
            <a:endParaRPr sz="900">
              <a:latin typeface="Arial MT"/>
              <a:cs typeface="Arial MT"/>
            </a:endParaRPr>
          </a:p>
          <a:p>
            <a:pPr marL="17780" algn="just">
              <a:lnSpc>
                <a:spcPct val="100000"/>
              </a:lnSpc>
              <a:spcBef>
                <a:spcPts val="670"/>
              </a:spcBef>
            </a:pPr>
            <a:r>
              <a:rPr sz="900" spc="-12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90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525252"/>
                </a:solidFill>
                <a:latin typeface="Arial MT"/>
                <a:cs typeface="Arial MT"/>
              </a:rPr>
              <a:t>assessment</a:t>
            </a:r>
            <a:r>
              <a:rPr sz="900" spc="9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525252"/>
                </a:solidFill>
                <a:latin typeface="Arial MT"/>
                <a:cs typeface="Arial MT"/>
              </a:rPr>
              <a:t>was</a:t>
            </a:r>
            <a:r>
              <a:rPr sz="900" spc="-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525252"/>
                </a:solidFill>
                <a:latin typeface="Arial MT"/>
                <a:cs typeface="Arial MT"/>
              </a:rPr>
              <a:t>performed</a:t>
            </a:r>
            <a:r>
              <a:rPr sz="90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525252"/>
                </a:solidFill>
                <a:latin typeface="Arial MT"/>
                <a:cs typeface="Arial MT"/>
              </a:rPr>
              <a:t>using</a:t>
            </a:r>
            <a:r>
              <a:rPr sz="90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525252"/>
                </a:solidFill>
                <a:latin typeface="Arial MT"/>
                <a:cs typeface="Arial MT"/>
              </a:rPr>
              <a:t>a</a:t>
            </a:r>
            <a:r>
              <a:rPr sz="90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525252"/>
                </a:solidFill>
                <a:latin typeface="Arial MT"/>
                <a:cs typeface="Arial MT"/>
              </a:rPr>
              <a:t>four-stage</a:t>
            </a:r>
            <a:r>
              <a:rPr sz="90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process</a:t>
            </a:r>
            <a:r>
              <a:rPr sz="90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525252"/>
                </a:solidFill>
                <a:latin typeface="Arial MT"/>
                <a:cs typeface="Arial MT"/>
              </a:rPr>
              <a:t>as</a:t>
            </a:r>
            <a:r>
              <a:rPr sz="90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525252"/>
                </a:solidFill>
                <a:latin typeface="Arial MT"/>
                <a:cs typeface="Arial MT"/>
              </a:rPr>
              <a:t>follows: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58169"/>
            <a:ext cx="7248631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630223" y="7203108"/>
            <a:ext cx="158506" cy="48772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691186" y="6940955"/>
            <a:ext cx="161554" cy="5182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322166" y="6940955"/>
            <a:ext cx="155458" cy="457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233956" y="5922826"/>
            <a:ext cx="155458" cy="48772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4237004" y="5450342"/>
            <a:ext cx="155458" cy="457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233956" y="5212575"/>
            <a:ext cx="158506" cy="5182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4233956" y="4977856"/>
            <a:ext cx="158506" cy="457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783388" y="3097062"/>
            <a:ext cx="5767203" cy="490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3581641" y="1798490"/>
            <a:ext cx="445037" cy="725492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70699" y="1255895"/>
            <a:ext cx="7215101" cy="2743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5998866" y="1798490"/>
            <a:ext cx="225567" cy="731589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1554584" y="2085030"/>
            <a:ext cx="1750060" cy="222885"/>
            <a:chOff x="1554584" y="2085030"/>
            <a:chExt cx="1750060" cy="222885"/>
          </a:xfrm>
        </p:grpSpPr>
        <p:pic>
          <p:nvPicPr>
            <p:cNvPr id="15" name="object 15"/>
            <p:cNvPicPr/>
            <p:nvPr/>
          </p:nvPicPr>
          <p:blipFill>
            <a:blip r:embed="rId14" cstate="print"/>
            <a:stretch>
              <a:fillRect/>
            </a:stretch>
          </p:blipFill>
          <p:spPr>
            <a:xfrm>
              <a:off x="3057349" y="2085030"/>
              <a:ext cx="246904" cy="14022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5" cstate="print"/>
            <a:stretch>
              <a:fillRect/>
            </a:stretch>
          </p:blipFill>
          <p:spPr>
            <a:xfrm>
              <a:off x="1554584" y="2225250"/>
              <a:ext cx="1722235" cy="82303"/>
            </a:xfrm>
            <a:prstGeom prst="rect">
              <a:avLst/>
            </a:prstGeom>
          </p:spPr>
        </p:pic>
      </p:grpSp>
      <p:pic>
        <p:nvPicPr>
          <p:cNvPr id="17" name="object 17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4157751" y="2094175"/>
            <a:ext cx="432845" cy="7011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4672897" y="2060643"/>
            <a:ext cx="893124" cy="54869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4758247" y="5258299"/>
            <a:ext cx="112783" cy="146317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4288824" y="2231348"/>
            <a:ext cx="1783199" cy="88400"/>
          </a:xfrm>
          <a:prstGeom prst="rect">
            <a:avLst/>
          </a:prstGeom>
        </p:spPr>
      </p:pic>
      <p:grpSp>
        <p:nvGrpSpPr>
          <p:cNvPr id="21" name="object 21"/>
          <p:cNvGrpSpPr/>
          <p:nvPr/>
        </p:nvGrpSpPr>
        <p:grpSpPr>
          <a:xfrm>
            <a:off x="3926088" y="5480824"/>
            <a:ext cx="64135" cy="122555"/>
            <a:chOff x="3926088" y="5480824"/>
            <a:chExt cx="64135" cy="122555"/>
          </a:xfrm>
        </p:grpSpPr>
        <p:pic>
          <p:nvPicPr>
            <p:cNvPr id="22" name="object 22"/>
            <p:cNvPicPr/>
            <p:nvPr/>
          </p:nvPicPr>
          <p:blipFill>
            <a:blip r:embed="rId20" cstate="print"/>
            <a:stretch>
              <a:fillRect/>
            </a:stretch>
          </p:blipFill>
          <p:spPr>
            <a:xfrm>
              <a:off x="3926088" y="5480824"/>
              <a:ext cx="51819" cy="54869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21" cstate="print"/>
            <a:stretch>
              <a:fillRect/>
            </a:stretch>
          </p:blipFill>
          <p:spPr>
            <a:xfrm>
              <a:off x="3926088" y="5538741"/>
              <a:ext cx="64012" cy="64014"/>
            </a:xfrm>
            <a:prstGeom prst="rect">
              <a:avLst/>
            </a:prstGeom>
          </p:spPr>
        </p:pic>
      </p:grpSp>
      <p:pic>
        <p:nvPicPr>
          <p:cNvPr id="24" name="object 24"/>
          <p:cNvPicPr/>
          <p:nvPr/>
        </p:nvPicPr>
        <p:blipFill>
          <a:blip r:embed="rId22" cstate="print"/>
          <a:stretch>
            <a:fillRect/>
          </a:stretch>
        </p:blipFill>
        <p:spPr>
          <a:xfrm>
            <a:off x="4246149" y="7105563"/>
            <a:ext cx="143265" cy="51820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23" cstate="print"/>
          <a:stretch>
            <a:fillRect/>
          </a:stretch>
        </p:blipFill>
        <p:spPr>
          <a:xfrm>
            <a:off x="4883224" y="5121126"/>
            <a:ext cx="1170510" cy="304828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24" cstate="print"/>
          <a:stretch>
            <a:fillRect/>
          </a:stretch>
        </p:blipFill>
        <p:spPr>
          <a:xfrm>
            <a:off x="5011248" y="6937906"/>
            <a:ext cx="1103450" cy="298732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25" cstate="print"/>
          <a:stretch>
            <a:fillRect/>
          </a:stretch>
        </p:blipFill>
        <p:spPr>
          <a:xfrm>
            <a:off x="5776348" y="2088078"/>
            <a:ext cx="338350" cy="64014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26" cstate="print"/>
          <a:stretch>
            <a:fillRect/>
          </a:stretch>
        </p:blipFill>
        <p:spPr>
          <a:xfrm>
            <a:off x="5267298" y="2316699"/>
            <a:ext cx="289579" cy="67062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27" cstate="print"/>
          <a:stretch>
            <a:fillRect/>
          </a:stretch>
        </p:blipFill>
        <p:spPr>
          <a:xfrm>
            <a:off x="3910846" y="6148400"/>
            <a:ext cx="478568" cy="94496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28" cstate="print"/>
          <a:stretch>
            <a:fillRect/>
          </a:stretch>
        </p:blipFill>
        <p:spPr>
          <a:xfrm>
            <a:off x="4352836" y="6867797"/>
            <a:ext cx="42674" cy="48772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752497" y="770202"/>
            <a:ext cx="381698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90" dirty="0">
                <a:solidFill>
                  <a:srgbClr val="0856AE"/>
                </a:solidFill>
                <a:latin typeface="Arial MT"/>
                <a:cs typeface="Arial MT"/>
              </a:rPr>
              <a:t>B5.</a:t>
            </a:r>
            <a:r>
              <a:rPr sz="1300" spc="-6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75" dirty="0">
                <a:solidFill>
                  <a:srgbClr val="0856AE"/>
                </a:solidFill>
                <a:latin typeface="Arial MT"/>
                <a:cs typeface="Arial MT"/>
              </a:rPr>
              <a:t>Non-</a:t>
            </a:r>
            <a:r>
              <a:rPr sz="1300" spc="-45" dirty="0">
                <a:solidFill>
                  <a:srgbClr val="0856AE"/>
                </a:solidFill>
                <a:latin typeface="Arial MT"/>
                <a:cs typeface="Arial MT"/>
              </a:rPr>
              <a:t>Financial</a:t>
            </a:r>
            <a:r>
              <a:rPr sz="1300" spc="3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856AE"/>
                </a:solidFill>
                <a:latin typeface="Arial MT"/>
                <a:cs typeface="Arial MT"/>
              </a:rPr>
              <a:t>Sustainability</a:t>
            </a:r>
            <a:r>
              <a:rPr sz="1300" spc="-10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6AE"/>
                </a:solidFill>
                <a:latin typeface="Arial MT"/>
                <a:cs typeface="Arial MT"/>
              </a:rPr>
              <a:t>Information</a:t>
            </a:r>
            <a:r>
              <a:rPr sz="1300" spc="2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856AE"/>
                </a:solidFill>
                <a:latin typeface="Arial MT"/>
                <a:cs typeface="Arial MT"/>
              </a:rPr>
              <a:t>Statement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55615" y="1354458"/>
            <a:ext cx="4902200" cy="532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60" dirty="0">
                <a:solidFill>
                  <a:srgbClr val="232323"/>
                </a:solidFill>
                <a:latin typeface="Arial MT"/>
                <a:cs typeface="Arial MT"/>
              </a:rPr>
              <a:t>A</a:t>
            </a:r>
            <a:r>
              <a:rPr sz="900" spc="-2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232323"/>
                </a:solidFill>
                <a:latin typeface="Arial MT"/>
                <a:cs typeface="Arial MT"/>
              </a:rPr>
              <a:t>low</a:t>
            </a:r>
            <a:r>
              <a:rPr sz="900" spc="-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232323"/>
                </a:solidFill>
                <a:latin typeface="Arial MT"/>
                <a:cs typeface="Arial MT"/>
              </a:rPr>
              <a:t>carbon</a:t>
            </a:r>
            <a:r>
              <a:rPr sz="90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232323"/>
                </a:solidFill>
                <a:latin typeface="Arial MT"/>
                <a:cs typeface="Arial MT"/>
              </a:rPr>
              <a:t>and</a:t>
            </a:r>
            <a:r>
              <a:rPr sz="900" spc="-8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232323"/>
                </a:solidFill>
                <a:latin typeface="Arial MT"/>
                <a:cs typeface="Arial MT"/>
              </a:rPr>
              <a:t>high</a:t>
            </a:r>
            <a:r>
              <a:rPr sz="900" spc="-3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232323"/>
                </a:solidFill>
                <a:latin typeface="Arial MT"/>
                <a:cs typeface="Arial MT"/>
              </a:rPr>
              <a:t>carbon</a:t>
            </a:r>
            <a:r>
              <a:rPr sz="900" spc="3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232323"/>
                </a:solidFill>
                <a:latin typeface="Arial MT"/>
                <a:cs typeface="Arial MT"/>
              </a:rPr>
              <a:t>scenario</a:t>
            </a:r>
            <a:r>
              <a:rPr sz="900" spc="1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232323"/>
                </a:solidFill>
                <a:latin typeface="Arial MT"/>
                <a:cs typeface="Arial MT"/>
              </a:rPr>
              <a:t>were</a:t>
            </a:r>
            <a:r>
              <a:rPr sz="900" spc="-3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232323"/>
                </a:solidFill>
                <a:latin typeface="Arial MT"/>
                <a:cs typeface="Arial MT"/>
              </a:rPr>
              <a:t>selected</a:t>
            </a:r>
            <a:r>
              <a:rPr sz="900" spc="7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32323"/>
                </a:solidFill>
                <a:latin typeface="Arial MT"/>
                <a:cs typeface="Arial MT"/>
              </a:rPr>
              <a:t>for </a:t>
            </a:r>
            <a:r>
              <a:rPr sz="900" spc="-20" dirty="0">
                <a:solidFill>
                  <a:srgbClr val="232323"/>
                </a:solidFill>
                <a:latin typeface="Arial MT"/>
                <a:cs typeface="Arial MT"/>
              </a:rPr>
              <a:t>the</a:t>
            </a:r>
            <a:r>
              <a:rPr sz="900" spc="-6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232323"/>
                </a:solidFill>
                <a:latin typeface="Arial MT"/>
                <a:cs typeface="Arial MT"/>
              </a:rPr>
              <a:t>scenario</a:t>
            </a:r>
            <a:r>
              <a:rPr sz="900" spc="-2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32323"/>
                </a:solidFill>
                <a:latin typeface="Arial MT"/>
                <a:cs typeface="Arial MT"/>
              </a:rPr>
              <a:t>analysis.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910"/>
              </a:spcBef>
            </a:pPr>
            <a:endParaRPr sz="90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</a:pPr>
            <a:r>
              <a:rPr sz="800" spc="-20" dirty="0">
                <a:solidFill>
                  <a:srgbClr val="BA5259"/>
                </a:solidFill>
                <a:latin typeface="Arial MT"/>
                <a:cs typeface="Arial MT"/>
              </a:rPr>
              <a:t>High</a:t>
            </a:r>
            <a:r>
              <a:rPr sz="800" spc="-10" dirty="0">
                <a:solidFill>
                  <a:srgbClr val="BA5259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BA5259"/>
                </a:solidFill>
                <a:latin typeface="Arial MT"/>
                <a:cs typeface="Arial MT"/>
              </a:rPr>
              <a:t>Carbon</a:t>
            </a:r>
            <a:r>
              <a:rPr sz="800" spc="-20" dirty="0">
                <a:solidFill>
                  <a:srgbClr val="BA5259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BA5259"/>
                </a:solidFill>
                <a:latin typeface="Arial MT"/>
                <a:cs typeface="Arial MT"/>
              </a:rPr>
              <a:t>-</a:t>
            </a:r>
            <a:r>
              <a:rPr sz="800" spc="120" dirty="0">
                <a:solidFill>
                  <a:srgbClr val="BA5259"/>
                </a:solidFill>
                <a:latin typeface="Arial MT"/>
                <a:cs typeface="Arial MT"/>
              </a:rPr>
              <a:t> </a:t>
            </a:r>
            <a:r>
              <a:rPr sz="800" spc="-60" dirty="0">
                <a:solidFill>
                  <a:srgbClr val="BA5259"/>
                </a:solidFill>
                <a:latin typeface="Arial MT"/>
                <a:cs typeface="Arial MT"/>
              </a:rPr>
              <a:t>IEA</a:t>
            </a:r>
            <a:r>
              <a:rPr sz="800" spc="5" dirty="0">
                <a:solidFill>
                  <a:srgbClr val="BA5259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BA5259"/>
                </a:solidFill>
                <a:latin typeface="Arial MT"/>
                <a:cs typeface="Arial MT"/>
              </a:rPr>
              <a:t>Stated</a:t>
            </a:r>
            <a:r>
              <a:rPr sz="800" spc="-40" dirty="0">
                <a:solidFill>
                  <a:srgbClr val="BA5259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BA5259"/>
                </a:solidFill>
                <a:latin typeface="Arial MT"/>
                <a:cs typeface="Arial MT"/>
              </a:rPr>
              <a:t>Policies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1430065" y="2010856"/>
            <a:ext cx="1525905" cy="211454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71120" marR="5080" indent="-59055">
              <a:lnSpc>
                <a:spcPct val="74300"/>
              </a:lnSpc>
              <a:spcBef>
                <a:spcPts val="315"/>
              </a:spcBef>
              <a:tabLst>
                <a:tab pos="572135" algn="l"/>
                <a:tab pos="1160780" algn="l"/>
              </a:tabLst>
            </a:pPr>
            <a:r>
              <a:rPr sz="700" spc="-10" dirty="0">
                <a:solidFill>
                  <a:srgbClr val="D17C36"/>
                </a:solidFill>
                <a:latin typeface="Arial MT"/>
                <a:cs typeface="Arial MT"/>
              </a:rPr>
              <a:t>Temperature</a:t>
            </a:r>
            <a:r>
              <a:rPr sz="700" dirty="0">
                <a:solidFill>
                  <a:srgbClr val="D17C36"/>
                </a:solidFill>
                <a:latin typeface="Arial MT"/>
                <a:cs typeface="Arial MT"/>
              </a:rPr>
              <a:t>	</a:t>
            </a:r>
            <a:r>
              <a:rPr sz="700" spc="-180" dirty="0">
                <a:solidFill>
                  <a:srgbClr val="D17C36"/>
                </a:solidFill>
                <a:latin typeface="Arial MT"/>
                <a:cs typeface="Arial MT"/>
              </a:rPr>
              <a:t> </a:t>
            </a:r>
            <a:r>
              <a:rPr sz="700" spc="-75" dirty="0">
                <a:solidFill>
                  <a:srgbClr val="CAB51F"/>
                </a:solidFill>
                <a:latin typeface="Arial MT"/>
                <a:cs typeface="Arial MT"/>
              </a:rPr>
              <a:t>Raplo</a:t>
            </a:r>
            <a:r>
              <a:rPr sz="700" spc="15" dirty="0">
                <a:solidFill>
                  <a:srgbClr val="CAB51F"/>
                </a:solidFill>
                <a:latin typeface="Arial MT"/>
                <a:cs typeface="Arial MT"/>
              </a:rPr>
              <a:t> </a:t>
            </a:r>
            <a:r>
              <a:rPr sz="700" dirty="0">
                <a:solidFill>
                  <a:srgbClr val="CAB51F"/>
                </a:solidFill>
                <a:latin typeface="Arial MT"/>
                <a:cs typeface="Arial MT"/>
              </a:rPr>
              <a:t>sn'ft</a:t>
            </a:r>
            <a:r>
              <a:rPr sz="700" spc="465" dirty="0">
                <a:solidFill>
                  <a:srgbClr val="CAB51F"/>
                </a:solidFill>
                <a:latin typeface="Arial MT"/>
                <a:cs typeface="Arial MT"/>
              </a:rPr>
              <a:t> </a:t>
            </a:r>
            <a:r>
              <a:rPr sz="700" spc="-10" dirty="0">
                <a:solidFill>
                  <a:srgbClr val="3B3B3B"/>
                </a:solidFill>
                <a:latin typeface="Arial MT"/>
                <a:cs typeface="Arial MT"/>
              </a:rPr>
              <a:t>Surfs</a:t>
            </a:r>
            <a:r>
              <a:rPr sz="700" spc="-114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00" spc="-3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700" spc="-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00" spc="-55" dirty="0">
                <a:solidFill>
                  <a:srgbClr val="3B3B3B"/>
                </a:solidFill>
                <a:latin typeface="Arial MT"/>
                <a:cs typeface="Arial MT"/>
              </a:rPr>
              <a:t>clean</a:t>
            </a:r>
            <a:r>
              <a:rPr sz="700" spc="5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00" spc="-10" dirty="0">
                <a:solidFill>
                  <a:srgbClr val="D17C36"/>
                </a:solidFill>
                <a:latin typeface="Arial MT"/>
                <a:cs typeface="Arial MT"/>
              </a:rPr>
              <a:t>OvtCpmg</a:t>
            </a:r>
            <a:r>
              <a:rPr sz="700" dirty="0">
                <a:solidFill>
                  <a:srgbClr val="D17C36"/>
                </a:solidFill>
                <a:latin typeface="Arial MT"/>
                <a:cs typeface="Arial MT"/>
              </a:rPr>
              <a:t>	</a:t>
            </a:r>
            <a:r>
              <a:rPr sz="700" spc="-70" dirty="0">
                <a:solidFill>
                  <a:srgbClr val="CAB51F"/>
                </a:solidFill>
                <a:latin typeface="Arial MT"/>
                <a:cs typeface="Arial MT"/>
              </a:rPr>
              <a:t>away</a:t>
            </a:r>
            <a:r>
              <a:rPr sz="700" spc="-20" dirty="0">
                <a:solidFill>
                  <a:srgbClr val="CAB51F"/>
                </a:solidFill>
                <a:latin typeface="Arial MT"/>
                <a:cs typeface="Arial MT"/>
              </a:rPr>
              <a:t> from</a:t>
            </a:r>
            <a:r>
              <a:rPr sz="700" dirty="0">
                <a:solidFill>
                  <a:srgbClr val="CAB51F"/>
                </a:solidFill>
                <a:latin typeface="Arial MT"/>
                <a:cs typeface="Arial MT"/>
              </a:rPr>
              <a:t>	</a:t>
            </a:r>
            <a:r>
              <a:rPr sz="700" spc="-10" dirty="0">
                <a:solidFill>
                  <a:srgbClr val="3B3B3B"/>
                </a:solidFill>
                <a:latin typeface="Arial MT"/>
                <a:cs typeface="Arial MT"/>
              </a:rPr>
              <a:t>gnsKgy</a:t>
            </a:r>
            <a:endParaRPr sz="70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742291" y="2096207"/>
            <a:ext cx="929640" cy="132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21005" algn="l"/>
              </a:tabLst>
            </a:pPr>
            <a:r>
              <a:rPr sz="700" spc="-10" dirty="0">
                <a:solidFill>
                  <a:srgbClr val="EDB169"/>
                </a:solidFill>
                <a:latin typeface="Arial MT"/>
                <a:cs typeface="Arial MT"/>
              </a:rPr>
              <a:t>existing</a:t>
            </a:r>
            <a:r>
              <a:rPr sz="700" dirty="0">
                <a:solidFill>
                  <a:srgbClr val="EDB169"/>
                </a:solidFill>
                <a:latin typeface="Arial MT"/>
                <a:cs typeface="Arial MT"/>
              </a:rPr>
              <a:t>	</a:t>
            </a:r>
            <a:r>
              <a:rPr sz="700" spc="-50" dirty="0">
                <a:solidFill>
                  <a:srgbClr val="C6082A"/>
                </a:solidFill>
                <a:latin typeface="Arial MT"/>
                <a:cs typeface="Arial MT"/>
              </a:rPr>
              <a:t>atr•nqtt+aning,</a:t>
            </a:r>
            <a:endParaRPr sz="70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49720" y="2817636"/>
            <a:ext cx="447484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5" dirty="0">
                <a:solidFill>
                  <a:srgbClr val="232323"/>
                </a:solidFill>
                <a:latin typeface="Arial MT"/>
                <a:cs typeface="Arial MT"/>
              </a:rPr>
              <a:t>Time</a:t>
            </a:r>
            <a:r>
              <a:rPr sz="900" spc="-7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232323"/>
                </a:solidFill>
                <a:latin typeface="Arial MT"/>
                <a:cs typeface="Arial MT"/>
              </a:rPr>
              <a:t>periods</a:t>
            </a:r>
            <a:r>
              <a:rPr sz="90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232323"/>
                </a:solidFill>
                <a:latin typeface="Arial MT"/>
                <a:cs typeface="Arial MT"/>
              </a:rPr>
              <a:t>mere</a:t>
            </a:r>
            <a:r>
              <a:rPr sz="900" spc="1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232323"/>
                </a:solidFill>
                <a:latin typeface="Arial MT"/>
                <a:cs typeface="Arial MT"/>
              </a:rPr>
              <a:t>also</a:t>
            </a:r>
            <a:r>
              <a:rPr sz="900" spc="-2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232323"/>
                </a:solidFill>
                <a:latin typeface="Arial MT"/>
                <a:cs typeface="Arial MT"/>
              </a:rPr>
              <a:t>selected</a:t>
            </a:r>
            <a:r>
              <a:rPr sz="900" dirty="0">
                <a:solidFill>
                  <a:srgbClr val="232323"/>
                </a:solidFill>
                <a:latin typeface="Arial MT"/>
                <a:cs typeface="Arial MT"/>
              </a:rPr>
              <a:t> for</a:t>
            </a:r>
            <a:r>
              <a:rPr sz="900" spc="-3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32323"/>
                </a:solidFill>
                <a:latin typeface="Arial MT"/>
                <a:cs typeface="Arial MT"/>
              </a:rPr>
              <a:t>the</a:t>
            </a:r>
            <a:r>
              <a:rPr sz="900" spc="-5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232323"/>
                </a:solidFill>
                <a:latin typeface="Arial MT"/>
                <a:cs typeface="Arial MT"/>
              </a:rPr>
              <a:t>analysis</a:t>
            </a:r>
            <a:r>
              <a:rPr sz="900" spc="3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32323"/>
                </a:solidFill>
                <a:latin typeface="Arial MT"/>
                <a:cs typeface="Arial MT"/>
              </a:rPr>
              <a:t>to</a:t>
            </a:r>
            <a:r>
              <a:rPr sz="900" spc="-4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232323"/>
                </a:solidFill>
                <a:latin typeface="Arial MT"/>
                <a:cs typeface="Arial MT"/>
              </a:rPr>
              <a:t>align</a:t>
            </a:r>
            <a:r>
              <a:rPr sz="900" spc="1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232323"/>
                </a:solidFill>
                <a:latin typeface="Arial MT"/>
                <a:cs typeface="Arial MT"/>
              </a:rPr>
              <a:t>with</a:t>
            </a:r>
            <a:r>
              <a:rPr sz="900" spc="-5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232323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232323"/>
                </a:solidFill>
                <a:latin typeface="Arial MT"/>
                <a:cs typeface="Arial MT"/>
              </a:rPr>
              <a:t>T5UK’s</a:t>
            </a:r>
            <a:r>
              <a:rPr sz="900" spc="3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232323"/>
                </a:solidFill>
                <a:latin typeface="Arial MT"/>
                <a:cs typeface="Arial MT"/>
              </a:rPr>
              <a:t>decarbonisation</a:t>
            </a:r>
            <a:r>
              <a:rPr sz="900" spc="-35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232323"/>
                </a:solidFill>
                <a:latin typeface="Arial MT"/>
                <a:cs typeface="Arial MT"/>
              </a:rPr>
              <a:t>targets.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14312" y="3705197"/>
            <a:ext cx="5875655" cy="19088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340" marR="43180" indent="1905">
              <a:lnSpc>
                <a:spcPct val="122500"/>
              </a:lnSpc>
              <a:spcBef>
                <a:spcPts val="100"/>
              </a:spcBef>
            </a:pPr>
            <a:r>
              <a:rPr sz="800" spc="-45" dirty="0">
                <a:solidFill>
                  <a:srgbClr val="3F3F3F"/>
                </a:solidFill>
                <a:latin typeface="Arial MT"/>
                <a:cs typeface="Arial MT"/>
              </a:rPr>
              <a:t>Scenarios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3F3F3F"/>
                </a:solidFill>
                <a:latin typeface="Arial MT"/>
                <a:cs typeface="Arial MT"/>
              </a:rPr>
              <a:t>were</a:t>
            </a:r>
            <a:r>
              <a:rPr sz="8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3F3F3F"/>
                </a:solidFill>
                <a:latin typeface="Arial MT"/>
                <a:cs typeface="Arial MT"/>
              </a:rPr>
              <a:t>evaluate</a:t>
            </a:r>
            <a:r>
              <a:rPr sz="8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0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0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65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65" dirty="0">
                <a:solidFill>
                  <a:srgbClr val="3F3F3F"/>
                </a:solidFill>
                <a:latin typeface="Arial MT"/>
                <a:cs typeface="Arial MT"/>
              </a:rPr>
              <a:t>case</a:t>
            </a:r>
            <a:r>
              <a:rPr sz="8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0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low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range.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Accordingly,</a:t>
            </a:r>
            <a:r>
              <a:rPr sz="80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Mo</a:t>
            </a:r>
            <a:r>
              <a:rPr sz="80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3F3F3F"/>
                </a:solidFill>
                <a:latin typeface="Arial MT"/>
                <a:cs typeface="Arial MT"/>
              </a:rPr>
              <a:t>forward-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looking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8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3F3F3F"/>
                </a:solidFill>
                <a:latin typeface="Arial MT"/>
                <a:cs typeface="Arial MT"/>
              </a:rPr>
              <a:t>scenarios</a:t>
            </a:r>
            <a:r>
              <a:rPr sz="8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24242"/>
                </a:solidFill>
                <a:latin typeface="Arial MT"/>
                <a:cs typeface="Arial MT"/>
              </a:rPr>
              <a:t>were </a:t>
            </a:r>
            <a:r>
              <a:rPr sz="800" spc="-35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0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do</a:t>
            </a:r>
            <a:r>
              <a:rPr sz="8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this:</a:t>
            </a:r>
            <a:endParaRPr sz="800">
              <a:latin typeface="Arial MT"/>
              <a:cs typeface="Arial MT"/>
            </a:endParaRPr>
          </a:p>
          <a:p>
            <a:pPr marL="221615" marR="55244" indent="-171450" algn="just">
              <a:lnSpc>
                <a:spcPct val="106700"/>
              </a:lnSpc>
              <a:spcBef>
                <a:spcPts val="620"/>
              </a:spcBef>
              <a:buChar char="•"/>
              <a:tabLst>
                <a:tab pos="221615" algn="l"/>
              </a:tabLst>
            </a:pP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Stated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 Policies</a:t>
            </a:r>
            <a:r>
              <a:rPr sz="90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90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9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90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most</a:t>
            </a:r>
            <a:r>
              <a:rPr sz="9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3F3F3F"/>
                </a:solidFill>
                <a:latin typeface="Arial MT"/>
                <a:cs typeface="Arial MT"/>
              </a:rPr>
              <a:t>aligned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 with</a:t>
            </a:r>
            <a:r>
              <a:rPr sz="9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stated</a:t>
            </a:r>
            <a:r>
              <a:rPr sz="9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announced</a:t>
            </a:r>
            <a:r>
              <a:rPr sz="9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policies</a:t>
            </a:r>
            <a:r>
              <a:rPr sz="90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(includin</a:t>
            </a:r>
            <a:r>
              <a:rPr sz="1350" spc="-67" baseline="-9259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350" spc="-30" baseline="-925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9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3F3F3F"/>
                </a:solidFill>
                <a:latin typeface="Arial MT"/>
                <a:cs typeface="Arial MT"/>
              </a:rPr>
              <a:t>aligned</a:t>
            </a:r>
            <a:r>
              <a:rPr sz="9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90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3F3F3F"/>
                </a:solidFill>
                <a:latin typeface="Arial MT"/>
                <a:cs typeface="Arial MT"/>
              </a:rPr>
              <a:t>Nationally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Determined</a:t>
            </a:r>
            <a:r>
              <a:rPr sz="9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Contributions</a:t>
            </a:r>
            <a:r>
              <a:rPr sz="9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3F3F3F"/>
                </a:solidFill>
                <a:latin typeface="Arial MT"/>
                <a:cs typeface="Arial MT"/>
              </a:rPr>
              <a:t>(NDCs)),</a:t>
            </a:r>
            <a:r>
              <a:rPr sz="9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90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temperature</a:t>
            </a:r>
            <a:r>
              <a:rPr sz="90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Arial MT"/>
                <a:cs typeface="Arial MT"/>
              </a:rPr>
              <a:t>outcome</a:t>
            </a:r>
            <a:r>
              <a:rPr sz="9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90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2.5"C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2100.</a:t>
            </a:r>
            <a:endParaRPr sz="900">
              <a:latin typeface="Arial MT"/>
              <a:cs typeface="Arial MT"/>
            </a:endParaRPr>
          </a:p>
          <a:p>
            <a:pPr marL="220345" marR="46355" indent="-170180" algn="just">
              <a:lnSpc>
                <a:spcPct val="108900"/>
              </a:lnSpc>
              <a:spcBef>
                <a:spcPts val="575"/>
              </a:spcBef>
              <a:buChar char="•"/>
              <a:tabLst>
                <a:tab pos="226060" algn="l"/>
              </a:tabLst>
            </a:pPr>
            <a:r>
              <a:rPr sz="900" spc="-2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Zero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9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2050</a:t>
            </a:r>
            <a:r>
              <a:rPr sz="9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3F3F3F"/>
                </a:solidFill>
                <a:latin typeface="Arial MT"/>
                <a:cs typeface="Arial MT"/>
              </a:rPr>
              <a:t>(N2Ey</a:t>
            </a:r>
            <a:r>
              <a:rPr sz="9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90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90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9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9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F3F3F"/>
                </a:solidFill>
                <a:latin typeface="Arial MT"/>
                <a:cs typeface="Arial MT"/>
              </a:rPr>
              <a:t>ambitious</a:t>
            </a:r>
            <a:r>
              <a:rPr sz="90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9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90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limits</a:t>
            </a:r>
            <a:r>
              <a:rPr sz="90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global</a:t>
            </a:r>
            <a:r>
              <a:rPr sz="9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Arial MT"/>
                <a:cs typeface="Arial MT"/>
              </a:rPr>
              <a:t>warming</a:t>
            </a:r>
            <a:r>
              <a:rPr sz="90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90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around</a:t>
            </a:r>
            <a:r>
              <a:rPr sz="9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3F3F3F"/>
                </a:solidFill>
                <a:latin typeface="Arial MT"/>
                <a:cs typeface="Arial MT"/>
              </a:rPr>
              <a:t>1.S</a:t>
            </a:r>
            <a:r>
              <a:rPr sz="90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3F3F3F"/>
                </a:solidFill>
                <a:latin typeface="Arial MT"/>
                <a:cs typeface="Arial MT"/>
              </a:rPr>
              <a:t>"C</a:t>
            </a:r>
            <a:r>
              <a:rPr sz="90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90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stringent 	</a:t>
            </a:r>
            <a:r>
              <a:rPr sz="900" spc="-90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9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policies</a:t>
            </a:r>
            <a:r>
              <a:rPr sz="9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90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innovation,</a:t>
            </a:r>
            <a:r>
              <a:rPr sz="9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Arial MT"/>
                <a:cs typeface="Arial MT"/>
              </a:rPr>
              <a:t>reaching</a:t>
            </a:r>
            <a:r>
              <a:rPr sz="9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90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3F3F3F"/>
                </a:solidFill>
                <a:latin typeface="Arial MT"/>
                <a:cs typeface="Arial MT"/>
              </a:rPr>
              <a:t>Zero</a:t>
            </a:r>
            <a:r>
              <a:rPr sz="9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3F3F3F"/>
                </a:solidFill>
                <a:latin typeface="Arial MT"/>
                <a:cs typeface="Arial MT"/>
              </a:rPr>
              <a:t>CO,</a:t>
            </a:r>
            <a:r>
              <a:rPr sz="90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90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Arial MT"/>
                <a:cs typeface="Arial MT"/>
              </a:rPr>
              <a:t>around</a:t>
            </a:r>
            <a:r>
              <a:rPr sz="9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3F3F3F"/>
                </a:solidFill>
                <a:latin typeface="Arial MT"/>
                <a:cs typeface="Arial MT"/>
              </a:rPr>
              <a:t>2050.</a:t>
            </a:r>
            <a:r>
              <a:rPr sz="9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90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9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3F3F3F"/>
                </a:solidFill>
                <a:latin typeface="Arial MT"/>
                <a:cs typeface="Arial MT"/>
              </a:rPr>
              <a:t>assumes</a:t>
            </a:r>
            <a:r>
              <a:rPr sz="90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90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ambitious</a:t>
            </a:r>
            <a:r>
              <a:rPr sz="90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Arial MT"/>
                <a:cs typeface="Arial MT"/>
              </a:rPr>
              <a:t>climate</a:t>
            </a:r>
            <a:r>
              <a:rPr sz="90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policies 	</a:t>
            </a:r>
            <a:r>
              <a:rPr sz="900" spc="-9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introduced</a:t>
            </a:r>
            <a:r>
              <a:rPr sz="90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immediately.</a:t>
            </a:r>
            <a:r>
              <a:rPr sz="9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9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F3F3F"/>
                </a:solidFill>
                <a:latin typeface="Arial MT"/>
                <a:cs typeface="Arial MT"/>
              </a:rPr>
              <a:t>global</a:t>
            </a:r>
            <a:r>
              <a:rPr sz="90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temperature</a:t>
            </a:r>
            <a:r>
              <a:rPr sz="90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rise</a:t>
            </a:r>
            <a:r>
              <a:rPr sz="90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3F3F3F"/>
                </a:solidFill>
                <a:latin typeface="Arial MT"/>
                <a:cs typeface="Arial MT"/>
              </a:rPr>
              <a:t>peaks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below</a:t>
            </a:r>
            <a:r>
              <a:rPr sz="90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J.6°C</a:t>
            </a:r>
            <a:r>
              <a:rPr sz="90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around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3F3F3F"/>
                </a:solidFill>
                <a:latin typeface="Arial MT"/>
                <a:cs typeface="Arial MT"/>
              </a:rPr>
              <a:t>2040,</a:t>
            </a:r>
            <a:r>
              <a:rPr sz="90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before</a:t>
            </a:r>
            <a:r>
              <a:rPr sz="9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F3F3F"/>
                </a:solidFill>
                <a:latin typeface="Arial MT"/>
                <a:cs typeface="Arial MT"/>
              </a:rPr>
              <a:t>dropping</a:t>
            </a:r>
            <a:r>
              <a:rPr sz="90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1.4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3F3F3F"/>
                </a:solidFill>
                <a:latin typeface="Arial MT"/>
                <a:cs typeface="Arial MT"/>
              </a:rPr>
              <a:t>°C</a:t>
            </a:r>
            <a:r>
              <a:rPr sz="90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90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2J00.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5"/>
              </a:spcBef>
            </a:pPr>
            <a:endParaRPr sz="900">
              <a:latin typeface="Arial MT"/>
              <a:cs typeface="Arial MT"/>
            </a:endParaRPr>
          </a:p>
          <a:p>
            <a:pPr marL="64135" marR="2988945" indent="-3810">
              <a:lnSpc>
                <a:spcPct val="140000"/>
              </a:lnSpc>
            </a:pP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90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F3F3F"/>
                </a:solidFill>
                <a:latin typeface="Arial MT"/>
                <a:cs typeface="Arial MT"/>
              </a:rPr>
              <a:t>deltas</a:t>
            </a:r>
            <a:r>
              <a:rPr sz="90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were</a:t>
            </a:r>
            <a:r>
              <a:rPr sz="90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multiplied</a:t>
            </a:r>
            <a:r>
              <a:rPr sz="90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90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exposure</a:t>
            </a:r>
            <a:r>
              <a:rPr sz="90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ratings</a:t>
            </a:r>
            <a:r>
              <a:rPr sz="90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90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give</a:t>
            </a:r>
            <a:r>
              <a:rPr sz="90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900" spc="-45" dirty="0">
                <a:solidFill>
                  <a:srgbClr val="3F3F3F"/>
                </a:solidFill>
                <a:latin typeface="Arial MT"/>
                <a:cs typeface="Arial MT"/>
              </a:rPr>
              <a:t> risk/opportunity</a:t>
            </a:r>
            <a:r>
              <a:rPr sz="900" spc="-90" dirty="0">
                <a:solidFill>
                  <a:srgbClr val="3F3F3F"/>
                </a:solidFill>
                <a:latin typeface="Arial MT"/>
                <a:cs typeface="Arial MT"/>
              </a:rPr>
              <a:t> score.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graph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3F3F3F"/>
                </a:solidFill>
                <a:latin typeface="Arial MT"/>
                <a:cs typeface="Arial MT"/>
              </a:rPr>
              <a:t>bekzw</a:t>
            </a:r>
            <a:r>
              <a:rPr sz="9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3F3F3F"/>
                </a:solidFill>
                <a:latin typeface="Arial MT"/>
                <a:cs typeface="Arial MT"/>
              </a:rPr>
              <a:t>shows</a:t>
            </a:r>
            <a:r>
              <a:rPr sz="90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indicative</a:t>
            </a:r>
            <a:r>
              <a:rPr sz="90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data</a:t>
            </a:r>
            <a:r>
              <a:rPr sz="9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60461" y="5591581"/>
            <a:ext cx="2844165" cy="1574800"/>
          </a:xfrm>
          <a:prstGeom prst="rect">
            <a:avLst/>
          </a:prstGeom>
        </p:spPr>
        <p:txBody>
          <a:bodyPr vert="horz" wrap="square" lIns="0" tIns="4445" rIns="0" bIns="0" rtlCol="0">
            <a:spAutoFit/>
          </a:bodyPr>
          <a:lstStyle/>
          <a:p>
            <a:pPr marL="13335" marR="5080" indent="-1270" algn="just">
              <a:lnSpc>
                <a:spcPct val="145800"/>
              </a:lnSpc>
              <a:spcBef>
                <a:spcPts val="35"/>
              </a:spcBef>
            </a:pP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90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3F3F3F"/>
                </a:solidFill>
                <a:latin typeface="Arial MT"/>
                <a:cs typeface="Arial MT"/>
              </a:rPr>
              <a:t>indicator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9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Arial MT"/>
                <a:cs typeface="Arial MT"/>
              </a:rPr>
              <a:t>Stated</a:t>
            </a:r>
            <a:r>
              <a:rPr sz="9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F3F3F"/>
                </a:solidFill>
                <a:latin typeface="Arial MT"/>
                <a:cs typeface="Arial MT"/>
              </a:rPr>
              <a:t>policies</a:t>
            </a:r>
            <a:r>
              <a:rPr sz="90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3F3F3F"/>
                </a:solidFill>
                <a:latin typeface="Arial MT"/>
                <a:cs typeface="Arial MT"/>
              </a:rPr>
              <a:t>(SP)</a:t>
            </a:r>
            <a:r>
              <a:rPr sz="90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9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9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3F3F3F"/>
                </a:solidFill>
                <a:latin typeface="Arial MT"/>
                <a:cs typeface="Arial MT"/>
              </a:rPr>
              <a:t>Zero</a:t>
            </a:r>
            <a:r>
              <a:rPr sz="90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9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90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3F3F3F"/>
                </a:solidFill>
                <a:latin typeface="Arial MT"/>
                <a:cs typeface="Arial MT"/>
              </a:rPr>
              <a:t>20S0</a:t>
            </a:r>
            <a:r>
              <a:rPr sz="90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3F3F3F"/>
                </a:solidFill>
                <a:latin typeface="Arial MT"/>
                <a:cs typeface="Arial MT"/>
              </a:rPr>
              <a:t>(NZE)</a:t>
            </a:r>
            <a:r>
              <a:rPr sz="9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scenarios.</a:t>
            </a:r>
            <a:r>
              <a:rPr sz="9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3F3F3F"/>
                </a:solidFill>
                <a:latin typeface="Arial MT"/>
                <a:cs typeface="Arial MT"/>
              </a:rPr>
              <a:t>difference</a:t>
            </a:r>
            <a:r>
              <a:rPr sz="9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9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two</a:t>
            </a:r>
            <a:r>
              <a:rPr sz="80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scenarios</a:t>
            </a:r>
            <a:r>
              <a:rPr sz="80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0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0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time</a:t>
            </a:r>
            <a:r>
              <a:rPr sz="80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point</a:t>
            </a:r>
            <a:r>
              <a:rPr sz="80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0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0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0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represent</a:t>
            </a:r>
            <a:r>
              <a:rPr sz="80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endParaRPr sz="800">
              <a:latin typeface="Arial MT"/>
              <a:cs typeface="Arial MT"/>
            </a:endParaRPr>
          </a:p>
          <a:p>
            <a:pPr marL="12700" marR="5080" indent="3175" algn="just">
              <a:lnSpc>
                <a:spcPct val="159400"/>
              </a:lnSpc>
              <a:spcBef>
                <a:spcPts val="5"/>
              </a:spcBef>
            </a:pP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inherent</a:t>
            </a:r>
            <a:r>
              <a:rPr sz="80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3F3F3F"/>
                </a:solidFill>
                <a:latin typeface="Arial MT"/>
                <a:cs typeface="Arial MT"/>
              </a:rPr>
              <a:t>posed</a:t>
            </a:r>
            <a:r>
              <a:rPr sz="8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3F3F3F"/>
                </a:solidFill>
                <a:latin typeface="Arial MT"/>
                <a:cs typeface="Arial MT"/>
              </a:rPr>
              <a:t>given</a:t>
            </a:r>
            <a:r>
              <a:rPr sz="80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climate-related</a:t>
            </a:r>
            <a:r>
              <a:rPr sz="80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0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 opportunity. </a:t>
            </a:r>
            <a:r>
              <a:rPr sz="800" spc="-45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0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0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greater</a:t>
            </a:r>
            <a:r>
              <a:rPr sz="80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3F3F3F"/>
                </a:solidFill>
                <a:latin typeface="Arial MT"/>
                <a:cs typeface="Arial MT"/>
              </a:rPr>
              <a:t>difference</a:t>
            </a:r>
            <a:r>
              <a:rPr sz="80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higher</a:t>
            </a:r>
            <a:r>
              <a:rPr sz="8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lower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0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3F3F3F"/>
                </a:solidFill>
                <a:latin typeface="Arial MT"/>
                <a:cs typeface="Arial MT"/>
              </a:rPr>
              <a:t>scenario,</a:t>
            </a:r>
            <a:r>
              <a:rPr sz="80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0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0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55" dirty="0">
                <a:solidFill>
                  <a:srgbClr val="3F3F3F"/>
                </a:solidFill>
                <a:latin typeface="Arial MT"/>
                <a:cs typeface="Arial MT"/>
              </a:rPr>
              <a:t>assumed</a:t>
            </a:r>
            <a:r>
              <a:rPr sz="80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0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0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0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3F3F3F"/>
                </a:solidFill>
                <a:latin typeface="Arial MT"/>
                <a:cs typeface="Arial MT"/>
              </a:rPr>
              <a:t>higher</a:t>
            </a:r>
            <a:r>
              <a:rPr sz="80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inherent</a:t>
            </a:r>
            <a:r>
              <a:rPr sz="80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0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 opportunity.</a:t>
            </a:r>
            <a:r>
              <a:rPr sz="80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0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0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0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0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opportunities</a:t>
            </a:r>
            <a:r>
              <a:rPr sz="80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identified</a:t>
            </a:r>
            <a:r>
              <a:rPr sz="80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0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0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65" dirty="0">
                <a:solidFill>
                  <a:srgbClr val="3F3F3F"/>
                </a:solidFill>
                <a:latin typeface="Arial MT"/>
                <a:cs typeface="Arial MT"/>
              </a:rPr>
              <a:t>assessment</a:t>
            </a:r>
            <a:r>
              <a:rPr sz="80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0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15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5" dirty="0">
                <a:solidFill>
                  <a:srgbClr val="3F3F3F"/>
                </a:solidFill>
                <a:latin typeface="Arial MT"/>
                <a:cs typeface="Arial MT"/>
              </a:rPr>
              <a:t>i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n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3F3F3F"/>
                </a:solidFill>
                <a:latin typeface="Arial MT"/>
                <a:cs typeface="Arial MT"/>
              </a:rPr>
              <a:t>section</a:t>
            </a:r>
            <a:r>
              <a:rPr sz="8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90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r>
              <a:rPr sz="8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70" dirty="0">
                <a:solidFill>
                  <a:srgbClr val="3F3F3F"/>
                </a:solidFill>
                <a:latin typeface="Arial MT"/>
                <a:cs typeface="Arial MT"/>
              </a:rPr>
              <a:t>1,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217684" y="5646449"/>
            <a:ext cx="9588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*”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417466" y="9971973"/>
            <a:ext cx="94932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5" dirty="0">
                <a:solidFill>
                  <a:srgbClr val="414141"/>
                </a:solidFill>
                <a:latin typeface="Arial MT"/>
                <a:cs typeface="Arial MT"/>
              </a:rPr>
              <a:t>Tata</a:t>
            </a:r>
            <a:r>
              <a:rPr sz="900" spc="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Steel</a:t>
            </a:r>
            <a:r>
              <a:rPr sz="900" spc="-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414141"/>
                </a:solidFill>
                <a:latin typeface="Arial MT"/>
                <a:cs typeface="Arial MT"/>
              </a:rPr>
              <a:t>UK</a:t>
            </a:r>
            <a:r>
              <a:rPr sz="90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14141"/>
                </a:solidFill>
                <a:latin typeface="Arial MT"/>
                <a:cs typeface="Arial MT"/>
              </a:rPr>
              <a:t>Limited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897054" y="5694714"/>
            <a:ext cx="86360" cy="544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 spc="-1295" dirty="0">
                <a:solidFill>
                  <a:srgbClr val="3F3F3F"/>
                </a:solidFill>
                <a:latin typeface="Arial MT"/>
                <a:cs typeface="Arial MT"/>
              </a:rPr>
              <a:t>s</a:t>
            </a:r>
            <a:endParaRPr sz="340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075290" y="9968924"/>
            <a:ext cx="112776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80" dirty="0">
                <a:solidFill>
                  <a:srgbClr val="424242"/>
                </a:solidFill>
                <a:latin typeface="Arial MT"/>
                <a:cs typeface="Arial MT"/>
              </a:rPr>
              <a:t>Reports</a:t>
            </a:r>
            <a:r>
              <a:rPr sz="900" spc="2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900" spc="50" dirty="0">
                <a:solidFill>
                  <a:srgbClr val="424242"/>
                </a:solidFill>
                <a:latin typeface="Arial MT"/>
                <a:cs typeface="Arial MT"/>
              </a:rPr>
              <a:t>&amp;</a:t>
            </a:r>
            <a:r>
              <a:rPr sz="900" spc="1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24242"/>
                </a:solidFill>
                <a:latin typeface="Arial MT"/>
                <a:cs typeface="Arial MT"/>
              </a:rPr>
              <a:t>Accounts</a:t>
            </a:r>
            <a:r>
              <a:rPr sz="900" spc="6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24242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6516878" y="9968924"/>
            <a:ext cx="37338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14" dirty="0">
                <a:solidFill>
                  <a:srgbClr val="313131"/>
                </a:solidFill>
                <a:latin typeface="Arial MT"/>
                <a:cs typeface="Arial MT"/>
              </a:rPr>
              <a:t>Paga</a:t>
            </a:r>
            <a:r>
              <a:rPr sz="900" spc="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545454"/>
                </a:solidFill>
                <a:latin typeface="Arial MT"/>
                <a:cs typeface="Arial MT"/>
              </a:rPr>
              <a:t>25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9952" y="9870361"/>
            <a:ext cx="7230342" cy="3048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1663" y="1341247"/>
            <a:ext cx="7212052" cy="2438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950473" y="1588159"/>
            <a:ext cx="3157939" cy="80474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56137" y="855553"/>
            <a:ext cx="381698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80" dirty="0">
                <a:solidFill>
                  <a:srgbClr val="0C5BAA"/>
                </a:solidFill>
                <a:latin typeface="Arial MT"/>
                <a:cs typeface="Arial MT"/>
              </a:rPr>
              <a:t>B5.</a:t>
            </a:r>
            <a:r>
              <a:rPr sz="1300" spc="-3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75" dirty="0">
                <a:solidFill>
                  <a:srgbClr val="0C5BAA"/>
                </a:solidFill>
                <a:latin typeface="Arial MT"/>
                <a:cs typeface="Arial MT"/>
              </a:rPr>
              <a:t>Non-</a:t>
            </a:r>
            <a:r>
              <a:rPr sz="1300" spc="-45" dirty="0">
                <a:solidFill>
                  <a:srgbClr val="0C5BAA"/>
                </a:solidFill>
                <a:latin typeface="Arial MT"/>
                <a:cs typeface="Arial MT"/>
              </a:rPr>
              <a:t>Financial</a:t>
            </a:r>
            <a:r>
              <a:rPr sz="1300" spc="9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BAA"/>
                </a:solidFill>
                <a:latin typeface="Arial MT"/>
                <a:cs typeface="Arial MT"/>
              </a:rPr>
              <a:t>Sustainability</a:t>
            </a:r>
            <a:r>
              <a:rPr sz="1300" spc="-12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BAA"/>
                </a:solidFill>
                <a:latin typeface="Arial MT"/>
                <a:cs typeface="Arial MT"/>
              </a:rPr>
              <a:t>Information</a:t>
            </a:r>
            <a:r>
              <a:rPr sz="1300" spc="2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BAA"/>
                </a:solidFill>
                <a:latin typeface="Arial MT"/>
                <a:cs typeface="Arial MT"/>
              </a:rPr>
              <a:t>Statement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1312" rIns="0" bIns="0" rtlCol="0">
            <a:spAutoFit/>
          </a:bodyPr>
          <a:lstStyle/>
          <a:p>
            <a:pPr marL="149860">
              <a:lnSpc>
                <a:spcPct val="100000"/>
              </a:lnSpc>
              <a:spcBef>
                <a:spcPts val="20"/>
              </a:spcBef>
            </a:pPr>
            <a:r>
              <a:rPr spc="-95" dirty="0">
                <a:solidFill>
                  <a:srgbClr val="4D4D4D"/>
                </a:solidFill>
              </a:rPr>
              <a:t>Tata</a:t>
            </a:r>
            <a:r>
              <a:rPr spc="30" dirty="0">
                <a:solidFill>
                  <a:srgbClr val="4D4D4D"/>
                </a:solidFill>
              </a:rPr>
              <a:t> </a:t>
            </a:r>
            <a:r>
              <a:rPr spc="-70" dirty="0">
                <a:solidFill>
                  <a:srgbClr val="4D4D4D"/>
                </a:solidFill>
              </a:rPr>
              <a:t>Steel</a:t>
            </a:r>
            <a:r>
              <a:rPr spc="-5" dirty="0">
                <a:solidFill>
                  <a:srgbClr val="4D4D4D"/>
                </a:solidFill>
              </a:rPr>
              <a:t> </a:t>
            </a:r>
            <a:r>
              <a:rPr spc="-140" dirty="0">
                <a:solidFill>
                  <a:srgbClr val="4D4D4D"/>
                </a:solidFill>
              </a:rPr>
              <a:t>UK</a:t>
            </a:r>
            <a:r>
              <a:rPr spc="30" dirty="0">
                <a:solidFill>
                  <a:srgbClr val="4D4D4D"/>
                </a:solidFill>
              </a:rPr>
              <a:t> </a:t>
            </a:r>
            <a:r>
              <a:rPr spc="-20" dirty="0">
                <a:solidFill>
                  <a:srgbClr val="4D4D4D"/>
                </a:solidFill>
              </a:rPr>
              <a:t>Limited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197717" y="9994646"/>
            <a:ext cx="11214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&amp;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1312" rIns="0" bIns="0" rtlCol="0">
            <a:spAutoFit/>
          </a:bodyPr>
          <a:lstStyle/>
          <a:p>
            <a:pPr marL="243840">
              <a:lnSpc>
                <a:spcPct val="100000"/>
              </a:lnSpc>
              <a:spcBef>
                <a:spcPts val="20"/>
              </a:spcBef>
            </a:pPr>
            <a:r>
              <a:rPr spc="-85" dirty="0">
                <a:solidFill>
                  <a:srgbClr val="595959"/>
                </a:solidFill>
                <a:latin typeface="Arial MT"/>
                <a:cs typeface="Arial MT"/>
              </a:rPr>
              <a:t>Psge</a:t>
            </a:r>
            <a:r>
              <a:rPr spc="15" dirty="0">
                <a:solidFill>
                  <a:srgbClr val="595959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95959"/>
                </a:solidFill>
                <a:latin typeface="Arial MT"/>
                <a:cs typeface="Arial MT"/>
              </a:rPr>
              <a:t>26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6556" y="1673258"/>
            <a:ext cx="2828925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5080" indent="-1905" algn="just">
              <a:lnSpc>
                <a:spcPct val="117700"/>
              </a:lnSpc>
              <a:spcBef>
                <a:spcPts val="100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section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addresses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4D4D4D"/>
                </a:solidFill>
                <a:latin typeface="Arial MT"/>
                <a:cs typeface="Arial MT"/>
              </a:rPr>
              <a:t>CA-</a:t>
            </a:r>
            <a:r>
              <a:rPr sz="850" spc="-204" dirty="0">
                <a:solidFill>
                  <a:srgbClr val="4D4D4D"/>
                </a:solidFill>
                <a:latin typeface="Arial MT"/>
                <a:cs typeface="Arial MT"/>
              </a:rPr>
              <a:t>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requirements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H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how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set</a:t>
            </a:r>
            <a:r>
              <a:rPr sz="850" spc="3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climate-related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targets</a:t>
            </a:r>
            <a:r>
              <a:rPr sz="850" spc="2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KPI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measures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assess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progress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managing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climate-related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opportunities.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6556" y="2223474"/>
            <a:ext cx="2839085" cy="12769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algn="just">
              <a:lnSpc>
                <a:spcPct val="100000"/>
              </a:lnSpc>
              <a:spcBef>
                <a:spcPts val="100"/>
              </a:spcBef>
            </a:pPr>
            <a:r>
              <a:rPr sz="850" spc="-35" dirty="0">
                <a:solidFill>
                  <a:srgbClr val="2F70AF"/>
                </a:solidFill>
                <a:latin typeface="Arial MT"/>
                <a:cs typeface="Arial MT"/>
              </a:rPr>
              <a:t>4</a:t>
            </a:r>
            <a:r>
              <a:rPr sz="850" spc="-70" dirty="0">
                <a:solidFill>
                  <a:srgbClr val="2F70A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2F70AF"/>
                </a:solidFill>
                <a:latin typeface="Arial MT"/>
                <a:cs typeface="Arial MT"/>
              </a:rPr>
              <a:t>1</a:t>
            </a:r>
            <a:r>
              <a:rPr sz="850" dirty="0">
                <a:solidFill>
                  <a:srgbClr val="2F70A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2F70AF"/>
                </a:solidFill>
                <a:latin typeface="Arial MT"/>
                <a:cs typeface="Arial MT"/>
              </a:rPr>
              <a:t>GHG</a:t>
            </a:r>
            <a:r>
              <a:rPr sz="850" spc="45" dirty="0">
                <a:solidFill>
                  <a:srgbClr val="2F70A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2F70AF"/>
                </a:solidFill>
                <a:latin typeface="Arial MT"/>
                <a:cs typeface="Arial MT"/>
              </a:rPr>
              <a:t>emissions</a:t>
            </a:r>
            <a:endParaRPr sz="850">
              <a:latin typeface="Arial MT"/>
              <a:cs typeface="Arial MT"/>
            </a:endParaRPr>
          </a:p>
          <a:p>
            <a:pPr marL="12700" marR="5080" algn="just">
              <a:lnSpc>
                <a:spcPct val="116100"/>
              </a:lnSpc>
              <a:spcBef>
                <a:spcPts val="545"/>
              </a:spcBef>
            </a:pP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TSUK,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along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wider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TSE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groups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target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become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Zero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Organisation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2045.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established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2020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target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reduce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direct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309¢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2030,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compared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2018,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since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announced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plans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electric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arc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furnace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plant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Talbot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45" dirty="0">
                <a:solidFill>
                  <a:srgbClr val="4D4D4D"/>
                </a:solidFill>
                <a:latin typeface="Arial MT"/>
                <a:cs typeface="Arial MT"/>
              </a:rPr>
              <a:t>—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plan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achieve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reduction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annual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direct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site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90" dirty="0">
                <a:solidFill>
                  <a:srgbClr val="4D4D4D"/>
                </a:solidFill>
                <a:latin typeface="Arial MT"/>
                <a:cs typeface="Arial MT"/>
              </a:rPr>
              <a:t>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million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tonnes.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61114" y="3570818"/>
            <a:ext cx="2839720" cy="5971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685">
              <a:lnSpc>
                <a:spcPct val="100000"/>
              </a:lnSpc>
              <a:spcBef>
                <a:spcPts val="100"/>
              </a:spcBef>
            </a:pPr>
            <a:r>
              <a:rPr sz="850" i="1" spc="-10" dirty="0">
                <a:solidFill>
                  <a:srgbClr val="2A6EB1"/>
                </a:solidFill>
                <a:latin typeface="Times New Roman"/>
                <a:cs typeface="Times New Roman"/>
              </a:rPr>
              <a:t>Methodolo9f'</a:t>
            </a:r>
            <a:endParaRPr sz="850">
              <a:latin typeface="Times New Roman"/>
              <a:cs typeface="Times New Roman"/>
            </a:endParaRPr>
          </a:p>
          <a:p>
            <a:pPr marL="12700" marR="11430" indent="1270" algn="just">
              <a:lnSpc>
                <a:spcPct val="115300"/>
              </a:lnSpc>
              <a:spcBef>
                <a:spcPts val="525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calculates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 reports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intensity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guidelines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provided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World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Association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(worldsteelj.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were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originally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derived</a:t>
            </a:r>
            <a:r>
              <a:rPr sz="850" spc="3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GHG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Protocol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methodology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designed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specifically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widely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adopted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sector.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TSUK,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wider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20" dirty="0">
                <a:solidFill>
                  <a:srgbClr val="4D4D4D"/>
                </a:solidFill>
                <a:latin typeface="Arial MT"/>
                <a:cs typeface="Arial MT"/>
              </a:rPr>
              <a:t>TSE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Group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founder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participant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worJdsteel's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Climate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Action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programme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accredited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Climate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Action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member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ever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since.</a:t>
            </a:r>
            <a:endParaRPr sz="850">
              <a:latin typeface="Arial MT"/>
              <a:cs typeface="Arial MT"/>
            </a:endParaRPr>
          </a:p>
          <a:p>
            <a:pPr marL="12700" marR="6350" indent="1270" algn="just">
              <a:lnSpc>
                <a:spcPct val="115300"/>
              </a:lnSpc>
              <a:spcBef>
                <a:spcPts val="600"/>
              </a:spcBef>
            </a:pP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90" dirty="0">
                <a:solidFill>
                  <a:srgbClr val="4D4D4D"/>
                </a:solidFill>
                <a:latin typeface="Arial MT"/>
                <a:cs typeface="Arial MT"/>
              </a:rPr>
              <a:t>GHG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Protocol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sector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agnostic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enables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investors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their capital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allocation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decision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making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across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sectors.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been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prepared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World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Resources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Institute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World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Council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Sustainable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world's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most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widely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greenhouse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gas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accounting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standards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companies.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D4D4D"/>
                </a:solidFill>
                <a:latin typeface="Arial MT"/>
                <a:cs typeface="Arial MT"/>
              </a:rPr>
              <a:t>GHG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Protocol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recommended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by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draft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standards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issued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International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Sustainability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Standards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Boards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(ISSB)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IFRS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Foundation,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Science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Target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initiative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(SBTi)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CDP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(formerly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Disclosure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Protocol).</a:t>
            </a:r>
            <a:endParaRPr sz="850">
              <a:latin typeface="Arial MT"/>
              <a:cs typeface="Arial MT"/>
            </a:endParaRPr>
          </a:p>
          <a:p>
            <a:pPr marL="15240" marR="5080" indent="1270" algn="just">
              <a:lnSpc>
                <a:spcPct val="115900"/>
              </a:lnSpc>
              <a:spcBef>
                <a:spcPts val="57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guidelines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provide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site-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steel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companies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common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definitions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agreed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boundaries.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data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collection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programme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enables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individual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plants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compare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themselves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against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both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average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best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performance </a:t>
            </a:r>
            <a:r>
              <a:rPr sz="850" spc="-40" dirty="0">
                <a:solidFill>
                  <a:srgbClr val="4D4D4D"/>
                </a:solidFill>
                <a:latin typeface="Consolas"/>
                <a:cs typeface="Consolas"/>
              </a:rPr>
              <a:t>inthesectordndidenGfy{hescopeforimprovement.</a:t>
            </a:r>
            <a:endParaRPr sz="850">
              <a:latin typeface="Consolas"/>
              <a:cs typeface="Consolas"/>
            </a:endParaRPr>
          </a:p>
          <a:p>
            <a:pPr marL="15240" marR="8255" indent="-1270" algn="just">
              <a:lnSpc>
                <a:spcPct val="115300"/>
              </a:lnSpc>
              <a:spcBef>
                <a:spcPts val="58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time,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landscape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evolved,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investors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global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standards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coalescing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behind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original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Greenhouse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Gas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Protocol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(GHG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Protocol)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methodology.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Recognising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likely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methodologies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future,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beginning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make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towards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emission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per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GHG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Protocol.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However,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ensure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continued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comparability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against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peer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sites.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continue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intensity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per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worldsteel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methodology.</a:t>
            </a:r>
            <a:endParaRPr sz="850">
              <a:latin typeface="Arial MT"/>
              <a:cs typeface="Arial MT"/>
            </a:endParaRPr>
          </a:p>
          <a:p>
            <a:pPr marL="15240" algn="just">
              <a:lnSpc>
                <a:spcPct val="100000"/>
              </a:lnSpc>
              <a:spcBef>
                <a:spcPts val="730"/>
              </a:spcBef>
            </a:pPr>
            <a:r>
              <a:rPr sz="850" i="1" spc="-45" dirty="0">
                <a:solidFill>
                  <a:srgbClr val="286EAC"/>
                </a:solidFill>
                <a:latin typeface="Arial"/>
                <a:cs typeface="Arial"/>
              </a:rPr>
              <a:t>Historic</a:t>
            </a:r>
            <a:r>
              <a:rPr sz="850" i="1" spc="5" dirty="0">
                <a:solidFill>
                  <a:srgbClr val="286EAC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86EAC"/>
                </a:solidFill>
                <a:latin typeface="Arial"/>
                <a:cs typeface="Arial"/>
              </a:rPr>
              <a:t>trends</a:t>
            </a:r>
            <a:endParaRPr sz="850">
              <a:latin typeface="Arial"/>
              <a:cs typeface="Arial"/>
            </a:endParaRPr>
          </a:p>
          <a:p>
            <a:pPr marL="18415" marR="5715" indent="-1905" algn="just">
              <a:lnSpc>
                <a:spcPct val="116500"/>
              </a:lnSpc>
              <a:spcBef>
                <a:spcPts val="540"/>
              </a:spcBef>
            </a:pPr>
            <a:r>
              <a:rPr sz="850" spc="-12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table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below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shows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94949"/>
                </a:solidFill>
                <a:latin typeface="Arial MT"/>
                <a:cs typeface="Arial MT"/>
              </a:rPr>
              <a:t>TSUK's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94949"/>
                </a:solidFill>
                <a:latin typeface="Arial MT"/>
                <a:cs typeface="Arial MT"/>
              </a:rPr>
              <a:t>CO2</a:t>
            </a:r>
            <a:r>
              <a:rPr sz="850" spc="7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over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past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five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years</a:t>
            </a:r>
            <a:r>
              <a:rPr sz="850" spc="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which forms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baseline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against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future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performance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be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measured,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37812" y="2257005"/>
            <a:ext cx="450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666666"/>
                </a:solidFill>
                <a:latin typeface="Arial MT"/>
                <a:cs typeface="Arial MT"/>
              </a:rPr>
              <a:t>|</a:t>
            </a:r>
            <a:endParaRPr sz="850">
              <a:latin typeface="Arial MT"/>
              <a:cs typeface="Arial MT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3916702" y="1734288"/>
          <a:ext cx="3204210" cy="6648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24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06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756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20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9240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73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27368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603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461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1305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21145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134620">
                <a:tc>
                  <a:txBody>
                    <a:bodyPr/>
                    <a:lstStyle/>
                    <a:p>
                      <a:pPr marL="32384" algn="ct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Soo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7150">
                        <a:lnSpc>
                          <a:spcPts val="940"/>
                        </a:lnSpc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ts val="940"/>
                        </a:lnSpc>
                      </a:pPr>
                      <a:r>
                        <a:rPr sz="850" spc="-10" dirty="0">
                          <a:solidFill>
                            <a:srgbClr val="484848"/>
                          </a:solidFill>
                          <a:latin typeface="Arial MT"/>
                          <a:cs typeface="Arial MT"/>
                        </a:rPr>
                        <a:t>Milliontonnes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39065">
                        <a:lnSpc>
                          <a:spcPts val="940"/>
                        </a:lnSpc>
                      </a:pPr>
                      <a:r>
                        <a:rPr sz="850" spc="-55" dirty="0">
                          <a:solidFill>
                            <a:srgbClr val="626262"/>
                          </a:solidFill>
                          <a:latin typeface="Arial MT"/>
                          <a:cs typeface="Arial MT"/>
                        </a:rPr>
                        <a:t>6.Z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69545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6.d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1435" algn="ct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5.7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2065" algn="ct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606060"/>
                          </a:solidFill>
                          <a:latin typeface="Arial MT"/>
                          <a:cs typeface="Arial MT"/>
                        </a:rPr>
                        <a:t>5.S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8890" algn="ct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2.1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8270">
                <a:tc>
                  <a:txBody>
                    <a:bodyPr/>
                    <a:lstStyle/>
                    <a:p>
                      <a:pPr marL="90805" indent="-59055">
                        <a:lnSpc>
                          <a:spcPts val="875"/>
                        </a:lnSpc>
                        <a:spcBef>
                          <a:spcPts val="40"/>
                        </a:spcBef>
                        <a:buClr>
                          <a:srgbClr val="BABABA"/>
                        </a:buClr>
                        <a:buChar char="•"/>
                        <a:tabLst>
                          <a:tab pos="90805" algn="l"/>
                        </a:tabLst>
                      </a:pPr>
                      <a:r>
                        <a:rPr sz="750" spc="-25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Soo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>
                  <a:txBody>
                    <a:bodyPr/>
                    <a:lstStyle/>
                    <a:p>
                      <a:pPr marL="57150">
                        <a:lnSpc>
                          <a:spcPts val="875"/>
                        </a:lnSpc>
                        <a:spcBef>
                          <a:spcPts val="40"/>
                        </a:spcBef>
                      </a:pPr>
                      <a:r>
                        <a:rPr sz="750" spc="-50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2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>
                  <a:txBody>
                    <a:bodyPr/>
                    <a:lstStyle/>
                    <a:p>
                      <a:pPr marR="20320" algn="r">
                        <a:lnSpc>
                          <a:spcPts val="875"/>
                        </a:lnSpc>
                        <a:spcBef>
                          <a:spcPts val="40"/>
                        </a:spcBef>
                      </a:pPr>
                      <a:r>
                        <a:rPr sz="750" spc="-10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Milliontonnes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 gridSpan="2">
                  <a:txBody>
                    <a:bodyPr/>
                    <a:lstStyle/>
                    <a:p>
                      <a:pPr marL="136525">
                        <a:lnSpc>
                          <a:spcPts val="875"/>
                        </a:lnSpc>
                        <a:spcBef>
                          <a:spcPts val="40"/>
                        </a:spcBef>
                      </a:pPr>
                      <a:r>
                        <a:rPr sz="750" spc="-25" dirty="0">
                          <a:solidFill>
                            <a:srgbClr val="606060"/>
                          </a:solidFill>
                          <a:latin typeface="Arial MT"/>
                          <a:cs typeface="Arial MT"/>
                        </a:rPr>
                        <a:t>0.2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66370">
                        <a:lnSpc>
                          <a:spcPts val="875"/>
                        </a:lnSpc>
                        <a:spcBef>
                          <a:spcPts val="40"/>
                        </a:spcBef>
                      </a:pPr>
                      <a:r>
                        <a:rPr sz="750" spc="-25" dirty="0">
                          <a:solidFill>
                            <a:srgbClr val="565656"/>
                          </a:solidFill>
                          <a:latin typeface="Arial MT"/>
                          <a:cs typeface="Arial MT"/>
                        </a:rPr>
                        <a:t>0.2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3340" algn="ctr">
                        <a:lnSpc>
                          <a:spcPts val="875"/>
                        </a:lnSpc>
                        <a:spcBef>
                          <a:spcPts val="40"/>
                        </a:spcBef>
                      </a:pPr>
                      <a:r>
                        <a:rPr sz="750" spc="-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0.2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 gridSpan="2">
                  <a:txBody>
                    <a:bodyPr/>
                    <a:lstStyle/>
                    <a:p>
                      <a:pPr marL="9525" algn="ctr">
                        <a:lnSpc>
                          <a:spcPts val="875"/>
                        </a:lnSpc>
                        <a:spcBef>
                          <a:spcPts val="40"/>
                        </a:spcBef>
                      </a:pPr>
                      <a:r>
                        <a:rPr sz="750" spc="-25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0.2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875"/>
                        </a:lnSpc>
                        <a:spcBef>
                          <a:spcPts val="40"/>
                        </a:spcBef>
                      </a:pPr>
                      <a:r>
                        <a:rPr sz="750" spc="-25" dirty="0">
                          <a:solidFill>
                            <a:srgbClr val="5B5B5B"/>
                          </a:solidFill>
                          <a:latin typeface="Arial MT"/>
                          <a:cs typeface="Arial MT"/>
                        </a:rPr>
                        <a:t>0.t</a:t>
                      </a:r>
                      <a:endParaRPr sz="7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8270">
                <a:tc>
                  <a:txBody>
                    <a:bodyPr/>
                    <a:lstStyle/>
                    <a:p>
                      <a:pPr marL="32384" algn="ctr">
                        <a:lnSpc>
                          <a:spcPts val="915"/>
                        </a:lnSpc>
                      </a:pPr>
                      <a:r>
                        <a:rPr sz="850" spc="-25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Soo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8419">
                        <a:lnSpc>
                          <a:spcPts val="915"/>
                        </a:lnSpc>
                      </a:pPr>
                      <a:r>
                        <a:rPr sz="850" spc="-50" dirty="0">
                          <a:solidFill>
                            <a:srgbClr val="595959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ts val="915"/>
                        </a:lnSpc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Milliontonnes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38430">
                        <a:lnSpc>
                          <a:spcPts val="915"/>
                        </a:lnSpc>
                      </a:pPr>
                      <a:r>
                        <a:rPr sz="850" spc="-55" dirty="0">
                          <a:solidFill>
                            <a:srgbClr val="595959"/>
                          </a:solidFill>
                          <a:latin typeface="Arial MT"/>
                          <a:cs typeface="Arial MT"/>
                        </a:rPr>
                        <a:t>0.Z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165735">
                        <a:lnSpc>
                          <a:spcPts val="915"/>
                        </a:lnSpc>
                      </a:pPr>
                      <a:r>
                        <a:rPr sz="85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0.2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5880" algn="ctr">
                        <a:lnSpc>
                          <a:spcPts val="91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0.1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7620" algn="ctr">
                        <a:lnSpc>
                          <a:spcPts val="915"/>
                        </a:lnSpc>
                      </a:pPr>
                      <a:r>
                        <a:rPr sz="85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0.2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915"/>
                        </a:lnSpc>
                      </a:pPr>
                      <a:r>
                        <a:rPr sz="850" spc="-25" dirty="0">
                          <a:solidFill>
                            <a:srgbClr val="595959"/>
                          </a:solidFill>
                          <a:latin typeface="Arial MT"/>
                          <a:cs typeface="Arial MT"/>
                        </a:rPr>
                        <a:t>0.î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0335">
                <a:tc gridSpan="3">
                  <a:txBody>
                    <a:bodyPr/>
                    <a:lstStyle/>
                    <a:p>
                      <a:pPr marL="89535">
                        <a:lnSpc>
                          <a:spcPts val="940"/>
                        </a:lnSpc>
                        <a:tabLst>
                          <a:tab pos="1052830" algn="l"/>
                        </a:tabLst>
                      </a:pPr>
                      <a:r>
                        <a:rPr sz="850" spc="-1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Scope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40" dirty="0">
                          <a:solidFill>
                            <a:srgbClr val="707070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-10" dirty="0">
                          <a:solidFill>
                            <a:srgbClr val="707070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+2</a:t>
                      </a:r>
                      <a:r>
                        <a:rPr sz="850" spc="-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•</a:t>
                      </a:r>
                      <a:r>
                        <a:rPr sz="850" spc="45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6B6B6B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r>
                        <a:rPr sz="850" dirty="0">
                          <a:solidFill>
                            <a:srgbClr val="6B6B6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80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Million</a:t>
                      </a:r>
                      <a:r>
                        <a:rPr sz="850" spc="-10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tonnes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7625">
                        <a:lnSpc>
                          <a:spcPts val="940"/>
                        </a:lnSpc>
                      </a:pPr>
                      <a:r>
                        <a:rPr sz="850" spc="-40" dirty="0">
                          <a:solidFill>
                            <a:srgbClr val="5B5B5B"/>
                          </a:solidFill>
                          <a:latin typeface="Arial MT"/>
                          <a:cs typeface="Arial MT"/>
                        </a:rPr>
                        <a:t>6.6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4925" algn="ct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6.8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52069" algn="ct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666666"/>
                          </a:solidFill>
                          <a:latin typeface="Arial MT"/>
                          <a:cs typeface="Arial MT"/>
                        </a:rPr>
                        <a:t>6Jâ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5.9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604" algn="ct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2.3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3350">
                <a:tc gridSpan="3">
                  <a:txBody>
                    <a:bodyPr/>
                    <a:lstStyle/>
                    <a:p>
                      <a:pPr marL="88900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190" dirty="0">
                          <a:solidFill>
                            <a:srgbClr val="5D5D5D"/>
                          </a:solidFill>
                          <a:latin typeface="Arial MT"/>
                          <a:cs typeface="Arial MT"/>
                        </a:rPr>
                        <a:t>CO2</a:t>
                      </a:r>
                      <a:r>
                        <a:rPr sz="850" spc="-40" dirty="0">
                          <a:solidFill>
                            <a:srgbClr val="5D5D5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emissions</a:t>
                      </a:r>
                      <a:r>
                        <a:rPr sz="8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intensity</a:t>
                      </a:r>
                      <a:r>
                        <a:rPr sz="850" spc="114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606060"/>
                          </a:solidFill>
                          <a:latin typeface="Arial MT"/>
                          <a:cs typeface="Arial MT"/>
                        </a:rPr>
                        <a:t>|</a:t>
                      </a:r>
                      <a:r>
                        <a:rPr sz="850" spc="95" dirty="0">
                          <a:solidFill>
                            <a:srgbClr val="606060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tCO2/tcs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0320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575757"/>
                          </a:solidFill>
                          <a:latin typeface="Arial MT"/>
                          <a:cs typeface="Arial MT"/>
                        </a:rPr>
                        <a:t>I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545454"/>
                          </a:solidFill>
                          <a:latin typeface="Arial MT"/>
                          <a:cs typeface="Arial MT"/>
                        </a:rPr>
                        <a:t>I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36195" algn="ct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20" dirty="0">
                          <a:solidFill>
                            <a:srgbClr val="505050"/>
                          </a:solidFill>
                          <a:latin typeface="Arial MT"/>
                          <a:cs typeface="Arial MT"/>
                        </a:rPr>
                        <a:t>2.02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52705" algn="ct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5D5D5D"/>
                          </a:solidFill>
                          <a:latin typeface="Arial MT"/>
                          <a:cs typeface="Arial MT"/>
                        </a:rPr>
                        <a:t>2.05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727272"/>
                          </a:solidFill>
                          <a:latin typeface="Arial MT"/>
                          <a:cs typeface="Arial MT"/>
                        </a:rPr>
                        <a:t>I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40640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75" dirty="0">
                          <a:solidFill>
                            <a:srgbClr val="565656"/>
                          </a:solidFill>
                          <a:latin typeface="Arial MT"/>
                          <a:cs typeface="Arial MT"/>
                        </a:rPr>
                        <a:t>+-</a:t>
                      </a:r>
                      <a:r>
                        <a:rPr sz="850" dirty="0">
                          <a:solidFill>
                            <a:srgbClr val="565656"/>
                          </a:solidFill>
                          <a:latin typeface="Arial MT"/>
                          <a:cs typeface="Arial MT"/>
                        </a:rPr>
                        <a:t>•*</a:t>
                      </a:r>
                      <a:r>
                        <a:rPr sz="850" spc="114" dirty="0">
                          <a:solidFill>
                            <a:srgbClr val="56565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757575"/>
                          </a:solidFill>
                          <a:latin typeface="Arial MT"/>
                          <a:cs typeface="Arial MT"/>
                        </a:rPr>
                        <a:t>I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4445" algn="ct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595959"/>
                          </a:solidFill>
                          <a:latin typeface="Arial MT"/>
                          <a:cs typeface="Arial MT"/>
                        </a:rPr>
                        <a:t>*</a:t>
                      </a:r>
                      <a:r>
                        <a:rPr sz="850" spc="-35" dirty="0">
                          <a:solidFill>
                            <a:srgbClr val="595959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595959"/>
                          </a:solidFill>
                          <a:latin typeface="Arial MT"/>
                          <a:cs typeface="Arial MT"/>
                        </a:rPr>
                        <a:t>+•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2518" y="9833782"/>
            <a:ext cx="7221197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0326" y="1341247"/>
            <a:ext cx="7175474" cy="2438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370936" y="4203591"/>
            <a:ext cx="51819" cy="14326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59593" y="3883521"/>
            <a:ext cx="54867" cy="9144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834799" y="855554"/>
            <a:ext cx="257429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80" dirty="0">
                <a:solidFill>
                  <a:srgbClr val="0857AF"/>
                </a:solidFill>
                <a:latin typeface="Arial MT"/>
                <a:cs typeface="Arial MT"/>
              </a:rPr>
              <a:t>B6.</a:t>
            </a:r>
            <a:r>
              <a:rPr sz="1300" spc="-4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75" dirty="0">
                <a:solidFill>
                  <a:srgbClr val="0857AF"/>
                </a:solidFill>
                <a:latin typeface="Arial MT"/>
                <a:cs typeface="Arial MT"/>
              </a:rPr>
              <a:t>Section</a:t>
            </a:r>
            <a:r>
              <a:rPr sz="1300" spc="-2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60" dirty="0">
                <a:solidFill>
                  <a:srgbClr val="0857AF"/>
                </a:solidFill>
                <a:latin typeface="Arial MT"/>
                <a:cs typeface="Arial MT"/>
              </a:rPr>
              <a:t>172,</a:t>
            </a:r>
            <a:r>
              <a:rPr sz="1300" spc="-9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80" dirty="0">
                <a:solidFill>
                  <a:srgbClr val="0857AF"/>
                </a:solidFill>
                <a:latin typeface="Arial MT"/>
                <a:cs typeface="Arial MT"/>
              </a:rPr>
              <a:t>Companies</a:t>
            </a:r>
            <a:r>
              <a:rPr sz="1300" spc="5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2AA"/>
                </a:solidFill>
                <a:latin typeface="Arial MT"/>
                <a:cs typeface="Arial MT"/>
              </a:rPr>
              <a:t>Act</a:t>
            </a:r>
            <a:r>
              <a:rPr sz="1300" spc="-20" dirty="0">
                <a:solidFill>
                  <a:srgbClr val="0852AA"/>
                </a:solidFill>
                <a:latin typeface="Arial MT"/>
                <a:cs typeface="Arial MT"/>
              </a:rPr>
              <a:t> 2006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506012" y="9961114"/>
            <a:ext cx="94615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424242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24242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24242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2424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 marL="198755">
              <a:lnSpc>
                <a:spcPct val="100000"/>
              </a:lnSpc>
              <a:spcBef>
                <a:spcPts val="45"/>
              </a:spcBef>
            </a:pPr>
            <a:r>
              <a:rPr spc="-45" dirty="0"/>
              <a:t>Pege</a:t>
            </a:r>
            <a:r>
              <a:rPr spc="10" dirty="0"/>
              <a:t> </a:t>
            </a:r>
            <a:r>
              <a:rPr spc="-25" dirty="0">
                <a:solidFill>
                  <a:srgbClr val="3B3B3B"/>
                </a:solidFill>
              </a:rPr>
              <a:t>27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3170284" y="9964163"/>
            <a:ext cx="111950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35218" y="1508650"/>
            <a:ext cx="2833370" cy="1068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970" marR="5080" indent="-1905" algn="just">
              <a:lnSpc>
                <a:spcPct val="114900"/>
              </a:lnSpc>
              <a:spcBef>
                <a:spcPts val="10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sets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how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had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regard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section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172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(I)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(a)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(fj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performing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duties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section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172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2006.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requires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way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consider,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good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faith,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would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most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likely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promote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success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whole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and,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doing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so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regard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(amongst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matters)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to: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39628" y="2624324"/>
            <a:ext cx="2831465" cy="1367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 marR="142240" indent="-3175">
              <a:lnSpc>
                <a:spcPct val="115300"/>
              </a:lnSpc>
              <a:spcBef>
                <a:spcPts val="100"/>
              </a:spcBef>
              <a:tabLst>
                <a:tab pos="233679" algn="l"/>
              </a:tabLst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a)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likely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consequences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decision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term;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interests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employees;</a:t>
            </a:r>
            <a:endParaRPr sz="850">
              <a:latin typeface="Arial MT"/>
              <a:cs typeface="Arial MT"/>
            </a:endParaRPr>
          </a:p>
          <a:p>
            <a:pPr marL="233679" marR="5080" indent="-221615">
              <a:lnSpc>
                <a:spcPct val="108200"/>
              </a:lnSpc>
              <a:spcBef>
                <a:spcPts val="145"/>
              </a:spcBef>
              <a:buAutoNum type="alphaLcParenR" startAt="3"/>
              <a:tabLst>
                <a:tab pos="238760" algn="l"/>
              </a:tabLst>
            </a:pPr>
            <a:r>
              <a:rPr sz="1275" spc="-135" baseline="3267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1275" spc="-89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97" baseline="3267" dirty="0">
                <a:solidFill>
                  <a:srgbClr val="3F3F3F"/>
                </a:solidFill>
                <a:latin typeface="Arial MT"/>
                <a:cs typeface="Arial MT"/>
              </a:rPr>
              <a:t>need</a:t>
            </a:r>
            <a:r>
              <a:rPr sz="1275" spc="-120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1275" spc="-37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75" baseline="3267" dirty="0">
                <a:solidFill>
                  <a:srgbClr val="3F3F3F"/>
                </a:solidFill>
                <a:latin typeface="Arial MT"/>
                <a:cs typeface="Arial MT"/>
              </a:rPr>
              <a:t>foster</a:t>
            </a:r>
            <a:r>
              <a:rPr sz="1275" spc="-30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0" baseline="3267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1275" spc="-89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04" baseline="3267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1275" spc="-15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04" baseline="3267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1275" spc="-2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7" baseline="3267" dirty="0">
                <a:solidFill>
                  <a:srgbClr val="3F3F3F"/>
                </a:solidFill>
                <a:latin typeface="Arial MT"/>
                <a:cs typeface="Arial MT"/>
              </a:rPr>
              <a:t>relationships</a:t>
            </a:r>
            <a:r>
              <a:rPr sz="1275" spc="60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0" baseline="3267" dirty="0">
                <a:solidFill>
                  <a:srgbClr val="3F3F3F"/>
                </a:solidFill>
                <a:latin typeface="Arial MT"/>
                <a:cs typeface="Arial MT"/>
              </a:rPr>
              <a:t>with 	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suppliers,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customers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others:</a:t>
            </a:r>
            <a:endParaRPr sz="850">
              <a:latin typeface="Arial MT"/>
              <a:cs typeface="Arial MT"/>
            </a:endParaRPr>
          </a:p>
          <a:p>
            <a:pPr marL="233679" marR="7620" indent="-221615">
              <a:lnSpc>
                <a:spcPct val="115300"/>
              </a:lnSpc>
              <a:buAutoNum type="alphaLcParenR" startAt="3"/>
              <a:tabLst>
                <a:tab pos="234950" algn="l"/>
              </a:tabLst>
            </a:pP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community 	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environment:</a:t>
            </a:r>
            <a:endParaRPr sz="850">
              <a:latin typeface="Arial MT"/>
              <a:cs typeface="Arial MT"/>
            </a:endParaRPr>
          </a:p>
          <a:p>
            <a:pPr marL="230504" marR="5715" indent="-215265">
              <a:lnSpc>
                <a:spcPts val="1180"/>
              </a:lnSpc>
              <a:spcBef>
                <a:spcPts val="35"/>
              </a:spcBef>
              <a:buAutoNum type="alphaLcParenR" startAt="3"/>
              <a:tabLst>
                <a:tab pos="234950" algn="l"/>
              </a:tabLst>
            </a:pP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desirability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maintaining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reputation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	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high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standards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conduct.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36854">
              <a:lnSpc>
                <a:spcPct val="100000"/>
              </a:lnSpc>
              <a:spcBef>
                <a:spcPts val="85"/>
              </a:spcBef>
            </a:pP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need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fairly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Company.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11099" y="4038731"/>
            <a:ext cx="2905125" cy="53086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1275" marR="46355" indent="4445" algn="just">
              <a:lnSpc>
                <a:spcPct val="114799"/>
              </a:lnSpc>
              <a:spcBef>
                <a:spcPts val="10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('TSUK‘)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Steel‘s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principal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operating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indìrect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subsidiary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Tata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Europe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(’TSE')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(’TSL')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Groups.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responùble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oversight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setting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priorities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ąnd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monitoring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Group.</a:t>
            </a:r>
            <a:endParaRPr sz="850">
              <a:latin typeface="Arial MT"/>
              <a:cs typeface="Arial MT"/>
            </a:endParaRPr>
          </a:p>
          <a:p>
            <a:pPr marL="42545" marR="30480" indent="2540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TSUX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promotes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hi</a:t>
            </a:r>
            <a:r>
              <a:rPr sz="1275" baseline="-6535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standards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corporate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throughout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Chain.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Board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holds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regular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meetings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consider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proposals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mateûaJ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matters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affectin</a:t>
            </a:r>
            <a:r>
              <a:rPr sz="1275" spc="-44" baseline="-9803" dirty="0">
                <a:solidFill>
                  <a:srgbClr val="3F3F3F"/>
                </a:solidFill>
                <a:latin typeface="Arial MT"/>
                <a:cs typeface="Arial MT"/>
              </a:rPr>
              <a:t>9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subsidiaries.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DuŃng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met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1J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times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via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Committees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via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circulation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was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appropriate.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Director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resi</a:t>
            </a:r>
            <a:r>
              <a:rPr sz="1275" spc="-15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ned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role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Chairman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assumed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Narendran.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Since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all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Dírec(ors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60" dirty="0">
                <a:solidFill>
                  <a:srgbClr val="3F3F3F"/>
                </a:solidFill>
                <a:latin typeface="Arial MT"/>
                <a:cs typeface="Arial MT"/>
              </a:rPr>
              <a:t>ąre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managers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employed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Group,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regular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interactions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taken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place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outside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formal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meetings.</a:t>
            </a:r>
            <a:endParaRPr sz="850">
              <a:latin typeface="Arial MT"/>
              <a:cs typeface="Arial MT"/>
            </a:endParaRPr>
          </a:p>
          <a:p>
            <a:pPr marL="43815" marR="45085" indent="-3175" algn="just">
              <a:lnSpc>
                <a:spcPct val="114999"/>
              </a:lnSpc>
              <a:spcBef>
                <a:spcPts val="555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Induction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materials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refreshed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via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portąl.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conscious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its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decisions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stakeholders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well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wider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society.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recognises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given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complexity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decisions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taken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align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stakeholder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interests.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Accordingly,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has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taken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decisions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believes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best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ïSUK's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objectives.</a:t>
            </a:r>
            <a:endParaRPr sz="850">
              <a:latin typeface="Arial MT"/>
              <a:cs typeface="Arial MT"/>
            </a:endParaRPr>
          </a:p>
          <a:p>
            <a:pPr marL="38100" algn="just">
              <a:lnSpc>
                <a:spcPct val="100000"/>
              </a:lnSpc>
              <a:spcBef>
                <a:spcPts val="730"/>
              </a:spcBef>
            </a:pPr>
            <a:r>
              <a:rPr sz="850" i="1" spc="-105" dirty="0">
                <a:solidFill>
                  <a:srgbClr val="2469B1"/>
                </a:solidFill>
                <a:latin typeface="Arial"/>
                <a:cs typeface="Arial"/>
              </a:rPr>
              <a:t>The</a:t>
            </a:r>
            <a:r>
              <a:rPr sz="850" i="1" spc="10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55" dirty="0">
                <a:solidFill>
                  <a:srgbClr val="2469B1"/>
                </a:solidFill>
                <a:latin typeface="Arial"/>
                <a:cs typeface="Arial"/>
              </a:rPr>
              <a:t>IikeIy</a:t>
            </a:r>
            <a:r>
              <a:rPr sz="850" i="1" spc="-30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90" dirty="0">
                <a:solidFill>
                  <a:srgbClr val="2469B1"/>
                </a:solidFill>
                <a:latin typeface="Arial"/>
                <a:cs typeface="Arial"/>
              </a:rPr>
              <a:t>consequences</a:t>
            </a:r>
            <a:r>
              <a:rPr sz="850" i="1" spc="80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2469B1"/>
                </a:solidFill>
                <a:latin typeface="Arial"/>
                <a:cs typeface="Arial"/>
              </a:rPr>
              <a:t>of</a:t>
            </a:r>
            <a:r>
              <a:rPr sz="850" i="1" spc="-10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2469B1"/>
                </a:solidFill>
                <a:latin typeface="Arial"/>
                <a:cs typeface="Arial"/>
              </a:rPr>
              <a:t>any</a:t>
            </a:r>
            <a:r>
              <a:rPr sz="850" i="1" spc="15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2469B1"/>
                </a:solidFill>
                <a:latin typeface="Arial"/>
                <a:cs typeface="Arial"/>
              </a:rPr>
              <a:t>decision</a:t>
            </a:r>
            <a:r>
              <a:rPr sz="850" i="1" spc="50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69B1"/>
                </a:solidFill>
                <a:latin typeface="Arial"/>
                <a:cs typeface="Arial"/>
              </a:rPr>
              <a:t>in</a:t>
            </a:r>
            <a:r>
              <a:rPr sz="850" i="1" spc="-30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55" dirty="0">
                <a:solidFill>
                  <a:srgbClr val="2469B1"/>
                </a:solidFill>
                <a:latin typeface="Arial"/>
                <a:cs typeface="Arial"/>
              </a:rPr>
              <a:t>the</a:t>
            </a:r>
            <a:r>
              <a:rPr sz="850" i="1" spc="-15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55" dirty="0">
                <a:solidFill>
                  <a:srgbClr val="2469B1"/>
                </a:solidFill>
                <a:latin typeface="Arial"/>
                <a:cs typeface="Arial"/>
              </a:rPr>
              <a:t>long</a:t>
            </a:r>
            <a:r>
              <a:rPr sz="850" i="1" spc="25" dirty="0">
                <a:solidFill>
                  <a:srgbClr val="2469B1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2469B1"/>
                </a:solidFill>
                <a:latin typeface="Arial"/>
                <a:cs typeface="Arial"/>
              </a:rPr>
              <a:t>term</a:t>
            </a:r>
            <a:endParaRPr sz="850">
              <a:latin typeface="Arial"/>
              <a:cs typeface="Arial"/>
            </a:endParaRPr>
          </a:p>
          <a:p>
            <a:pPr marL="41275" marR="56515" indent="1270" algn="just">
              <a:lnSpc>
                <a:spcPct val="115300"/>
              </a:lnSpc>
              <a:spcBef>
                <a:spcPts val="580"/>
              </a:spcBef>
            </a:pP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approves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Group.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capital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allocation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monitored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throughout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reviews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operational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performance.</a:t>
            </a:r>
            <a:endParaRPr sz="850">
              <a:latin typeface="Arial MT"/>
              <a:cs typeface="Arial MT"/>
            </a:endParaRPr>
          </a:p>
          <a:p>
            <a:pPr marL="38100" marR="45720" indent="1270" algn="just">
              <a:lnSpc>
                <a:spcPct val="114100"/>
              </a:lnSpc>
              <a:spcBef>
                <a:spcPts val="58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reviews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proposals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affecting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subsidiaries,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example,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health,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environmental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matters,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pensions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matcers,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liquidity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restructuring.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04961" y="1508650"/>
            <a:ext cx="2836545" cy="26320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11430" algn="just">
              <a:lnSpc>
                <a:spcPct val="114700"/>
              </a:lnSpc>
              <a:spcBef>
                <a:spcPts val="105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Certain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decisions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require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endorsement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reporting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board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ultimate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shareholder.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statement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pages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34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Report,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proposal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required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include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detailed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Critena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inform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decision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making.</a:t>
            </a:r>
            <a:endParaRPr sz="850">
              <a:latin typeface="Arial MT"/>
              <a:cs typeface="Arial MT"/>
            </a:endParaRPr>
          </a:p>
          <a:p>
            <a:pPr marL="12700" marR="5080" indent="2540" algn="just">
              <a:lnSpc>
                <a:spcPct val="115100"/>
              </a:lnSpc>
              <a:spcBef>
                <a:spcPts val="580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2024/25,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spent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time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çignificant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implications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stakeholders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decisions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modernisation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its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including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finalising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terms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arrangements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Majesty's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timing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preparations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safe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cessation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heavy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Talbot,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proposed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site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meet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aims.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addition,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supervision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focus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stability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Chain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monitor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assess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liquidity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shorter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term.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considered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proposals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plans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sustainability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887073" y="4149993"/>
            <a:ext cx="14624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75" baseline="13071" dirty="0">
                <a:solidFill>
                  <a:srgbClr val="3F3F3F"/>
                </a:solidFill>
                <a:latin typeface="Arial MT"/>
                <a:cs typeface="Arial MT"/>
              </a:rPr>
              <a:t>repo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•'•9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5" baseline="6535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1275" spc="412" baseline="65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5" baseline="6535" dirty="0">
                <a:solidFill>
                  <a:srgbClr val="3F3F3F"/>
                </a:solidFill>
                <a:latin typeface="Arial MT"/>
                <a:cs typeface="Arial MT"/>
              </a:rPr>
              <a:t>restructuring,</a:t>
            </a:r>
            <a:endParaRPr sz="1275" baseline="6535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415239" y="4134751"/>
            <a:ext cx="13284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roup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structure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simplification,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908009" y="4267351"/>
            <a:ext cx="2830195" cy="61722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635" algn="just">
              <a:lnSpc>
                <a:spcPct val="114500"/>
              </a:lnSpc>
              <a:spcBef>
                <a:spcPts val="8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capital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investments,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procurement,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financing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arrangements,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contract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renewals,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matters.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all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required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longer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term.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06041" y="4954742"/>
            <a:ext cx="2825750" cy="5213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105" dirty="0">
                <a:solidFill>
                  <a:srgbClr val="155BAF"/>
                </a:solidFill>
                <a:latin typeface="Arial"/>
                <a:cs typeface="Arial"/>
              </a:rPr>
              <a:t>The</a:t>
            </a:r>
            <a:r>
              <a:rPr sz="850" i="1" spc="-20" dirty="0">
                <a:solidFill>
                  <a:srgbClr val="155BAF"/>
                </a:solidFill>
                <a:latin typeface="Arial"/>
                <a:cs typeface="Arial"/>
              </a:rPr>
              <a:t> </a:t>
            </a:r>
            <a:r>
              <a:rPr sz="850" spc="-60" dirty="0">
                <a:solidFill>
                  <a:srgbClr val="155BAF"/>
                </a:solidFill>
                <a:latin typeface="Arial MT"/>
                <a:cs typeface="Arial MT"/>
              </a:rPr>
              <a:t>interests</a:t>
            </a:r>
            <a:r>
              <a:rPr sz="850" spc="-20" dirty="0">
                <a:solidFill>
                  <a:srgbClr val="155BAF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155BAF"/>
                </a:solidFill>
                <a:latin typeface="Arial"/>
                <a:cs typeface="Arial"/>
              </a:rPr>
              <a:t>a/the</a:t>
            </a:r>
            <a:r>
              <a:rPr sz="850" i="1" spc="-20" dirty="0">
                <a:solidFill>
                  <a:srgbClr val="155BAF"/>
                </a:solidFill>
                <a:latin typeface="Arial"/>
                <a:cs typeface="Arial"/>
              </a:rPr>
              <a:t> </a:t>
            </a:r>
            <a:r>
              <a:rPr sz="850" spc="-70" dirty="0">
                <a:solidFill>
                  <a:srgbClr val="155BAF"/>
                </a:solidFill>
                <a:latin typeface="Arial MT"/>
                <a:cs typeface="Arial MT"/>
              </a:rPr>
              <a:t>Company's</a:t>
            </a:r>
            <a:r>
              <a:rPr sz="850" spc="25" dirty="0">
                <a:solidFill>
                  <a:srgbClr val="155BA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155BAF"/>
                </a:solidFill>
                <a:latin typeface="Arial MT"/>
                <a:cs typeface="Arial MT"/>
              </a:rPr>
              <a:t>employees</a:t>
            </a:r>
            <a:endParaRPr sz="850">
              <a:latin typeface="Arial MT"/>
              <a:cs typeface="Arial MT"/>
            </a:endParaRPr>
          </a:p>
          <a:p>
            <a:pPr marL="18415" marR="5080" indent="-1270">
              <a:lnSpc>
                <a:spcPct val="112999"/>
              </a:lnSpc>
              <a:spcBef>
                <a:spcPts val="57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Disclosures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page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33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907809" y="5529344"/>
            <a:ext cx="2839720" cy="151320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3970" marR="5080" indent="-1905" algn="just">
              <a:lnSpc>
                <a:spcPct val="114999"/>
              </a:lnSpc>
              <a:spcBef>
                <a:spcPts val="80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regard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interests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Company's employees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decision-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making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has,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particular,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engaged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length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detail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their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representatives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decarbonisation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faced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months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formal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informal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consultation.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Throughout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period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change,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recognised,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taken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address,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importance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attracting,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retaining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motivating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enable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operate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effectively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deliver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strategic objectives.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80871" y="7090068"/>
            <a:ext cx="2884805" cy="18122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 marR="30480" indent="4445" algn="just">
              <a:lnSpc>
                <a:spcPct val="114900"/>
              </a:lnSpc>
              <a:spcBef>
                <a:spcPts val="105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prioritises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health,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safety,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wellbeing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workforce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partners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who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sites.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meetings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89" baseline="3267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1275" spc="2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7" baseline="3267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1275" spc="-2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12" baseline="3267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1275" spc="75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7" baseline="3267" dirty="0">
                <a:solidFill>
                  <a:srgbClr val="3F3F3F"/>
                </a:solidFill>
                <a:latin typeface="Arial MT"/>
                <a:cs typeface="Arial MT"/>
              </a:rPr>
              <a:t>reflected</a:t>
            </a:r>
            <a:r>
              <a:rPr sz="1275" spc="67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44" baseline="3267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1275" spc="-30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82" baseline="3267" dirty="0">
                <a:solidFill>
                  <a:srgbClr val="3F3F3F"/>
                </a:solidFill>
                <a:latin typeface="Arial MT"/>
                <a:cs typeface="Arial MT"/>
              </a:rPr>
              <a:t>improvements</a:t>
            </a:r>
            <a:r>
              <a:rPr sz="1275" spc="187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89" baseline="3267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1275" spc="-7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52" baseline="3267" dirty="0">
                <a:solidFill>
                  <a:srgbClr val="3F3F3F"/>
                </a:solidFill>
                <a:latin typeface="Arial MT"/>
                <a:cs typeface="Arial MT"/>
              </a:rPr>
              <a:t>cháIIpn</a:t>
            </a:r>
            <a:r>
              <a:rPr sz="1275" spc="-52" baseline="-6535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750" spc="-52" baseline="5555" dirty="0">
                <a:solidFill>
                  <a:srgbClr val="3F3F3F"/>
                </a:solidFill>
                <a:latin typeface="Arial MT"/>
                <a:cs typeface="Arial MT"/>
              </a:rPr>
              <a:t>e</a:t>
            </a:r>
            <a:r>
              <a:rPr sz="500" spc="-35" dirty="0">
                <a:solidFill>
                  <a:srgbClr val="3F3F3F"/>
                </a:solidFill>
                <a:latin typeface="Arial MT"/>
                <a:cs typeface="Arial MT"/>
              </a:rPr>
              <a:t>5</a:t>
            </a:r>
            <a:r>
              <a:rPr sz="50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75" baseline="3267" dirty="0">
                <a:solidFill>
                  <a:srgbClr val="3F3F3F"/>
                </a:solidFill>
                <a:latin typeface="Arial MT"/>
                <a:cs typeface="Arial MT"/>
              </a:rPr>
              <a:t>durìng</a:t>
            </a:r>
            <a:r>
              <a:rPr sz="1275" spc="-44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Health,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wellbeing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feature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prominently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communications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reinforce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țhis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remains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core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Company.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conducted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tours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sites,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40" dirty="0">
                <a:solidFill>
                  <a:srgbClr val="3F3F3F"/>
                </a:solidFill>
                <a:latin typeface="Arial MT"/>
                <a:cs typeface="Arial MT"/>
              </a:rPr>
              <a:t>țhe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control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major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accident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hazards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considering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appropriate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mitigate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risks.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7760" y="9882554"/>
            <a:ext cx="724253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31663" y="1356488"/>
            <a:ext cx="7212052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56137" y="867747"/>
            <a:ext cx="257111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80" dirty="0">
                <a:solidFill>
                  <a:srgbClr val="0C57A8"/>
                </a:solidFill>
                <a:latin typeface="Arial MT"/>
                <a:cs typeface="Arial MT"/>
              </a:rPr>
              <a:t>B6.</a:t>
            </a:r>
            <a:r>
              <a:rPr sz="1300" spc="-4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70" dirty="0">
                <a:solidFill>
                  <a:srgbClr val="0C57A8"/>
                </a:solidFill>
                <a:latin typeface="Arial MT"/>
                <a:cs typeface="Arial MT"/>
              </a:rPr>
              <a:t>Section</a:t>
            </a:r>
            <a:r>
              <a:rPr sz="1300" spc="-2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70" dirty="0">
                <a:solidFill>
                  <a:srgbClr val="0C57A8"/>
                </a:solidFill>
                <a:latin typeface="Arial MT"/>
                <a:cs typeface="Arial MT"/>
              </a:rPr>
              <a:t>172,</a:t>
            </a:r>
            <a:r>
              <a:rPr sz="1300" spc="-9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80" dirty="0">
                <a:solidFill>
                  <a:srgbClr val="0C57A8"/>
                </a:solidFill>
                <a:latin typeface="Arial MT"/>
                <a:cs typeface="Arial MT"/>
              </a:rPr>
              <a:t>Companies</a:t>
            </a:r>
            <a:r>
              <a:rPr sz="1300" spc="4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7A8"/>
                </a:solidFill>
                <a:latin typeface="Arial MT"/>
                <a:cs typeface="Arial MT"/>
              </a:rPr>
              <a:t>Act</a:t>
            </a:r>
            <a:r>
              <a:rPr sz="130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20" dirty="0">
                <a:solidFill>
                  <a:srgbClr val="0C57A8"/>
                </a:solidFill>
                <a:latin typeface="Arial MT"/>
                <a:cs typeface="Arial MT"/>
              </a:rPr>
              <a:t>2006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3446" y="10009888"/>
            <a:ext cx="944244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US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197717" y="10009888"/>
            <a:ext cx="11214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</a:t>
            </a:r>
            <a:r>
              <a:rPr sz="850" spc="22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9602" rIns="0" bIns="0" rtlCol="0">
            <a:spAutoFit/>
          </a:bodyPr>
          <a:lstStyle/>
          <a:p>
            <a:pPr marL="243840">
              <a:lnSpc>
                <a:spcPct val="100000"/>
              </a:lnSpc>
              <a:spcBef>
                <a:spcPts val="20"/>
              </a:spcBef>
            </a:pPr>
            <a:r>
              <a:rPr spc="-10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25252"/>
                </a:solidFill>
                <a:latin typeface="Arial MT"/>
                <a:cs typeface="Arial MT"/>
              </a:rPr>
              <a:t>28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6517" y="1560471"/>
            <a:ext cx="2896870" cy="771017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40640" algn="just">
              <a:lnSpc>
                <a:spcPct val="100000"/>
              </a:lnSpc>
              <a:spcBef>
                <a:spcPts val="229"/>
              </a:spcBef>
            </a:pPr>
            <a:r>
              <a:rPr sz="850" i="1" spc="-50" dirty="0">
                <a:solidFill>
                  <a:srgbClr val="1664AE"/>
                </a:solidFill>
                <a:latin typeface="Arial"/>
                <a:cs typeface="Arial"/>
              </a:rPr>
              <a:t>The</a:t>
            </a:r>
            <a:r>
              <a:rPr sz="850" i="1" spc="105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50" dirty="0">
                <a:solidFill>
                  <a:srgbClr val="1664AE"/>
                </a:solidFill>
                <a:latin typeface="Arial"/>
                <a:cs typeface="Arial"/>
              </a:rPr>
              <a:t>need</a:t>
            </a:r>
            <a:r>
              <a:rPr sz="850" i="1" spc="120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64AE"/>
                </a:solidFill>
                <a:latin typeface="Arial"/>
                <a:cs typeface="Arial"/>
              </a:rPr>
              <a:t>to</a:t>
            </a:r>
            <a:r>
              <a:rPr sz="850" i="1" spc="80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1664AE"/>
                </a:solidFill>
                <a:latin typeface="Arial"/>
                <a:cs typeface="Arial"/>
              </a:rPr>
              <a:t>foster</a:t>
            </a:r>
            <a:r>
              <a:rPr sz="850" i="1" spc="150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664AE"/>
                </a:solidFill>
                <a:latin typeface="Arial"/>
                <a:cs typeface="Arial"/>
              </a:rPr>
              <a:t>the</a:t>
            </a:r>
            <a:r>
              <a:rPr sz="850" i="1" spc="85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64AE"/>
                </a:solidFill>
                <a:latin typeface="Arial"/>
                <a:cs typeface="Arial"/>
              </a:rPr>
              <a:t>Co</a:t>
            </a:r>
            <a:r>
              <a:rPr sz="850" i="1" spc="240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64AE"/>
                </a:solidFill>
                <a:latin typeface="Arial"/>
                <a:cs typeface="Arial"/>
              </a:rPr>
              <a:t>f›^^</a:t>
            </a:r>
            <a:r>
              <a:rPr sz="1275" i="1" baseline="6535" dirty="0">
                <a:solidFill>
                  <a:srgbClr val="1664AE"/>
                </a:solidFill>
                <a:latin typeface="Arial"/>
                <a:cs typeface="Arial"/>
              </a:rPr>
              <a:t>/S</a:t>
            </a:r>
            <a:r>
              <a:rPr sz="1275" i="1" spc="270" baseline="6535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1664AE"/>
                </a:solidFill>
                <a:latin typeface="Arial"/>
                <a:cs typeface="Arial"/>
              </a:rPr>
              <a:t>business</a:t>
            </a:r>
            <a:r>
              <a:rPr sz="850" i="1" spc="200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40" dirty="0">
                <a:solidFill>
                  <a:srgbClr val="1664AE"/>
                </a:solidFill>
                <a:latin typeface="Arial"/>
                <a:cs typeface="Arial"/>
              </a:rPr>
              <a:t>relationship›</a:t>
            </a:r>
            <a:r>
              <a:rPr sz="850" i="1" spc="185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1664AE"/>
                </a:solidFill>
                <a:latin typeface="Arial"/>
                <a:cs typeface="Arial"/>
              </a:rPr>
              <a:t>with</a:t>
            </a:r>
            <a:endParaRPr sz="850">
              <a:latin typeface="Arial"/>
              <a:cs typeface="Arial"/>
            </a:endParaRPr>
          </a:p>
          <a:p>
            <a:pPr marL="41910" algn="just">
              <a:lnSpc>
                <a:spcPct val="100000"/>
              </a:lnSpc>
              <a:spcBef>
                <a:spcPts val="135"/>
              </a:spcBef>
            </a:pPr>
            <a:r>
              <a:rPr sz="850" spc="-75" dirty="0">
                <a:solidFill>
                  <a:srgbClr val="1664AE"/>
                </a:solidFill>
                <a:latin typeface="Arial MT"/>
                <a:cs typeface="Arial MT"/>
              </a:rPr>
              <a:t>supp/iers,</a:t>
            </a:r>
            <a:r>
              <a:rPr sz="850" spc="30" dirty="0">
                <a:solidFill>
                  <a:srgbClr val="1664AE"/>
                </a:solidFill>
                <a:latin typeface="Arial MT"/>
                <a:cs typeface="Arial MT"/>
              </a:rPr>
              <a:t> </a:t>
            </a:r>
            <a:r>
              <a:rPr sz="850" i="1" spc="-80" dirty="0">
                <a:solidFill>
                  <a:srgbClr val="1664AE"/>
                </a:solidFill>
                <a:latin typeface="Arial"/>
                <a:cs typeface="Arial"/>
              </a:rPr>
              <a:t>customers</a:t>
            </a:r>
            <a:r>
              <a:rPr sz="850" i="1" spc="55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1664AE"/>
                </a:solidFill>
                <a:latin typeface="Arial"/>
                <a:cs typeface="Arial"/>
              </a:rPr>
              <a:t>and</a:t>
            </a:r>
            <a:r>
              <a:rPr sz="850" i="1" spc="15" dirty="0">
                <a:solidFill>
                  <a:srgbClr val="1664AE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664AE"/>
                </a:solidFill>
                <a:latin typeface="Arial"/>
                <a:cs typeface="Arial"/>
              </a:rPr>
              <a:t>others</a:t>
            </a:r>
            <a:endParaRPr sz="850">
              <a:latin typeface="Arial"/>
              <a:cs typeface="Arial"/>
            </a:endParaRPr>
          </a:p>
          <a:p>
            <a:pPr marL="38100" marR="38100" indent="4445" algn="just">
              <a:lnSpc>
                <a:spcPct val="115300"/>
              </a:lnSpc>
            </a:pP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has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regard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range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stakeholder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relationships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decision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making.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Relationships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suppliers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customers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principally</a:t>
            </a:r>
            <a:r>
              <a:rPr sz="850" spc="4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managed</a:t>
            </a:r>
            <a:r>
              <a:rPr sz="850" spc="4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4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engagement</a:t>
            </a:r>
            <a:r>
              <a:rPr sz="850" spc="4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8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procurement</a:t>
            </a:r>
            <a:r>
              <a:rPr sz="850" spc="3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commercial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functions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3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were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represented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responsible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senior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managers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parts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business.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monitors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its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supplier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relationships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facets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its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supply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chain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5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ensure</a:t>
            </a:r>
            <a:r>
              <a:rPr sz="850" spc="5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8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continued,</a:t>
            </a:r>
            <a:r>
              <a:rPr sz="850" spc="5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sustainable</a:t>
            </a:r>
            <a:r>
              <a:rPr sz="850" spc="5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Supply</a:t>
            </a:r>
            <a:r>
              <a:rPr sz="850" spc="5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utilities,</a:t>
            </a:r>
            <a:endParaRPr sz="850">
              <a:latin typeface="Arial MT"/>
              <a:cs typeface="Arial MT"/>
            </a:endParaRPr>
          </a:p>
          <a:p>
            <a:pPr marL="43180" algn="just">
              <a:lnSpc>
                <a:spcPct val="100000"/>
              </a:lnSpc>
              <a:spcBef>
                <a:spcPts val="180"/>
              </a:spcBef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transportation,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raw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materials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deliver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customer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demand.</a:t>
            </a:r>
            <a:endParaRPr sz="850">
              <a:latin typeface="Arial MT"/>
              <a:cs typeface="Arial MT"/>
            </a:endParaRPr>
          </a:p>
          <a:p>
            <a:pPr marL="40640" marR="34290" indent="3810" algn="just">
              <a:lnSpc>
                <a:spcPct val="115799"/>
              </a:lnSpc>
              <a:spcBef>
                <a:spcPts val="545"/>
              </a:spcBef>
            </a:pPr>
            <a:r>
              <a:rPr sz="850" spc="-18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started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put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into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effect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plans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transition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existing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primary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operations,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Company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maintained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regular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dialogue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communication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with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customers,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suppliers,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stakeholders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explain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plans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steps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able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take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mitigate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their impact.</a:t>
            </a:r>
            <a:endParaRPr sz="850">
              <a:latin typeface="Arial MT"/>
              <a:cs typeface="Arial MT"/>
            </a:endParaRPr>
          </a:p>
          <a:p>
            <a:pPr marL="43815" marR="30480" indent="-1905" algn="just">
              <a:lnSpc>
                <a:spcPct val="115599"/>
              </a:lnSpc>
              <a:spcBef>
                <a:spcPts val="55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regard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relations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UK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Government,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devolved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administrations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(especially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Walesj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local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politicians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senior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managers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have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participated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numerous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discussions</a:t>
            </a:r>
            <a:r>
              <a:rPr sz="850" spc="3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3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these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stakeholders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both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general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particular,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connection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developing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Companys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plans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decarbonised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primary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steelmaking.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Further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be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found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Corporate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Governance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Principle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6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33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2024/25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Annual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  <a:p>
            <a:pPr marL="47625" marR="36830" indent="1905" algn="just">
              <a:lnSpc>
                <a:spcPct val="115300"/>
              </a:lnSpc>
              <a:spcBef>
                <a:spcPts val="575"/>
              </a:spcBef>
            </a:pPr>
            <a:r>
              <a:rPr sz="850" i="1" dirty="0">
                <a:solidFill>
                  <a:srgbClr val="1C64AC"/>
                </a:solidFill>
                <a:latin typeface="Times New Roman"/>
                <a:cs typeface="Times New Roman"/>
              </a:rPr>
              <a:t>the</a:t>
            </a:r>
            <a:r>
              <a:rPr sz="850" i="1" spc="195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i="1" spc="-10" dirty="0">
                <a:solidFill>
                  <a:srgbClr val="1C64AC"/>
                </a:solidFill>
                <a:latin typeface="Times New Roman"/>
                <a:cs typeface="Times New Roman"/>
              </a:rPr>
              <a:t>impoct</a:t>
            </a:r>
            <a:r>
              <a:rPr sz="850" i="1" spc="-15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1C64AC"/>
                </a:solidFill>
                <a:latin typeface="Times New Roman"/>
                <a:cs typeface="Times New Roman"/>
              </a:rPr>
              <a:t>o(rfie</a:t>
            </a:r>
            <a:r>
              <a:rPr sz="850" spc="-30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b="1" i="1" spc="-25" dirty="0">
                <a:solidFill>
                  <a:srgbClr val="1C64AC"/>
                </a:solidFill>
                <a:latin typeface="Times New Roman"/>
                <a:cs typeface="Times New Roman"/>
              </a:rPr>
              <a:t>Compon/’s</a:t>
            </a:r>
            <a:r>
              <a:rPr sz="850" b="1" i="1" spc="-15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i="1" spc="-25" dirty="0">
                <a:solidFill>
                  <a:srgbClr val="1C64AC"/>
                </a:solidFill>
                <a:latin typeface="Times New Roman"/>
                <a:cs typeface="Times New Roman"/>
              </a:rPr>
              <a:t>operations</a:t>
            </a:r>
            <a:r>
              <a:rPr sz="850" i="1" dirty="0">
                <a:solidFill>
                  <a:srgbClr val="1C64AC"/>
                </a:solidFill>
                <a:latin typeface="Times New Roman"/>
                <a:cs typeface="Times New Roman"/>
              </a:rPr>
              <a:t> on</a:t>
            </a:r>
            <a:r>
              <a:rPr sz="850" i="1" spc="-40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i="1" dirty="0">
                <a:solidFill>
                  <a:srgbClr val="1C64AC"/>
                </a:solidFill>
                <a:latin typeface="Times New Roman"/>
                <a:cs typeface="Times New Roman"/>
              </a:rPr>
              <a:t>the</a:t>
            </a:r>
            <a:r>
              <a:rPr sz="850" i="1" spc="-35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i="1" spc="-10" dirty="0">
                <a:solidFill>
                  <a:srgbClr val="1C64AC"/>
                </a:solidFill>
                <a:latin typeface="Times New Roman"/>
                <a:cs typeface="Times New Roman"/>
              </a:rPr>
              <a:t>community</a:t>
            </a:r>
            <a:r>
              <a:rPr sz="850" i="1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i="1" spc="-20" dirty="0">
                <a:solidFill>
                  <a:srgbClr val="1C64AC"/>
                </a:solidFill>
                <a:latin typeface="Times New Roman"/>
                <a:cs typeface="Times New Roman"/>
              </a:rPr>
              <a:t>and</a:t>
            </a:r>
            <a:r>
              <a:rPr sz="850" i="1" spc="-35" dirty="0">
                <a:solidFill>
                  <a:srgbClr val="1C64AC"/>
                </a:solidFill>
                <a:latin typeface="Times New Roman"/>
                <a:cs typeface="Times New Roman"/>
              </a:rPr>
              <a:t> </a:t>
            </a:r>
            <a:r>
              <a:rPr sz="850" i="1" spc="-25" dirty="0">
                <a:solidFill>
                  <a:srgbClr val="1C64AC"/>
                </a:solidFill>
                <a:latin typeface="Times New Roman"/>
                <a:cs typeface="Times New Roman"/>
              </a:rPr>
              <a:t>the</a:t>
            </a:r>
            <a:r>
              <a:rPr sz="850" i="1" spc="-10" dirty="0">
                <a:solidFill>
                  <a:srgbClr val="1C64AC"/>
                </a:solidFill>
                <a:latin typeface="Times New Roman"/>
                <a:cs typeface="Times New Roman"/>
              </a:rPr>
              <a:t> environment</a:t>
            </a:r>
            <a:endParaRPr sz="850">
              <a:latin typeface="Times New Roman"/>
              <a:cs typeface="Times New Roman"/>
            </a:endParaRPr>
          </a:p>
          <a:p>
            <a:pPr marL="46355" marR="31115" indent="1905" algn="just">
              <a:lnSpc>
                <a:spcPct val="115300"/>
              </a:lnSpc>
              <a:spcBef>
                <a:spcPts val="575"/>
              </a:spcBef>
            </a:pP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conscious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impact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manufacturing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environment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communities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operates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considered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particular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proposed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operations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Talbot.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performance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regularly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reviewed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key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ambition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should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neutral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2045.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continues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review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ongoing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strategy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receives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regular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updates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implementation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progress.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conscious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effort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concerns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whole</a:t>
            </a:r>
            <a:r>
              <a:rPr sz="850" spc="3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society</a:t>
            </a:r>
            <a:r>
              <a:rPr sz="850" spc="2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requires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positive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industrial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policy</a:t>
            </a:r>
            <a:r>
              <a:rPr sz="850" spc="3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interventions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enable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industry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make</a:t>
            </a:r>
            <a:r>
              <a:rPr sz="850" spc="2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very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substantial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investments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required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become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neutral.</a:t>
            </a:r>
            <a:endParaRPr sz="850">
              <a:latin typeface="Arial MT"/>
              <a:cs typeface="Arial MT"/>
            </a:endParaRPr>
          </a:p>
          <a:p>
            <a:pPr marL="46990" marR="34925" indent="-3175" algn="just">
              <a:lnSpc>
                <a:spcPct val="115300"/>
              </a:lnSpc>
              <a:spcBef>
                <a:spcPts val="60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case,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committed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minimising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impact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operations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systematic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implementation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control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continuous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improvement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performance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wherever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possible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takes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account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impact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operations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communities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operates.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manufacturing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operations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independently</a:t>
            </a:r>
            <a:r>
              <a:rPr sz="850" spc="3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certified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3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meeting</a:t>
            </a:r>
            <a:r>
              <a:rPr sz="850" spc="3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international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management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system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standard,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ISO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23191" y="1551327"/>
            <a:ext cx="2849880" cy="47688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14604" algn="just">
              <a:lnSpc>
                <a:spcPct val="115300"/>
              </a:lnSpc>
              <a:spcBef>
                <a:spcPts val="125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J4001:2015.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Furthermore,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almost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products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manufactured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18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independently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certified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meeting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requirements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sustainable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sourcing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standard,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BES6001.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902059" y="2228045"/>
            <a:ext cx="2896870" cy="1818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indent="1270" algn="just">
              <a:lnSpc>
                <a:spcPct val="115300"/>
              </a:lnSpc>
              <a:spcBef>
                <a:spcPts val="100"/>
              </a:spcBef>
            </a:pP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5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continues</a:t>
            </a:r>
            <a:r>
              <a:rPr sz="850" spc="6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50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6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South</a:t>
            </a:r>
            <a:r>
              <a:rPr sz="850" spc="5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Wales</a:t>
            </a:r>
            <a:r>
              <a:rPr sz="850" spc="5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Industrial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Cluster,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network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industries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South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Wales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working</a:t>
            </a:r>
            <a:r>
              <a:rPr sz="850" spc="9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1275" spc="-44" baseline="-9803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ether</a:t>
            </a:r>
            <a:r>
              <a:rPr sz="850" spc="7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81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develop</a:t>
            </a:r>
            <a:r>
              <a:rPr sz="850" spc="9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shared</a:t>
            </a:r>
            <a:r>
              <a:rPr sz="850" spc="8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infrastructure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drive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zero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carbon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heavy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industry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South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Wales.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regards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progress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commitment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relation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sustainability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found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sustainability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report.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major</a:t>
            </a:r>
            <a:r>
              <a:rPr sz="850" spc="2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employer</a:t>
            </a:r>
            <a:r>
              <a:rPr sz="850" spc="2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areas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operations,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acts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cornerstone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local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businesses.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supports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number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community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initiatives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along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contracting</a:t>
            </a:r>
            <a:r>
              <a:rPr sz="850" spc="4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partners,</a:t>
            </a:r>
            <a:r>
              <a:rPr sz="850" spc="4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3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4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3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available</a:t>
            </a:r>
            <a:r>
              <a:rPr sz="850" spc="43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4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corporate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Governance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33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2024/25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Annual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924331" y="4090552"/>
            <a:ext cx="2852420" cy="390906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280"/>
              </a:spcBef>
            </a:pPr>
            <a:r>
              <a:rPr sz="850" i="1" spc="-105" dirty="0">
                <a:solidFill>
                  <a:srgbClr val="2D6EAF"/>
                </a:solidFill>
                <a:latin typeface="Arial"/>
                <a:cs typeface="Arial"/>
              </a:rPr>
              <a:t>The</a:t>
            </a:r>
            <a:r>
              <a:rPr sz="850" i="1" spc="-10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spc="-40" dirty="0">
                <a:solidFill>
                  <a:srgbClr val="2D6EAF"/>
                </a:solidFill>
                <a:latin typeface="Arial"/>
                <a:cs typeface="Arial"/>
              </a:rPr>
              <a:t>desirability</a:t>
            </a:r>
            <a:r>
              <a:rPr sz="850" i="1" spc="-5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2D6EAF"/>
                </a:solidFill>
                <a:latin typeface="Arial"/>
                <a:cs typeface="Arial"/>
              </a:rPr>
              <a:t>of </a:t>
            </a:r>
            <a:r>
              <a:rPr sz="850" i="1" spc="-50" dirty="0">
                <a:solidFill>
                  <a:srgbClr val="2D6EAF"/>
                </a:solidFill>
                <a:latin typeface="Arial"/>
                <a:cs typeface="Arial"/>
              </a:rPr>
              <a:t>the</a:t>
            </a:r>
            <a:r>
              <a:rPr sz="850" i="1" spc="-25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2D6EAF"/>
                </a:solidFill>
                <a:latin typeface="Arial"/>
                <a:cs typeface="Arial"/>
              </a:rPr>
              <a:t>Company</a:t>
            </a:r>
            <a:r>
              <a:rPr sz="850" i="1" spc="65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spc="-40" dirty="0">
                <a:solidFill>
                  <a:srgbClr val="2D6EAF"/>
                </a:solidFill>
                <a:latin typeface="Arial"/>
                <a:cs typeface="Arial"/>
              </a:rPr>
              <a:t>maintaining</a:t>
            </a:r>
            <a:r>
              <a:rPr sz="850" i="1" spc="45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2D6EAF"/>
                </a:solidFill>
                <a:latin typeface="Arial"/>
                <a:cs typeface="Arial"/>
              </a:rPr>
              <a:t>a</a:t>
            </a:r>
            <a:r>
              <a:rPr sz="850" i="1" spc="-30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spc="-45" dirty="0">
                <a:solidFill>
                  <a:srgbClr val="2D6EAF"/>
                </a:solidFill>
                <a:latin typeface="Arial"/>
                <a:cs typeface="Arial"/>
              </a:rPr>
              <a:t>reputation</a:t>
            </a:r>
            <a:r>
              <a:rPr sz="850" i="1" spc="-10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2D6EAF"/>
                </a:solidFill>
                <a:latin typeface="Arial"/>
                <a:cs typeface="Arial"/>
              </a:rPr>
              <a:t>for</a:t>
            </a:r>
            <a:r>
              <a:rPr sz="850" i="1" spc="20" dirty="0">
                <a:solidFill>
                  <a:srgbClr val="2D6EAF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2D6EAF"/>
                </a:solidFill>
                <a:latin typeface="Arial"/>
                <a:cs typeface="Arial"/>
              </a:rPr>
              <a:t>high</a:t>
            </a:r>
            <a:endParaRPr sz="850">
              <a:latin typeface="Arial"/>
              <a:cs typeface="Arial"/>
            </a:endParaRPr>
          </a:p>
          <a:p>
            <a:pPr marL="13335" algn="just">
              <a:lnSpc>
                <a:spcPct val="100000"/>
              </a:lnSpc>
              <a:spcBef>
                <a:spcPts val="180"/>
              </a:spcBef>
            </a:pPr>
            <a:r>
              <a:rPr sz="850" spc="-65" dirty="0">
                <a:solidFill>
                  <a:srgbClr val="2D6EAF"/>
                </a:solidFill>
                <a:latin typeface="Arial MT"/>
                <a:cs typeface="Arial MT"/>
              </a:rPr>
              <a:t>standards</a:t>
            </a:r>
            <a:r>
              <a:rPr sz="850" spc="5" dirty="0">
                <a:solidFill>
                  <a:srgbClr val="2D6EA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2D6EAF"/>
                </a:solidFill>
                <a:latin typeface="Arial MT"/>
                <a:cs typeface="Arial MT"/>
              </a:rPr>
              <a:t>o/business</a:t>
            </a:r>
            <a:r>
              <a:rPr sz="850" spc="45" dirty="0">
                <a:solidFill>
                  <a:srgbClr val="2D6EAF"/>
                </a:solidFill>
                <a:latin typeface="Arial MT"/>
                <a:cs typeface="Arial MT"/>
              </a:rPr>
              <a:t> </a:t>
            </a:r>
            <a:r>
              <a:rPr sz="850" i="1" spc="-10" dirty="0">
                <a:solidFill>
                  <a:srgbClr val="2D6EAF"/>
                </a:solidFill>
                <a:latin typeface="Arial"/>
                <a:cs typeface="Arial"/>
              </a:rPr>
              <a:t>conduct</a:t>
            </a:r>
            <a:endParaRPr sz="850">
              <a:latin typeface="Arial"/>
              <a:cs typeface="Arial"/>
            </a:endParaRPr>
          </a:p>
          <a:p>
            <a:pPr marL="17145" marR="5080" algn="just">
              <a:lnSpc>
                <a:spcPct val="115300"/>
              </a:lnSpc>
              <a:spcBef>
                <a:spcPts val="575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committed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maintain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reputation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high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standards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conduct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dealings.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five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values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set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out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Corporate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Governance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pages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3J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34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2024/25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Annual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Report.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addition,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Code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Conduct,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series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principles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supporting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values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ethical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conduct,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apply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branded</a:t>
            </a:r>
            <a:r>
              <a:rPr sz="850" spc="4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companies.</a:t>
            </a:r>
            <a:r>
              <a:rPr sz="850" spc="4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45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expects</a:t>
            </a:r>
            <a:r>
              <a:rPr sz="850" spc="45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honesty,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integrity,</a:t>
            </a:r>
            <a:r>
              <a:rPr sz="850" spc="4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transparency</a:t>
            </a:r>
            <a:r>
              <a:rPr sz="850" spc="4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3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3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aspects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3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4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dealings</a:t>
            </a:r>
            <a:r>
              <a:rPr sz="850" spc="5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employees,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contractors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partners.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Control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measures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frameworks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uphold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ethical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principles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high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standards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corporate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personal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conduct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reviewed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approved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management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particular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taken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steps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communicate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reinforce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importance</a:t>
            </a:r>
            <a:r>
              <a:rPr sz="850" spc="3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Code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Conduct</a:t>
            </a:r>
            <a:r>
              <a:rPr sz="850" spc="4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year.</a:t>
            </a:r>
            <a:r>
              <a:rPr sz="850" spc="3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number</a:t>
            </a:r>
            <a:r>
              <a:rPr sz="850" spc="3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compliance</a:t>
            </a:r>
            <a:r>
              <a:rPr sz="850" spc="4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policies</a:t>
            </a:r>
            <a:r>
              <a:rPr sz="850" spc="4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including</a:t>
            </a:r>
            <a:r>
              <a:rPr sz="850" spc="3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competition,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anti-bribery</a:t>
            </a:r>
            <a:r>
              <a:rPr sz="850" spc="4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corruption,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gifts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hospitality,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responsible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procurement,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anti-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slavery,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insurance-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hedging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human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trafficking,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cybersecurity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data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privacy.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Senior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management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required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undertake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compliance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training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assessments.</a:t>
            </a:r>
            <a:endParaRPr sz="850">
              <a:latin typeface="Arial MT"/>
              <a:cs typeface="Arial MT"/>
            </a:endParaRPr>
          </a:p>
          <a:p>
            <a:pPr marL="18415" algn="just">
              <a:lnSpc>
                <a:spcPct val="100000"/>
              </a:lnSpc>
              <a:spcBef>
                <a:spcPts val="730"/>
              </a:spcBef>
            </a:pPr>
            <a:r>
              <a:rPr sz="850" i="1" spc="-110" dirty="0">
                <a:solidFill>
                  <a:srgbClr val="2D6EAC"/>
                </a:solidFill>
                <a:latin typeface="Arial"/>
                <a:cs typeface="Arial"/>
              </a:rPr>
              <a:t>The</a:t>
            </a:r>
            <a:r>
              <a:rPr sz="850" i="1" spc="-2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90" dirty="0">
                <a:solidFill>
                  <a:srgbClr val="2D6EAC"/>
                </a:solidFill>
                <a:latin typeface="Arial"/>
                <a:cs typeface="Arial"/>
              </a:rPr>
              <a:t>need</a:t>
            </a:r>
            <a:r>
              <a:rPr sz="850" i="1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35" dirty="0">
                <a:solidFill>
                  <a:srgbClr val="2D6EAC"/>
                </a:solidFill>
                <a:latin typeface="Arial"/>
                <a:cs typeface="Arial"/>
              </a:rPr>
              <a:t>to</a:t>
            </a:r>
            <a:r>
              <a:rPr sz="850" i="1" spc="-2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80" dirty="0">
                <a:solidFill>
                  <a:srgbClr val="2D6EAC"/>
                </a:solidFill>
                <a:latin typeface="Arial"/>
                <a:cs typeface="Arial"/>
              </a:rPr>
              <a:t>oct</a:t>
            </a:r>
            <a:r>
              <a:rPr sz="850" i="1" spc="-3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30" dirty="0">
                <a:solidFill>
                  <a:srgbClr val="2D6EAC"/>
                </a:solidFill>
                <a:latin typeface="Arial"/>
                <a:cs typeface="Arial"/>
              </a:rPr>
              <a:t>(oirty</a:t>
            </a:r>
            <a:r>
              <a:rPr sz="850" i="1" spc="-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114" dirty="0">
                <a:solidFill>
                  <a:srgbClr val="2D6EAC"/>
                </a:solidFill>
                <a:latin typeface="Arial"/>
                <a:cs typeface="Arial"/>
              </a:rPr>
              <a:t>as</a:t>
            </a:r>
            <a:r>
              <a:rPr sz="850" i="1" spc="2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30" dirty="0">
                <a:solidFill>
                  <a:srgbClr val="2D6EAC"/>
                </a:solidFill>
                <a:latin typeface="Arial"/>
                <a:cs typeface="Arial"/>
              </a:rPr>
              <a:t>bet</a:t>
            </a:r>
            <a:r>
              <a:rPr sz="850" i="1" spc="5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spc="-50" dirty="0">
                <a:solidFill>
                  <a:srgbClr val="2D6EAC"/>
                </a:solidFill>
                <a:latin typeface="Arial MT"/>
                <a:cs typeface="Arial MT"/>
              </a:rPr>
              <a:t>'</a:t>
            </a:r>
            <a:r>
              <a:rPr sz="850" i="1" spc="-50" dirty="0">
                <a:solidFill>
                  <a:srgbClr val="2D6EAC"/>
                </a:solidFill>
                <a:latin typeface="Arial"/>
                <a:cs typeface="Arial"/>
              </a:rPr>
              <a:t>eenmembers</a:t>
            </a:r>
            <a:r>
              <a:rPr sz="850" i="1" spc="40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40" dirty="0">
                <a:solidFill>
                  <a:srgbClr val="2D6EAC"/>
                </a:solidFill>
                <a:latin typeface="Arial"/>
                <a:cs typeface="Arial"/>
              </a:rPr>
              <a:t>of</a:t>
            </a:r>
            <a:r>
              <a:rPr sz="850" i="1" spc="-25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2D6EAC"/>
                </a:solidFill>
                <a:latin typeface="Arial"/>
                <a:cs typeface="Arial"/>
              </a:rPr>
              <a:t>the</a:t>
            </a:r>
            <a:r>
              <a:rPr sz="850" i="1" spc="-70" dirty="0">
                <a:solidFill>
                  <a:srgbClr val="2D6EAC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D6EAC"/>
                </a:solidFill>
                <a:latin typeface="Arial"/>
                <a:cs typeface="Arial"/>
              </a:rPr>
              <a:t>Company</a:t>
            </a:r>
            <a:endParaRPr sz="850">
              <a:latin typeface="Arial"/>
              <a:cs typeface="Arial"/>
            </a:endParaRPr>
          </a:p>
          <a:p>
            <a:pPr marL="23495" marR="8890" indent="-6350" algn="just">
              <a:lnSpc>
                <a:spcPct val="169400"/>
              </a:lnSpc>
              <a:spcBef>
                <a:spcPts val="50"/>
              </a:spcBef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T5UK's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ultimate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parent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TSL,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listed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India.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mechanisms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its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parent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boards.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9470" y="9839878"/>
            <a:ext cx="7224246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6422" y="1344296"/>
            <a:ext cx="7169377" cy="2438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25654" y="858602"/>
            <a:ext cx="225615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80" dirty="0">
                <a:solidFill>
                  <a:srgbClr val="0857AF"/>
                </a:solidFill>
                <a:latin typeface="Arial MT"/>
                <a:cs typeface="Arial MT"/>
              </a:rPr>
              <a:t>B7.</a:t>
            </a:r>
            <a:r>
              <a:rPr sz="1300" spc="-5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857AF"/>
                </a:solidFill>
                <a:latin typeface="Arial MT"/>
                <a:cs typeface="Arial MT"/>
              </a:rPr>
              <a:t>Approval</a:t>
            </a:r>
            <a:r>
              <a:rPr sz="1300" spc="-3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7AF"/>
                </a:solidFill>
                <a:latin typeface="Arial MT"/>
                <a:cs typeface="Arial MT"/>
              </a:rPr>
              <a:t>of</a:t>
            </a:r>
            <a:r>
              <a:rPr sz="1300" spc="-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45" dirty="0">
                <a:solidFill>
                  <a:srgbClr val="0857AF"/>
                </a:solidFill>
                <a:latin typeface="Arial MT"/>
                <a:cs typeface="Arial MT"/>
              </a:rPr>
              <a:t>Strategic</a:t>
            </a:r>
            <a:r>
              <a:rPr sz="1300" spc="4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20" dirty="0">
                <a:solidFill>
                  <a:srgbClr val="0857AF"/>
                </a:solidFill>
                <a:latin typeface="Arial MT"/>
                <a:cs typeface="Arial MT"/>
              </a:rPr>
              <a:t>Report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63688" y="9961463"/>
            <a:ext cx="112966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8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90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90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90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08912" y="9964511"/>
            <a:ext cx="94043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110" dirty="0">
                <a:solidFill>
                  <a:srgbClr val="424242"/>
                </a:solidFill>
                <a:latin typeface="Arial MT"/>
                <a:cs typeface="Arial MT"/>
              </a:rPr>
              <a:t>Tata</a:t>
            </a:r>
            <a:r>
              <a:rPr sz="900" spc="3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24242"/>
                </a:solidFill>
                <a:latin typeface="Arial MT"/>
                <a:cs typeface="Arial MT"/>
              </a:rPr>
              <a:t>Steel</a:t>
            </a:r>
            <a:r>
              <a:rPr sz="900" spc="-5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424242"/>
                </a:solidFill>
                <a:latin typeface="Arial MT"/>
                <a:cs typeface="Arial MT"/>
              </a:rPr>
              <a:t>UK</a:t>
            </a:r>
            <a:r>
              <a:rPr sz="900" spc="50" dirty="0">
                <a:solidFill>
                  <a:srgbClr val="424242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24242"/>
                </a:solidFill>
                <a:latin typeface="Arial MT"/>
                <a:cs typeface="Arial MT"/>
              </a:rPr>
              <a:t>Limited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200660">
              <a:lnSpc>
                <a:spcPct val="100000"/>
              </a:lnSpc>
              <a:spcBef>
                <a:spcPts val="15"/>
              </a:spcBef>
            </a:pPr>
            <a:r>
              <a:rPr sz="900" spc="-114" dirty="0">
                <a:solidFill>
                  <a:srgbClr val="3F3F3F"/>
                </a:solidFill>
                <a:latin typeface="Arial MT"/>
                <a:cs typeface="Arial MT"/>
              </a:rPr>
              <a:t>Page</a:t>
            </a:r>
            <a:r>
              <a:rPr sz="90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3F3F3F"/>
                </a:solidFill>
                <a:latin typeface="Arial MT"/>
                <a:cs typeface="Arial MT"/>
              </a:rPr>
              <a:t>29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6517" y="1506872"/>
            <a:ext cx="5901690" cy="9188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 marR="5080" indent="-3810" algn="just">
              <a:lnSpc>
                <a:spcPct val="108900"/>
              </a:lnSpc>
              <a:spcBef>
                <a:spcPts val="100"/>
              </a:spcBef>
            </a:pP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Section</a:t>
            </a:r>
            <a:r>
              <a:rPr sz="900" spc="-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14141"/>
                </a:solidFill>
                <a:latin typeface="Arial MT"/>
                <a:cs typeface="Arial MT"/>
              </a:rPr>
              <a:t>B</a:t>
            </a:r>
            <a:r>
              <a:rPr sz="900" spc="-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14141"/>
                </a:solidFill>
                <a:latin typeface="Arial MT"/>
                <a:cs typeface="Arial MT"/>
              </a:rPr>
              <a:t>of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14141"/>
                </a:solidFill>
                <a:latin typeface="Arial MT"/>
                <a:cs typeface="Arial MT"/>
              </a:rPr>
              <a:t>this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14141"/>
                </a:solidFill>
                <a:latin typeface="Arial MT"/>
                <a:cs typeface="Arial MT"/>
              </a:rPr>
              <a:t>Annual</a:t>
            </a:r>
            <a:r>
              <a:rPr sz="900" spc="-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Report</a:t>
            </a:r>
            <a:r>
              <a:rPr sz="900" spc="-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comprises</a:t>
            </a:r>
            <a:r>
              <a:rPr sz="900" spc="-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14141"/>
                </a:solidFill>
                <a:latin typeface="Arial MT"/>
                <a:cs typeface="Arial MT"/>
              </a:rPr>
              <a:t>a</a:t>
            </a:r>
            <a:r>
              <a:rPr sz="900" spc="-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strategic</a:t>
            </a:r>
            <a:r>
              <a:rPr sz="900" spc="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14141"/>
                </a:solidFill>
                <a:latin typeface="Arial MT"/>
                <a:cs typeface="Arial MT"/>
              </a:rPr>
              <a:t>report</a:t>
            </a:r>
            <a:r>
              <a:rPr sz="90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14141"/>
                </a:solidFill>
                <a:latin typeface="Arial MT"/>
                <a:cs typeface="Arial MT"/>
              </a:rPr>
              <a:t>for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900" spc="-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14141"/>
                </a:solidFill>
                <a:latin typeface="Arial MT"/>
                <a:cs typeface="Arial MT"/>
              </a:rPr>
              <a:t>Company</a:t>
            </a:r>
            <a:r>
              <a:rPr sz="900" spc="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14141"/>
                </a:solidFill>
                <a:latin typeface="Arial MT"/>
                <a:cs typeface="Arial MT"/>
              </a:rPr>
              <a:t>which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14141"/>
                </a:solidFill>
                <a:latin typeface="Arial MT"/>
                <a:cs typeface="Arial MT"/>
              </a:rPr>
              <a:t>has</a:t>
            </a:r>
            <a:r>
              <a:rPr sz="900" spc="-6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14141"/>
                </a:solidFill>
                <a:latin typeface="Arial MT"/>
                <a:cs typeface="Arial MT"/>
              </a:rPr>
              <a:t>been</a:t>
            </a:r>
            <a:r>
              <a:rPr sz="900" spc="-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prepared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14141"/>
                </a:solidFill>
                <a:latin typeface="Arial MT"/>
                <a:cs typeface="Arial MT"/>
              </a:rPr>
              <a:t>in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14141"/>
                </a:solidFill>
                <a:latin typeface="Arial MT"/>
                <a:cs typeface="Arial MT"/>
              </a:rPr>
              <a:t>accordance</a:t>
            </a:r>
            <a:r>
              <a:rPr sz="900" spc="9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14141"/>
                </a:solidFill>
                <a:latin typeface="Arial MT"/>
                <a:cs typeface="Arial MT"/>
              </a:rPr>
              <a:t>with,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14141"/>
                </a:solidFill>
                <a:latin typeface="Arial MT"/>
                <a:cs typeface="Arial MT"/>
              </a:rPr>
              <a:t>and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14141"/>
                </a:solidFill>
                <a:latin typeface="Arial MT"/>
                <a:cs typeface="Arial MT"/>
              </a:rPr>
              <a:t>in</a:t>
            </a:r>
            <a:r>
              <a:rPr sz="900" spc="-10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14141"/>
                </a:solidFill>
                <a:latin typeface="Arial MT"/>
                <a:cs typeface="Arial MT"/>
              </a:rPr>
              <a:t>reliance</a:t>
            </a:r>
            <a:r>
              <a:rPr sz="900" spc="-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14141"/>
                </a:solidFill>
                <a:latin typeface="Arial MT"/>
                <a:cs typeface="Arial MT"/>
              </a:rPr>
              <a:t>upon,</a:t>
            </a:r>
            <a:r>
              <a:rPr sz="900" spc="-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applicable</a:t>
            </a:r>
            <a:r>
              <a:rPr sz="90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14141"/>
                </a:solidFill>
                <a:latin typeface="Arial MT"/>
                <a:cs typeface="Arial MT"/>
              </a:rPr>
              <a:t>English</a:t>
            </a:r>
            <a:r>
              <a:rPr sz="900" spc="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and</a:t>
            </a:r>
            <a:r>
              <a:rPr sz="900" spc="-2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14141"/>
                </a:solidFill>
                <a:latin typeface="Arial MT"/>
                <a:cs typeface="Arial MT"/>
              </a:rPr>
              <a:t>Welsh</a:t>
            </a:r>
            <a:r>
              <a:rPr sz="90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company</a:t>
            </a:r>
            <a:r>
              <a:rPr sz="900" spc="2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14141"/>
                </a:solidFill>
                <a:latin typeface="Arial MT"/>
                <a:cs typeface="Arial MT"/>
              </a:rPr>
              <a:t>law.</a:t>
            </a:r>
            <a:r>
              <a:rPr sz="90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14141"/>
                </a:solidFill>
                <a:latin typeface="Arial MT"/>
                <a:cs typeface="Arial MT"/>
              </a:rPr>
              <a:t>in</a:t>
            </a:r>
            <a:r>
              <a:rPr sz="900" spc="-6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particular</a:t>
            </a:r>
            <a:r>
              <a:rPr sz="90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Chapter</a:t>
            </a:r>
            <a:r>
              <a:rPr sz="90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14141"/>
                </a:solidFill>
                <a:latin typeface="Arial MT"/>
                <a:cs typeface="Arial MT"/>
              </a:rPr>
              <a:t>4A</a:t>
            </a:r>
            <a:r>
              <a:rPr sz="900" spc="-2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14141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14141"/>
                </a:solidFill>
                <a:latin typeface="Arial MT"/>
                <a:cs typeface="Arial MT"/>
              </a:rPr>
              <a:t>Companies</a:t>
            </a:r>
            <a:r>
              <a:rPr sz="900" spc="6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14141"/>
                </a:solidFill>
                <a:latin typeface="Arial MT"/>
                <a:cs typeface="Arial MT"/>
              </a:rPr>
              <a:t>Act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14141"/>
                </a:solidFill>
                <a:latin typeface="Arial MT"/>
                <a:cs typeface="Arial MT"/>
              </a:rPr>
              <a:t>2006,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14141"/>
                </a:solidFill>
                <a:latin typeface="Arial MT"/>
                <a:cs typeface="Arial MT"/>
              </a:rPr>
              <a:t>liabilities</a:t>
            </a:r>
            <a:r>
              <a:rPr sz="900" spc="6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14141"/>
                </a:solidFill>
                <a:latin typeface="Arial MT"/>
                <a:cs typeface="Arial MT"/>
              </a:rPr>
              <a:t>directors</a:t>
            </a:r>
            <a:r>
              <a:rPr sz="900" spc="-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in</a:t>
            </a:r>
            <a:r>
              <a:rPr sz="900" spc="-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connection</a:t>
            </a:r>
            <a:r>
              <a:rPr sz="900" spc="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14141"/>
                </a:solidFill>
                <a:latin typeface="Arial MT"/>
                <a:cs typeface="Arial MT"/>
              </a:rPr>
              <a:t>with</a:t>
            </a:r>
            <a:r>
              <a:rPr sz="900" spc="-50" dirty="0">
                <a:solidFill>
                  <a:srgbClr val="414141"/>
                </a:solidFill>
                <a:latin typeface="Arial MT"/>
                <a:cs typeface="Arial MT"/>
              </a:rPr>
              <a:t> this</a:t>
            </a:r>
            <a:r>
              <a:rPr sz="900" spc="-7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report</a:t>
            </a:r>
            <a:r>
              <a:rPr sz="90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shall</a:t>
            </a:r>
            <a:r>
              <a:rPr sz="900" spc="-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14141"/>
                </a:solidFill>
                <a:latin typeface="Arial MT"/>
                <a:cs typeface="Arial MT"/>
              </a:rPr>
              <a:t>be</a:t>
            </a:r>
            <a:r>
              <a:rPr sz="900" spc="-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subject</a:t>
            </a:r>
            <a:r>
              <a:rPr sz="900" spc="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to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 the</a:t>
            </a:r>
            <a:r>
              <a:rPr sz="900" spc="-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14141"/>
                </a:solidFill>
                <a:latin typeface="Arial MT"/>
                <a:cs typeface="Arial MT"/>
              </a:rPr>
              <a:t>limitations</a:t>
            </a:r>
            <a:r>
              <a:rPr sz="900" spc="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and</a:t>
            </a:r>
            <a:r>
              <a:rPr sz="900" spc="-9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14141"/>
                </a:solidFill>
                <a:latin typeface="Arial MT"/>
                <a:cs typeface="Arial MT"/>
              </a:rPr>
              <a:t>restrictions</a:t>
            </a:r>
            <a:r>
              <a:rPr sz="900" spc="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14141"/>
                </a:solidFill>
                <a:latin typeface="Arial MT"/>
                <a:cs typeface="Arial MT"/>
              </a:rPr>
              <a:t>provided</a:t>
            </a:r>
            <a:r>
              <a:rPr sz="900" spc="-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14141"/>
                </a:solidFill>
                <a:latin typeface="Arial MT"/>
                <a:cs typeface="Arial MT"/>
              </a:rPr>
              <a:t>by</a:t>
            </a:r>
            <a:r>
              <a:rPr sz="900" spc="-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14141"/>
                </a:solidFill>
                <a:latin typeface="Arial MT"/>
                <a:cs typeface="Arial MT"/>
              </a:rPr>
              <a:t>law.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50"/>
              </a:spcBef>
            </a:pPr>
            <a:endParaRPr sz="900">
              <a:latin typeface="Arial MT"/>
              <a:cs typeface="Arial MT"/>
            </a:endParaRPr>
          </a:p>
          <a:p>
            <a:pPr marL="20955" algn="just">
              <a:lnSpc>
                <a:spcPct val="100000"/>
              </a:lnSpc>
              <a:spcBef>
                <a:spcPts val="5"/>
              </a:spcBef>
            </a:pP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Approved</a:t>
            </a:r>
            <a:r>
              <a:rPr sz="90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14141"/>
                </a:solidFill>
                <a:latin typeface="Arial MT"/>
                <a:cs typeface="Arial MT"/>
              </a:rPr>
              <a:t>by</a:t>
            </a:r>
            <a:r>
              <a:rPr sz="90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900" spc="-2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14141"/>
                </a:solidFill>
                <a:latin typeface="Arial MT"/>
                <a:cs typeface="Arial MT"/>
              </a:rPr>
              <a:t>Board</a:t>
            </a:r>
            <a:r>
              <a:rPr sz="900" spc="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of</a:t>
            </a:r>
            <a:r>
              <a:rPr sz="90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Oirectors</a:t>
            </a:r>
            <a:r>
              <a:rPr sz="90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and</a:t>
            </a:r>
            <a:r>
              <a:rPr sz="90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14141"/>
                </a:solidFill>
                <a:latin typeface="Arial MT"/>
                <a:cs typeface="Arial MT"/>
              </a:rPr>
              <a:t>signed</a:t>
            </a:r>
            <a:r>
              <a:rPr sz="90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on</a:t>
            </a:r>
            <a:r>
              <a:rPr sz="900" spc="-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behalf</a:t>
            </a:r>
            <a:r>
              <a:rPr sz="900" spc="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14141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14141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14141"/>
                </a:solidFill>
                <a:latin typeface="Arial MT"/>
                <a:cs typeface="Arial MT"/>
              </a:rPr>
              <a:t>Board</a:t>
            </a:r>
            <a:r>
              <a:rPr sz="90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14141"/>
                </a:solidFill>
                <a:latin typeface="Arial MT"/>
                <a:cs typeface="Arial MT"/>
              </a:rPr>
              <a:t>bar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2467" y="3083092"/>
            <a:ext cx="503555" cy="41846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146685">
              <a:lnSpc>
                <a:spcPct val="101200"/>
              </a:lnSpc>
              <a:spcBef>
                <a:spcPts val="85"/>
              </a:spcBef>
            </a:pPr>
            <a:r>
              <a:rPr sz="850" spc="-125" dirty="0">
                <a:solidFill>
                  <a:srgbClr val="414141"/>
                </a:solidFill>
                <a:latin typeface="Arial MT"/>
                <a:cs typeface="Arial MT"/>
              </a:rPr>
              <a:t>K</a:t>
            </a:r>
            <a:r>
              <a:rPr sz="850" spc="-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De 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Director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ts val="1040"/>
              </a:lnSpc>
            </a:pP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9</a:t>
            </a:r>
            <a:r>
              <a:rPr sz="900" spc="-5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14141"/>
                </a:solidFill>
                <a:latin typeface="Arial MT"/>
                <a:cs typeface="Arial MT"/>
              </a:rPr>
              <a:t>July</a:t>
            </a:r>
            <a:r>
              <a:rPr sz="900" spc="-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14141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7760" y="9876458"/>
            <a:ext cx="724253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796" y="1289427"/>
            <a:ext cx="7269968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50861" y="864699"/>
            <a:ext cx="137414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40" dirty="0">
                <a:solidFill>
                  <a:srgbClr val="0F5DAE"/>
                </a:solidFill>
                <a:latin typeface="Arial MT"/>
                <a:cs typeface="Arial MT"/>
              </a:rPr>
              <a:t>C.</a:t>
            </a:r>
            <a:r>
              <a:rPr sz="1300" spc="-35" dirty="0">
                <a:solidFill>
                  <a:srgbClr val="0F5DAE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F5DAE"/>
                </a:solidFill>
                <a:latin typeface="Arial MT"/>
                <a:cs typeface="Arial MT"/>
              </a:rPr>
              <a:t>Directors'</a:t>
            </a:r>
            <a:r>
              <a:rPr sz="1300" spc="25" dirty="0">
                <a:solidFill>
                  <a:srgbClr val="0F5DAE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F5DAE"/>
                </a:solidFill>
                <a:latin typeface="Arial MT"/>
                <a:cs typeface="Arial MT"/>
              </a:rPr>
              <a:t>Report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3508" y="1443112"/>
            <a:ext cx="2841625" cy="20180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algn="just">
              <a:lnSpc>
                <a:spcPct val="100000"/>
              </a:lnSpc>
              <a:spcBef>
                <a:spcPts val="100"/>
              </a:spcBef>
            </a:pPr>
            <a:r>
              <a:rPr sz="850" i="1" spc="-10" dirty="0">
                <a:solidFill>
                  <a:srgbClr val="0F5DAE"/>
                </a:solidFill>
                <a:latin typeface="Arial"/>
                <a:cs typeface="Arial"/>
              </a:rPr>
              <a:t>The</a:t>
            </a:r>
            <a:r>
              <a:rPr sz="850" i="1" spc="-45" dirty="0">
                <a:solidFill>
                  <a:srgbClr val="0F5DAE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0F5DAE"/>
                </a:solidFill>
                <a:latin typeface="Arial"/>
                <a:cs typeface="Arial"/>
              </a:rPr>
              <a:t>Board</a:t>
            </a:r>
            <a:endParaRPr sz="85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705"/>
              </a:spcBef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listed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2</a:t>
            </a:r>
            <a:endParaRPr sz="850">
              <a:latin typeface="Arial MT"/>
              <a:cs typeface="Arial MT"/>
            </a:endParaRPr>
          </a:p>
          <a:p>
            <a:pPr marL="13335" algn="just">
              <a:lnSpc>
                <a:spcPct val="100000"/>
              </a:lnSpc>
              <a:spcBef>
                <a:spcPts val="760"/>
              </a:spcBef>
            </a:pPr>
            <a:r>
              <a:rPr sz="850" i="1" spc="-50" dirty="0">
                <a:solidFill>
                  <a:srgbClr val="1A64AA"/>
                </a:solidFill>
                <a:latin typeface="Arial"/>
                <a:cs typeface="Arial"/>
              </a:rPr>
              <a:t>Directors</a:t>
            </a:r>
            <a:r>
              <a:rPr sz="850" i="1" spc="140" dirty="0">
                <a:solidFill>
                  <a:srgbClr val="1A64AA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A64AA"/>
                </a:solidFill>
                <a:latin typeface="Arial"/>
                <a:cs typeface="Arial"/>
              </a:rPr>
              <a:t>indemnity</a:t>
            </a:r>
            <a:endParaRPr sz="850">
              <a:latin typeface="Arial"/>
              <a:cs typeface="Arial"/>
            </a:endParaRPr>
          </a:p>
          <a:p>
            <a:pPr marL="13970" marR="5080" indent="1270" algn="just">
              <a:lnSpc>
                <a:spcPct val="115300"/>
              </a:lnSpc>
              <a:spcBef>
                <a:spcPts val="57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articles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association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provide,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subject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provisions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legislation,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may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indemnify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any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director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former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director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respe«.t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losses 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liabilities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she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may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incur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connection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proven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alleged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negligence.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default,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breach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duty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breach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trust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relation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(including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expenditure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incurred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incurred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him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her).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addition,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officers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subsidiaries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covered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by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Directors'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Officers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(iability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insurance.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4288" y="3528142"/>
            <a:ext cx="2840990" cy="4251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10" dirty="0">
                <a:solidFill>
                  <a:srgbClr val="2A6EAF"/>
                </a:solidFill>
                <a:latin typeface="Arial"/>
                <a:cs typeface="Arial"/>
              </a:rPr>
              <a:t>Dividends</a:t>
            </a:r>
            <a:endParaRPr sz="850">
              <a:latin typeface="Arial"/>
              <a:cs typeface="Arial"/>
            </a:endParaRPr>
          </a:p>
          <a:p>
            <a:pPr marL="19685" marR="9525" indent="-5080">
              <a:lnSpc>
                <a:spcPct val="115300"/>
              </a:lnSpc>
              <a:spcBef>
                <a:spcPts val="575"/>
              </a:spcBef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do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recommend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dividend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paid,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no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dividends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were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paid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proposed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(2023/24: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£niI),</a:t>
            </a:r>
            <a:endParaRPr sz="850">
              <a:latin typeface="Arial MT"/>
              <a:cs typeface="Arial MT"/>
            </a:endParaRPr>
          </a:p>
          <a:p>
            <a:pPr marL="18415">
              <a:lnSpc>
                <a:spcPct val="100000"/>
              </a:lnSpc>
              <a:spcBef>
                <a:spcPts val="730"/>
              </a:spcBef>
            </a:pPr>
            <a:r>
              <a:rPr sz="850" i="1" spc="-45" dirty="0">
                <a:solidFill>
                  <a:srgbClr val="2D6EB3"/>
                </a:solidFill>
                <a:latin typeface="Arial"/>
                <a:cs typeface="Arial"/>
              </a:rPr>
              <a:t>Political</a:t>
            </a:r>
            <a:r>
              <a:rPr sz="850" i="1" spc="20" dirty="0">
                <a:solidFill>
                  <a:srgbClr val="2D6EB3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D6EB3"/>
                </a:solidFill>
                <a:latin typeface="Arial"/>
                <a:cs typeface="Arial"/>
              </a:rPr>
              <a:t>donations</a:t>
            </a:r>
            <a:endParaRPr sz="850">
              <a:latin typeface="Arial"/>
              <a:cs typeface="Arial"/>
            </a:endParaRPr>
          </a:p>
          <a:p>
            <a:pPr marL="19685" marR="13335" indent="1270">
              <a:lnSpc>
                <a:spcPct val="115300"/>
              </a:lnSpc>
              <a:spcBef>
                <a:spcPts val="58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does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make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donat”ons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political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parties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none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were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made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  <a:p>
            <a:pPr marL="17780" indent="635">
              <a:lnSpc>
                <a:spcPct val="100000"/>
              </a:lnSpc>
              <a:spcBef>
                <a:spcPts val="755"/>
              </a:spcBef>
            </a:pPr>
            <a:r>
              <a:rPr sz="850" spc="-70" dirty="0">
                <a:solidFill>
                  <a:srgbClr val="1A60AA"/>
                </a:solidFill>
                <a:latin typeface="Arial MT"/>
                <a:cs typeface="Arial MT"/>
              </a:rPr>
              <a:t>Statement</a:t>
            </a:r>
            <a:r>
              <a:rPr sz="850" spc="25" dirty="0">
                <a:solidFill>
                  <a:srgbClr val="1A60AA"/>
                </a:solidFill>
                <a:latin typeface="Arial MT"/>
                <a:cs typeface="Arial MT"/>
              </a:rPr>
              <a:t> </a:t>
            </a:r>
            <a:r>
              <a:rPr sz="850" i="1" spc="-105" dirty="0">
                <a:solidFill>
                  <a:srgbClr val="1A60AA"/>
                </a:solidFill>
                <a:latin typeface="Arial"/>
                <a:cs typeface="Arial"/>
              </a:rPr>
              <a:t>as</a:t>
            </a:r>
            <a:r>
              <a:rPr sz="850" i="1" spc="30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spc="-55" dirty="0">
                <a:solidFill>
                  <a:srgbClr val="1A60AA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1A60AA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1A60AA"/>
                </a:solidFill>
                <a:latin typeface="Arial MT"/>
                <a:cs typeface="Arial MT"/>
              </a:rPr>
              <a:t>docfos«re</a:t>
            </a:r>
            <a:r>
              <a:rPr sz="850" spc="-15" dirty="0">
                <a:solidFill>
                  <a:srgbClr val="1A60AA"/>
                </a:solidFill>
                <a:latin typeface="Arial MT"/>
                <a:cs typeface="Arial MT"/>
              </a:rPr>
              <a:t> </a:t>
            </a:r>
            <a:r>
              <a:rPr sz="850" i="1" spc="-25" dirty="0">
                <a:solidFill>
                  <a:srgbClr val="1A60AA"/>
                </a:solidFill>
                <a:latin typeface="Arial"/>
                <a:cs typeface="Arial"/>
              </a:rPr>
              <a:t>o(infotmotionto</a:t>
            </a:r>
            <a:r>
              <a:rPr sz="850" i="1" spc="-30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1A60AA"/>
                </a:solidFill>
                <a:latin typeface="Arial"/>
                <a:cs typeface="Arial"/>
              </a:rPr>
              <a:t>the</a:t>
            </a:r>
            <a:r>
              <a:rPr sz="850" i="1" spc="-65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i="1" spc="-80" dirty="0">
                <a:solidFill>
                  <a:srgbClr val="1A60AA"/>
                </a:solidFill>
                <a:latin typeface="Arial"/>
                <a:cs typeface="Arial"/>
              </a:rPr>
              <a:t>Company</a:t>
            </a:r>
            <a:r>
              <a:rPr sz="850" i="1" spc="40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spc="-140" dirty="0">
                <a:solidFill>
                  <a:srgbClr val="1A60AA"/>
                </a:solidFill>
                <a:latin typeface="Arial MT"/>
                <a:cs typeface="Arial MT"/>
              </a:rPr>
              <a:t>s</a:t>
            </a:r>
            <a:r>
              <a:rPr sz="850" spc="-30" dirty="0">
                <a:solidFill>
                  <a:srgbClr val="1A60AA"/>
                </a:solidFill>
                <a:latin typeface="Arial MT"/>
                <a:cs typeface="Arial MT"/>
              </a:rPr>
              <a:t> </a:t>
            </a:r>
            <a:r>
              <a:rPr sz="850" i="1" spc="-10" dirty="0">
                <a:solidFill>
                  <a:srgbClr val="1A60AA"/>
                </a:solidFill>
                <a:latin typeface="Arial"/>
                <a:cs typeface="Arial"/>
              </a:rPr>
              <a:t>auditors</a:t>
            </a:r>
            <a:endParaRPr sz="850">
              <a:latin typeface="Arial"/>
              <a:cs typeface="Arial"/>
            </a:endParaRPr>
          </a:p>
          <a:p>
            <a:pPr marL="24130" marR="13970" indent="-6985">
              <a:lnSpc>
                <a:spcPct val="115300"/>
              </a:lnSpc>
              <a:spcBef>
                <a:spcPts val="550"/>
              </a:spcBef>
            </a:pP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Each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director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office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at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date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Directors'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confirms that</a:t>
            </a:r>
            <a:endParaRPr sz="850">
              <a:latin typeface="Arial MT"/>
              <a:cs typeface="Arial MT"/>
            </a:endParaRPr>
          </a:p>
          <a:p>
            <a:pPr marL="193040" marR="16510" indent="-173990">
              <a:lnSpc>
                <a:spcPct val="115300"/>
              </a:lnSpc>
              <a:spcBef>
                <a:spcPts val="575"/>
              </a:spcBef>
              <a:buAutoNum type="alphaLcParenR"/>
              <a:tabLst>
                <a:tab pos="193040" algn="l"/>
                <a:tab pos="195580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	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so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far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aware,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there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audit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infomation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auditors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unaware;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196215" indent="-177800">
              <a:lnSpc>
                <a:spcPct val="100000"/>
              </a:lnSpc>
              <a:spcBef>
                <a:spcPts val="160"/>
              </a:spcBef>
              <a:buAutoNum type="alphaLcParenR"/>
              <a:tabLst>
                <a:tab pos="196215" algn="l"/>
              </a:tabLst>
            </a:pP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taken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steps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She</a:t>
            </a:r>
            <a:endParaRPr sz="850">
              <a:latin typeface="Arial MT"/>
              <a:cs typeface="Arial MT"/>
            </a:endParaRPr>
          </a:p>
          <a:p>
            <a:pPr marL="193040" marR="5715" indent="3175" algn="just">
              <a:lnSpc>
                <a:spcPct val="115300"/>
              </a:lnSpc>
              <a:spcBef>
                <a:spcPts val="20"/>
              </a:spcBef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ought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taken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director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make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himself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herself</a:t>
            </a:r>
            <a:r>
              <a:rPr sz="850" spc="3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aware</a:t>
            </a:r>
            <a:r>
              <a:rPr sz="850" spc="3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2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audit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establish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auditors</a:t>
            </a:r>
            <a:r>
              <a:rPr sz="850" spc="2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aware</a:t>
            </a:r>
            <a:r>
              <a:rPr sz="850" spc="2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information.</a:t>
            </a:r>
            <a:endParaRPr sz="850">
              <a:latin typeface="Arial MT"/>
              <a:cs typeface="Arial MT"/>
            </a:endParaRPr>
          </a:p>
          <a:p>
            <a:pPr marL="22860" marR="13970" indent="-2540">
              <a:lnSpc>
                <a:spcPct val="112999"/>
              </a:lnSpc>
              <a:spcBef>
                <a:spcPts val="600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confirmation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given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should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interpreted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accordance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with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provisions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section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418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Companies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Act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2006.</a:t>
            </a:r>
            <a:endParaRPr sz="850">
              <a:latin typeface="Arial MT"/>
              <a:cs typeface="Arial MT"/>
            </a:endParaRPr>
          </a:p>
          <a:p>
            <a:pPr marL="17145">
              <a:lnSpc>
                <a:spcPct val="100000"/>
              </a:lnSpc>
              <a:spcBef>
                <a:spcPts val="760"/>
              </a:spcBef>
            </a:pPr>
            <a:r>
              <a:rPr sz="850" i="1" spc="-70" dirty="0">
                <a:solidFill>
                  <a:srgbClr val="286EAF"/>
                </a:solidFill>
                <a:latin typeface="Arial"/>
                <a:cs typeface="Arial"/>
              </a:rPr>
              <a:t>Independent</a:t>
            </a:r>
            <a:r>
              <a:rPr sz="850" i="1" spc="70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86EAF"/>
                </a:solidFill>
                <a:latin typeface="Arial"/>
                <a:cs typeface="Arial"/>
              </a:rPr>
              <a:t>Auditors</a:t>
            </a:r>
            <a:endParaRPr sz="850">
              <a:latin typeface="Arial"/>
              <a:cs typeface="Arial"/>
            </a:endParaRPr>
          </a:p>
          <a:p>
            <a:pPr marL="19050" marR="5080" indent="-1270" algn="just">
              <a:lnSpc>
                <a:spcPct val="115300"/>
              </a:lnSpc>
              <a:spcBef>
                <a:spcPts val="575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PricewaterhouseCoopers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LLP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indicated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willingness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reappointed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auditors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another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term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appropnate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arrangements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being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made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them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deemed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reappointed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auditors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absence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AGM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59901" y="7833851"/>
            <a:ext cx="2834005" cy="541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 marR="5080" indent="-4445">
              <a:lnSpc>
                <a:spcPct val="112999"/>
              </a:lnSpc>
              <a:spcBef>
                <a:spcPts val="100"/>
              </a:spcBef>
            </a:pP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Price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Waterhouse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Chartered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Accountants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LLP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india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auditors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ultimate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parent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730"/>
              </a:spcBef>
            </a:pPr>
            <a:r>
              <a:rPr sz="850" i="1" spc="-45" dirty="0">
                <a:solidFill>
                  <a:srgbClr val="3172AF"/>
                </a:solidFill>
                <a:latin typeface="Arial"/>
                <a:cs typeface="Arial"/>
              </a:rPr>
              <a:t>doing</a:t>
            </a:r>
            <a:r>
              <a:rPr sz="850" i="1" spc="20" dirty="0">
                <a:solidFill>
                  <a:srgbClr val="3172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3172AF"/>
                </a:solidFill>
                <a:latin typeface="Arial"/>
                <a:cs typeface="Arial"/>
              </a:rPr>
              <a:t>concern</a:t>
            </a:r>
            <a:endParaRPr sz="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61062" y="8425219"/>
            <a:ext cx="2833370" cy="622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70" algn="just">
              <a:lnSpc>
                <a:spcPct val="115300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assessed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requ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rements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compared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requirements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leve.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borrowing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assumed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avai'abIe,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including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working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facilities.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61221" y="9092795"/>
            <a:ext cx="2832735" cy="47688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1270" algn="just">
              <a:lnSpc>
                <a:spcPct val="115300"/>
              </a:lnSpc>
              <a:spcBef>
                <a:spcPts val="125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considered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number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possible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scenarios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pos•t'on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(7SUX’),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reference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Annual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(“the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base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case“)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6494" y="9993564"/>
            <a:ext cx="9423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525252"/>
                </a:solidFill>
                <a:latin typeface="Arial MT"/>
                <a:cs typeface="Arial MT"/>
              </a:rPr>
              <a:t>L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24411" y="1441587"/>
            <a:ext cx="284353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7700"/>
              </a:lnSpc>
              <a:spcBef>
                <a:spcPts val="100"/>
              </a:spcBef>
            </a:pP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mitigating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actions</a:t>
            </a:r>
            <a:r>
              <a:rPr sz="850" spc="3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could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take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limit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adverse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consequences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liquidity.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21608" y="1816529"/>
            <a:ext cx="2858770" cy="13760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240" marR="8255" indent="-3175" algn="just">
              <a:lnSpc>
                <a:spcPct val="115300"/>
              </a:lnSpc>
              <a:spcBef>
                <a:spcPts val="12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previous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years.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wider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group.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has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benefited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Significant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parent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companies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settle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historic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indebtedness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invest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working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capital.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included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equity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proceeds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endParaRPr sz="850">
              <a:latin typeface="Arial MT"/>
              <a:cs typeface="Arial MT"/>
            </a:endParaRPr>
          </a:p>
          <a:p>
            <a:pPr marL="15240" marR="5080" indent="5715" algn="just">
              <a:lnSpc>
                <a:spcPct val="115300"/>
              </a:lnSpc>
              <a:spcBef>
                <a:spcPts val="2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£866m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2024/2S,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£100m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2023/24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arranging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bank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finance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either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direct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access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indirect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access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via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group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companies.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Further,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April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June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2025,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additional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equity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£120m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was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provided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97421" y="3246175"/>
            <a:ext cx="2912110" cy="472313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8100" marR="31750" algn="just">
              <a:lnSpc>
                <a:spcPct val="115199"/>
              </a:lnSpc>
              <a:spcBef>
                <a:spcPts val="75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September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2023,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(‘TSUK’)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announced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joint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agreement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proposal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invest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state-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of-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the-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electric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arc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furnace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(‘EAF’)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Talbot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site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£1.25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billion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inclusive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grant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up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£500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million,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subject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4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regulatory</a:t>
            </a:r>
            <a:r>
              <a:rPr sz="850" spc="4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approvals,</a:t>
            </a:r>
            <a:r>
              <a:rPr sz="850" spc="4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4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consultation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processes,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finalisation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detailed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terms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conditions.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join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agreement,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agreed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i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proposal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proceeded,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would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inject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equity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least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£1.00Qm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fund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£750m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covered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grant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£250m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cover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certain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restructuring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including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interim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losses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would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incur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proposal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close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heavy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end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Talbot.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formal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Grant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Agreement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(*GFAg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between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TSUK,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reflecting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key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points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contained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term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sheet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signed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11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September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Fo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!ow”ng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sign”n</a:t>
            </a:r>
            <a:r>
              <a:rPr sz="1275" spc="-67" baseline="-9803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1275" baseline="-9803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1275" spc="44" baseline="-6535" dirty="0">
                <a:solidFill>
                  <a:srgbClr val="4D4D4D"/>
                </a:solidFill>
                <a:latin typeface="Arial MT"/>
                <a:cs typeface="Arial MT"/>
              </a:rPr>
              <a:t>^</a:t>
            </a:r>
            <a:r>
              <a:rPr sz="1275" spc="44" baseline="6535" dirty="0">
                <a:solidFill>
                  <a:srgbClr val="4D4D4D"/>
                </a:solidFill>
                <a:latin typeface="Arial MT"/>
                <a:cs typeface="Arial MT"/>
              </a:rPr>
              <a:t>f</a:t>
            </a:r>
            <a:r>
              <a:rPr sz="1275" spc="30" baseline="65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GFA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completion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certain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administrative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reqv‹rements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GFA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ability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access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confirmed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£500m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EAF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make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opera(ing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model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Proceeds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GFA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will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reclaimed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quarter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›n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arrears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after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paid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Frst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grant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claim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pa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Q1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2025/26.</a:t>
            </a:r>
            <a:endParaRPr sz="850">
              <a:latin typeface="Arial MT"/>
              <a:cs typeface="Arial MT"/>
            </a:endParaRPr>
          </a:p>
          <a:p>
            <a:pPr marL="39370" marR="30480" indent="6985" algn="just">
              <a:lnSpc>
                <a:spcPct val="114999"/>
              </a:lnSpc>
              <a:spcBef>
                <a:spcPts val="605"/>
              </a:spcBef>
            </a:pP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integral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Group,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letter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provided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Global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Holdings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Pte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(’TSGH§.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subsidiary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TSL,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confims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TSGH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provide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equity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2025/26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2026/27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cover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requirements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underlying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operations,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restructuring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involved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model,</a:t>
            </a:r>
            <a:r>
              <a:rPr sz="850" spc="3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3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CAPEX</a:t>
            </a:r>
            <a:r>
              <a:rPr sz="850" spc="3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3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3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proposal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926827" y="8013699"/>
            <a:ext cx="2854960" cy="1525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 marR="5080" indent="4445" algn="just">
              <a:lnSpc>
                <a:spcPct val="115599"/>
              </a:lnSpc>
              <a:spcBef>
                <a:spcPts val="120"/>
              </a:spcBef>
            </a:pP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we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2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22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equity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funding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w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der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TSL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mentioned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above,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will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continue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access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own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financing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its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day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day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liquidity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requirements.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However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£2SSm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fac›l›ties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uncommitted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two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committed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amounting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£200m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expire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next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16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months.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letter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confirms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thac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TSGH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refinancing,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repayment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committed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falling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next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16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months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wel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uncommitted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bank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access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188573" y="9993564"/>
            <a:ext cx="112268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745985" y="9999660"/>
            <a:ext cx="3771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9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30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1181" y="9833782"/>
            <a:ext cx="724253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77233"/>
            <a:ext cx="7215101" cy="2438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17331" y="855554"/>
            <a:ext cx="136779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20" dirty="0">
                <a:solidFill>
                  <a:srgbClr val="0857AF"/>
                </a:solidFill>
                <a:latin typeface="Arial MT"/>
                <a:cs typeface="Arial MT"/>
              </a:rPr>
              <a:t>C.</a:t>
            </a:r>
            <a:r>
              <a:rPr sz="1300" spc="-10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857AF"/>
                </a:solidFill>
                <a:latin typeface="Arial MT"/>
                <a:cs typeface="Arial MT"/>
              </a:rPr>
              <a:t>Directory’</a:t>
            </a:r>
            <a:r>
              <a:rPr sz="130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57AF"/>
                </a:solidFill>
                <a:latin typeface="Arial MT"/>
                <a:cs typeface="Arial MT"/>
              </a:rPr>
              <a:t>Report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5750" y="1429392"/>
            <a:ext cx="2832100" cy="12934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145" marR="5080" indent="-3810" algn="just">
              <a:lnSpc>
                <a:spcPct val="115700"/>
              </a:lnSpc>
              <a:spcBef>
                <a:spcPts val="9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case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severe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but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plausible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downside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scenario,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believe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adequate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liquidity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given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undertakings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provided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TSGH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described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above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commitments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contained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Grant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Agreement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enable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execution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strategy.</a:t>
            </a:r>
            <a:endParaRPr sz="8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710"/>
              </a:spcBef>
            </a:pPr>
            <a:r>
              <a:rPr sz="850" i="1" spc="-65" dirty="0">
                <a:solidFill>
                  <a:srgbClr val="2469AF"/>
                </a:solidFill>
                <a:latin typeface="Arial"/>
                <a:cs typeface="Arial"/>
              </a:rPr>
              <a:t>Corporate</a:t>
            </a:r>
            <a:r>
              <a:rPr sz="850" i="1" spc="25" dirty="0">
                <a:solidFill>
                  <a:srgbClr val="2469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69AF"/>
                </a:solidFill>
                <a:latin typeface="Arial"/>
                <a:cs typeface="Arial"/>
              </a:rPr>
              <a:t>‹fiovernonce</a:t>
            </a:r>
            <a:endParaRPr sz="8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99843" y="2770642"/>
            <a:ext cx="2859405" cy="68719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3655" marR="13970" indent="-1905" algn="just">
              <a:lnSpc>
                <a:spcPct val="114500"/>
              </a:lnSpc>
              <a:spcBef>
                <a:spcPts val="10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ended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3J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202S,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applied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Wates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Principles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Large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Private Companies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appropriate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framework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arrangements.</a:t>
            </a:r>
            <a:endParaRPr sz="850">
              <a:latin typeface="Arial MT"/>
              <a:cs typeface="Arial MT"/>
            </a:endParaRPr>
          </a:p>
          <a:p>
            <a:pPr marL="33655" algn="just">
              <a:lnSpc>
                <a:spcPct val="100000"/>
              </a:lnSpc>
              <a:spcBef>
                <a:spcPts val="760"/>
              </a:spcBef>
            </a:pPr>
            <a:r>
              <a:rPr sz="850" i="1" spc="-50" dirty="0">
                <a:solidFill>
                  <a:srgbClr val="2466AF"/>
                </a:solidFill>
                <a:latin typeface="Arial"/>
                <a:cs typeface="Arial"/>
              </a:rPr>
              <a:t>Principle</a:t>
            </a:r>
            <a:r>
              <a:rPr sz="850" i="1" spc="135" dirty="0">
                <a:solidFill>
                  <a:srgbClr val="2466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2466AF"/>
                </a:solidFill>
                <a:latin typeface="Arial"/>
                <a:cs typeface="Arial"/>
              </a:rPr>
              <a:t>I</a:t>
            </a:r>
            <a:r>
              <a:rPr sz="850" i="1" spc="200" dirty="0">
                <a:solidFill>
                  <a:srgbClr val="2466AF"/>
                </a:solidFill>
                <a:latin typeface="Arial"/>
                <a:cs typeface="Arial"/>
              </a:rPr>
              <a:t>  </a:t>
            </a:r>
            <a:r>
              <a:rPr sz="850" i="1" spc="-95" dirty="0">
                <a:solidFill>
                  <a:srgbClr val="2466AF"/>
                </a:solidFill>
                <a:latin typeface="Arial"/>
                <a:cs typeface="Arial"/>
              </a:rPr>
              <a:t>Purpose</a:t>
            </a:r>
            <a:r>
              <a:rPr sz="850" i="1" spc="-10" dirty="0">
                <a:solidFill>
                  <a:srgbClr val="2466AF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2466AF"/>
                </a:solidFill>
                <a:latin typeface="Arial"/>
                <a:cs typeface="Arial"/>
              </a:rPr>
              <a:t>ond</a:t>
            </a:r>
            <a:r>
              <a:rPr sz="850" i="1" spc="5" dirty="0">
                <a:solidFill>
                  <a:srgbClr val="2466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66AF"/>
                </a:solidFill>
                <a:latin typeface="Arial"/>
                <a:cs typeface="Arial"/>
              </a:rPr>
              <a:t>Leadership</a:t>
            </a:r>
            <a:endParaRPr sz="850">
              <a:latin typeface="Arial"/>
              <a:cs typeface="Arial"/>
            </a:endParaRPr>
          </a:p>
          <a:p>
            <a:pPr marL="32384" marR="13335" indent="2540" algn="just">
              <a:lnSpc>
                <a:spcPct val="114700"/>
              </a:lnSpc>
              <a:spcBef>
                <a:spcPts val="555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(‘TSUK’)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Steel‘s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principal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operating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indirect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subsidiary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Tata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Europe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(‘TSE’)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(SSL’)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Groups.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governance,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oversight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business.</a:t>
            </a:r>
            <a:endParaRPr sz="850">
              <a:latin typeface="Arial MT"/>
              <a:cs typeface="Arial MT"/>
            </a:endParaRPr>
          </a:p>
          <a:p>
            <a:pPr marL="34290" marR="9525" algn="just">
              <a:lnSpc>
                <a:spcPct val="114999"/>
              </a:lnSpc>
              <a:spcBef>
                <a:spcPts val="60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2024/Z5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review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Group's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arrangements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delegations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authority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adaptations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structure.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delegates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authority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day-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day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functions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business.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Officer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supported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joined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two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that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team.</a:t>
            </a:r>
            <a:endParaRPr sz="850">
              <a:latin typeface="Arial MT"/>
              <a:cs typeface="Arial MT"/>
            </a:endParaRPr>
          </a:p>
          <a:p>
            <a:pPr marL="12700" marR="5080" indent="22860" algn="just">
              <a:lnSpc>
                <a:spcPct val="114999"/>
              </a:lnSpc>
              <a:spcBef>
                <a:spcPts val="58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es(abIished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India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1907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Sir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Jamestji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Tata,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founder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believed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"in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free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enterprise,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community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just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another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stakeholder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but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fact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very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purpose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existence".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vision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strive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global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industry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benchmark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creation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citizenship.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to: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suppliers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shape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more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partnering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source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raw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materials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originating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chains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Group's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Procurement</a:t>
            </a:r>
            <a:r>
              <a:rPr sz="850" spc="5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Policy;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engage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4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customers</a:t>
            </a:r>
            <a:r>
              <a:rPr sz="850" spc="5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create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solutions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society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needs;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innovator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carbon-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neutral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demonstrate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commitment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way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sustainable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produced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“delivered;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empower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people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engage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communities,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whilst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creating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shareholder.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activities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underpinned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values,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outlined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betow.</a:t>
            </a:r>
            <a:endParaRPr sz="850">
              <a:latin typeface="Arial MT"/>
              <a:cs typeface="Arial MT"/>
            </a:endParaRPr>
          </a:p>
          <a:p>
            <a:pPr marL="27940" marR="16510" indent="4445" algn="just">
              <a:lnSpc>
                <a:spcPct val="114799"/>
              </a:lnSpc>
              <a:spcBef>
                <a:spcPts val="58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five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values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shared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worldwide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growth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business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inform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behaviours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practices.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values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Pioneering.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Responsibility,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Excellence,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Unity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Integrity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underpin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way 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does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business.</a:t>
            </a:r>
            <a:endParaRPr sz="850">
              <a:latin typeface="Arial MT"/>
              <a:cs typeface="Arial MT"/>
            </a:endParaRPr>
          </a:p>
          <a:p>
            <a:pPr marL="27940" marR="19685" indent="1270" algn="just">
              <a:lnSpc>
                <a:spcPct val="112999"/>
              </a:lnSpc>
              <a:spcBef>
                <a:spcPts val="625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purpose,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values,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messages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communicated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internal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communications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senior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1627" y="9950887"/>
            <a:ext cx="9493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81833" y="1435491"/>
            <a:ext cx="2846705" cy="3507104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 indent="2540" algn="just">
              <a:lnSpc>
                <a:spcPct val="114900"/>
              </a:lnSpc>
              <a:spcBef>
                <a:spcPts val="80"/>
              </a:spcBef>
            </a:pP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manager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updates.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management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team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also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use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regular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live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streaming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events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communicate</a:t>
            </a:r>
            <a:r>
              <a:rPr sz="850" spc="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key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information,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such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as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information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on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business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performance,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enable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the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cascade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infomation</a:t>
            </a:r>
            <a:r>
              <a:rPr sz="850" spc="10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Company's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employees.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These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included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updates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wherever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possible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discussions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key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stakeholders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on</a:t>
            </a:r>
            <a:r>
              <a:rPr sz="850" spc="3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Company's</a:t>
            </a:r>
            <a:r>
              <a:rPr sz="850" spc="409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announced</a:t>
            </a:r>
            <a:r>
              <a:rPr sz="850" spc="4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transition</a:t>
            </a:r>
            <a:r>
              <a:rPr sz="850" spc="409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towards</a:t>
            </a:r>
            <a:r>
              <a:rPr sz="850" spc="409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decarbonisation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goals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Company.</a:t>
            </a:r>
            <a:endParaRPr sz="850">
              <a:latin typeface="Arial MT"/>
              <a:cs typeface="Arial MT"/>
            </a:endParaRPr>
          </a:p>
          <a:p>
            <a:pPr marL="18415" marR="7620" indent="1905" algn="just">
              <a:lnSpc>
                <a:spcPct val="115300"/>
              </a:lnSpc>
              <a:spcBef>
                <a:spcPts val="575"/>
              </a:spcBef>
            </a:pP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Members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Board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leadership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team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have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also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continued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participate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discussions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stakeholders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at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all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levels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-</a:t>
            </a:r>
            <a:r>
              <a:rPr sz="850" spc="1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inside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outside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B3B3B"/>
                </a:solidFill>
                <a:latin typeface="Arial MT"/>
                <a:cs typeface="Arial MT"/>
              </a:rPr>
              <a:t>Company—</a:t>
            </a:r>
            <a:r>
              <a:rPr sz="850" spc="1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present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case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Company's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transition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plans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listen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respond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different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points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view.</a:t>
            </a:r>
            <a:endParaRPr sz="850">
              <a:latin typeface="Arial MT"/>
              <a:cs typeface="Arial MT"/>
            </a:endParaRPr>
          </a:p>
          <a:p>
            <a:pPr marL="17780" algn="just">
              <a:lnSpc>
                <a:spcPct val="100000"/>
              </a:lnSpc>
              <a:spcBef>
                <a:spcPts val="710"/>
              </a:spcBef>
            </a:pPr>
            <a:r>
              <a:rPr sz="850" i="1" spc="-20" dirty="0">
                <a:solidFill>
                  <a:srgbClr val="165DAF"/>
                </a:solidFill>
                <a:latin typeface="Arial"/>
                <a:cs typeface="Arial"/>
              </a:rPr>
              <a:t>Principle</a:t>
            </a:r>
            <a:r>
              <a:rPr sz="850" i="1" spc="10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65DAF"/>
                </a:solidFill>
                <a:latin typeface="Arial"/>
                <a:cs typeface="Arial"/>
              </a:rPr>
              <a:t>2</a:t>
            </a:r>
            <a:r>
              <a:rPr sz="850" i="1" spc="-50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5DAF"/>
                </a:solidFill>
                <a:latin typeface="Arial"/>
                <a:cs typeface="Arial"/>
              </a:rPr>
              <a:t>-</a:t>
            </a:r>
            <a:r>
              <a:rPr sz="850" i="1" spc="160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165DAF"/>
                </a:solidFill>
                <a:latin typeface="Arial"/>
                <a:cs typeface="Arial"/>
              </a:rPr>
              <a:t>Board</a:t>
            </a:r>
            <a:r>
              <a:rPr sz="850" i="1" spc="20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165DAF"/>
                </a:solidFill>
                <a:latin typeface="Arial MT"/>
                <a:cs typeface="Arial MT"/>
              </a:rPr>
              <a:t>Composition</a:t>
            </a:r>
            <a:endParaRPr sz="850">
              <a:latin typeface="Arial MT"/>
              <a:cs typeface="Arial MT"/>
            </a:endParaRPr>
          </a:p>
          <a:p>
            <a:pPr marL="18415" marR="6350" indent="1270" algn="just">
              <a:lnSpc>
                <a:spcPct val="114999"/>
              </a:lnSpc>
              <a:spcBef>
                <a:spcPts val="480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2024/2S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resignation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precious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Chairman,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membership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comprised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five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Oirectors.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Two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Directors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hold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positions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Group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board.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Three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senior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representatives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team,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Officer,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Commercial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Officer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Chief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Officer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Board,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currently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chaired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Narendran,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who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Officer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Managing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TSL.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89519" y="4995893"/>
            <a:ext cx="2844165" cy="359537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5240" marR="5080" indent="-3175" algn="just">
              <a:lnSpc>
                <a:spcPct val="114599"/>
              </a:lnSpc>
              <a:spcBef>
                <a:spcPts val="8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Board's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composition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allow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meet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needs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Chain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effective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decision-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making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meet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challenges.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extensive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experience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manufacturing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sector,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wider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markets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operates.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size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composition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therefore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remains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appropriate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size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complexity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Company.</a:t>
            </a:r>
            <a:endParaRPr sz="850">
              <a:latin typeface="Arial MT"/>
              <a:cs typeface="Arial MT"/>
            </a:endParaRPr>
          </a:p>
          <a:p>
            <a:pPr marL="12700" marR="5080" indent="2540" algn="just">
              <a:lnSpc>
                <a:spcPct val="114799"/>
              </a:lnSpc>
              <a:spcBef>
                <a:spcPts val="605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i="1" spc="-65" dirty="0">
                <a:solidFill>
                  <a:srgbClr val="3F3F3F"/>
                </a:solidFill>
                <a:latin typeface="Arial"/>
                <a:cs typeface="Arial"/>
              </a:rPr>
              <a:t>year,</a:t>
            </a:r>
            <a:r>
              <a:rPr sz="850" i="1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day-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day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carried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out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comprising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Officer,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Commercial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Officer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Officer,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together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selected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functional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leaders.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Chief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Executive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Officer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provides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single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point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day-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to-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day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i="1" spc="-65" dirty="0">
                <a:solidFill>
                  <a:srgbClr val="3F3F3F"/>
                </a:solidFill>
                <a:latin typeface="Arial"/>
                <a:cs typeface="Arial"/>
              </a:rPr>
              <a:t>Company.</a:t>
            </a:r>
            <a:endParaRPr sz="850">
              <a:latin typeface="Arial"/>
              <a:cs typeface="Arial"/>
            </a:endParaRPr>
          </a:p>
          <a:p>
            <a:pPr marL="12700" marR="5080" indent="-635" algn="just">
              <a:lnSpc>
                <a:spcPct val="114999"/>
              </a:lnSpc>
              <a:spcBef>
                <a:spcPts val="580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representation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different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ethnic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backgrounds.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While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longer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women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directors,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(earn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conscious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need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take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enhance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diversity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Value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Chain.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reported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pages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10,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year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focus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Diversity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Inclusion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review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diversity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Inclusion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Dignity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policies.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established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Steering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Group.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developing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area.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87929" y="8644696"/>
            <a:ext cx="2837815" cy="988694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 algn="just">
              <a:lnSpc>
                <a:spcPct val="114500"/>
              </a:lnSpc>
              <a:spcBef>
                <a:spcPts val="85"/>
              </a:spcBef>
            </a:pP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does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own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Nominations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Committee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this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dealt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 </a:t>
            </a:r>
            <a:r>
              <a:rPr sz="850" spc="-20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level.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appointments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boards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 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Chain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approved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by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senior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business.</a:t>
            </a:r>
            <a:endParaRPr sz="850">
              <a:latin typeface="Arial MT"/>
              <a:cs typeface="Arial MT"/>
            </a:endParaRPr>
          </a:p>
          <a:p>
            <a:pPr marL="15875" marR="5080" indent="-1905" algn="just">
              <a:lnSpc>
                <a:spcPct val="115300"/>
              </a:lnSpc>
              <a:spcBef>
                <a:spcPts val="575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Securities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Exchange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India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(SEBlj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monitors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regulates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TSL,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listed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148947" y="9953937"/>
            <a:ext cx="11328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691117" y="9953937"/>
            <a:ext cx="3721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Pego3l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62145" y="9897796"/>
            <a:ext cx="7187667" cy="1828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651" y="1298571"/>
            <a:ext cx="7285209" cy="2438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770063" y="10056307"/>
            <a:ext cx="335302" cy="9754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42034" y="886291"/>
            <a:ext cx="137541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85" dirty="0">
                <a:solidFill>
                  <a:srgbClr val="115DAC"/>
                </a:solidFill>
                <a:latin typeface="Arial MT"/>
                <a:cs typeface="Arial MT"/>
              </a:rPr>
              <a:t>C.</a:t>
            </a:r>
            <a:r>
              <a:rPr sz="1250" spc="-55" dirty="0">
                <a:solidFill>
                  <a:srgbClr val="115DAC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115DAC"/>
                </a:solidFill>
                <a:latin typeface="Arial MT"/>
                <a:cs typeface="Arial MT"/>
              </a:rPr>
              <a:t>Directors’</a:t>
            </a:r>
            <a:r>
              <a:rPr sz="1250" spc="30" dirty="0">
                <a:solidFill>
                  <a:srgbClr val="115DAC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115DAC"/>
                </a:solidFill>
                <a:latin typeface="Arial MT"/>
                <a:cs typeface="Arial MT"/>
              </a:rPr>
              <a:t>Report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42825" y="1304413"/>
            <a:ext cx="2842895" cy="24828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 indent="1270" algn="just">
              <a:lnSpc>
                <a:spcPct val="116500"/>
              </a:lnSpc>
              <a:spcBef>
                <a:spcPts val="110"/>
              </a:spcBef>
            </a:pP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India.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Announcements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relating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developments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US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business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may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required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comply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with </a:t>
            </a:r>
            <a:r>
              <a:rPr sz="850" spc="-160" dirty="0">
                <a:solidFill>
                  <a:srgbClr val="4B4B4B"/>
                </a:solidFill>
                <a:latin typeface="Arial MT"/>
                <a:cs typeface="Arial MT"/>
              </a:rPr>
              <a:t>SEBI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disclosure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requirements.</a:t>
            </a:r>
            <a:endParaRPr sz="850">
              <a:latin typeface="Arial MT"/>
              <a:cs typeface="Arial MT"/>
            </a:endParaRPr>
          </a:p>
          <a:p>
            <a:pPr marL="14604" algn="just">
              <a:lnSpc>
                <a:spcPct val="100000"/>
              </a:lnSpc>
              <a:spcBef>
                <a:spcPts val="660"/>
              </a:spcBef>
            </a:pPr>
            <a:r>
              <a:rPr sz="850" i="1" spc="-25" dirty="0">
                <a:solidFill>
                  <a:srgbClr val="115DAC"/>
                </a:solidFill>
                <a:latin typeface="Arial"/>
                <a:cs typeface="Arial"/>
              </a:rPr>
              <a:t>Pnnciple</a:t>
            </a:r>
            <a:r>
              <a:rPr sz="850" i="1" spc="5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15DAC"/>
                </a:solidFill>
                <a:latin typeface="Arial"/>
                <a:cs typeface="Arial"/>
              </a:rPr>
              <a:t>3</a:t>
            </a:r>
            <a:r>
              <a:rPr sz="850" i="1" spc="-50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15DAC"/>
                </a:solidFill>
                <a:latin typeface="Arial"/>
                <a:cs typeface="Arial"/>
              </a:rPr>
              <a:t>-</a:t>
            </a:r>
            <a:r>
              <a:rPr sz="850" i="1" spc="170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115DAC"/>
                </a:solidFill>
                <a:latin typeface="Arial"/>
                <a:cs typeface="Arial"/>
              </a:rPr>
              <a:t>Directors'</a:t>
            </a:r>
            <a:r>
              <a:rPr sz="850" i="1" spc="70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15DAC"/>
                </a:solidFill>
                <a:latin typeface="Arial"/>
                <a:cs typeface="Arial"/>
              </a:rPr>
              <a:t>Responsibilities</a:t>
            </a:r>
            <a:endParaRPr sz="850">
              <a:latin typeface="Arial"/>
              <a:cs typeface="Arial"/>
            </a:endParaRPr>
          </a:p>
          <a:p>
            <a:pPr marL="12700" marR="13970" indent="1270" algn="just">
              <a:lnSpc>
                <a:spcPct val="115300"/>
              </a:lnSpc>
              <a:spcBef>
                <a:spcPts val="555"/>
              </a:spcBef>
            </a:pP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convened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meetings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when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required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discuss</a:t>
            </a:r>
            <a:r>
              <a:rPr sz="850" spc="5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material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matters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affecting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subsidiaries.</a:t>
            </a:r>
            <a:endParaRPr sz="850">
              <a:latin typeface="Arial MT"/>
              <a:cs typeface="Arial MT"/>
            </a:endParaRPr>
          </a:p>
          <a:p>
            <a:pPr marL="17145" marR="5080" algn="just">
              <a:lnSpc>
                <a:spcPct val="115599"/>
              </a:lnSpc>
              <a:spcBef>
                <a:spcPts val="570"/>
              </a:spcBef>
            </a:pP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During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year,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particular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spent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time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considering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implications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decisions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relating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decarbonisation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modernisation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business,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including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funding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arrangements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B4B4B"/>
                </a:solidFill>
                <a:latin typeface="Arial MT"/>
                <a:cs typeface="Arial MT"/>
              </a:rPr>
              <a:t>HiS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Majesty's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Government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timing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preparations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safe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cessation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heavy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end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steelmaking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business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Port Talbot.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continued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review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progress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these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matters,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noting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safe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cessation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heavy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end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operations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signing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Grant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Funding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Agreement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His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Majesty's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Government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were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both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achieved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September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2024.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9017" y="3837541"/>
            <a:ext cx="2840990" cy="91884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-635" algn="just">
              <a:lnSpc>
                <a:spcPct val="114799"/>
              </a:lnSpc>
              <a:spcBef>
                <a:spcPts val="105"/>
              </a:spcBef>
            </a:pP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addition,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considered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matters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including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health,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safety and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wellbeing,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performance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liquidity,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sustainability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reporting,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equity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restructuring.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group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structure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simplification,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capital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investments,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strategic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procurement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provisions,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financing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arrangements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contract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renewals.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Directors'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interests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are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reported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each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meeting.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50441" y="4803851"/>
            <a:ext cx="2844800" cy="4878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890" indent="2540" algn="just">
              <a:lnSpc>
                <a:spcPct val="115300"/>
              </a:lnSpc>
              <a:spcBef>
                <a:spcPts val="100"/>
              </a:spcBef>
            </a:pP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85" dirty="0">
                <a:solidFill>
                  <a:srgbClr val="4B4B4B"/>
                </a:solidFill>
                <a:latin typeface="Arial MT"/>
                <a:cs typeface="Arial MT"/>
              </a:rPr>
              <a:t>TSE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Audit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Committee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historically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taken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responsibility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for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review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assurance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audit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legal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compliance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matters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across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Steel's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European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business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matters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arising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reviewed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there,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well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 the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whenever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required.</a:t>
            </a:r>
            <a:endParaRPr sz="850">
              <a:latin typeface="Arial MT"/>
              <a:cs typeface="Arial MT"/>
            </a:endParaRPr>
          </a:p>
          <a:p>
            <a:pPr marL="12700" marR="11430" indent="1270" algn="just">
              <a:lnSpc>
                <a:spcPct val="115300"/>
              </a:lnSpc>
              <a:spcBef>
                <a:spcPts val="600"/>
              </a:spcBef>
            </a:pP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addition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their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consideration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meetings,</a:t>
            </a:r>
            <a:r>
              <a:rPr sz="85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Safety,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Health</a:t>
            </a:r>
            <a:r>
              <a:rPr sz="850" spc="2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Environment</a:t>
            </a:r>
            <a:r>
              <a:rPr sz="850" spc="3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(SHE)</a:t>
            </a:r>
            <a:r>
              <a:rPr sz="850" spc="20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matters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reviewed</a:t>
            </a:r>
            <a:r>
              <a:rPr sz="850" spc="2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1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TSL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level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B4B4B"/>
                </a:solidFill>
                <a:latin typeface="Arial MT"/>
                <a:cs typeface="Arial MT"/>
              </a:rPr>
              <a:t>SHE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committee.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represented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B4B4B"/>
                </a:solidFill>
                <a:latin typeface="Arial MT"/>
                <a:cs typeface="Arial MT"/>
              </a:rPr>
              <a:t>SHE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committee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Chairman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and,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following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his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appointmenL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Chief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Executive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Officer.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Chain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adopted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govemance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arrangements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health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safety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recognise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responsibility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Board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well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the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role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Chief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Executive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Officer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leadership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team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working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through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Health</a:t>
            </a:r>
            <a:r>
              <a:rPr sz="850" spc="1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&amp;</a:t>
            </a:r>
            <a:r>
              <a:rPr sz="850" spc="1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Safety</a:t>
            </a:r>
            <a:r>
              <a:rPr sz="850" spc="1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Committee,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comprised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management</a:t>
            </a:r>
            <a:r>
              <a:rPr sz="850" spc="2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team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members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senior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leaders,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including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specialist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health</a:t>
            </a:r>
            <a:r>
              <a:rPr sz="850" spc="2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safety</a:t>
            </a:r>
            <a:r>
              <a:rPr sz="850" spc="20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expertise.</a:t>
            </a:r>
            <a:r>
              <a:rPr sz="850" spc="2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Under</a:t>
            </a:r>
            <a:r>
              <a:rPr sz="850" spc="2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arrangements.</a:t>
            </a:r>
            <a:r>
              <a:rPr sz="850" spc="3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continues</a:t>
            </a:r>
            <a:r>
              <a:rPr sz="850" spc="2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report</a:t>
            </a:r>
            <a:r>
              <a:rPr sz="850" spc="1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material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health,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B4B4B"/>
                </a:solidFill>
                <a:latin typeface="Arial MT"/>
                <a:cs typeface="Arial MT"/>
              </a:rPr>
              <a:t>Sąfety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environmental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matters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impact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B4B4B"/>
                </a:solidFill>
                <a:latin typeface="Arial MT"/>
                <a:cs typeface="Arial MT"/>
              </a:rPr>
              <a:t>TSL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B4B4B"/>
                </a:solidFill>
                <a:latin typeface="Arial MT"/>
                <a:cs typeface="Arial MT"/>
              </a:rPr>
              <a:t>SHE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Committee.</a:t>
            </a:r>
            <a:endParaRPr sz="850">
              <a:latin typeface="Arial MT"/>
              <a:cs typeface="Arial MT"/>
            </a:endParaRPr>
          </a:p>
          <a:p>
            <a:pPr marL="13970" marR="5080" indent="5080" algn="just">
              <a:lnSpc>
                <a:spcPct val="115500"/>
              </a:lnSpc>
              <a:spcBef>
                <a:spcPts val="575"/>
              </a:spcBef>
            </a:pP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Members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receive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regular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information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key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aspects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business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including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health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safety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statistics,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operational</a:t>
            </a:r>
            <a:r>
              <a:rPr sz="850" spc="2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2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performance,</a:t>
            </a:r>
            <a:r>
              <a:rPr sz="850" spc="2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strategic</a:t>
            </a:r>
            <a:r>
              <a:rPr sz="850" spc="2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matters,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compliance</a:t>
            </a:r>
            <a:r>
              <a:rPr sz="850" spc="3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3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risk</a:t>
            </a:r>
            <a:r>
              <a:rPr sz="850" spc="3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matters,</a:t>
            </a:r>
            <a:r>
              <a:rPr sz="850" spc="3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stakeholder</a:t>
            </a:r>
            <a:r>
              <a:rPr sz="850" spc="3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engagement,</a:t>
            </a:r>
            <a:r>
              <a:rPr sz="850" spc="5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commercial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technical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updates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market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conditions.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Board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papers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setting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out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proposals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designed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include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sufficient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background,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analysis,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risk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assessment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stakeholder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context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help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inform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Directors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their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decision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making.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addition,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Audit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Assurance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function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provides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additional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assurance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specific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key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ensure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systems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controls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operating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effectively.</a:t>
            </a:r>
            <a:endParaRPr sz="850">
              <a:latin typeface="Arial MT"/>
              <a:cs typeface="Arial MT"/>
            </a:endParaRPr>
          </a:p>
          <a:p>
            <a:pPr marL="20320" marR="9525" indent="-1905" algn="just">
              <a:lnSpc>
                <a:spcPct val="112999"/>
              </a:lnSpc>
              <a:spcBef>
                <a:spcPts val="595"/>
              </a:spcBef>
            </a:pP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Policy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Delegations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Authority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reflect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operating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managing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struc(ures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B4B4B"/>
                </a:solidFill>
                <a:latin typeface="Arial MT"/>
                <a:cs typeface="Arial MT"/>
              </a:rPr>
              <a:t>Vąlue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Chain.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7349" y="10008806"/>
            <a:ext cx="9467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18841" y="1458353"/>
            <a:ext cx="2856865" cy="5008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 algn="just">
              <a:lnSpc>
                <a:spcPct val="100000"/>
              </a:lnSpc>
              <a:spcBef>
                <a:spcPts val="100"/>
              </a:spcBef>
            </a:pPr>
            <a:r>
              <a:rPr sz="850" i="1" spc="-25" dirty="0">
                <a:solidFill>
                  <a:srgbClr val="115DAC"/>
                </a:solidFill>
                <a:latin typeface="Arial"/>
                <a:cs typeface="Arial"/>
              </a:rPr>
              <a:t>Principle</a:t>
            </a:r>
            <a:r>
              <a:rPr sz="850" i="1" spc="5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15DAC"/>
                </a:solidFill>
                <a:latin typeface="Arial"/>
                <a:cs typeface="Arial"/>
              </a:rPr>
              <a:t>4 </a:t>
            </a:r>
            <a:r>
              <a:rPr sz="850" i="1" spc="-420" dirty="0">
                <a:solidFill>
                  <a:srgbClr val="115DAC"/>
                </a:solidFill>
                <a:latin typeface="Arial"/>
                <a:cs typeface="Arial"/>
              </a:rPr>
              <a:t>—</a:t>
            </a:r>
            <a:r>
              <a:rPr sz="850" i="1" spc="-15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115DAC"/>
                </a:solidFill>
                <a:latin typeface="Arial"/>
                <a:cs typeface="Arial"/>
              </a:rPr>
              <a:t>Oppoftunity</a:t>
            </a:r>
            <a:r>
              <a:rPr sz="850" i="1" spc="40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spc="-30" dirty="0">
                <a:solidFill>
                  <a:srgbClr val="115DAC"/>
                </a:solidFill>
                <a:latin typeface="Arial"/>
                <a:cs typeface="Arial"/>
              </a:rPr>
              <a:t>and</a:t>
            </a:r>
            <a:r>
              <a:rPr sz="850" i="1" spc="-25" dirty="0">
                <a:solidFill>
                  <a:srgbClr val="115DAC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115DAC"/>
                </a:solidFill>
                <a:latin typeface="Arial"/>
                <a:cs typeface="Arial"/>
              </a:rPr>
              <a:t>Risk</a:t>
            </a:r>
            <a:endParaRPr sz="850">
              <a:latin typeface="Arial"/>
              <a:cs typeface="Arial"/>
            </a:endParaRPr>
          </a:p>
          <a:p>
            <a:pPr marL="12700" marR="5080" indent="635" algn="just">
              <a:lnSpc>
                <a:spcPct val="115500"/>
              </a:lnSpc>
              <a:spcBef>
                <a:spcPts val="550"/>
              </a:spcBef>
            </a:pP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1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considered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approval</a:t>
            </a:r>
            <a:r>
              <a:rPr sz="850" spc="1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material</a:t>
            </a:r>
            <a:r>
              <a:rPr sz="850" spc="1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strategic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projects,</a:t>
            </a:r>
            <a:r>
              <a:rPr sz="850" spc="3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partnerships,</a:t>
            </a:r>
            <a:r>
              <a:rPr sz="850" spc="3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contracts</a:t>
            </a:r>
            <a:r>
              <a:rPr sz="850" spc="3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3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opportunities</a:t>
            </a:r>
            <a:r>
              <a:rPr sz="850" spc="3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(as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defined</a:t>
            </a:r>
            <a:r>
              <a:rPr sz="850" spc="1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1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duration)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addition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monitoring</a:t>
            </a:r>
            <a:r>
              <a:rPr sz="850" spc="2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performance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Group's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longer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term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sustainability.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cessation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traditional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heavy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end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operation,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TSUK's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business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model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developed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during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year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require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import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distribution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significant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volumes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steel</a:t>
            </a:r>
            <a:r>
              <a:rPr sz="850" spc="3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substrate</a:t>
            </a:r>
            <a:r>
              <a:rPr sz="850" spc="3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3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support</a:t>
            </a:r>
            <a:r>
              <a:rPr sz="850" spc="4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3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downstream</a:t>
            </a:r>
            <a:r>
              <a:rPr sz="850" spc="3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operations.</a:t>
            </a:r>
            <a:r>
              <a:rPr sz="850" spc="3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sought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consider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manage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opportunities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associated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developments.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addition,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climate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change,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supply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chain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risk,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energy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costs,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global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trade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issues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decarbonisation</a:t>
            </a:r>
            <a:r>
              <a:rPr sz="850" spc="2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continue</a:t>
            </a:r>
            <a:r>
              <a:rPr sz="850" spc="3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2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key</a:t>
            </a:r>
            <a:r>
              <a:rPr sz="850" spc="229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850" spc="2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continues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seek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opportunities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work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third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parties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wider</a:t>
            </a:r>
            <a:r>
              <a:rPr sz="850" spc="2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Tata</a:t>
            </a:r>
            <a:r>
              <a:rPr sz="850" spc="2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group</a:t>
            </a:r>
            <a:r>
              <a:rPr sz="850" spc="2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2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address</a:t>
            </a:r>
            <a:r>
              <a:rPr sz="850" spc="2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B4B4B"/>
                </a:solidFill>
                <a:latin typeface="Arial MT"/>
                <a:cs typeface="Arial MT"/>
              </a:rPr>
              <a:t>TSUK*s</a:t>
            </a:r>
            <a:r>
              <a:rPr sz="850" spc="2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sustainability</a:t>
            </a:r>
            <a:r>
              <a:rPr sz="850" spc="2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CO2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reduction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objectives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sustainable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business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long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term.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More</a:t>
            </a:r>
            <a:r>
              <a:rPr sz="850" spc="509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information</a:t>
            </a:r>
            <a:r>
              <a:rPr sz="850" spc="5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459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contained</a:t>
            </a:r>
            <a:r>
              <a:rPr sz="850" spc="5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4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4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Sustainability</a:t>
            </a:r>
            <a:r>
              <a:rPr sz="850" spc="4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Environment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section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2024/25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Annual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  <a:p>
            <a:pPr marL="18415" marR="13970" indent="1270" algn="just">
              <a:lnSpc>
                <a:spcPct val="114100"/>
              </a:lnSpc>
              <a:spcBef>
                <a:spcPts val="610"/>
              </a:spcBef>
            </a:pPr>
            <a:r>
              <a:rPr sz="850" spc="-1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principal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uncertainties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affecting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mitigating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actions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taken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respect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them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set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out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Strategic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Report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pages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4-7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annual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  <a:p>
            <a:pPr marL="13335" marR="5080" indent="8255" algn="just">
              <a:lnSpc>
                <a:spcPct val="115300"/>
              </a:lnSpc>
              <a:spcBef>
                <a:spcPts val="600"/>
              </a:spcBef>
            </a:pP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Enterprise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Risk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Management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(ERM)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frameworI‹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been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deployed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Board,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alignment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TSL's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ERM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framework.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T5UK’s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Risk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Commixee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meets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quarterly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includes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members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management</a:t>
            </a:r>
            <a:r>
              <a:rPr sz="850" spc="1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team.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Risk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Committee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also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has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representation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ultimate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parent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company,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TSL.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Its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principal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purpose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assess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identify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TSUK's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most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significant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emerging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risks.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addition.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monthly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risk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management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sub-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committees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held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each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TSUK's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Chief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Executive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Officer,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Chief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Officer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Chief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Commercial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Officer.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Among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Company's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compliance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policies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include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competition.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anti-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bribery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corruption,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gifts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hospitality,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responsible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procurement,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23989" y="6440781"/>
            <a:ext cx="2852420" cy="3074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marR="13335" indent="2540" algn="just">
              <a:lnSpc>
                <a:spcPct val="115300"/>
              </a:lnSpc>
              <a:spcBef>
                <a:spcPts val="100"/>
              </a:spcBef>
            </a:pP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anti-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slavery,</a:t>
            </a:r>
            <a:r>
              <a:rPr sz="850" spc="225" dirty="0">
                <a:solidFill>
                  <a:srgbClr val="4B4B4B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insurance-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hedging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human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trafficking,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cybersecurity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data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privacy.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Where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potential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breaches</a:t>
            </a:r>
            <a:r>
              <a:rPr sz="850" spc="5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identified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takes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action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discuss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appropriate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response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revise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policies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capture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such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compliance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risks effectively.</a:t>
            </a:r>
            <a:endParaRPr sz="850">
              <a:latin typeface="Arial MT"/>
              <a:cs typeface="Arial MT"/>
            </a:endParaRPr>
          </a:p>
          <a:p>
            <a:pPr marL="15875" marR="6985" indent="-1905" algn="just">
              <a:lnSpc>
                <a:spcPct val="115900"/>
              </a:lnSpc>
              <a:spcBef>
                <a:spcPts val="570"/>
              </a:spcBef>
            </a:pP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Chain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Compliance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Integrity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Committee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meets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quarterly.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addition,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there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regular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interactions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persons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responsible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matters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Tata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Steel's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mainland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European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business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discuss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matters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common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interest.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Reports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submitted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B4B4B"/>
                </a:solidFill>
                <a:latin typeface="Arial MT"/>
                <a:cs typeface="Arial MT"/>
              </a:rPr>
              <a:t>TSE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Audit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Committee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six-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monthly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basis.</a:t>
            </a:r>
            <a:endParaRPr sz="8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850" i="1" spc="-20" dirty="0">
                <a:solidFill>
                  <a:srgbClr val="1F66AA"/>
                </a:solidFill>
                <a:latin typeface="Arial"/>
                <a:cs typeface="Arial"/>
              </a:rPr>
              <a:t>Pnnciple</a:t>
            </a:r>
            <a:r>
              <a:rPr sz="850" i="1" spc="20" dirty="0">
                <a:solidFill>
                  <a:srgbClr val="1F66AA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F66AA"/>
                </a:solidFill>
                <a:latin typeface="Arial"/>
                <a:cs typeface="Arial"/>
              </a:rPr>
              <a:t>5</a:t>
            </a:r>
            <a:r>
              <a:rPr sz="850" i="1" spc="-50" dirty="0">
                <a:solidFill>
                  <a:srgbClr val="1F66AA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F66AA"/>
                </a:solidFill>
                <a:latin typeface="Arial"/>
                <a:cs typeface="Arial"/>
              </a:rPr>
              <a:t>-</a:t>
            </a:r>
            <a:r>
              <a:rPr sz="850" i="1" spc="170" dirty="0">
                <a:solidFill>
                  <a:srgbClr val="1F66AA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F66AA"/>
                </a:solidFill>
                <a:latin typeface="Arial"/>
                <a:cs typeface="Arial"/>
              </a:rPr>
              <a:t>Remuneretion</a:t>
            </a:r>
            <a:endParaRPr sz="850">
              <a:latin typeface="Arial"/>
              <a:cs typeface="Arial"/>
            </a:endParaRPr>
          </a:p>
          <a:p>
            <a:pPr marL="12700" marR="5080" indent="1270" algn="just">
              <a:lnSpc>
                <a:spcPct val="115599"/>
              </a:lnSpc>
              <a:spcBef>
                <a:spcPts val="550"/>
              </a:spcBef>
            </a:pP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policy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2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sets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out</a:t>
            </a:r>
            <a:r>
              <a:rPr sz="85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TSUX's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reward</a:t>
            </a:r>
            <a:r>
              <a:rPr sz="850" spc="1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recognition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principles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criteria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describing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key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drivers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base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variable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pay.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follows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reward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philosophy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will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enable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it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attract,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retain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motivate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people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it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needs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deliver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objectives,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competitive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relevant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markets,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links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29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achievement</a:t>
            </a:r>
            <a:r>
              <a:rPr sz="850" spc="3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2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corporate</a:t>
            </a:r>
            <a:r>
              <a:rPr sz="850" spc="229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objectives</a:t>
            </a:r>
            <a:r>
              <a:rPr sz="850" spc="2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follows</a:t>
            </a:r>
            <a:r>
              <a:rPr sz="850" spc="2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principles</a:t>
            </a:r>
            <a:r>
              <a:rPr sz="850" spc="3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2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being</a:t>
            </a:r>
            <a:r>
              <a:rPr sz="850" spc="2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simple,</a:t>
            </a:r>
            <a:r>
              <a:rPr sz="850" spc="2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objective</a:t>
            </a:r>
            <a:r>
              <a:rPr sz="850" spc="3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3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fair.</a:t>
            </a:r>
            <a:r>
              <a:rPr sz="850" spc="229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3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reward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processes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support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talent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management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career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development.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97717" y="10005758"/>
            <a:ext cx="11207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&amp;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20Z5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5567" y="9845975"/>
            <a:ext cx="7254727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83329"/>
            <a:ext cx="7215101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21687" y="886799"/>
            <a:ext cx="1370330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spc="-20" dirty="0">
                <a:solidFill>
                  <a:srgbClr val="0857AF"/>
                </a:solidFill>
                <a:latin typeface="Arial"/>
                <a:cs typeface="Arial"/>
              </a:rPr>
              <a:t>C.</a:t>
            </a:r>
            <a:r>
              <a:rPr sz="1150" b="1" spc="-65" dirty="0">
                <a:solidFill>
                  <a:srgbClr val="0857AF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0857AF"/>
                </a:solidFill>
                <a:latin typeface="Arial"/>
                <a:cs typeface="Arial"/>
              </a:rPr>
              <a:t>Directors'</a:t>
            </a:r>
            <a:r>
              <a:rPr sz="1150" b="1" spc="35" dirty="0">
                <a:solidFill>
                  <a:srgbClr val="0857AF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0857AF"/>
                </a:solidFill>
                <a:latin typeface="Arial"/>
                <a:cs typeface="Arial"/>
              </a:rPr>
              <a:t>Report</a:t>
            </a:r>
            <a:endParaRPr sz="11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21593" y="1295269"/>
            <a:ext cx="2851150" cy="7902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145" indent="4445" algn="just">
              <a:lnSpc>
                <a:spcPct val="115300"/>
              </a:lnSpc>
              <a:spcBef>
                <a:spcPts val="100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External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benchmarking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undertaken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periodically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ensure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alignment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 good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practice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 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marI‹et,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input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from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used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inform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decision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making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reward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principles.</a:t>
            </a:r>
            <a:endParaRPr sz="850">
              <a:latin typeface="Arial MT"/>
              <a:cs typeface="Arial MT"/>
            </a:endParaRPr>
          </a:p>
          <a:p>
            <a:pPr marL="15240" marR="18415" indent="1270" algn="just">
              <a:lnSpc>
                <a:spcPct val="115300"/>
              </a:lnSpc>
              <a:spcBef>
                <a:spcPts val="550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Recommendations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relating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remuneration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referred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approval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members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senior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team.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remuneration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Directors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hold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positions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wider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matter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TSL.</a:t>
            </a:r>
            <a:endParaRPr sz="850">
              <a:latin typeface="Arial MT"/>
              <a:cs typeface="Arial MT"/>
            </a:endParaRPr>
          </a:p>
          <a:p>
            <a:pPr marL="15240" marR="21590" indent="-1905" algn="just">
              <a:lnSpc>
                <a:spcPct val="115300"/>
              </a:lnSpc>
              <a:spcBef>
                <a:spcPts val="575"/>
              </a:spcBef>
            </a:pP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published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Gender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Pay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Gap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2024.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Further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relation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Gender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Pay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Gap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page</a:t>
            </a:r>
            <a:endParaRPr sz="850">
              <a:latin typeface="Arial MT"/>
              <a:cs typeface="Arial MT"/>
            </a:endParaRPr>
          </a:p>
          <a:p>
            <a:pPr marL="16510" marR="22225" indent="2540" algn="just">
              <a:lnSpc>
                <a:spcPts val="1180"/>
              </a:lnSpc>
              <a:spcBef>
                <a:spcPts val="4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10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Corporate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Governance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pages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Website</a:t>
            </a:r>
            <a:endParaRPr sz="850">
              <a:latin typeface="Arial MT"/>
              <a:cs typeface="Arial MT"/>
            </a:endParaRPr>
          </a:p>
          <a:p>
            <a:pPr marL="622300">
              <a:lnSpc>
                <a:spcPct val="100000"/>
              </a:lnSpc>
              <a:spcBef>
                <a:spcPts val="85"/>
              </a:spcBef>
              <a:tabLst>
                <a:tab pos="984885" algn="l"/>
              </a:tabLst>
            </a:pPr>
            <a:r>
              <a:rPr sz="850" spc="-50" dirty="0">
                <a:solidFill>
                  <a:srgbClr val="316097"/>
                </a:solidFill>
                <a:latin typeface="Arial MT"/>
                <a:cs typeface="Arial MT"/>
              </a:rPr>
              <a:t>I</a:t>
            </a:r>
            <a:r>
              <a:rPr sz="850" dirty="0">
                <a:solidFill>
                  <a:srgbClr val="316097"/>
                </a:solidFill>
                <a:latin typeface="Arial MT"/>
                <a:cs typeface="Arial MT"/>
              </a:rPr>
              <a:t>	</a:t>
            </a:r>
            <a:r>
              <a:rPr sz="850" spc="-50" dirty="0">
                <a:solidFill>
                  <a:srgbClr val="606060"/>
                </a:solidFill>
                <a:latin typeface="Arial MT"/>
                <a:cs typeface="Arial MT"/>
              </a:rPr>
              <a:t>.</a:t>
            </a:r>
            <a:endParaRPr sz="850">
              <a:latin typeface="Arial MT"/>
              <a:cs typeface="Arial MT"/>
            </a:endParaRPr>
          </a:p>
          <a:p>
            <a:pPr marL="20955" algn="just">
              <a:lnSpc>
                <a:spcPct val="100000"/>
              </a:lnSpc>
              <a:spcBef>
                <a:spcPts val="710"/>
              </a:spcBef>
            </a:pPr>
            <a:r>
              <a:rPr sz="850" i="1" spc="-25" dirty="0">
                <a:solidFill>
                  <a:srgbClr val="1660B1"/>
                </a:solidFill>
                <a:latin typeface="Arial"/>
                <a:cs typeface="Arial"/>
              </a:rPr>
              <a:t>Principle</a:t>
            </a:r>
            <a:r>
              <a:rPr sz="850" i="1" spc="-5" dirty="0">
                <a:solidFill>
                  <a:srgbClr val="1660B1"/>
                </a:solidFill>
                <a:latin typeface="Arial"/>
                <a:cs typeface="Arial"/>
              </a:rPr>
              <a:t> </a:t>
            </a:r>
            <a:r>
              <a:rPr sz="850" i="1" spc="-50" dirty="0">
                <a:solidFill>
                  <a:srgbClr val="1660B1"/>
                </a:solidFill>
                <a:latin typeface="Arial"/>
                <a:cs typeface="Arial"/>
              </a:rPr>
              <a:t>6</a:t>
            </a:r>
            <a:r>
              <a:rPr sz="850" i="1" spc="-35" dirty="0">
                <a:solidFill>
                  <a:srgbClr val="1660B1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60B1"/>
                </a:solidFill>
                <a:latin typeface="Arial"/>
                <a:cs typeface="Arial"/>
              </a:rPr>
              <a:t>-</a:t>
            </a:r>
            <a:r>
              <a:rPr sz="850" i="1" spc="204" dirty="0">
                <a:solidFill>
                  <a:srgbClr val="1660B1"/>
                </a:solidFill>
                <a:latin typeface="Arial"/>
                <a:cs typeface="Arial"/>
              </a:rPr>
              <a:t> </a:t>
            </a:r>
            <a:r>
              <a:rPr sz="850" i="1" spc="-30" dirty="0">
                <a:solidFill>
                  <a:srgbClr val="1660B1"/>
                </a:solidFill>
                <a:latin typeface="Arial"/>
                <a:cs typeface="Arial"/>
              </a:rPr>
              <a:t>Stakeholder</a:t>
            </a:r>
            <a:r>
              <a:rPr sz="850" i="1" spc="70" dirty="0">
                <a:solidFill>
                  <a:srgbClr val="1660B1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1660B1"/>
                </a:solidFill>
                <a:latin typeface="Arial"/>
                <a:cs typeface="Arial"/>
              </a:rPr>
              <a:t>Relationships</a:t>
            </a:r>
            <a:r>
              <a:rPr sz="850" i="1" spc="50" dirty="0">
                <a:solidFill>
                  <a:srgbClr val="1660B1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1660B1"/>
                </a:solidFill>
                <a:latin typeface="Arial"/>
                <a:cs typeface="Arial"/>
              </a:rPr>
              <a:t>and</a:t>
            </a:r>
            <a:r>
              <a:rPr sz="850" i="1" dirty="0">
                <a:solidFill>
                  <a:srgbClr val="1660B1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660B1"/>
                </a:solidFill>
                <a:latin typeface="Arial"/>
                <a:cs typeface="Arial"/>
              </a:rPr>
              <a:t>Engagement</a:t>
            </a:r>
            <a:endParaRPr sz="850">
              <a:latin typeface="Arial"/>
              <a:cs typeface="Arial"/>
            </a:endParaRPr>
          </a:p>
          <a:p>
            <a:pPr marL="18415" marR="10160" indent="1270" algn="just">
              <a:lnSpc>
                <a:spcPct val="115100"/>
              </a:lnSpc>
              <a:spcBef>
                <a:spcPts val="50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recognises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importance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effective communication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stakeholders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deliver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purpose,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vision,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mission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ensure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protection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relationships,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reputation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brand.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stakeholders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shareholders,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customers,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suppliers,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representatives,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pensioners,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banks.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i="1" spc="-55" dirty="0">
                <a:solidFill>
                  <a:srgbClr val="3F3F3F"/>
                </a:solidFill>
                <a:latin typeface="Arial"/>
                <a:cs typeface="Arial"/>
              </a:rPr>
              <a:t>Government</a:t>
            </a:r>
            <a:r>
              <a:rPr sz="850" i="1" spc="21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bodies,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local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communities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operates.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addition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customary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engagements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groups,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completed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dialogue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stakeholders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affected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proposals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decarbonised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form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steelmaking.</a:t>
            </a:r>
            <a:endParaRPr sz="850">
              <a:latin typeface="Arial MT"/>
              <a:cs typeface="Arial MT"/>
            </a:endParaRPr>
          </a:p>
          <a:p>
            <a:pPr marL="20955" marR="5080" indent="4445" algn="just">
              <a:lnSpc>
                <a:spcPct val="115100"/>
              </a:lnSpc>
              <a:spcBef>
                <a:spcPts val="580"/>
              </a:spcBef>
            </a:pP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prioritises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health,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wellbeing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employees,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contractors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partners.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prominently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discussed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leadership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communications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reviews.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TSUK‘s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ambition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Zero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I-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4arm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framework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supports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ambition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communication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employees.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trade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union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representatives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Contracting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partners.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leadership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have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continued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lead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focus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safety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mitigate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against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safety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risks,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described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page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2024/25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  <a:p>
            <a:pPr marL="18415" marR="7620" indent="4445" algn="just">
              <a:lnSpc>
                <a:spcPct val="114900"/>
              </a:lnSpc>
              <a:spcBef>
                <a:spcPts val="580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engages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ways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well-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established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arrangements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location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communication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consultation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trade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union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representatives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concern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them.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initiated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sequence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town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hall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meetings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operational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sites.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strives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ensure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well-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developed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policies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procedures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place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consulting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negotiating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trade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unions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so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views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making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decisions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likely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affect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interests.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measures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additional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engagements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Committee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proposed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decarbonised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impacts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0747" y="9327512"/>
            <a:ext cx="2835275" cy="318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70">
              <a:lnSpc>
                <a:spcPct val="112999"/>
              </a:lnSpc>
              <a:spcBef>
                <a:spcPts val="100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Digital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media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regular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live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streaming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events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updates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02964" y="9966130"/>
            <a:ext cx="9436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14141"/>
                </a:solidFill>
                <a:latin typeface="Arial MT"/>
                <a:cs typeface="Arial MT"/>
              </a:rPr>
              <a:t>Tata</a:t>
            </a:r>
            <a:r>
              <a:rPr sz="850" spc="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14141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14141"/>
                </a:solidFill>
                <a:latin typeface="Arial MT"/>
                <a:cs typeface="Arial MT"/>
              </a:rPr>
              <a:t>UK</a:t>
            </a:r>
            <a:r>
              <a:rPr sz="850" spc="-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894077" y="1289173"/>
            <a:ext cx="2848610" cy="1738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 marR="10160" indent="-3175" algn="just">
              <a:lnSpc>
                <a:spcPct val="1153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meetings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communicate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goals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surveys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conducted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segments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results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drive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areas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engagement.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HR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systems,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offers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online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learning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courses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accessible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all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employees,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series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mental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modules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well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health,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safety,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wellbeing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training.</a:t>
            </a:r>
            <a:endParaRPr sz="850">
              <a:latin typeface="Arial MT"/>
              <a:cs typeface="Arial MT"/>
            </a:endParaRPr>
          </a:p>
          <a:p>
            <a:pPr marL="18415" marR="5080" indent="-3175" algn="just">
              <a:lnSpc>
                <a:spcPct val="114500"/>
              </a:lnSpc>
              <a:spcBef>
                <a:spcPts val="58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shareholders,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directors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ultimate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parent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company,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therefore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able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consider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i="1" spc="-85" dirty="0">
                <a:solidFill>
                  <a:srgbClr val="3F3F3F"/>
                </a:solidFill>
                <a:latin typeface="Arial"/>
                <a:cs typeface="Arial"/>
              </a:rPr>
              <a:t>key</a:t>
            </a:r>
            <a:r>
              <a:rPr sz="850" i="1" spc="25" dirty="0">
                <a:solidFill>
                  <a:srgbClr val="3F3F3F"/>
                </a:solidFill>
                <a:latin typeface="Arial"/>
                <a:cs typeface="Arial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wider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context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interests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shareholder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matters.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898962" y="3075472"/>
            <a:ext cx="2844165" cy="10712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15300"/>
              </a:lnSpc>
              <a:spcBef>
                <a:spcPts val="100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managers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areas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expertise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liaise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both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national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devolved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bodies,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including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regulators,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appropriate.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participation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senior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managers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discussions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2025/26,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especially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cessation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primary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decarbonised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steelmaking.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97338" y="4194193"/>
            <a:ext cx="2849245" cy="3229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10" algn="just">
              <a:lnSpc>
                <a:spcPct val="115100"/>
              </a:lnSpc>
              <a:spcBef>
                <a:spcPts val="100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encourages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suppliers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create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customers,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society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shareholders.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operate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Procurement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Policy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underpins</a:t>
            </a:r>
            <a:r>
              <a:rPr sz="850" spc="5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5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commitment</a:t>
            </a:r>
            <a:r>
              <a:rPr sz="850" spc="5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ensuring</a:t>
            </a:r>
            <a:r>
              <a:rPr sz="850" spc="5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5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transparency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applies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goods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services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supplied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respective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chains.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diligence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system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complete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implemented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identify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take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appropriate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mitigate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them.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found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Supply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Chain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Transparency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pages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website.</a:t>
            </a:r>
            <a:endParaRPr sz="850">
              <a:latin typeface="Arial MT"/>
              <a:cs typeface="Arial MT"/>
            </a:endParaRPr>
          </a:p>
          <a:p>
            <a:pPr marL="18415" marR="5715" indent="1270" algn="just">
              <a:lnSpc>
                <a:spcPct val="115300"/>
              </a:lnSpc>
              <a:spcBef>
                <a:spcPts val="555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Delivering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excellent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experience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priority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model,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centered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around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engagement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customers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aligned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sectors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allows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continuous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feedback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ambition.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Commercial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function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engage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customers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including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Voice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Customer’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provides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regular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efficient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feedback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opportunities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brief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surveys,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ad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hoc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research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deep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dive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studies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understand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particular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aspect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customer's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perspective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identify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ways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improve.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01913" y="7474152"/>
            <a:ext cx="2839085" cy="1586230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 algn="just">
              <a:lnSpc>
                <a:spcPct val="114700"/>
              </a:lnSpc>
              <a:spcBef>
                <a:spcPts val="80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Notwithstanding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4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operations.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be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dedicated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managing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responsibly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preserving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sustainable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term.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considerations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underpinned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decision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decarbonised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steelmaking.</a:t>
            </a:r>
            <a:endParaRPr sz="850">
              <a:latin typeface="Arial MT"/>
              <a:cs typeface="Arial MT"/>
            </a:endParaRPr>
          </a:p>
          <a:p>
            <a:pPr marL="13335" marR="5080" indent="4445" algn="just">
              <a:lnSpc>
                <a:spcPct val="115900"/>
              </a:lnSpc>
              <a:spcBef>
                <a:spcPts val="545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committed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u/orking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partnership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i="1" spc="-10" dirty="0">
                <a:solidFill>
                  <a:srgbClr val="3F3F3F"/>
                </a:solidFill>
                <a:latin typeface="Arial"/>
                <a:cs typeface="Arial"/>
              </a:rPr>
              <a:t>tocal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communities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social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economic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wellbeing.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2024/25,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community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events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near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sites,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described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page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11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Z024/25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167236" y="9966130"/>
            <a:ext cx="11296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712455" y="9966130"/>
            <a:ext cx="3670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13131"/>
                </a:solidFill>
                <a:latin typeface="Arial MT"/>
                <a:cs typeface="Arial MT"/>
              </a:rPr>
              <a:t>Page</a:t>
            </a:r>
            <a:r>
              <a:rPr sz="850" spc="4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646464"/>
                </a:solidFill>
                <a:latin typeface="Arial MT"/>
                <a:cs typeface="Arial MT"/>
              </a:rPr>
              <a:t>33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5567" y="9900844"/>
            <a:ext cx="7254727" cy="3048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651" y="1310764"/>
            <a:ext cx="7279113" cy="2438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847497" y="882735"/>
            <a:ext cx="1365250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65" dirty="0">
                <a:solidFill>
                  <a:srgbClr val="0C5DAF"/>
                </a:solidFill>
                <a:latin typeface="Arial MT"/>
                <a:cs typeface="Arial MT"/>
              </a:rPr>
              <a:t>C.</a:t>
            </a:r>
            <a:r>
              <a:rPr sz="1350" spc="-75" dirty="0">
                <a:solidFill>
                  <a:srgbClr val="0C5DAF"/>
                </a:solidFill>
                <a:latin typeface="Arial MT"/>
                <a:cs typeface="Arial MT"/>
              </a:rPr>
              <a:t> </a:t>
            </a:r>
            <a:r>
              <a:rPr sz="1350" spc="-55" dirty="0">
                <a:solidFill>
                  <a:srgbClr val="0C5DAF"/>
                </a:solidFill>
                <a:latin typeface="Arial MT"/>
                <a:cs typeface="Arial MT"/>
              </a:rPr>
              <a:t>Directors'</a:t>
            </a:r>
            <a:r>
              <a:rPr sz="1350" spc="25" dirty="0">
                <a:solidFill>
                  <a:srgbClr val="0C5DAF"/>
                </a:solidFill>
                <a:latin typeface="Arial MT"/>
                <a:cs typeface="Arial MT"/>
              </a:rPr>
              <a:t> </a:t>
            </a:r>
            <a:r>
              <a:rPr sz="1350" spc="-55" dirty="0">
                <a:solidFill>
                  <a:srgbClr val="0C5DAF"/>
                </a:solidFill>
                <a:latin typeface="Arial MT"/>
                <a:cs typeface="Arial MT"/>
              </a:rPr>
              <a:t>Report</a:t>
            </a:r>
            <a:endParaRPr sz="13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97717" y="10025129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202S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52081" y="10022081"/>
            <a:ext cx="37655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34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6494" y="10028177"/>
            <a:ext cx="93726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47411" y="1462925"/>
            <a:ext cx="2842260" cy="60401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3970" marR="12065" indent="-635" algn="just">
              <a:lnSpc>
                <a:spcPct val="116100"/>
              </a:lnSpc>
              <a:spcBef>
                <a:spcPts val="114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addition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active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means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engagement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contractors,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continues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operate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confidential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line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allows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others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potential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concerns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while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remaining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anonymous.</a:t>
            </a:r>
            <a:endParaRPr sz="850">
              <a:latin typeface="Arial MT"/>
              <a:cs typeface="Arial MT"/>
            </a:endParaRPr>
          </a:p>
          <a:p>
            <a:pPr marL="17145" marR="13335" indent="-1270">
              <a:lnSpc>
                <a:spcPct val="117700"/>
              </a:lnSpc>
              <a:spcBef>
                <a:spcPts val="550"/>
              </a:spcBef>
              <a:tabLst>
                <a:tab pos="1748155" algn="l"/>
              </a:tabLst>
            </a:pPr>
            <a:r>
              <a:rPr sz="850" spc="-80" dirty="0">
                <a:solidFill>
                  <a:srgbClr val="286EAF"/>
                </a:solidFill>
                <a:latin typeface="Arial MT"/>
                <a:cs typeface="Arial MT"/>
              </a:rPr>
              <a:t>Stofement</a:t>
            </a:r>
            <a:r>
              <a:rPr sz="850" spc="50" dirty="0">
                <a:solidFill>
                  <a:srgbClr val="286EAF"/>
                </a:solidFill>
                <a:latin typeface="Arial MT"/>
                <a:cs typeface="Arial MT"/>
              </a:rPr>
              <a:t> </a:t>
            </a:r>
            <a:r>
              <a:rPr sz="850" i="1" spc="-60" dirty="0">
                <a:solidFill>
                  <a:srgbClr val="286EAF"/>
                </a:solidFill>
                <a:latin typeface="Arial"/>
                <a:cs typeface="Arial"/>
              </a:rPr>
              <a:t>o(engagement</a:t>
            </a:r>
            <a:r>
              <a:rPr sz="850" i="1" spc="80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286EAF"/>
                </a:solidFill>
                <a:latin typeface="Arial"/>
                <a:cs typeface="Arial"/>
              </a:rPr>
              <a:t>with</a:t>
            </a:r>
            <a:r>
              <a:rPr sz="850" i="1" dirty="0">
                <a:solidFill>
                  <a:srgbClr val="286EAF"/>
                </a:solidFill>
                <a:latin typeface="Arial"/>
                <a:cs typeface="Arial"/>
              </a:rPr>
              <a:t>	</a:t>
            </a:r>
            <a:r>
              <a:rPr sz="850" spc="-30" dirty="0">
                <a:solidFill>
                  <a:srgbClr val="286EAF"/>
                </a:solidFill>
                <a:latin typeface="Arial MT"/>
                <a:cs typeface="Arial MT"/>
              </a:rPr>
              <a:t>customer</a:t>
            </a:r>
            <a:r>
              <a:rPr sz="850" spc="25" dirty="0">
                <a:solidFill>
                  <a:srgbClr val="286EAF"/>
                </a:solidFill>
                <a:latin typeface="Arial MT"/>
                <a:cs typeface="Arial MT"/>
              </a:rPr>
              <a:t> </a:t>
            </a:r>
            <a:r>
              <a:rPr sz="850" i="1" spc="-70" dirty="0">
                <a:solidFill>
                  <a:srgbClr val="286EAF"/>
                </a:solidFill>
                <a:latin typeface="Arial"/>
                <a:cs typeface="Arial"/>
              </a:rPr>
              <a:t>and</a:t>
            </a:r>
            <a:r>
              <a:rPr sz="850" i="1" spc="-50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30" dirty="0">
                <a:solidFill>
                  <a:srgbClr val="286EAF"/>
                </a:solidFill>
                <a:latin typeface="Arial"/>
                <a:cs typeface="Arial"/>
              </a:rPr>
              <a:t>othe</a:t>
            </a:r>
            <a:r>
              <a:rPr sz="850" spc="-30" dirty="0">
                <a:solidFill>
                  <a:srgbClr val="286EAF"/>
                </a:solidFill>
                <a:latin typeface="Arial MT"/>
                <a:cs typeface="Arial MT"/>
              </a:rPr>
              <a:t>rs</a:t>
            </a:r>
            <a:r>
              <a:rPr sz="850" i="1" spc="-30" dirty="0">
                <a:solidFill>
                  <a:srgbClr val="286EAF"/>
                </a:solidFill>
                <a:latin typeface="Arial"/>
                <a:cs typeface="Arial"/>
              </a:rPr>
              <a:t>in</a:t>
            </a:r>
            <a:r>
              <a:rPr sz="850" i="1" spc="-20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50" dirty="0">
                <a:solidFill>
                  <a:srgbClr val="286EAF"/>
                </a:solidFill>
                <a:latin typeface="Arial"/>
                <a:cs typeface="Arial"/>
              </a:rPr>
              <a:t>a</a:t>
            </a:r>
            <a:r>
              <a:rPr sz="850" i="1" spc="500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95" dirty="0">
                <a:solidFill>
                  <a:srgbClr val="286EAF"/>
                </a:solidFill>
                <a:latin typeface="Arial"/>
                <a:cs typeface="Arial"/>
              </a:rPr>
              <a:t>business</a:t>
            </a:r>
            <a:r>
              <a:rPr sz="850" i="1" spc="75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spc="-50" dirty="0">
                <a:solidFill>
                  <a:srgbClr val="286EAF"/>
                </a:solidFill>
                <a:latin typeface="Arial MT"/>
                <a:cs typeface="Arial MT"/>
              </a:rPr>
              <a:t>relationship</a:t>
            </a:r>
            <a:r>
              <a:rPr sz="850" spc="-5" dirty="0">
                <a:solidFill>
                  <a:srgbClr val="286EAF"/>
                </a:solidFill>
                <a:latin typeface="Arial MT"/>
                <a:cs typeface="Arial MT"/>
              </a:rPr>
              <a:t> </a:t>
            </a:r>
            <a:r>
              <a:rPr sz="850" i="1" spc="-25" dirty="0">
                <a:solidFill>
                  <a:srgbClr val="286EAF"/>
                </a:solidFill>
                <a:latin typeface="Arial"/>
                <a:cs typeface="Arial"/>
              </a:rPr>
              <a:t>with</a:t>
            </a:r>
            <a:r>
              <a:rPr sz="850" i="1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286EAF"/>
                </a:solidFill>
                <a:latin typeface="Arial"/>
                <a:cs typeface="Arial"/>
              </a:rPr>
              <a:t>the</a:t>
            </a:r>
            <a:r>
              <a:rPr sz="850" i="1" spc="-55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86EAF"/>
                </a:solidFill>
                <a:latin typeface="Arial"/>
                <a:cs typeface="Arial"/>
              </a:rPr>
              <a:t>company</a:t>
            </a:r>
            <a:endParaRPr sz="850">
              <a:latin typeface="Arial"/>
              <a:cs typeface="Arial"/>
            </a:endParaRPr>
          </a:p>
          <a:p>
            <a:pPr marL="15875" marR="10160" indent="-3810" algn="just">
              <a:lnSpc>
                <a:spcPct val="116100"/>
              </a:lnSpc>
              <a:spcBef>
                <a:spcPts val="570"/>
              </a:spcBef>
            </a:pPr>
            <a:r>
              <a:rPr sz="850" spc="-95" dirty="0">
                <a:solidFill>
                  <a:srgbClr val="494949"/>
                </a:solidFill>
                <a:latin typeface="Arial MT"/>
                <a:cs typeface="Arial MT"/>
              </a:rPr>
              <a:t>TSUK's</a:t>
            </a:r>
            <a:r>
              <a:rPr sz="850" spc="18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engagement</a:t>
            </a:r>
            <a:r>
              <a:rPr sz="850" spc="2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with</a:t>
            </a:r>
            <a:r>
              <a:rPr sz="850" spc="1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suppliers,</a:t>
            </a:r>
            <a:r>
              <a:rPr sz="850" spc="1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customers</a:t>
            </a:r>
            <a:r>
              <a:rPr sz="850" spc="1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1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others</a:t>
            </a:r>
            <a:r>
              <a:rPr sz="850" spc="1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whom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it</a:t>
            </a:r>
            <a:r>
              <a:rPr sz="850" spc="7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business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relationship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addressed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Strategic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Report</a:t>
            </a:r>
            <a:r>
              <a:rPr sz="850" spc="7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under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Corporate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Governance,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Principle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6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an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page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33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2024/25</a:t>
            </a:r>
            <a:r>
              <a:rPr sz="850" spc="8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Annual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  <a:p>
            <a:pPr marL="13335">
              <a:lnSpc>
                <a:spcPct val="100000"/>
              </a:lnSpc>
              <a:spcBef>
                <a:spcPts val="755"/>
              </a:spcBef>
            </a:pPr>
            <a:r>
              <a:rPr sz="850" i="1" spc="-65" dirty="0">
                <a:solidFill>
                  <a:srgbClr val="286EAF"/>
                </a:solidFill>
                <a:latin typeface="Arial"/>
                <a:cs typeface="Arial"/>
              </a:rPr>
              <a:t>Statement</a:t>
            </a:r>
            <a:r>
              <a:rPr sz="850" i="1" spc="35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45" dirty="0">
                <a:solidFill>
                  <a:srgbClr val="286EAF"/>
                </a:solidFill>
                <a:latin typeface="Arial"/>
                <a:cs typeface="Arial"/>
              </a:rPr>
              <a:t>of</a:t>
            </a:r>
            <a:r>
              <a:rPr sz="850" i="1" spc="-70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286EAF"/>
                </a:solidFill>
                <a:latin typeface="Arial"/>
                <a:cs typeface="Arial"/>
              </a:rPr>
              <a:t>engagement</a:t>
            </a:r>
            <a:r>
              <a:rPr sz="850" i="1" spc="60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i="1" spc="-35" dirty="0">
                <a:solidFill>
                  <a:srgbClr val="286EAF"/>
                </a:solidFill>
                <a:latin typeface="Arial"/>
                <a:cs typeface="Arial"/>
              </a:rPr>
              <a:t>with</a:t>
            </a:r>
            <a:r>
              <a:rPr sz="850" i="1" spc="-25" dirty="0">
                <a:solidFill>
                  <a:srgbClr val="286EAF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286EAF"/>
                </a:solidFill>
                <a:latin typeface="Arial MT"/>
                <a:cs typeface="Arial MT"/>
              </a:rPr>
              <a:t>employees</a:t>
            </a:r>
            <a:endParaRPr sz="850">
              <a:latin typeface="Arial MT"/>
              <a:cs typeface="Arial MT"/>
            </a:endParaRPr>
          </a:p>
          <a:p>
            <a:pPr marL="18415" marR="10160" algn="just">
              <a:lnSpc>
                <a:spcPct val="115300"/>
              </a:lnSpc>
              <a:spcBef>
                <a:spcPts val="530"/>
              </a:spcBef>
            </a:pP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TSUK‘s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engagement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employees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workforce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is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addressed</a:t>
            </a:r>
            <a:r>
              <a:rPr sz="850" spc="2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2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Strategic</a:t>
            </a:r>
            <a:r>
              <a:rPr sz="850" spc="2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Report</a:t>
            </a:r>
            <a:r>
              <a:rPr sz="850" spc="2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under</a:t>
            </a:r>
            <a:r>
              <a:rPr sz="850" spc="2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Corporate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Governance,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Principle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6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page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33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2024/25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Annual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  <a:p>
            <a:pPr marL="15875" algn="just">
              <a:lnSpc>
                <a:spcPct val="100000"/>
              </a:lnSpc>
              <a:spcBef>
                <a:spcPts val="730"/>
              </a:spcBef>
            </a:pPr>
            <a:r>
              <a:rPr sz="850" spc="-75" dirty="0">
                <a:solidFill>
                  <a:srgbClr val="286DAF"/>
                </a:solidFill>
                <a:latin typeface="Arial MT"/>
                <a:cs typeface="Arial MT"/>
              </a:rPr>
              <a:t>Post</a:t>
            </a:r>
            <a:r>
              <a:rPr sz="850" spc="50" dirty="0">
                <a:solidFill>
                  <a:srgbClr val="286DAF"/>
                </a:solidFill>
                <a:latin typeface="Arial MT"/>
                <a:cs typeface="Arial MT"/>
              </a:rPr>
              <a:t> </a:t>
            </a:r>
            <a:r>
              <a:rPr sz="850" i="1" spc="-70" dirty="0">
                <a:solidFill>
                  <a:srgbClr val="286DAF"/>
                </a:solidFill>
                <a:latin typeface="Arial"/>
                <a:cs typeface="Arial"/>
              </a:rPr>
              <a:t>balance</a:t>
            </a:r>
            <a:r>
              <a:rPr sz="850" i="1" spc="-5" dirty="0">
                <a:solidFill>
                  <a:srgbClr val="286DAF"/>
                </a:solidFill>
                <a:latin typeface="Arial"/>
                <a:cs typeface="Arial"/>
              </a:rPr>
              <a:t> </a:t>
            </a:r>
            <a:r>
              <a:rPr sz="850" spc="-95" dirty="0">
                <a:solidFill>
                  <a:srgbClr val="286DAF"/>
                </a:solidFill>
                <a:latin typeface="Arial MT"/>
                <a:cs typeface="Arial MT"/>
              </a:rPr>
              <a:t>sheef</a:t>
            </a:r>
            <a:r>
              <a:rPr sz="850" spc="30" dirty="0">
                <a:solidFill>
                  <a:srgbClr val="286DA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286DAF"/>
                </a:solidFill>
                <a:latin typeface="Arial MT"/>
                <a:cs typeface="Arial MT"/>
              </a:rPr>
              <a:t>evenfs</a:t>
            </a:r>
            <a:endParaRPr sz="850">
              <a:latin typeface="Arial MT"/>
              <a:cs typeface="Arial MT"/>
            </a:endParaRPr>
          </a:p>
          <a:p>
            <a:pPr marL="22860" marR="6350" indent="-4445" algn="just">
              <a:lnSpc>
                <a:spcPct val="101200"/>
              </a:lnSpc>
              <a:spcBef>
                <a:spcPts val="335"/>
              </a:spcBef>
            </a:pP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Since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year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end,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Company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received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£120m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equity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funding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Corus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L'mited.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65"/>
              </a:spcBef>
            </a:pPr>
            <a:endParaRPr sz="850">
              <a:latin typeface="Arial MT"/>
              <a:cs typeface="Arial MT"/>
            </a:endParaRPr>
          </a:p>
          <a:p>
            <a:pPr marL="19050" marR="84455" indent="-635" algn="just">
              <a:lnSpc>
                <a:spcPct val="99400"/>
              </a:lnSpc>
            </a:pP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28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May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2025,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and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line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long term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pension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de-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risking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strategy,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served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notice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Trustee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British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Pension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winding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up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shall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begin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such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process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expected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take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beMeen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J2-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24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months.</a:t>
            </a:r>
            <a:endParaRPr sz="850">
              <a:latin typeface="Arial MT"/>
              <a:cs typeface="Arial MT"/>
            </a:endParaRPr>
          </a:p>
          <a:p>
            <a:pPr marL="17780">
              <a:lnSpc>
                <a:spcPct val="100000"/>
              </a:lnSpc>
              <a:spcBef>
                <a:spcPts val="590"/>
              </a:spcBef>
            </a:pPr>
            <a:r>
              <a:rPr sz="850" i="1" spc="-50" dirty="0">
                <a:solidFill>
                  <a:srgbClr val="2D6DAF"/>
                </a:solidFill>
                <a:latin typeface="Arial"/>
                <a:cs typeface="Arial"/>
              </a:rPr>
              <a:t>In(ormotion</a:t>
            </a:r>
            <a:r>
              <a:rPr sz="850" i="1" spc="50" dirty="0">
                <a:solidFill>
                  <a:srgbClr val="2D6DAF"/>
                </a:solidFill>
                <a:latin typeface="Arial"/>
                <a:cs typeface="Arial"/>
              </a:rPr>
              <a:t> </a:t>
            </a:r>
            <a:r>
              <a:rPr sz="850" i="1" spc="-80" dirty="0">
                <a:solidFill>
                  <a:srgbClr val="2D6DAF"/>
                </a:solidFill>
                <a:latin typeface="Arial"/>
                <a:cs typeface="Arial"/>
              </a:rPr>
              <a:t>disclosed</a:t>
            </a:r>
            <a:r>
              <a:rPr sz="850" i="1" spc="65" dirty="0">
                <a:solidFill>
                  <a:srgbClr val="2D6DAF"/>
                </a:solidFill>
                <a:latin typeface="Arial"/>
                <a:cs typeface="Arial"/>
              </a:rPr>
              <a:t> </a:t>
            </a:r>
            <a:r>
              <a:rPr sz="850" i="1" spc="-40" dirty="0">
                <a:solidFill>
                  <a:srgbClr val="2D6DAF"/>
                </a:solidFill>
                <a:latin typeface="Arial"/>
                <a:cs typeface="Arial"/>
              </a:rPr>
              <a:t>in</a:t>
            </a:r>
            <a:r>
              <a:rPr sz="850" i="1" spc="-50" dirty="0">
                <a:solidFill>
                  <a:srgbClr val="2D6DAF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2D6DAF"/>
                </a:solidFill>
                <a:latin typeface="Arial"/>
                <a:cs typeface="Arial"/>
              </a:rPr>
              <a:t>the</a:t>
            </a:r>
            <a:r>
              <a:rPr sz="850" i="1" spc="-25" dirty="0">
                <a:solidFill>
                  <a:srgbClr val="2D6DAF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2D6DAF"/>
                </a:solidFill>
                <a:latin typeface="Arial"/>
                <a:cs typeface="Arial"/>
              </a:rPr>
              <a:t>Strategic</a:t>
            </a:r>
            <a:r>
              <a:rPr sz="850" i="1" spc="75" dirty="0">
                <a:solidFill>
                  <a:srgbClr val="2D6D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D6DAF"/>
                </a:solidFill>
                <a:latin typeface="Arial"/>
                <a:cs typeface="Arial"/>
              </a:rPr>
              <a:t>Peport</a:t>
            </a:r>
            <a:endParaRPr sz="850">
              <a:latin typeface="Arial"/>
              <a:cs typeface="Arial"/>
            </a:endParaRPr>
          </a:p>
          <a:p>
            <a:pPr marL="22860" marR="11430" indent="-1905">
              <a:lnSpc>
                <a:spcPct val="112999"/>
              </a:lnSpc>
              <a:spcBef>
                <a:spcPts val="600"/>
              </a:spcBef>
            </a:pPr>
            <a:r>
              <a:rPr sz="850" spc="-40" dirty="0">
                <a:solidFill>
                  <a:srgbClr val="464646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64646"/>
                </a:solidFill>
                <a:latin typeface="Arial MT"/>
                <a:cs typeface="Arial MT"/>
              </a:rPr>
              <a:t>following</a:t>
            </a:r>
            <a:r>
              <a:rPr sz="850" spc="7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disclosed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strategic </a:t>
            </a:r>
            <a:r>
              <a:rPr sz="850" spc="-10" dirty="0">
                <a:solidFill>
                  <a:srgbClr val="464646"/>
                </a:solidFill>
                <a:latin typeface="Arial MT"/>
                <a:cs typeface="Arial MT"/>
              </a:rPr>
              <a:t>report</a:t>
            </a:r>
            <a:endParaRPr sz="850">
              <a:latin typeface="Arial MT"/>
              <a:cs typeface="Arial MT"/>
            </a:endParaRPr>
          </a:p>
          <a:p>
            <a:pPr marL="462915" indent="-219075">
              <a:lnSpc>
                <a:spcPct val="100000"/>
              </a:lnSpc>
              <a:spcBef>
                <a:spcPts val="180"/>
              </a:spcBef>
              <a:buClr>
                <a:srgbClr val="464646"/>
              </a:buClr>
              <a:buChar char="•"/>
              <a:tabLst>
                <a:tab pos="462915" algn="l"/>
              </a:tabLst>
            </a:pP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review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strategic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activities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3);</a:t>
            </a:r>
            <a:endParaRPr sz="850">
              <a:latin typeface="Arial MT"/>
              <a:cs typeface="Arial MT"/>
            </a:endParaRPr>
          </a:p>
          <a:p>
            <a:pPr marL="461009" indent="-217170">
              <a:lnSpc>
                <a:spcPct val="100000"/>
              </a:lnSpc>
              <a:spcBef>
                <a:spcPts val="155"/>
              </a:spcBef>
              <a:buClr>
                <a:srgbClr val="464646"/>
              </a:buClr>
              <a:buChar char="•"/>
              <a:tabLst>
                <a:tab pos="461009" algn="l"/>
              </a:tabLst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Details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branch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offices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3);</a:t>
            </a:r>
            <a:endParaRPr sz="850">
              <a:latin typeface="Arial MT"/>
              <a:cs typeface="Arial MT"/>
            </a:endParaRPr>
          </a:p>
          <a:p>
            <a:pPr marL="461009" indent="-217170">
              <a:lnSpc>
                <a:spcPct val="100000"/>
              </a:lnSpc>
              <a:spcBef>
                <a:spcPts val="155"/>
              </a:spcBef>
              <a:buClr>
                <a:srgbClr val="464646"/>
              </a:buClr>
              <a:buChar char="•"/>
              <a:tabLst>
                <a:tab pos="461009" algn="l"/>
              </a:tabLst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uncertainties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4);</a:t>
            </a:r>
            <a:endParaRPr sz="850">
              <a:latin typeface="Arial MT"/>
              <a:cs typeface="Arial MT"/>
            </a:endParaRPr>
          </a:p>
          <a:p>
            <a:pPr marL="461009" indent="-217170">
              <a:lnSpc>
                <a:spcPct val="100000"/>
              </a:lnSpc>
              <a:spcBef>
                <a:spcPts val="155"/>
              </a:spcBef>
              <a:buClr>
                <a:srgbClr val="464646"/>
              </a:buClr>
              <a:buChar char="•"/>
              <a:tabLst>
                <a:tab pos="461009" algn="l"/>
              </a:tabLst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environment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prospects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8):</a:t>
            </a:r>
            <a:endParaRPr sz="850">
              <a:latin typeface="Arial MT"/>
              <a:cs typeface="Arial MT"/>
            </a:endParaRPr>
          </a:p>
          <a:p>
            <a:pPr marL="460375" indent="-216535">
              <a:lnSpc>
                <a:spcPct val="100000"/>
              </a:lnSpc>
              <a:spcBef>
                <a:spcPts val="135"/>
              </a:spcBef>
              <a:buClr>
                <a:srgbClr val="464646"/>
              </a:buClr>
              <a:buChar char="•"/>
              <a:tabLst>
                <a:tab pos="460375" algn="l"/>
              </a:tabLst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Employee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9),</a:t>
            </a:r>
            <a:endParaRPr sz="850">
              <a:latin typeface="Arial MT"/>
              <a:cs typeface="Arial MT"/>
            </a:endParaRPr>
          </a:p>
          <a:p>
            <a:pPr marL="464184" indent="-220345">
              <a:lnSpc>
                <a:spcPct val="100000"/>
              </a:lnSpc>
              <a:spcBef>
                <a:spcPts val="180"/>
              </a:spcBef>
              <a:buClr>
                <a:srgbClr val="464646"/>
              </a:buClr>
              <a:buChar char="•"/>
              <a:tabLst>
                <a:tab pos="464184" algn="l"/>
              </a:tabLst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Sustainability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Environment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11);</a:t>
            </a:r>
            <a:endParaRPr sz="850">
              <a:latin typeface="Arial MT"/>
              <a:cs typeface="Arial MT"/>
            </a:endParaRPr>
          </a:p>
          <a:p>
            <a:pPr marL="463550" indent="-219710">
              <a:lnSpc>
                <a:spcPct val="100000"/>
              </a:lnSpc>
              <a:spcBef>
                <a:spcPts val="155"/>
              </a:spcBef>
              <a:buClr>
                <a:srgbClr val="464646"/>
              </a:buClr>
              <a:buChar char="•"/>
              <a:tabLst>
                <a:tab pos="463550" algn="l"/>
              </a:tabLst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Climate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Action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12);</a:t>
            </a:r>
            <a:endParaRPr sz="850">
              <a:latin typeface="Arial MT"/>
              <a:cs typeface="Arial MT"/>
            </a:endParaRPr>
          </a:p>
          <a:p>
            <a:pPr marL="460375" indent="-216535">
              <a:lnSpc>
                <a:spcPct val="100000"/>
              </a:lnSpc>
              <a:spcBef>
                <a:spcPts val="155"/>
              </a:spcBef>
              <a:buClr>
                <a:srgbClr val="464646"/>
              </a:buClr>
              <a:buChar char="•"/>
              <a:tabLst>
                <a:tab pos="460375" algn="l"/>
              </a:tabLst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risk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management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objectives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1g›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775"/>
              </a:spcBef>
            </a:pPr>
            <a:endParaRPr sz="850">
              <a:latin typeface="Arial MT"/>
              <a:cs typeface="Arial MT"/>
            </a:endParaRPr>
          </a:p>
          <a:p>
            <a:pPr marL="25400" marR="5080" indent="-1270">
              <a:lnSpc>
                <a:spcPct val="115300"/>
              </a:lnSpc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Approved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Oirectors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signed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behalf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59901" y="8387116"/>
            <a:ext cx="871855" cy="93853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14350">
              <a:lnSpc>
                <a:spcPct val="101200"/>
              </a:lnSpc>
              <a:spcBef>
                <a:spcPts val="85"/>
              </a:spcBef>
            </a:pPr>
            <a:r>
              <a:rPr sz="850" spc="-175" dirty="0">
                <a:solidFill>
                  <a:srgbClr val="4D4D4D"/>
                </a:solidFill>
                <a:latin typeface="Arial MT"/>
                <a:cs typeface="Arial MT"/>
              </a:rPr>
              <a:t>K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De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Director</a:t>
            </a:r>
            <a:endParaRPr sz="850">
              <a:latin typeface="Arial MT"/>
              <a:cs typeface="Arial MT"/>
            </a:endParaRPr>
          </a:p>
          <a:p>
            <a:pPr marL="12700" marR="5080" indent="5715">
              <a:lnSpc>
                <a:spcPct val="100000"/>
              </a:lnSpc>
              <a:spcBef>
                <a:spcPts val="15"/>
              </a:spcBef>
            </a:pPr>
            <a:r>
              <a:rPr sz="850" spc="-10" dirty="0">
                <a:solidFill>
                  <a:srgbClr val="4D4D4D"/>
                </a:solidFill>
                <a:latin typeface="Times New Roman"/>
                <a:cs typeface="Times New Roman"/>
              </a:rPr>
              <a:t>Registered</a:t>
            </a:r>
            <a:r>
              <a:rPr sz="850" dirty="0">
                <a:solidFill>
                  <a:srgbClr val="4D4D4D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Times New Roman"/>
                <a:cs typeface="Times New Roman"/>
              </a:rPr>
              <a:t>Office: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Place,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London,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3335">
              <a:lnSpc>
                <a:spcPct val="100000"/>
              </a:lnSpc>
              <a:spcBef>
                <a:spcPts val="15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July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70361"/>
            <a:ext cx="7260823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13219"/>
            <a:ext cx="7215101" cy="2438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834641" y="3563451"/>
            <a:ext cx="557821" cy="34140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54037" y="813640"/>
            <a:ext cx="538797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dirty="0">
                <a:solidFill>
                  <a:srgbClr val="0854AC"/>
                </a:solidFill>
                <a:latin typeface="Arial"/>
                <a:cs typeface="Arial"/>
              </a:rPr>
              <a:t>D.</a:t>
            </a:r>
            <a:r>
              <a:rPr sz="1150" b="1" spc="-55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spc="-40" dirty="0">
                <a:solidFill>
                  <a:srgbClr val="0854AC"/>
                </a:solidFill>
                <a:latin typeface="Arial"/>
                <a:cs typeface="Arial"/>
              </a:rPr>
              <a:t>Directors*</a:t>
            </a:r>
            <a:r>
              <a:rPr sz="1150" b="1" spc="110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spc="-35" dirty="0">
                <a:solidFill>
                  <a:srgbClr val="0854AC"/>
                </a:solidFill>
                <a:latin typeface="Arial"/>
                <a:cs typeface="Arial"/>
              </a:rPr>
              <a:t>responsibilities</a:t>
            </a:r>
            <a:r>
              <a:rPr sz="1150" b="1" spc="-75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854AC"/>
                </a:solidFill>
                <a:latin typeface="Arial"/>
                <a:cs typeface="Arial"/>
              </a:rPr>
              <a:t>statement</a:t>
            </a:r>
            <a:r>
              <a:rPr sz="1150" b="1" spc="80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854AC"/>
                </a:solidFill>
                <a:latin typeface="Arial"/>
                <a:cs typeface="Arial"/>
              </a:rPr>
              <a:t>on</a:t>
            </a:r>
            <a:r>
              <a:rPr sz="1150" b="1" spc="5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854AC"/>
                </a:solidFill>
                <a:latin typeface="Arial"/>
                <a:cs typeface="Arial"/>
              </a:rPr>
              <a:t>the</a:t>
            </a:r>
            <a:r>
              <a:rPr sz="1150" b="1" spc="-30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0854AC"/>
                </a:solidFill>
                <a:latin typeface="Arial"/>
                <a:cs typeface="Arial"/>
              </a:rPr>
              <a:t>Company's</a:t>
            </a:r>
            <a:r>
              <a:rPr sz="1150" b="1" spc="10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0854AC"/>
                </a:solidFill>
                <a:latin typeface="Arial"/>
                <a:cs typeface="Arial"/>
              </a:rPr>
              <a:t>financial</a:t>
            </a:r>
            <a:r>
              <a:rPr sz="1150" b="1" spc="35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0854AC"/>
                </a:solidFill>
                <a:latin typeface="Arial"/>
                <a:cs typeface="Arial"/>
              </a:rPr>
              <a:t>statements</a:t>
            </a:r>
            <a:endParaRPr sz="1150">
              <a:latin typeface="Arial"/>
              <a:cs typeface="Arial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0458" rIns="0" bIns="0" rtlCol="0">
            <a:spAutoFit/>
          </a:bodyPr>
          <a:lstStyle/>
          <a:p>
            <a:pPr marL="27940">
              <a:lnSpc>
                <a:spcPct val="100000"/>
              </a:lnSpc>
              <a:spcBef>
                <a:spcPts val="20"/>
              </a:spcBef>
            </a:pPr>
            <a:r>
              <a:rPr spc="-80" dirty="0">
                <a:solidFill>
                  <a:srgbClr val="3F3F3F"/>
                </a:solidFill>
              </a:rPr>
              <a:t>Tata</a:t>
            </a:r>
            <a:r>
              <a:rPr spc="35" dirty="0">
                <a:solidFill>
                  <a:srgbClr val="3F3F3F"/>
                </a:solidFill>
              </a:rPr>
              <a:t> </a:t>
            </a:r>
            <a:r>
              <a:rPr spc="-65" dirty="0">
                <a:solidFill>
                  <a:srgbClr val="3F3F3F"/>
                </a:solidFill>
              </a:rPr>
              <a:t>Steel</a:t>
            </a:r>
            <a:r>
              <a:rPr spc="-25" dirty="0">
                <a:solidFill>
                  <a:srgbClr val="3F3F3F"/>
                </a:solidFill>
              </a:rPr>
              <a:t> </a:t>
            </a:r>
            <a:r>
              <a:rPr spc="-140" dirty="0">
                <a:solidFill>
                  <a:srgbClr val="3F3F3F"/>
                </a:solidFill>
              </a:rPr>
              <a:t>UK</a:t>
            </a:r>
            <a:r>
              <a:rPr spc="35" dirty="0">
                <a:solidFill>
                  <a:srgbClr val="3F3F3F"/>
                </a:solidFill>
              </a:rPr>
              <a:t> </a:t>
            </a:r>
            <a:r>
              <a:rPr spc="-30" dirty="0">
                <a:solidFill>
                  <a:srgbClr val="3F3F3F"/>
                </a:solidFill>
              </a:rPr>
              <a:t>Limited</a:t>
            </a:r>
          </a:p>
        </p:txBody>
      </p:sp>
      <p:sp>
        <p:nvSpPr>
          <p:cNvPr id="19" name="object 19"/>
          <p:cNvSpPr txBox="1"/>
          <p:nvPr/>
        </p:nvSpPr>
        <p:spPr>
          <a:xfrm>
            <a:off x="3081886" y="10006839"/>
            <a:ext cx="112903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95" dirty="0">
                <a:solidFill>
                  <a:srgbClr val="414141"/>
                </a:solidFill>
                <a:latin typeface="Arial MT"/>
                <a:cs typeface="Arial MT"/>
              </a:rPr>
              <a:t>RepoRs</a:t>
            </a:r>
            <a:r>
              <a:rPr sz="850" spc="-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14141"/>
                </a:solidFill>
                <a:latin typeface="Arial MT"/>
                <a:cs typeface="Arial MT"/>
              </a:rPr>
              <a:t>Accounts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529562" y="10006839"/>
            <a:ext cx="37719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232323"/>
                </a:solidFill>
                <a:latin typeface="Arial MT"/>
                <a:cs typeface="Arial MT"/>
              </a:rPr>
              <a:t>Page</a:t>
            </a:r>
            <a:r>
              <a:rPr sz="850" spc="20" dirty="0">
                <a:solidFill>
                  <a:srgbClr val="232323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545454"/>
                </a:solidFill>
                <a:latin typeface="Arial MT"/>
                <a:cs typeface="Arial MT"/>
              </a:rPr>
              <a:t>US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52917" y="1409580"/>
            <a:ext cx="2694940" cy="70104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7145" marR="5080" indent="-5080" algn="just">
              <a:lnSpc>
                <a:spcPct val="101200"/>
              </a:lnSpc>
              <a:spcBef>
                <a:spcPts val="8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preparing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Accounts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law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regulation.</a:t>
            </a:r>
            <a:endParaRPr sz="850">
              <a:latin typeface="Arial MT"/>
              <a:cs typeface="Arial MT"/>
            </a:endParaRPr>
          </a:p>
          <a:p>
            <a:pPr marL="14604" marR="7620" indent="-2540" algn="just">
              <a:lnSpc>
                <a:spcPct val="101200"/>
              </a:lnSpc>
              <a:spcBef>
                <a:spcPts val="170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law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requires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prepare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law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90669" y="2083253"/>
            <a:ext cx="1163955" cy="2832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indent="24130">
              <a:lnSpc>
                <a:spcPts val="1010"/>
              </a:lnSpc>
              <a:spcBef>
                <a:spcPts val="140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4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international</a:t>
            </a:r>
            <a:r>
              <a:rPr sz="850" spc="4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7475" y="2083253"/>
            <a:ext cx="1470660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 marR="5080" indent="-3810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prepared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accordance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UK-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adopted standards.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58846" y="3454984"/>
            <a:ext cx="603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•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55798" y="2497820"/>
            <a:ext cx="2694940" cy="16548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273050" marR="5080" indent="-257810" algn="just">
              <a:lnSpc>
                <a:spcPts val="1010"/>
              </a:lnSpc>
              <a:spcBef>
                <a:spcPts val="140"/>
              </a:spcBef>
              <a:buChar char="•"/>
              <a:tabLst>
                <a:tab pos="273050" algn="l"/>
                <a:tab pos="274320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select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suitable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policies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apply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them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consistently</a:t>
            </a:r>
            <a:endParaRPr sz="850">
              <a:latin typeface="Arial MT"/>
              <a:cs typeface="Arial MT"/>
            </a:endParaRPr>
          </a:p>
          <a:p>
            <a:pPr marL="269875" marR="6985" indent="-257810" algn="just">
              <a:lnSpc>
                <a:spcPct val="100000"/>
              </a:lnSpc>
              <a:spcBef>
                <a:spcPts val="170"/>
              </a:spcBef>
              <a:buChar char="•"/>
              <a:tabLst>
                <a:tab pos="269875" algn="l"/>
                <a:tab pos="271145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state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whether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UK-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adopted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international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accountlng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standards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followed,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subject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ariy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departures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disclosed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explained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statements: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make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judgements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accounting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estimates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reasonable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prudent;</a:t>
            </a:r>
            <a:endParaRPr sz="850">
              <a:latin typeface="Arial MT"/>
              <a:cs typeface="Arial MT"/>
            </a:endParaRPr>
          </a:p>
          <a:p>
            <a:pPr marL="270510" marR="6985" indent="-635" algn="just">
              <a:lnSpc>
                <a:spcPts val="1010"/>
              </a:lnSpc>
              <a:spcBef>
                <a:spcPts val="245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make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judgements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estimates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reasonable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prudent;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66700" marR="6350" indent="-252095" algn="just">
              <a:lnSpc>
                <a:spcPct val="100000"/>
              </a:lnSpc>
              <a:spcBef>
                <a:spcPts val="17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+</a:t>
            </a:r>
            <a:r>
              <a:rPr sz="850" spc="42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prepare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 going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concar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basis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unless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inappropriate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presume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707070"/>
                </a:solidFill>
                <a:latin typeface="Arial MT"/>
                <a:cs typeface="Arial MT"/>
              </a:rPr>
              <a:t>\ł›e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business.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51097" y="4305456"/>
            <a:ext cx="2703195" cy="1710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7620" algn="just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safeguarding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assets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hence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taking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reasonable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prevention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detection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fraud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40" dirty="0">
                <a:solidFill>
                  <a:srgbClr val="3F3F3F"/>
                </a:solidFill>
                <a:latin typeface="Arial MT"/>
                <a:cs typeface="Arial MT"/>
              </a:rPr>
              <a:t>ąnd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ocher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irregulanties.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keeping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adequate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accounting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records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sufficient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show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explain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company's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transactions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disclose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reasonable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accuracy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time </a:t>
            </a:r>
            <a:r>
              <a:rPr sz="850" spc="-225" dirty="0">
                <a:solidFill>
                  <a:srgbClr val="3F3F3F"/>
                </a:solidFill>
                <a:latin typeface="Arial MT"/>
                <a:cs typeface="Arial MT"/>
              </a:rPr>
              <a:t>țhe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posicion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enable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them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ensure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Directors'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Remuneration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comply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with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2006.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maintenance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integrity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website.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Legislation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United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Kingdom governing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preparation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dissemination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differ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legislation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jurisdictions.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2750" y="6145100"/>
            <a:ext cx="2705100" cy="302196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9050" algn="just">
              <a:lnSpc>
                <a:spcPct val="100000"/>
              </a:lnSpc>
              <a:spcBef>
                <a:spcPts val="280"/>
              </a:spcBef>
            </a:pPr>
            <a:r>
              <a:rPr sz="850" i="1" spc="-25" dirty="0">
                <a:solidFill>
                  <a:srgbClr val="777777"/>
                </a:solidFill>
                <a:latin typeface="Arial"/>
                <a:cs typeface="Arial"/>
              </a:rPr>
              <a:t>oirecton’</a:t>
            </a:r>
            <a:r>
              <a:rPr sz="850" i="1" spc="-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1357AA"/>
                </a:solidFill>
                <a:latin typeface="Arial MT"/>
                <a:cs typeface="Arial MT"/>
              </a:rPr>
              <a:t>confirmatians</a:t>
            </a:r>
            <a:endParaRPr sz="850">
              <a:latin typeface="Arial MT"/>
              <a:cs typeface="Arial MT"/>
            </a:endParaRPr>
          </a:p>
          <a:p>
            <a:pPr marL="17145" marR="5080" indent="-1905" algn="just">
              <a:lnSpc>
                <a:spcPct val="100000"/>
              </a:lnSpc>
              <a:spcBef>
                <a:spcPts val="180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directors consider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accounts,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taken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whole,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fair,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balanced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understandable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necessary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shareholders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assess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position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performance,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model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strategy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endParaRPr sz="850">
              <a:latin typeface="Arial MT"/>
              <a:cs typeface="Arial MT"/>
            </a:endParaRPr>
          </a:p>
          <a:p>
            <a:pPr marL="17145" marR="5080" indent="1270" algn="just">
              <a:lnSpc>
                <a:spcPts val="1010"/>
              </a:lnSpc>
              <a:spcBef>
                <a:spcPts val="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directors.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whose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names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listed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page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2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confirm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45" dirty="0">
                <a:solidFill>
                  <a:srgbClr val="3F3F3F"/>
                </a:solidFill>
                <a:latin typeface="Arial MT"/>
                <a:cs typeface="Arial MT"/>
              </a:rPr>
              <a:t>țhe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best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knowledge:</a:t>
            </a:r>
            <a:endParaRPr sz="850">
              <a:latin typeface="Arial MT"/>
              <a:cs typeface="Arial MT"/>
            </a:endParaRPr>
          </a:p>
          <a:p>
            <a:pPr marL="269875" marR="10795" indent="-254635" algn="just">
              <a:lnSpc>
                <a:spcPct val="100299"/>
              </a:lnSpc>
              <a:spcBef>
                <a:spcPts val="165"/>
              </a:spcBef>
              <a:buChar char="•"/>
              <a:tabLst>
                <a:tab pos="269875" algn="l"/>
                <a:tab pos="275590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statements,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prepared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UK-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adopted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international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standards,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give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true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view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assets,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liabilities,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position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result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group: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taken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steps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ought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taken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make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themselves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aware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audit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establish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company‘s</a:t>
            </a:r>
            <a:r>
              <a:rPr sz="850" spc="5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auditors</a:t>
            </a:r>
            <a:r>
              <a:rPr sz="850" spc="5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4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aware</a:t>
            </a:r>
            <a:r>
              <a:rPr sz="850" spc="4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information.</a:t>
            </a:r>
            <a:endParaRPr sz="850">
              <a:latin typeface="Arial MT"/>
              <a:cs typeface="Arial MT"/>
            </a:endParaRPr>
          </a:p>
          <a:p>
            <a:pPr marL="270510" marR="13970" indent="-258445" algn="just">
              <a:lnSpc>
                <a:spcPct val="99600"/>
              </a:lnSpc>
              <a:spcBef>
                <a:spcPts val="209"/>
              </a:spcBef>
              <a:buChar char="•"/>
              <a:tabLst>
                <a:tab pos="270510" algn="l"/>
                <a:tab pos="272415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Directors'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review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development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position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together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description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principal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uncertainties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faces.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60643" y="1385195"/>
            <a:ext cx="2692400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5240" marR="5080" indent="-3175">
              <a:lnSpc>
                <a:spcPct val="101200"/>
              </a:lnSpc>
              <a:spcBef>
                <a:spcPts val="85"/>
              </a:spcBef>
            </a:pP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In </a:t>
            </a:r>
            <a:r>
              <a:rPr sz="850" spc="-20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63636"/>
                </a:solidFill>
                <a:latin typeface="Arial MT"/>
                <a:cs typeface="Arial MT"/>
              </a:rPr>
              <a:t>case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63636"/>
                </a:solidFill>
                <a:latin typeface="Arial MT"/>
                <a:cs typeface="Arial MT"/>
              </a:rPr>
              <a:t>each</a:t>
            </a:r>
            <a:r>
              <a:rPr sz="850" spc="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director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office</a:t>
            </a:r>
            <a:r>
              <a:rPr sz="850" spc="-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at</a:t>
            </a:r>
            <a:r>
              <a:rPr sz="850" spc="-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date</a:t>
            </a:r>
            <a:r>
              <a:rPr sz="850" spc="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Directors' 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report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approved: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55822" y="2083253"/>
            <a:ext cx="596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•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55822" y="1668685"/>
            <a:ext cx="2708275" cy="960119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273050" marR="10795" indent="-260985" algn="just">
              <a:lnSpc>
                <a:spcPct val="101200"/>
              </a:lnSpc>
              <a:spcBef>
                <a:spcPts val="85"/>
              </a:spcBef>
              <a:buChar char="•"/>
              <a:tabLst>
                <a:tab pos="273050" algn="l"/>
                <a:tab pos="277495" algn="l"/>
              </a:tabLst>
            </a:pP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	</a:t>
            </a:r>
            <a:r>
              <a:rPr sz="850" spc="-75" dirty="0">
                <a:solidFill>
                  <a:srgbClr val="363636"/>
                </a:solidFill>
                <a:latin typeface="Arial MT"/>
                <a:cs typeface="Arial MT"/>
              </a:rPr>
              <a:t>so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far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29" dirty="0">
                <a:solidFill>
                  <a:srgbClr val="363636"/>
                </a:solidFill>
                <a:latin typeface="Arial MT"/>
                <a:cs typeface="Arial MT"/>
              </a:rPr>
              <a:t>as</a:t>
            </a:r>
            <a:r>
              <a:rPr sz="850" spc="17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00" dirty="0">
                <a:solidFill>
                  <a:srgbClr val="363636"/>
                </a:solidFill>
                <a:latin typeface="Arial MT"/>
                <a:cs typeface="Arial MT"/>
              </a:rPr>
              <a:t>țhe</a:t>
            </a:r>
            <a:r>
              <a:rPr sz="850" spc="24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director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63636"/>
                </a:solidFill>
                <a:latin typeface="Arial MT"/>
                <a:cs typeface="Arial MT"/>
              </a:rPr>
              <a:t>aware,</a:t>
            </a:r>
            <a:r>
              <a:rPr sz="850" spc="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there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no</a:t>
            </a:r>
            <a:r>
              <a:rPr sz="850" spc="3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relevant</a:t>
            </a:r>
            <a:r>
              <a:rPr sz="850" spc="9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audit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information</a:t>
            </a:r>
            <a:r>
              <a:rPr sz="850" spc="18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of</a:t>
            </a:r>
            <a:r>
              <a:rPr sz="850" spc="1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which</a:t>
            </a:r>
            <a:r>
              <a:rPr sz="850" spc="1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company's</a:t>
            </a:r>
            <a:r>
              <a:rPr sz="850" spc="2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auditors</a:t>
            </a:r>
            <a:r>
              <a:rPr sz="850" spc="15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are </a:t>
            </a: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unaware;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79400" marR="5080" indent="1905" algn="just">
              <a:lnSpc>
                <a:spcPct val="100400"/>
              </a:lnSpc>
              <a:spcBef>
                <a:spcPts val="175"/>
              </a:spcBef>
            </a:pP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they</a:t>
            </a:r>
            <a:r>
              <a:rPr sz="850" spc="9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have</a:t>
            </a:r>
            <a:r>
              <a:rPr sz="850" spc="1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taken</a:t>
            </a:r>
            <a:r>
              <a:rPr sz="850" spc="10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all</a:t>
            </a:r>
            <a:r>
              <a:rPr sz="850" spc="9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steps</a:t>
            </a:r>
            <a:r>
              <a:rPr sz="850" spc="1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that</a:t>
            </a:r>
            <a:r>
              <a:rPr sz="850" spc="1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they</a:t>
            </a:r>
            <a:r>
              <a:rPr sz="850" spc="7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ought</a:t>
            </a:r>
            <a:r>
              <a:rPr sz="850" spc="15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63636"/>
                </a:solidFill>
                <a:latin typeface="Arial MT"/>
                <a:cs typeface="Arial MT"/>
              </a:rPr>
              <a:t>have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taken</a:t>
            </a:r>
            <a:r>
              <a:rPr sz="850" spc="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63636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63636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director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order</a:t>
            </a:r>
            <a:r>
              <a:rPr sz="850" spc="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63636"/>
                </a:solidFill>
                <a:latin typeface="Arial MT"/>
                <a:cs typeface="Arial MT"/>
              </a:rPr>
              <a:t>make</a:t>
            </a:r>
            <a:r>
              <a:rPr sz="850" spc="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themselves</a:t>
            </a:r>
            <a:r>
              <a:rPr sz="850" spc="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aware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any</a:t>
            </a:r>
            <a:r>
              <a:rPr sz="850" spc="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relevant</a:t>
            </a:r>
            <a:r>
              <a:rPr sz="850" spc="8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audit</a:t>
            </a:r>
            <a:r>
              <a:rPr sz="850" spc="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information</a:t>
            </a:r>
            <a:r>
              <a:rPr sz="850" spc="5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establish</a:t>
            </a:r>
            <a:r>
              <a:rPr sz="850" spc="1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that</a:t>
            </a:r>
            <a:r>
              <a:rPr sz="850" spc="5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company's</a:t>
            </a:r>
            <a:r>
              <a:rPr sz="850" spc="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auditors</a:t>
            </a:r>
            <a:r>
              <a:rPr sz="850" spc="4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63636"/>
                </a:solidFill>
                <a:latin typeface="Arial MT"/>
                <a:cs typeface="Arial MT"/>
              </a:rPr>
              <a:t>aware</a:t>
            </a:r>
            <a:r>
              <a:rPr sz="850" spc="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information.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64774" y="2900194"/>
            <a:ext cx="264604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Approved</a:t>
            </a:r>
            <a:r>
              <a:rPr sz="850" spc="-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by</a:t>
            </a:r>
            <a:r>
              <a:rPr sz="850" spc="3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Board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Directors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signed</a:t>
            </a:r>
            <a:r>
              <a:rPr sz="850" spc="3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on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behalf</a:t>
            </a:r>
            <a:r>
              <a:rPr sz="850" spc="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by: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62226" y="3936613"/>
            <a:ext cx="878205" cy="93535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13080">
              <a:lnSpc>
                <a:spcPct val="101200"/>
              </a:lnSpc>
              <a:spcBef>
                <a:spcPts val="85"/>
              </a:spcBef>
            </a:pP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K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</a:t>
            </a:r>
            <a:endParaRPr sz="850">
              <a:latin typeface="Arial MT"/>
              <a:cs typeface="Arial MT"/>
            </a:endParaRPr>
          </a:p>
          <a:p>
            <a:pPr marL="12700" marR="5080" indent="-635">
              <a:lnSpc>
                <a:spcPts val="1030"/>
              </a:lnSpc>
              <a:spcBef>
                <a:spcPts val="1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Registered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Office: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t8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Grosvenor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Place.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London,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ts val="975"/>
              </a:lnSpc>
            </a:pP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SW1X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6510">
              <a:lnSpc>
                <a:spcPct val="100000"/>
              </a:lnSpc>
              <a:spcBef>
                <a:spcPts val="15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July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2£I25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603" y="9906941"/>
            <a:ext cx="7315691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796" y="1219315"/>
            <a:ext cx="7257775" cy="2438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79931" y="797637"/>
            <a:ext cx="501840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BAC"/>
                </a:solidFill>
                <a:latin typeface="Trebuchet MS"/>
                <a:cs typeface="Trebuchet MS"/>
              </a:rPr>
              <a:t>E.</a:t>
            </a:r>
            <a:r>
              <a:rPr sz="1300" spc="-5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60" dirty="0">
                <a:solidFill>
                  <a:srgbClr val="0C5BAC"/>
                </a:solidFill>
                <a:latin typeface="Trebuchet MS"/>
                <a:cs typeface="Trebuchet MS"/>
              </a:rPr>
              <a:t>łndependent</a:t>
            </a:r>
            <a:r>
              <a:rPr sz="1300" spc="6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60" dirty="0">
                <a:solidFill>
                  <a:srgbClr val="0C5BAC"/>
                </a:solidFill>
                <a:latin typeface="Trebuchet MS"/>
                <a:cs typeface="Trebuchet MS"/>
              </a:rPr>
              <a:t>auditors’</a:t>
            </a:r>
            <a:r>
              <a:rPr sz="1300" spc="-5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50" dirty="0">
                <a:solidFill>
                  <a:srgbClr val="0C5BAC"/>
                </a:solidFill>
                <a:latin typeface="Trebuchet MS"/>
                <a:cs typeface="Trebuchet MS"/>
              </a:rPr>
              <a:t>report</a:t>
            </a:r>
            <a:r>
              <a:rPr sz="1300" spc="-5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35" dirty="0">
                <a:solidFill>
                  <a:srgbClr val="0C5BAC"/>
                </a:solidFill>
                <a:latin typeface="Trebuchet MS"/>
                <a:cs typeface="Trebuchet MS"/>
              </a:rPr>
              <a:t>to</a:t>
            </a:r>
            <a:r>
              <a:rPr sz="1300" spc="-8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70" dirty="0">
                <a:solidFill>
                  <a:srgbClr val="0C5BAC"/>
                </a:solidFill>
                <a:latin typeface="Trebuchet MS"/>
                <a:cs typeface="Trebuchet MS"/>
              </a:rPr>
              <a:t>the</a:t>
            </a:r>
            <a:r>
              <a:rPr sz="1300" spc="-6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20" dirty="0">
                <a:solidFill>
                  <a:srgbClr val="0C5BAC"/>
                </a:solidFill>
                <a:latin typeface="Trebuchet MS"/>
                <a:cs typeface="Trebuchet MS"/>
              </a:rPr>
              <a:t>memben</a:t>
            </a:r>
            <a:r>
              <a:rPr sz="1300" spc="-6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dirty="0">
                <a:solidFill>
                  <a:srgbClr val="0C5BAC"/>
                </a:solidFill>
                <a:latin typeface="Trebuchet MS"/>
                <a:cs typeface="Trebuchet MS"/>
              </a:rPr>
              <a:t>of</a:t>
            </a:r>
            <a:r>
              <a:rPr sz="1300" spc="-7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90" dirty="0">
                <a:solidFill>
                  <a:srgbClr val="0C5BAC"/>
                </a:solidFill>
                <a:latin typeface="Trebuchet MS"/>
                <a:cs typeface="Trebuchet MS"/>
              </a:rPr>
              <a:t>Tata</a:t>
            </a:r>
            <a:r>
              <a:rPr sz="1300" spc="-2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90" dirty="0">
                <a:solidFill>
                  <a:srgbClr val="0C5BAC"/>
                </a:solidFill>
                <a:latin typeface="Trebuchet MS"/>
                <a:cs typeface="Trebuchet MS"/>
              </a:rPr>
              <a:t>Steel</a:t>
            </a:r>
            <a:r>
              <a:rPr sz="1300" spc="-3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dirty="0">
                <a:solidFill>
                  <a:srgbClr val="0C5BAC"/>
                </a:solidFill>
                <a:latin typeface="Trebuchet MS"/>
                <a:cs typeface="Trebuchet MS"/>
              </a:rPr>
              <a:t>UK</a:t>
            </a:r>
            <a:r>
              <a:rPr sz="1300" spc="-3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10" dirty="0">
                <a:solidFill>
                  <a:srgbClr val="0C5BAC"/>
                </a:solidFill>
                <a:latin typeface="Trebuchet MS"/>
                <a:cs typeface="Trebuchet MS"/>
              </a:rPr>
              <a:t>Limited</a:t>
            </a:r>
            <a:endParaRPr sz="1300">
              <a:latin typeface="Trebuchet MS"/>
              <a:cs typeface="Trebuchet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127608" y="10037322"/>
            <a:ext cx="1117600" cy="149225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463337" y="10040370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97037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36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7443" y="1418725"/>
            <a:ext cx="21729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0E57A5"/>
                </a:solidFill>
                <a:latin typeface="Arial MT"/>
                <a:cs typeface="Arial MT"/>
              </a:rPr>
              <a:t>Report </a:t>
            </a: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on</a:t>
            </a:r>
            <a:r>
              <a:rPr sz="850" spc="-60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audit</a:t>
            </a:r>
            <a:r>
              <a:rPr sz="850" spc="20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E57A5"/>
                </a:solidFill>
                <a:latin typeface="Arial MT"/>
                <a:cs typeface="Arial MT"/>
              </a:rPr>
              <a:t>financial</a:t>
            </a:r>
            <a:r>
              <a:rPr sz="850" spc="-25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E57A5"/>
                </a:solidFill>
                <a:latin typeface="Arial MT"/>
                <a:cs typeface="Arial MT"/>
              </a:rPr>
              <a:t>statements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75860" y="1551327"/>
            <a:ext cx="2573655" cy="33083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280"/>
              </a:spcBef>
            </a:pPr>
            <a:r>
              <a:rPr sz="850" b="1" spc="-10" dirty="0">
                <a:solidFill>
                  <a:srgbClr val="0E57A5"/>
                </a:solidFill>
                <a:latin typeface="Arial"/>
                <a:cs typeface="Arial"/>
              </a:rPr>
              <a:t>Opinien</a:t>
            </a:r>
            <a:endParaRPr sz="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our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opinion,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94949"/>
                </a:solidFill>
                <a:latin typeface="Arial MT"/>
                <a:cs typeface="Arial MT"/>
              </a:rPr>
              <a:t>UK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Limited's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statements: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7135" y="1882066"/>
            <a:ext cx="2708275" cy="1329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6854" marR="5080" indent="-221615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236854" algn="l"/>
              </a:tabLst>
            </a:pP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give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true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fair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view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 the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state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company's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affairs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25" dirty="0">
                <a:solidFill>
                  <a:srgbClr val="494949"/>
                </a:solidFill>
                <a:latin typeface="Arial MT"/>
                <a:cs typeface="Arial MT"/>
              </a:rPr>
              <a:t>as</a:t>
            </a:r>
            <a:r>
              <a:rPr sz="850" spc="1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at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94949"/>
                </a:solidFill>
                <a:latin typeface="Arial MT"/>
                <a:cs typeface="Arial MT"/>
              </a:rPr>
              <a:t>3J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March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2025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its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loss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year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then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ended;</a:t>
            </a:r>
            <a:endParaRPr sz="850">
              <a:latin typeface="Arial MT"/>
              <a:cs typeface="Arial MT"/>
            </a:endParaRPr>
          </a:p>
          <a:p>
            <a:pPr marL="236220" marR="5080" indent="-220979" algn="just">
              <a:lnSpc>
                <a:spcPct val="101200"/>
              </a:lnSpc>
              <a:buChar char="•"/>
              <a:tabLst>
                <a:tab pos="236220" algn="l"/>
                <a:tab pos="239395" algn="l"/>
              </a:tabLst>
            </a:pP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	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have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been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properly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prepared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accordance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United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Kingdom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Generally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Accepted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Accounting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Practice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(United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Kingdom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Accounting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Standards,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including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FRS</a:t>
            </a:r>
            <a:r>
              <a:rPr sz="850" spc="8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JOJ</a:t>
            </a:r>
            <a:r>
              <a:rPr sz="850" spc="50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“Reduced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Disclosure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Framework",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applicable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law);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39395" marR="8890" indent="-227329" algn="just">
              <a:lnSpc>
                <a:spcPts val="1030"/>
              </a:lnSpc>
              <a:spcBef>
                <a:spcPts val="15"/>
              </a:spcBef>
              <a:buClr>
                <a:srgbClr val="2F2F2F"/>
              </a:buClr>
              <a:buChar char="•"/>
              <a:tabLst>
                <a:tab pos="243204" algn="l"/>
              </a:tabLst>
            </a:pP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been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prepared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accordance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with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requirements 	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Companies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Act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2006.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1712" y="3342196"/>
            <a:ext cx="2701290" cy="935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540" algn="just">
              <a:lnSpc>
                <a:spcPct val="100400"/>
              </a:lnSpc>
              <a:spcBef>
                <a:spcPts val="95"/>
              </a:spcBef>
            </a:pPr>
            <a:r>
              <a:rPr sz="850" spc="-105" dirty="0">
                <a:solidFill>
                  <a:srgbClr val="494949"/>
                </a:solidFill>
                <a:latin typeface="Arial MT"/>
                <a:cs typeface="Arial MT"/>
              </a:rPr>
              <a:t>We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audited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statements,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included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within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Report</a:t>
            </a:r>
            <a:r>
              <a:rPr sz="850" spc="1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&amp;</a:t>
            </a:r>
            <a:r>
              <a:rPr sz="850" spc="19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Accounts</a:t>
            </a:r>
            <a:r>
              <a:rPr sz="850" spc="1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2025</a:t>
            </a:r>
            <a:r>
              <a:rPr sz="850" spc="1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(the</a:t>
            </a:r>
            <a:r>
              <a:rPr sz="850" spc="1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“Annual</a:t>
            </a:r>
            <a:r>
              <a:rPr sz="850" spc="1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Reports,</a:t>
            </a:r>
            <a:r>
              <a:rPr sz="850" spc="1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which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comprise: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Balance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sheet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94949"/>
                </a:solidFill>
                <a:latin typeface="Arial MT"/>
                <a:cs typeface="Arial MT"/>
              </a:rPr>
              <a:t>as</a:t>
            </a:r>
            <a:r>
              <a:rPr sz="850" spc="7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3J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March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94949"/>
                </a:solidFill>
                <a:latin typeface="Arial MT"/>
                <a:cs typeface="Arial MT"/>
              </a:rPr>
              <a:t>202S: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Income statement</a:t>
            </a:r>
            <a:r>
              <a:rPr sz="850" spc="7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Statement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comprehensive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income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Statement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changes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equity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year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then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ended;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Presentation</a:t>
            </a:r>
            <a:r>
              <a:rPr sz="850" spc="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accounts</a:t>
            </a:r>
            <a:r>
              <a:rPr sz="850" spc="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accounting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policies-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notes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statements.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4118" y="4407572"/>
            <a:ext cx="2707640" cy="111061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280"/>
              </a:spcBef>
            </a:pPr>
            <a:r>
              <a:rPr sz="850" spc="-55" dirty="0">
                <a:solidFill>
                  <a:srgbClr val="0C52A1"/>
                </a:solidFill>
                <a:latin typeface="Arial MT"/>
                <a:cs typeface="Arial MT"/>
              </a:rPr>
              <a:t>Basis</a:t>
            </a:r>
            <a:r>
              <a:rPr sz="850" spc="25" dirty="0">
                <a:solidFill>
                  <a:srgbClr val="0C52A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C52A1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0C52A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C52A1"/>
                </a:solidFill>
                <a:latin typeface="Arial MT"/>
                <a:cs typeface="Arial MT"/>
              </a:rPr>
              <a:t>opinion</a:t>
            </a:r>
            <a:endParaRPr sz="850">
              <a:latin typeface="Arial MT"/>
              <a:cs typeface="Arial MT"/>
            </a:endParaRPr>
          </a:p>
          <a:p>
            <a:pPr marL="15240" marR="5080" indent="3810" algn="just">
              <a:lnSpc>
                <a:spcPct val="100400"/>
              </a:lnSpc>
              <a:spcBef>
                <a:spcPts val="175"/>
              </a:spcBef>
            </a:pP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We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conducted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our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audit</a:t>
            </a:r>
            <a:r>
              <a:rPr sz="850" spc="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accordance</a:t>
            </a:r>
            <a:r>
              <a:rPr sz="850" spc="10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with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International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Standards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Auditing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(UK}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(°ISAs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(UI¢}“)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i="1" spc="-20" dirty="0">
                <a:solidFill>
                  <a:srgbClr val="494949"/>
                </a:solidFill>
                <a:latin typeface="Arial"/>
                <a:cs typeface="Arial"/>
              </a:rPr>
              <a:t>and</a:t>
            </a:r>
            <a:r>
              <a:rPr sz="850" i="1" spc="5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applicable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law. </a:t>
            </a: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Our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responsibilities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under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94949"/>
                </a:solidFill>
                <a:latin typeface="Arial MT"/>
                <a:cs typeface="Arial MT"/>
              </a:rPr>
              <a:t>ISAs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94949"/>
                </a:solidFill>
                <a:latin typeface="Arial MT"/>
                <a:cs typeface="Arial MT"/>
              </a:rPr>
              <a:t>(UK)</a:t>
            </a:r>
            <a:r>
              <a:rPr sz="850" spc="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94949"/>
                </a:solidFill>
                <a:latin typeface="Arial MT"/>
                <a:cs typeface="Arial MT"/>
              </a:rPr>
              <a:t>are</a:t>
            </a:r>
            <a:r>
              <a:rPr sz="850" spc="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further</a:t>
            </a:r>
            <a:r>
              <a:rPr sz="850" spc="8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described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Audicors'</a:t>
            </a:r>
            <a:r>
              <a:rPr sz="850" spc="2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responsibilities</a:t>
            </a:r>
            <a:r>
              <a:rPr sz="850" spc="204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for</a:t>
            </a:r>
            <a:r>
              <a:rPr sz="850" spc="2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29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audit</a:t>
            </a:r>
            <a:r>
              <a:rPr sz="850" spc="229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2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29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financial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statements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section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our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report.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We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believe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tha(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audit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evidence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we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have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obtained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sufficient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and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appropriate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provide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basis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our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opinion.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5322" y="5648226"/>
            <a:ext cx="2707005" cy="98298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850" spc="-10" dirty="0">
                <a:solidFill>
                  <a:srgbClr val="0E57A5"/>
                </a:solidFill>
                <a:latin typeface="Trebuchet MS"/>
                <a:cs typeface="Trebuchet MS"/>
              </a:rPr>
              <a:t>Independence</a:t>
            </a:r>
            <a:endParaRPr sz="850">
              <a:latin typeface="Trebuchet MS"/>
              <a:cs typeface="Trebuchet MS"/>
            </a:endParaRPr>
          </a:p>
          <a:p>
            <a:pPr marL="17145" marR="5080" algn="just">
              <a:lnSpc>
                <a:spcPct val="100699"/>
              </a:lnSpc>
              <a:spcBef>
                <a:spcPts val="170"/>
              </a:spcBef>
            </a:pPr>
            <a:r>
              <a:rPr sz="850" spc="-155" dirty="0">
                <a:solidFill>
                  <a:srgbClr val="4B4B4B"/>
                </a:solidFill>
                <a:latin typeface="Arial MT"/>
                <a:cs typeface="Arial MT"/>
              </a:rPr>
              <a:t>We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remained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independent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accordance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with the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ethical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requirements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relevant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our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audit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statements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UK,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includes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B4B4B"/>
                </a:solidFill>
                <a:latin typeface="Arial MT"/>
                <a:cs typeface="Arial MT"/>
              </a:rPr>
              <a:t>FRC's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Ethical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Standard,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applicable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entities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public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interest,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 </a:t>
            </a:r>
            <a:r>
              <a:rPr sz="850" spc="-185" dirty="0">
                <a:solidFill>
                  <a:srgbClr val="4B4B4B"/>
                </a:solidFill>
                <a:latin typeface="Arial MT"/>
                <a:cs typeface="Arial MT"/>
              </a:rPr>
              <a:t>we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fulfilled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our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ethical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responsibilities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accordance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with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requirements.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7957" y="6783715"/>
            <a:ext cx="2704465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 algn="just">
              <a:lnSpc>
                <a:spcPct val="101200"/>
              </a:lnSpc>
              <a:spcBef>
                <a:spcPts val="85"/>
              </a:spcBef>
            </a:pP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best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our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knowledge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belief,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4B4B4B"/>
                </a:solidFill>
                <a:latin typeface="Arial MT"/>
                <a:cs typeface="Arial MT"/>
              </a:rPr>
              <a:t>we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declare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non-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audit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services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prohibited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FRC's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Ethical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Standard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were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provided.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86806" y="7350697"/>
            <a:ext cx="2712085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3970" marR="5080" indent="-1905" algn="just">
              <a:lnSpc>
                <a:spcPct val="101200"/>
              </a:lnSpc>
              <a:spcBef>
                <a:spcPts val="85"/>
              </a:spcBef>
            </a:pP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than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disclosed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note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4B4B4B"/>
                </a:solidFill>
                <a:latin typeface="Arial MT"/>
                <a:cs typeface="Arial MT"/>
              </a:rPr>
              <a:t>2,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85" dirty="0">
                <a:solidFill>
                  <a:srgbClr val="4B4B4B"/>
                </a:solidFill>
                <a:latin typeface="Arial MT"/>
                <a:cs typeface="Arial MT"/>
              </a:rPr>
              <a:t>we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provided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no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non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B5B5B5"/>
                </a:solidFill>
                <a:latin typeface="Arial MT"/>
                <a:cs typeface="Arial MT"/>
              </a:rPr>
              <a:t>•</a:t>
            </a:r>
            <a:r>
              <a:rPr sz="850" spc="-30" dirty="0">
                <a:solidFill>
                  <a:srgbClr val="B5B5B5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audit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services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controlled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undertakings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period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under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audit.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86648" y="7891771"/>
            <a:ext cx="2698750" cy="601980"/>
          </a:xfrm>
          <a:prstGeom prst="rect">
            <a:avLst/>
          </a:prstGeom>
        </p:spPr>
        <p:txBody>
          <a:bodyPr vert="horz" wrap="square" lIns="0" tIns="4127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325"/>
              </a:spcBef>
            </a:pPr>
            <a:r>
              <a:rPr sz="850" spc="-40" dirty="0">
                <a:solidFill>
                  <a:srgbClr val="0E56A1"/>
                </a:solidFill>
                <a:latin typeface="Arial MT"/>
                <a:cs typeface="Arial MT"/>
              </a:rPr>
              <a:t>Concłusions</a:t>
            </a:r>
            <a:r>
              <a:rPr sz="850" spc="55" dirty="0">
                <a:solidFill>
                  <a:srgbClr val="0E56A1"/>
                </a:solidFill>
                <a:latin typeface="Arial MT"/>
                <a:cs typeface="Arial MT"/>
              </a:rPr>
              <a:t> </a:t>
            </a:r>
            <a:r>
              <a:rPr sz="850" b="1" spc="-45" dirty="0">
                <a:solidFill>
                  <a:srgbClr val="0E56A1"/>
                </a:solidFill>
                <a:latin typeface="Arial"/>
                <a:cs typeface="Arial"/>
              </a:rPr>
              <a:t>relating</a:t>
            </a:r>
            <a:r>
              <a:rPr sz="850" b="1" spc="-15" dirty="0">
                <a:solidFill>
                  <a:srgbClr val="0E56A1"/>
                </a:solidFill>
                <a:latin typeface="Arial"/>
                <a:cs typeface="Arial"/>
              </a:rPr>
              <a:t> </a:t>
            </a:r>
            <a:r>
              <a:rPr sz="850" b="1" spc="-20" dirty="0">
                <a:solidFill>
                  <a:srgbClr val="0E56A1"/>
                </a:solidFill>
                <a:latin typeface="Arial"/>
                <a:cs typeface="Arial"/>
              </a:rPr>
              <a:t>to</a:t>
            </a:r>
            <a:r>
              <a:rPr sz="850" b="1" spc="-45" dirty="0">
                <a:solidFill>
                  <a:srgbClr val="0E56A1"/>
                </a:solidFill>
                <a:latin typeface="Arial"/>
                <a:cs typeface="Arial"/>
              </a:rPr>
              <a:t> going</a:t>
            </a:r>
            <a:r>
              <a:rPr sz="850" b="1" spc="5" dirty="0">
                <a:solidFill>
                  <a:srgbClr val="0E56A1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0E56A1"/>
                </a:solidFill>
                <a:latin typeface="Arial MT"/>
                <a:cs typeface="Arial MT"/>
              </a:rPr>
              <a:t>concern</a:t>
            </a:r>
            <a:endParaRPr sz="850">
              <a:latin typeface="Arial MT"/>
              <a:cs typeface="Arial MT"/>
            </a:endParaRPr>
          </a:p>
          <a:p>
            <a:pPr marL="13970" marR="5080" indent="-1905" algn="just">
              <a:lnSpc>
                <a:spcPct val="100000"/>
              </a:lnSpc>
              <a:spcBef>
                <a:spcPts val="229"/>
              </a:spcBef>
            </a:pP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Our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evaluation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directors’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assessment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company's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ability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continue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adopt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going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concern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basis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accounting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included: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3233" y="8490757"/>
            <a:ext cx="2711450" cy="132588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236854" marR="11430" indent="-221615" algn="just">
              <a:lnSpc>
                <a:spcPct val="101200"/>
              </a:lnSpc>
              <a:spcBef>
                <a:spcPts val="85"/>
              </a:spcBef>
              <a:buChar char="•"/>
              <a:tabLst>
                <a:tab pos="236854" algn="l"/>
                <a:tab pos="240029" algn="l"/>
              </a:tabLst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	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Verifying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integrity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mathematical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accuracy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directors’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going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concern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model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well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agreeing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underlying</a:t>
            </a:r>
            <a:r>
              <a:rPr sz="850" spc="2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Cash</a:t>
            </a:r>
            <a:r>
              <a:rPr sz="850" spc="2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fiow</a:t>
            </a:r>
            <a:r>
              <a:rPr sz="850" spc="2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projections</a:t>
            </a:r>
            <a:r>
              <a:rPr sz="850" spc="2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management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forecasts;</a:t>
            </a:r>
            <a:endParaRPr sz="850">
              <a:latin typeface="Arial MT"/>
              <a:cs typeface="Arial MT"/>
            </a:endParaRPr>
          </a:p>
          <a:p>
            <a:pPr marL="236854" indent="-224790" algn="just">
              <a:lnSpc>
                <a:spcPts val="1010"/>
              </a:lnSpc>
              <a:buClr>
                <a:srgbClr val="2F2F2F"/>
              </a:buClr>
              <a:buChar char="•"/>
              <a:tabLst>
                <a:tab pos="236854" algn="l"/>
              </a:tabLst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Assessing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historic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forecasting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accuracy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performing</a:t>
            </a:r>
            <a:endParaRPr sz="850">
              <a:latin typeface="Arial MT"/>
              <a:cs typeface="Arial MT"/>
            </a:endParaRPr>
          </a:p>
          <a:p>
            <a:pPr marL="236854" marR="8890" algn="just">
              <a:lnSpc>
                <a:spcPts val="1010"/>
              </a:lnSpc>
              <a:spcBef>
                <a:spcPts val="55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lookback</a:t>
            </a:r>
            <a:r>
              <a:rPr sz="850" spc="2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tests</a:t>
            </a:r>
            <a:r>
              <a:rPr sz="850" spc="1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actual</a:t>
            </a:r>
            <a:r>
              <a:rPr sz="850" spc="1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performance</a:t>
            </a:r>
            <a:r>
              <a:rPr sz="850" spc="2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whilst</a:t>
            </a:r>
            <a:r>
              <a:rPr sz="850" spc="1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also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considering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cash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flow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implications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transition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period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prior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installation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Ele¢tric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Arc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Furnące;</a:t>
            </a:r>
            <a:endParaRPr sz="850">
              <a:latin typeface="Arial MT"/>
              <a:cs typeface="Arial MT"/>
            </a:endParaRPr>
          </a:p>
          <a:p>
            <a:pPr marL="240029" marR="5080" indent="-227965" algn="just">
              <a:lnSpc>
                <a:spcPts val="1010"/>
              </a:lnSpc>
              <a:spcBef>
                <a:spcPts val="45"/>
              </a:spcBef>
              <a:buChar char="•"/>
              <a:tabLst>
                <a:tab pos="240029" algn="l"/>
                <a:tab pos="241935" algn="l"/>
              </a:tabLst>
            </a:pP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	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Evaluating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challenging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reasonableness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key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assumptions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directors'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model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agreeing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83257" y="1394339"/>
            <a:ext cx="2719070" cy="158813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233679" marR="5080" algn="just">
              <a:lnSpc>
                <a:spcPts val="1010"/>
              </a:lnSpc>
              <a:spcBef>
                <a:spcPts val="140"/>
              </a:spcBef>
            </a:pPr>
            <a:r>
              <a:rPr sz="850" dirty="0">
                <a:solidFill>
                  <a:srgbClr val="444444"/>
                </a:solidFill>
                <a:latin typeface="Arial MT"/>
                <a:cs typeface="Arial MT"/>
              </a:rPr>
              <a:t>data</a:t>
            </a:r>
            <a:r>
              <a:rPr sz="850" spc="31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assumptions</a:t>
            </a:r>
            <a:r>
              <a:rPr sz="850" spc="3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3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supporting</a:t>
            </a:r>
            <a:r>
              <a:rPr sz="850" spc="3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third</a:t>
            </a:r>
            <a:r>
              <a:rPr sz="850" spc="2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party </a:t>
            </a:r>
            <a:r>
              <a:rPr sz="850" spc="-35" dirty="0">
                <a:solidFill>
                  <a:srgbClr val="444444"/>
                </a:solidFill>
                <a:latin typeface="Arial MT"/>
                <a:cs typeface="Arial MT"/>
              </a:rPr>
              <a:t>information,</a:t>
            </a:r>
            <a:r>
              <a:rPr sz="850" spc="6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where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available.</a:t>
            </a:r>
            <a:endParaRPr sz="850">
              <a:latin typeface="Arial MT"/>
              <a:cs typeface="Arial MT"/>
            </a:endParaRPr>
          </a:p>
          <a:p>
            <a:pPr marL="233679" marR="10160" indent="-221615" algn="just">
              <a:lnSpc>
                <a:spcPts val="1030"/>
              </a:lnSpc>
              <a:spcBef>
                <a:spcPts val="5"/>
              </a:spcBef>
              <a:buChar char="•"/>
              <a:tabLst>
                <a:tab pos="233679" algn="l"/>
                <a:tab pos="235585" algn="l"/>
              </a:tabLst>
            </a:pP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	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Evaluating</a:t>
            </a:r>
            <a:r>
              <a:rPr sz="850" spc="17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assessing</a:t>
            </a:r>
            <a:r>
              <a:rPr sz="850" spc="1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severe</a:t>
            </a:r>
            <a:r>
              <a:rPr sz="85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but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plausible </a:t>
            </a:r>
            <a:r>
              <a:rPr sz="850" spc="-60" dirty="0">
                <a:solidFill>
                  <a:srgbClr val="444444"/>
                </a:solidFill>
                <a:latin typeface="Arial MT"/>
                <a:cs typeface="Arial MT"/>
              </a:rPr>
              <a:t>downside</a:t>
            </a:r>
            <a:r>
              <a:rPr sz="850" spc="1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scenario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modelled;</a:t>
            </a:r>
            <a:endParaRPr sz="850">
              <a:latin typeface="Arial MT"/>
              <a:cs typeface="Arial MT"/>
            </a:endParaRPr>
          </a:p>
          <a:p>
            <a:pPr marL="235585" marR="5715" indent="-223520" algn="just">
              <a:lnSpc>
                <a:spcPts val="1010"/>
              </a:lnSpc>
              <a:spcBef>
                <a:spcPts val="20"/>
              </a:spcBef>
              <a:buChar char="•"/>
              <a:tabLst>
                <a:tab pos="237490" algn="l"/>
              </a:tabLst>
            </a:pPr>
            <a:r>
              <a:rPr sz="850" spc="-65" dirty="0">
                <a:solidFill>
                  <a:srgbClr val="444444"/>
                </a:solidFill>
                <a:latin typeface="Arial MT"/>
                <a:cs typeface="Arial MT"/>
              </a:rPr>
              <a:t>Reviewing</a:t>
            </a:r>
            <a:r>
              <a:rPr sz="850" spc="3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assessing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terms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Grant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Funding 	</a:t>
            </a:r>
            <a:r>
              <a:rPr sz="850" spc="-55" dirty="0">
                <a:solidFill>
                  <a:srgbClr val="444444"/>
                </a:solidFill>
                <a:latin typeface="Arial MT"/>
                <a:cs typeface="Arial MT"/>
              </a:rPr>
              <a:t>Agreement</a:t>
            </a:r>
            <a:r>
              <a:rPr sz="850" spc="-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letter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support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provided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T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</a:t>
            </a:r>
            <a:endParaRPr sz="850">
              <a:latin typeface="Arial MT"/>
              <a:cs typeface="Arial MT"/>
            </a:endParaRPr>
          </a:p>
          <a:p>
            <a:pPr marL="240029" marR="5080" indent="-8255" algn="just">
              <a:lnSpc>
                <a:spcPct val="100000"/>
              </a:lnSpc>
            </a:pPr>
            <a:r>
              <a:rPr sz="850" spc="-70" dirty="0">
                <a:solidFill>
                  <a:srgbClr val="444444"/>
                </a:solidFill>
                <a:latin typeface="Arial MT"/>
                <a:cs typeface="Arial MT"/>
              </a:rPr>
              <a:t>Global</a:t>
            </a:r>
            <a:r>
              <a:rPr sz="850" spc="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Holdings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Re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Limited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(TSGH‘),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considering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ability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counter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parties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make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committed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funds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available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required;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38760" indent="-226060" algn="just">
              <a:lnSpc>
                <a:spcPts val="1010"/>
              </a:lnSpc>
              <a:buClr>
                <a:srgbClr val="2F2F2F"/>
              </a:buClr>
              <a:buChar char="•"/>
              <a:tabLst>
                <a:tab pos="238760" algn="l"/>
              </a:tabLst>
            </a:pP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Reviewing</a:t>
            </a:r>
            <a:r>
              <a:rPr sz="850" spc="20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challenging</a:t>
            </a:r>
            <a:r>
              <a:rPr sz="850" spc="2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basis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preparation</a:t>
            </a:r>
            <a:endParaRPr sz="850">
              <a:latin typeface="Arial MT"/>
              <a:cs typeface="Arial MT"/>
            </a:endParaRPr>
          </a:p>
          <a:p>
            <a:pPr marL="240665" marR="8890" indent="-635" algn="just">
              <a:lnSpc>
                <a:spcPts val="1010"/>
              </a:lnSpc>
              <a:spcBef>
                <a:spcPts val="80"/>
              </a:spcBef>
            </a:pP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disclosure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presented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directors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financial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statements.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84142" y="3110526"/>
            <a:ext cx="2720340" cy="8045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335" marR="5080" indent="-1270" algn="just">
              <a:lnSpc>
                <a:spcPct val="100200"/>
              </a:lnSpc>
              <a:spcBef>
                <a:spcPts val="95"/>
              </a:spcBef>
            </a:pP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Based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work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we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performed,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we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identified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material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uncertainties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relating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events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conditions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that,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individually</a:t>
            </a:r>
            <a:r>
              <a:rPr sz="850" spc="1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collectively,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may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cast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significant</a:t>
            </a:r>
            <a:r>
              <a:rPr sz="850" spc="1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doubt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o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n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company's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ability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continue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going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concern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period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least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twelve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months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when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statements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authorised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issue.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88078" y="4070738"/>
            <a:ext cx="2717800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4604" marR="5080" indent="-2540" algn="just">
              <a:lnSpc>
                <a:spcPct val="101200"/>
              </a:lnSpc>
              <a:spcBef>
                <a:spcPts val="85"/>
              </a:spcBef>
            </a:pP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auditing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statements,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we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concluded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that the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directors'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use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going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concern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basis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accounting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preparation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the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statements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appropriate.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87833" y="4643816"/>
            <a:ext cx="2720340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indent="1270" algn="just">
              <a:lnSpc>
                <a:spcPts val="1010"/>
              </a:lnSpc>
              <a:spcBef>
                <a:spcPts val="140"/>
              </a:spcBef>
            </a:pP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However,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because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future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events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conditions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can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be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predicted,</a:t>
            </a:r>
            <a:r>
              <a:rPr sz="850" spc="1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this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conclusion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guarantee</a:t>
            </a:r>
            <a:r>
              <a:rPr sz="850" spc="1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company's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ability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continue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going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concern.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86831" y="5210798"/>
            <a:ext cx="2715260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5080" indent="-1905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Our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responsibilities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responsibilities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directors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respect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going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concern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described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relevant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sections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this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89519" y="5754916"/>
            <a:ext cx="2720975" cy="111061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5875" algn="just">
              <a:lnSpc>
                <a:spcPct val="100000"/>
              </a:lnSpc>
              <a:spcBef>
                <a:spcPts val="280"/>
              </a:spcBef>
            </a:pPr>
            <a:r>
              <a:rPr sz="850" spc="-20" dirty="0">
                <a:solidFill>
                  <a:srgbClr val="0C56A5"/>
                </a:solidFill>
                <a:latin typeface="Arial MT"/>
                <a:cs typeface="Arial MT"/>
              </a:rPr>
              <a:t>Reporting</a:t>
            </a:r>
            <a:r>
              <a:rPr sz="850" spc="10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C56A5"/>
                </a:solidFill>
                <a:latin typeface="Arial MT"/>
                <a:cs typeface="Arial MT"/>
              </a:rPr>
              <a:t>on</a:t>
            </a:r>
            <a:r>
              <a:rPr sz="850" spc="-50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C56A5"/>
                </a:solidFill>
                <a:latin typeface="Arial MT"/>
                <a:cs typeface="Arial MT"/>
              </a:rPr>
              <a:t>other</a:t>
            </a:r>
            <a:r>
              <a:rPr sz="850" spc="5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C56A5"/>
                </a:solidFill>
                <a:latin typeface="Arial MT"/>
                <a:cs typeface="Arial MT"/>
              </a:rPr>
              <a:t>information</a:t>
            </a:r>
            <a:endParaRPr sz="850">
              <a:latin typeface="Arial MT"/>
              <a:cs typeface="Arial MT"/>
            </a:endParaRPr>
          </a:p>
          <a:p>
            <a:pPr marL="14604" marR="5080" indent="-2540" algn="just">
              <a:lnSpc>
                <a:spcPct val="100400"/>
              </a:lnSpc>
              <a:spcBef>
                <a:spcPts val="175"/>
              </a:spcBef>
            </a:pP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information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comprises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all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the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information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Annual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Report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statements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our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auditors'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report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thereon.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directors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responsible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information.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Our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opinion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statements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does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not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cover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information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and,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accordingly,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we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do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not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express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audit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opinion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or,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except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extent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otherwise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explicitly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stated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this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report,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any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form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assurance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thereon.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94025" y="7018433"/>
            <a:ext cx="2717800" cy="1718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00600"/>
              </a:lnSpc>
              <a:spcBef>
                <a:spcPts val="90"/>
              </a:spcBef>
            </a:pP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connection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our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audit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statements,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our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responsibility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read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information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and,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doing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so,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consider</a:t>
            </a:r>
            <a:r>
              <a:rPr sz="850" spc="3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whether</a:t>
            </a:r>
            <a:r>
              <a:rPr sz="850" spc="3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spc="3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information</a:t>
            </a:r>
            <a:r>
              <a:rPr sz="850" spc="3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2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materially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inconsistent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statements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our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knowledge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obtained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audit,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otherwise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appears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materially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misstated.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we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identify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apparent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material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inconsistency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or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material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misstatement,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F4F4F"/>
                </a:solidFill>
                <a:latin typeface="Arial MT"/>
                <a:cs typeface="Arial MT"/>
              </a:rPr>
              <a:t>we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required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perform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procedures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conclude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whether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there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material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misstatement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financial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statements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material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misstatement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other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information.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If,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based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work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we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performed,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we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conclude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there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material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misstatement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 this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other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information,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required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report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fact.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We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have nothing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report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based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these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responsibilities.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93781" y="8893131"/>
            <a:ext cx="2716530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4604" marR="5080" indent="-2540" algn="just">
              <a:lnSpc>
                <a:spcPts val="1010"/>
              </a:lnSpc>
              <a:spcBef>
                <a:spcPts val="140"/>
              </a:spcBef>
            </a:pP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respect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Strategic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report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Directors'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report,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we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considered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whether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disclosures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required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by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UK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Companies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Act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2006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been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included.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895817" y="9460114"/>
            <a:ext cx="2715260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Based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our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work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undertaken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course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audit,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Companies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Act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2006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requires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F4F4F"/>
                </a:solidFill>
                <a:latin typeface="Arial MT"/>
                <a:cs typeface="Arial MT"/>
              </a:rPr>
              <a:t>us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report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certain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opinions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matters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described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below.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1213219"/>
            <a:ext cx="7215101" cy="2743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82892" y="9877981"/>
            <a:ext cx="7215505" cy="0"/>
          </a:xfrm>
          <a:custGeom>
            <a:avLst/>
            <a:gdLst/>
            <a:ahLst/>
            <a:cxnLst/>
            <a:rect l="l" t="t" r="r" b="b"/>
            <a:pathLst>
              <a:path w="7215505">
                <a:moveTo>
                  <a:pt x="0" y="0"/>
                </a:moveTo>
                <a:lnTo>
                  <a:pt x="7215099" y="0"/>
                </a:lnTo>
              </a:path>
            </a:pathLst>
          </a:custGeom>
          <a:ln w="9144">
            <a:solidFill>
              <a:srgbClr val="2F6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742385" y="794588"/>
            <a:ext cx="501904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55" dirty="0">
                <a:solidFill>
                  <a:srgbClr val="0856AE"/>
                </a:solidFill>
                <a:latin typeface="Arial MT"/>
                <a:cs typeface="Arial MT"/>
              </a:rPr>
              <a:t>E.</a:t>
            </a:r>
            <a:r>
              <a:rPr sz="1300" spc="-9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45" dirty="0">
                <a:solidFill>
                  <a:srgbClr val="0856AE"/>
                </a:solidFill>
                <a:latin typeface="Arial MT"/>
                <a:cs typeface="Arial MT"/>
              </a:rPr>
              <a:t>Independent</a:t>
            </a:r>
            <a:r>
              <a:rPr sz="1300" spc="7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25" dirty="0">
                <a:solidFill>
                  <a:srgbClr val="0856AE"/>
                </a:solidFill>
                <a:latin typeface="Arial MT"/>
                <a:cs typeface="Arial MT"/>
              </a:rPr>
              <a:t>auditors’</a:t>
            </a:r>
            <a:r>
              <a:rPr sz="1300" spc="1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6AE"/>
                </a:solidFill>
                <a:latin typeface="Arial MT"/>
                <a:cs typeface="Arial MT"/>
              </a:rPr>
              <a:t>report</a:t>
            </a:r>
            <a:r>
              <a:rPr sz="1300" spc="2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6AE"/>
                </a:solidFill>
                <a:latin typeface="Arial MT"/>
                <a:cs typeface="Arial MT"/>
              </a:rPr>
              <a:t>to</a:t>
            </a:r>
            <a:r>
              <a:rPr sz="1300" spc="-6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856AE"/>
                </a:solidFill>
                <a:latin typeface="Arial MT"/>
                <a:cs typeface="Arial MT"/>
              </a:rPr>
              <a:t>the</a:t>
            </a:r>
            <a:r>
              <a:rPr sz="1300" spc="-114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60" dirty="0">
                <a:solidFill>
                  <a:srgbClr val="0856AE"/>
                </a:solidFill>
                <a:latin typeface="Arial MT"/>
                <a:cs typeface="Arial MT"/>
              </a:rPr>
              <a:t>members</a:t>
            </a:r>
            <a:r>
              <a:rPr sz="1300" spc="-1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6AE"/>
                </a:solidFill>
                <a:latin typeface="Arial MT"/>
                <a:cs typeface="Arial MT"/>
              </a:rPr>
              <a:t>of</a:t>
            </a:r>
            <a:r>
              <a:rPr sz="1300" spc="-3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70" dirty="0">
                <a:solidFill>
                  <a:srgbClr val="0856AE"/>
                </a:solidFill>
                <a:latin typeface="Arial MT"/>
                <a:cs typeface="Arial MT"/>
              </a:rPr>
              <a:t>Tata</a:t>
            </a:r>
            <a:r>
              <a:rPr sz="1300" spc="-5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70" dirty="0">
                <a:solidFill>
                  <a:srgbClr val="0856AE"/>
                </a:solidFill>
                <a:latin typeface="Arial MT"/>
                <a:cs typeface="Arial MT"/>
              </a:rPr>
              <a:t>Steel</a:t>
            </a:r>
            <a:r>
              <a:rPr sz="1300" spc="-4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120" dirty="0">
                <a:solidFill>
                  <a:srgbClr val="0856AE"/>
                </a:solidFill>
                <a:latin typeface="Arial MT"/>
                <a:cs typeface="Arial MT"/>
              </a:rPr>
              <a:t>UK</a:t>
            </a:r>
            <a:r>
              <a:rPr sz="1300" spc="1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856AE"/>
                </a:solidFill>
                <a:latin typeface="Arial MT"/>
                <a:cs typeface="Arial MT"/>
              </a:rPr>
              <a:t>Limited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127608" y="10037322"/>
            <a:ext cx="1117600" cy="149225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63337" y="10040370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97037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37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760" y="1371477"/>
            <a:ext cx="2710180" cy="842644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254"/>
              </a:spcBef>
            </a:pPr>
            <a:r>
              <a:rPr sz="850" i="1" spc="-55" dirty="0">
                <a:solidFill>
                  <a:srgbClr val="0856AE"/>
                </a:solidFill>
                <a:latin typeface="Arial"/>
                <a:cs typeface="Arial"/>
              </a:rPr>
              <a:t>Strategic</a:t>
            </a:r>
            <a:r>
              <a:rPr sz="850" i="1" spc="60" dirty="0">
                <a:solidFill>
                  <a:srgbClr val="0856AE"/>
                </a:solidFill>
                <a:latin typeface="Arial"/>
                <a:cs typeface="Arial"/>
              </a:rPr>
              <a:t> </a:t>
            </a:r>
            <a:r>
              <a:rPr sz="850" i="1" spc="-90" dirty="0">
                <a:solidFill>
                  <a:srgbClr val="0856AE"/>
                </a:solidFill>
                <a:latin typeface="Arial"/>
                <a:cs typeface="Arial"/>
              </a:rPr>
              <a:t>Report</a:t>
            </a:r>
            <a:r>
              <a:rPr sz="850" i="1" spc="40" dirty="0">
                <a:solidFill>
                  <a:srgbClr val="0856AE"/>
                </a:solidFill>
                <a:latin typeface="Arial"/>
                <a:cs typeface="Arial"/>
              </a:rPr>
              <a:t> </a:t>
            </a:r>
            <a:r>
              <a:rPr sz="850" i="1" spc="-80" dirty="0">
                <a:solidFill>
                  <a:srgbClr val="0856AE"/>
                </a:solidFill>
                <a:latin typeface="Arial"/>
                <a:cs typeface="Arial"/>
              </a:rPr>
              <a:t>and</a:t>
            </a:r>
            <a:r>
              <a:rPr sz="850" i="1" spc="-10" dirty="0">
                <a:solidFill>
                  <a:srgbClr val="0856AE"/>
                </a:solidFill>
                <a:latin typeface="Arial"/>
                <a:cs typeface="Arial"/>
              </a:rPr>
              <a:t> </a:t>
            </a:r>
            <a:r>
              <a:rPr sz="850" i="1" spc="-65" dirty="0">
                <a:solidFill>
                  <a:srgbClr val="0856AE"/>
                </a:solidFill>
                <a:latin typeface="Arial"/>
                <a:cs typeface="Arial"/>
              </a:rPr>
              <a:t>Dñector's</a:t>
            </a:r>
            <a:r>
              <a:rPr sz="850" i="1" spc="45" dirty="0">
                <a:solidFill>
                  <a:srgbClr val="0856AE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0856AE"/>
                </a:solidFill>
                <a:latin typeface="Arial"/>
                <a:cs typeface="Arial"/>
              </a:rPr>
              <a:t>Report</a:t>
            </a:r>
            <a:endParaRPr sz="850">
              <a:latin typeface="Arial"/>
              <a:cs typeface="Arial"/>
            </a:endParaRPr>
          </a:p>
          <a:p>
            <a:pPr marL="14604" marR="5080" indent="-1905" algn="just">
              <a:lnSpc>
                <a:spcPct val="100000"/>
              </a:lnSpc>
              <a:spcBef>
                <a:spcPts val="155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our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opinion.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work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undertaken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course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audit,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given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Directors'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report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ended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202S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consistent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prepared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legal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45378" y="2369791"/>
            <a:ext cx="2705100" cy="5454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635" algn="just">
              <a:lnSpc>
                <a:spcPct val="100400"/>
              </a:lnSpc>
              <a:spcBef>
                <a:spcPts val="9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light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knowledge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understanding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company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environmen(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obtained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course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audit,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we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did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identify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misstatements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Strategic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Directors'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7539" y="3064801"/>
            <a:ext cx="26695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70" dirty="0">
                <a:solidFill>
                  <a:srgbClr val="135BAC"/>
                </a:solidFill>
                <a:latin typeface="Arial"/>
                <a:cs typeface="Arial"/>
              </a:rPr>
              <a:t>Responsibilities</a:t>
            </a:r>
            <a:r>
              <a:rPr sz="850" b="1" spc="-2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b="1" spc="-40" dirty="0">
                <a:solidFill>
                  <a:srgbClr val="135BAC"/>
                </a:solidFill>
                <a:latin typeface="Arial"/>
                <a:cs typeface="Arial"/>
              </a:rPr>
              <a:t>for</a:t>
            </a:r>
            <a:r>
              <a:rPr sz="850" b="1" spc="5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b="1" spc="-45" dirty="0">
                <a:solidFill>
                  <a:srgbClr val="135BAC"/>
                </a:solidFill>
                <a:latin typeface="Arial"/>
                <a:cs typeface="Arial"/>
              </a:rPr>
              <a:t>the</a:t>
            </a:r>
            <a:r>
              <a:rPr sz="850" b="1" spc="-35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b="1" spc="-55" dirty="0">
                <a:solidFill>
                  <a:srgbClr val="135BAC"/>
                </a:solidFill>
                <a:latin typeface="Arial"/>
                <a:cs typeface="Arial"/>
              </a:rPr>
              <a:t>financial</a:t>
            </a:r>
            <a:r>
              <a:rPr sz="850" b="1" spc="-1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b="1" spc="-65" dirty="0">
                <a:solidFill>
                  <a:srgbClr val="135BAC"/>
                </a:solidFill>
                <a:latin typeface="Arial"/>
                <a:cs typeface="Arial"/>
              </a:rPr>
              <a:t>statements</a:t>
            </a:r>
            <a:r>
              <a:rPr sz="850" b="1" spc="6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b="1" spc="-45" dirty="0">
                <a:solidFill>
                  <a:srgbClr val="135BAC"/>
                </a:solidFill>
                <a:latin typeface="Arial"/>
                <a:cs typeface="Arial"/>
              </a:rPr>
              <a:t>and</a:t>
            </a:r>
            <a:r>
              <a:rPr sz="850" b="1" spc="2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b="1" spc="-45" dirty="0">
                <a:solidFill>
                  <a:srgbClr val="135BAC"/>
                </a:solidFill>
                <a:latin typeface="Arial"/>
                <a:cs typeface="Arial"/>
              </a:rPr>
              <a:t>the</a:t>
            </a:r>
            <a:r>
              <a:rPr sz="850" b="1" spc="-15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b="1" spc="-10" dirty="0">
                <a:solidFill>
                  <a:srgbClr val="135BAC"/>
                </a:solidFill>
                <a:latin typeface="Arial"/>
                <a:cs typeface="Arial"/>
              </a:rPr>
              <a:t>cudit</a:t>
            </a:r>
            <a:endParaRPr sz="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7338" y="3355914"/>
            <a:ext cx="2707640" cy="136398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254"/>
              </a:spcBef>
            </a:pPr>
            <a:r>
              <a:rPr sz="850" i="1" spc="-65" dirty="0">
                <a:solidFill>
                  <a:srgbClr val="135BAC"/>
                </a:solidFill>
                <a:latin typeface="Arial"/>
                <a:cs typeface="Arial"/>
              </a:rPr>
              <a:t>Responsibilities</a:t>
            </a:r>
            <a:r>
              <a:rPr sz="850" i="1" spc="-3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135BAC"/>
                </a:solidFill>
                <a:latin typeface="Arial"/>
                <a:cs typeface="Arial"/>
              </a:rPr>
              <a:t>o(the</a:t>
            </a:r>
            <a:r>
              <a:rPr sz="850" i="1" spc="-3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135BAC"/>
                </a:solidFill>
                <a:latin typeface="Arial"/>
                <a:cs typeface="Arial"/>
              </a:rPr>
              <a:t>directors</a:t>
            </a:r>
            <a:r>
              <a:rPr sz="850" i="1" spc="10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i="1" spc="-35" dirty="0">
                <a:solidFill>
                  <a:srgbClr val="135BAC"/>
                </a:solidFill>
                <a:latin typeface="Arial"/>
                <a:cs typeface="Arial"/>
              </a:rPr>
              <a:t>(or</a:t>
            </a:r>
            <a:r>
              <a:rPr sz="850" i="1" spc="55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135BAC"/>
                </a:solidFill>
                <a:latin typeface="Arial"/>
                <a:cs typeface="Arial"/>
              </a:rPr>
              <a:t>the</a:t>
            </a:r>
            <a:r>
              <a:rPr sz="850" i="1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i="1" spc="-50" dirty="0">
                <a:solidFill>
                  <a:srgbClr val="135BAC"/>
                </a:solidFill>
                <a:latin typeface="Arial"/>
                <a:cs typeface="Arial"/>
              </a:rPr>
              <a:t>[tnoncial</a:t>
            </a:r>
            <a:r>
              <a:rPr sz="850" i="1" spc="45" dirty="0">
                <a:solidFill>
                  <a:srgbClr val="135BAC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35BAC"/>
                </a:solidFill>
                <a:latin typeface="Arial"/>
                <a:cs typeface="Arial"/>
              </a:rPr>
              <a:t>statements</a:t>
            </a:r>
            <a:endParaRPr sz="850">
              <a:latin typeface="Arial"/>
              <a:cs typeface="Arial"/>
            </a:endParaRPr>
          </a:p>
          <a:p>
            <a:pPr marL="13335" marR="5080" indent="635" algn="just">
              <a:lnSpc>
                <a:spcPct val="100299"/>
              </a:lnSpc>
              <a:spcBef>
                <a:spcPts val="15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explained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more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fully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Directors'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responsibilities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statement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statements,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directors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for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preparation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statements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framework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far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being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satisfied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give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true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view.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internal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control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determine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necessary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enable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preparation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statements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free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misstatement,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whether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fraud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error.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26075" y="4872437"/>
            <a:ext cx="2757170" cy="931544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8100" marR="30480" indent="-635" algn="just">
              <a:lnSpc>
                <a:spcPct val="100800"/>
              </a:lnSpc>
              <a:spcBef>
                <a:spcPts val="9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preparing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statements,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are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responsible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assessing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ability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as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going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Concern.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disclosing.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applicable,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to </a:t>
            </a:r>
            <a:r>
              <a:rPr sz="1275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275" spc="44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concern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going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concern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basis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unless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either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intend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liquidate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cease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operations,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realistic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alternative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but</a:t>
            </a:r>
            <a:r>
              <a:rPr sz="80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F3F3F"/>
                </a:solidFill>
                <a:latin typeface="Arial MT"/>
                <a:cs typeface="Arial MT"/>
              </a:rPr>
              <a:t>do</a:t>
            </a:r>
            <a:r>
              <a:rPr sz="80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3F3F3F"/>
                </a:solidFill>
                <a:latin typeface="Arial MT"/>
                <a:cs typeface="Arial MT"/>
              </a:rPr>
              <a:t>so.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5001" y="5949262"/>
            <a:ext cx="2712085" cy="1745614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65"/>
              </a:spcBef>
            </a:pPr>
            <a:r>
              <a:rPr sz="850" i="1" spc="-25" dirty="0">
                <a:solidFill>
                  <a:srgbClr val="165DAF"/>
                </a:solidFill>
                <a:latin typeface="Arial"/>
                <a:cs typeface="Arial"/>
              </a:rPr>
              <a:t>A</a:t>
            </a:r>
            <a:r>
              <a:rPr sz="850" spc="-25" dirty="0">
                <a:solidFill>
                  <a:srgbClr val="165DAF"/>
                </a:solidFill>
                <a:latin typeface="Arial MT"/>
                <a:cs typeface="Arial MT"/>
              </a:rPr>
              <a:t>łz</a:t>
            </a:r>
            <a:r>
              <a:rPr sz="850" i="1" spc="-25" dirty="0">
                <a:solidFill>
                  <a:srgbClr val="165DAF"/>
                </a:solidFill>
                <a:latin typeface="Arial"/>
                <a:cs typeface="Arial"/>
              </a:rPr>
              <a:t>ditors’</a:t>
            </a:r>
            <a:r>
              <a:rPr sz="850" i="1" spc="265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spc="-40" dirty="0">
                <a:solidFill>
                  <a:srgbClr val="165DAF"/>
                </a:solidFill>
                <a:latin typeface="Arial"/>
                <a:cs typeface="Arial"/>
              </a:rPr>
              <a:t>responsibiliiies</a:t>
            </a:r>
            <a:r>
              <a:rPr sz="850" i="1" spc="325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5DAF"/>
                </a:solidFill>
                <a:latin typeface="Arial"/>
                <a:cs typeface="Arial"/>
              </a:rPr>
              <a:t>far</a:t>
            </a:r>
            <a:r>
              <a:rPr sz="850" i="1" spc="385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5DAF"/>
                </a:solidFill>
                <a:latin typeface="Arial"/>
                <a:cs typeface="Arial"/>
              </a:rPr>
              <a:t>the</a:t>
            </a:r>
            <a:r>
              <a:rPr sz="850" i="1" spc="335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5DAF"/>
                </a:solidFill>
                <a:latin typeface="Arial"/>
                <a:cs typeface="Arial"/>
              </a:rPr>
              <a:t>audit</a:t>
            </a:r>
            <a:r>
              <a:rPr sz="850" i="1" spc="360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5DAF"/>
                </a:solidFill>
                <a:latin typeface="Arial"/>
                <a:cs typeface="Arial"/>
              </a:rPr>
              <a:t>of</a:t>
            </a:r>
            <a:r>
              <a:rPr sz="850" i="1" spc="340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dirty="0">
                <a:solidFill>
                  <a:srgbClr val="165DAF"/>
                </a:solidFill>
                <a:latin typeface="Arial"/>
                <a:cs typeface="Arial"/>
              </a:rPr>
              <a:t>the</a:t>
            </a:r>
            <a:r>
              <a:rPr sz="850" i="1" spc="310" dirty="0">
                <a:solidFill>
                  <a:srgbClr val="165D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65DAF"/>
                </a:solidFill>
                <a:latin typeface="Arial"/>
                <a:cs typeface="Arial"/>
              </a:rPr>
              <a:t>financiol</a:t>
            </a:r>
            <a:endParaRPr sz="850">
              <a:latin typeface="Arial"/>
              <a:cs typeface="Arial"/>
            </a:endParaRPr>
          </a:p>
          <a:p>
            <a:pPr marL="22860">
              <a:lnSpc>
                <a:spcPct val="100000"/>
              </a:lnSpc>
              <a:spcBef>
                <a:spcPts val="60"/>
              </a:spcBef>
            </a:pPr>
            <a:r>
              <a:rPr sz="800" spc="-10" dirty="0">
                <a:solidFill>
                  <a:srgbClr val="728293"/>
                </a:solidFill>
                <a:latin typeface="Arial MT"/>
                <a:cs typeface="Arial MT"/>
              </a:rPr>
              <a:t>stotemenfs</a:t>
            </a:r>
            <a:endParaRPr sz="800">
              <a:latin typeface="Arial MT"/>
              <a:cs typeface="Arial MT"/>
            </a:endParaRPr>
          </a:p>
          <a:p>
            <a:pPr marL="12700" marR="5080" indent="5080" algn="just">
              <a:lnSpc>
                <a:spcPct val="100200"/>
              </a:lnSpc>
              <a:spcBef>
                <a:spcPts val="190"/>
              </a:spcBef>
            </a:pP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Our</a:t>
            </a:r>
            <a:r>
              <a:rPr sz="850" spc="3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objectives</a:t>
            </a:r>
            <a:r>
              <a:rPr sz="850" spc="2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2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2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obtain</a:t>
            </a:r>
            <a:r>
              <a:rPr sz="850" spc="2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reasonabłe</a:t>
            </a:r>
            <a:r>
              <a:rPr sz="850" spc="3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assurance</a:t>
            </a:r>
            <a:r>
              <a:rPr sz="850" spc="3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about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whether</a:t>
            </a:r>
            <a:r>
              <a:rPr sz="850" spc="2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D3D3D"/>
                </a:solidFill>
                <a:latin typeface="Arial MT"/>
                <a:cs typeface="Arial MT"/>
              </a:rPr>
              <a:t>finanCiąl</a:t>
            </a:r>
            <a:r>
              <a:rPr sz="850" spc="2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statements</a:t>
            </a:r>
            <a:r>
              <a:rPr sz="850" spc="2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1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1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whole</a:t>
            </a:r>
            <a:r>
              <a:rPr sz="850" spc="2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2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free</a:t>
            </a:r>
            <a:r>
              <a:rPr sz="850" spc="229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from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D3D3D"/>
                </a:solidFill>
                <a:latin typeface="Arial MT"/>
                <a:cs typeface="Arial MT"/>
              </a:rPr>
              <a:t>mateńal</a:t>
            </a:r>
            <a:r>
              <a:rPr sz="850" spc="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misstatemenĘ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whether</a:t>
            </a:r>
            <a:r>
              <a:rPr sz="850" spc="1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due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fraud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or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error.</a:t>
            </a:r>
            <a:r>
              <a:rPr sz="850" spc="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to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issue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an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auditors’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report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includes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our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opinion.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Reasonable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assurance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high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level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assurance,</a:t>
            </a:r>
            <a:r>
              <a:rPr sz="850" spc="1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but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not</a:t>
            </a:r>
            <a:r>
              <a:rPr sz="850" spc="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guarantee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1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an</a:t>
            </a:r>
            <a:r>
              <a:rPr sz="850" spc="1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audit</a:t>
            </a:r>
            <a:r>
              <a:rPr sz="850" spc="1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conducted</a:t>
            </a:r>
            <a:r>
              <a:rPr sz="850" spc="1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1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accordance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with</a:t>
            </a:r>
            <a:r>
              <a:rPr sz="850" spc="1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ISAs</a:t>
            </a:r>
            <a:r>
              <a:rPr sz="850" spc="1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(UK)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will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D3D3D"/>
                </a:solidFill>
                <a:latin typeface="Arial MT"/>
                <a:cs typeface="Arial MT"/>
              </a:rPr>
              <a:t>ąlways</a:t>
            </a:r>
            <a:r>
              <a:rPr sz="850" spc="5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detect</a:t>
            </a:r>
            <a:r>
              <a:rPr sz="850" spc="4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4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material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 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misstatement</a:t>
            </a:r>
            <a:r>
              <a:rPr sz="850" spc="5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when</a:t>
            </a:r>
            <a:r>
              <a:rPr sz="850" spc="4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it</a:t>
            </a:r>
            <a:r>
              <a:rPr sz="850" spc="5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exists.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Misstatements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can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arise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from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fraud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or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error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considered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material</a:t>
            </a:r>
            <a:r>
              <a:rPr sz="850" spc="3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if.</a:t>
            </a:r>
            <a:r>
              <a:rPr sz="850" spc="2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individually</a:t>
            </a:r>
            <a:r>
              <a:rPr sz="850" spc="3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or</a:t>
            </a:r>
            <a:r>
              <a:rPr sz="850" spc="2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2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3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aggregate,</a:t>
            </a:r>
            <a:r>
              <a:rPr sz="850" spc="409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they</a:t>
            </a:r>
            <a:r>
              <a:rPr sz="850" spc="30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could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reasonably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expected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1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influence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economic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decisions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users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taken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on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basis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these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statements.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48427" y="7844520"/>
            <a:ext cx="2706370" cy="8077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-635" algn="just">
              <a:lnSpc>
                <a:spcPct val="100699"/>
              </a:lnSpc>
              <a:spcBef>
                <a:spcPts val="90"/>
              </a:spcBef>
            </a:pP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Irregularities,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includinq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fraud,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instances</a:t>
            </a:r>
            <a:r>
              <a:rPr sz="850" spc="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D3D3D"/>
                </a:solidFill>
                <a:latin typeface="Arial MT"/>
                <a:cs typeface="Arial MT"/>
              </a:rPr>
              <a:t>non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compfiance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with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laws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regulations.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We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design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procedures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our</a:t>
            </a:r>
            <a:r>
              <a:rPr sz="850" spc="2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responsibilities,</a:t>
            </a:r>
            <a:r>
              <a:rPr sz="850" spc="2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outlined</a:t>
            </a:r>
            <a:r>
              <a:rPr sz="850" spc="2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above,</a:t>
            </a:r>
            <a:r>
              <a:rPr sz="850" spc="2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1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detect</a:t>
            </a:r>
            <a:r>
              <a:rPr sz="850" spc="2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mateńal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misstatements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respect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irregularities,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including</a:t>
            </a:r>
            <a:r>
              <a:rPr sz="850" spc="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fraud.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extent</a:t>
            </a:r>
            <a:r>
              <a:rPr sz="850" spc="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which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our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procedures</a:t>
            </a:r>
            <a:r>
              <a:rPr sz="850" spc="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capable</a:t>
            </a:r>
            <a:r>
              <a:rPr sz="850" spc="114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detecting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irregularities,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including</a:t>
            </a:r>
            <a:r>
              <a:rPr sz="850" spc="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fraud,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detailed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below.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46907" y="8804730"/>
            <a:ext cx="2705100" cy="1063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635" algn="just">
              <a:lnSpc>
                <a:spcPct val="100200"/>
              </a:lnSpc>
              <a:spcBef>
                <a:spcPts val="95"/>
              </a:spcBef>
            </a:pP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Based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our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understanding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industry,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we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identif*ed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principal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risks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non-compliance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laws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1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regulations</a:t>
            </a:r>
            <a:r>
              <a:rPr sz="850" spc="2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related</a:t>
            </a:r>
            <a:r>
              <a:rPr sz="850" spc="2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1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health</a:t>
            </a:r>
            <a:r>
              <a:rPr sz="850" spc="2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204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safety.</a:t>
            </a:r>
            <a:r>
              <a:rPr sz="850" spc="2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employment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legislation.</a:t>
            </a:r>
            <a:r>
              <a:rPr sz="850" spc="434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3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climate-related</a:t>
            </a:r>
            <a:r>
              <a:rPr sz="850" spc="4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regulations</a:t>
            </a:r>
            <a:r>
              <a:rPr sz="850" spc="484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such</a:t>
            </a:r>
            <a:r>
              <a:rPr sz="850" spc="4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4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Environmental</a:t>
            </a:r>
            <a:r>
              <a:rPr sz="850" spc="114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Protection</a:t>
            </a:r>
            <a:r>
              <a:rPr sz="850" spc="10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Act</a:t>
            </a:r>
            <a:r>
              <a:rPr sz="850" spc="1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1990</a:t>
            </a:r>
            <a:r>
              <a:rPr sz="850" spc="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Pollution</a:t>
            </a:r>
            <a:r>
              <a:rPr sz="850" spc="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Prevent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Control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Act</a:t>
            </a:r>
            <a:r>
              <a:rPr sz="850" spc="1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t999,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D3D3D"/>
                </a:solidFill>
                <a:latin typeface="Arial MT"/>
                <a:cs typeface="Arial MT"/>
              </a:rPr>
              <a:t>we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considered</a:t>
            </a:r>
            <a:r>
              <a:rPr sz="850" spc="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extent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which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non-compliance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might</a:t>
            </a:r>
            <a:r>
              <a:rPr sz="850" spc="1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have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material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effect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on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statements.</a:t>
            </a:r>
            <a:r>
              <a:rPr sz="850" spc="1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D3D3D"/>
                </a:solidFill>
                <a:latin typeface="Arial MT"/>
                <a:cs typeface="Arial MT"/>
              </a:rPr>
              <a:t>We</a:t>
            </a:r>
            <a:r>
              <a:rPr sz="850" spc="1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also</a:t>
            </a:r>
            <a:r>
              <a:rPr sz="850" spc="1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considered</a:t>
            </a:r>
            <a:r>
              <a:rPr sz="850" spc="1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those</a:t>
            </a:r>
            <a:r>
              <a:rPr sz="850" spc="1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laws</a:t>
            </a:r>
            <a:r>
              <a:rPr sz="850" spc="1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1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regulations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818642" y="1385195"/>
            <a:ext cx="2764790" cy="1322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indent="6350" algn="just">
              <a:lnSpc>
                <a:spcPct val="100099"/>
              </a:lnSpc>
              <a:spcBef>
                <a:spcPts val="100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tax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IegiSlation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2006.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We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evaluated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management's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incentives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opportunities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fraudulent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manipulation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(including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override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controls),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determined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principal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i="1" spc="-50" dirty="0">
                <a:solidFill>
                  <a:srgbClr val="3F3F3F"/>
                </a:solidFill>
                <a:latin typeface="Arial"/>
                <a:cs typeface="Arial"/>
              </a:rPr>
              <a:t>were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posting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inappropriatejournal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entries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potential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bias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estimates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manipulate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results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overstate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profits.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Audit</a:t>
            </a:r>
            <a:r>
              <a:rPr sz="850" spc="4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procedures</a:t>
            </a:r>
            <a:r>
              <a:rPr sz="850" spc="45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performed</a:t>
            </a:r>
            <a:r>
              <a:rPr sz="850" spc="4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eng</a:t>
            </a:r>
            <a:r>
              <a:rPr sz="1275" spc="-30" baseline="-6535" dirty="0">
                <a:solidFill>
                  <a:srgbClr val="3F3F3F"/>
                </a:solidFill>
                <a:latin typeface="Arial MT"/>
                <a:cs typeface="Arial MT"/>
              </a:rPr>
              <a:t>•9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ement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team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included: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849727" y="2708153"/>
            <a:ext cx="2716530" cy="235902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239395" marR="5080" indent="-224154" algn="just">
              <a:lnSpc>
                <a:spcPct val="100600"/>
              </a:lnSpc>
              <a:spcBef>
                <a:spcPts val="90"/>
              </a:spcBef>
              <a:buChar char="•"/>
              <a:tabLst>
                <a:tab pos="239395" algn="l"/>
                <a:tab pos="241300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Discussions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internal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legal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representatives,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known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suspected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compliance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laws,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regulations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(raud.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confirming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matters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with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external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legal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counsel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applicable;</a:t>
            </a:r>
            <a:endParaRPr sz="850">
              <a:latin typeface="Arial MT"/>
              <a:cs typeface="Arial MT"/>
            </a:endParaRPr>
          </a:p>
          <a:p>
            <a:pPr marL="238125" marR="7620" indent="-226060" algn="just">
              <a:lnSpc>
                <a:spcPts val="1010"/>
              </a:lnSpc>
              <a:spcBef>
                <a:spcPts val="35"/>
              </a:spcBef>
              <a:buChar char="•"/>
              <a:tabLst>
                <a:tab pos="241300" algn="l"/>
              </a:tabLst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Reviewing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Board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minutes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out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	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Company‘s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compliance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monitoring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legal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39395" algn="just">
              <a:lnSpc>
                <a:spcPts val="990"/>
              </a:lnSpc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internal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control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matters:</a:t>
            </a:r>
            <a:endParaRPr sz="850">
              <a:latin typeface="Arial MT"/>
              <a:cs typeface="Arial MT"/>
            </a:endParaRPr>
          </a:p>
          <a:p>
            <a:pPr marL="243204" marR="10160" indent="-224790" algn="just">
              <a:lnSpc>
                <a:spcPts val="1030"/>
              </a:lnSpc>
              <a:spcBef>
                <a:spcPts val="20"/>
              </a:spcBef>
              <a:buChar char="•"/>
              <a:tabLst>
                <a:tab pos="245745" algn="l"/>
              </a:tabLst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Inquiring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personnel</a:t>
            </a:r>
            <a:r>
              <a:rPr sz="850" spc="4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understand 	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management's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processes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identifying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reporting 	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threats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Company;</a:t>
            </a:r>
            <a:endParaRPr sz="850">
              <a:latin typeface="Arial MT"/>
              <a:cs typeface="Arial MT"/>
            </a:endParaRPr>
          </a:p>
          <a:p>
            <a:pPr marL="240029" indent="-224790" algn="just">
              <a:lnSpc>
                <a:spcPts val="975"/>
              </a:lnSpc>
              <a:buChar char="•"/>
              <a:tabLst>
                <a:tab pos="240029" algn="l"/>
              </a:tabLst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Identifying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testing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journals,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particular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endParaRPr sz="850">
              <a:latin typeface="Arial MT"/>
              <a:cs typeface="Arial MT"/>
            </a:endParaRPr>
          </a:p>
          <a:p>
            <a:pPr marL="242570" marR="5080" indent="-635" algn="just">
              <a:lnSpc>
                <a:spcPts val="1010"/>
              </a:lnSpc>
              <a:spcBef>
                <a:spcPts val="5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unusual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account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combinations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involving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credits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to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revenue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income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items;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18415" algn="just">
              <a:lnSpc>
                <a:spcPts val="975"/>
              </a:lnSpc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+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Challenging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assumptions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endParaRPr sz="850">
              <a:latin typeface="Arial MT"/>
              <a:cs typeface="Arial MT"/>
            </a:endParaRPr>
          </a:p>
          <a:p>
            <a:pPr marL="245745" marR="8890" indent="635" algn="just">
              <a:lnSpc>
                <a:spcPct val="100000"/>
              </a:lnSpc>
              <a:spcBef>
                <a:spcPts val="15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estimates.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particular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relation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assessments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restructuring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provisions.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55989" y="5195557"/>
            <a:ext cx="2710815" cy="11944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970" marR="5080" indent="-1905" algn="just">
              <a:lnSpc>
                <a:spcPct val="100299"/>
              </a:lnSpc>
              <a:spcBef>
                <a:spcPts val="95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inherent</a:t>
            </a:r>
            <a:r>
              <a:rPr sz="850" spc="4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limitations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audit</a:t>
            </a:r>
            <a:r>
              <a:rPr sz="850" spc="45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procedures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described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above.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We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likely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co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become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aware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instances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non-compliance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laws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regulations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closely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events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transactions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reflected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statements.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Also,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detecting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misstatement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fraud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higher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detecting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one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resulting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error,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fraud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involve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deliberate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concealment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by,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example,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forgery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intentional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misrepresentations.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collusion.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54451" y="6539851"/>
            <a:ext cx="2717800" cy="55181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 indent="6985" algn="just">
              <a:lnSpc>
                <a:spcPct val="102000"/>
              </a:lnSpc>
              <a:spcBef>
                <a:spcPts val="80"/>
              </a:spcBef>
            </a:pP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description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our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responsibilities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audit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located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FRC's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website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at: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  <a:hlinkClick r:id="rId3"/>
              </a:rPr>
              <a:t>www.frc.org.uk/auditorsresponsibiIities.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description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forms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our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auditors'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report.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51130" y="7218096"/>
            <a:ext cx="2716530" cy="123317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254"/>
              </a:spcBef>
            </a:pPr>
            <a:r>
              <a:rPr sz="850" i="1" spc="-100" dirty="0">
                <a:solidFill>
                  <a:srgbClr val="2462AA"/>
                </a:solidFill>
                <a:latin typeface="Arial"/>
                <a:cs typeface="Arial"/>
              </a:rPr>
              <a:t>Use</a:t>
            </a:r>
            <a:r>
              <a:rPr sz="850" i="1" spc="10" dirty="0">
                <a:solidFill>
                  <a:srgbClr val="2462AA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62AA"/>
                </a:solidFill>
                <a:latin typeface="Arial"/>
                <a:cs typeface="Arial"/>
              </a:rPr>
              <a:t>o(this</a:t>
            </a:r>
            <a:r>
              <a:rPr sz="850" i="1" spc="-25" dirty="0">
                <a:solidFill>
                  <a:srgbClr val="2462AA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462AA"/>
                </a:solidFill>
                <a:latin typeface="Arial"/>
                <a:cs typeface="Arial"/>
              </a:rPr>
              <a:t>report</a:t>
            </a:r>
            <a:endParaRPr sz="850">
              <a:latin typeface="Arial"/>
              <a:cs typeface="Arial"/>
            </a:endParaRPr>
          </a:p>
          <a:p>
            <a:pPr marL="15875" marR="5080" indent="-1905" algn="just">
              <a:lnSpc>
                <a:spcPct val="101899"/>
              </a:lnSpc>
              <a:spcBef>
                <a:spcPts val="135"/>
              </a:spcBef>
            </a:pP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This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repoK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including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opinions.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been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prepared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only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company's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members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body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accordance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Chapter</a:t>
            </a:r>
            <a:r>
              <a:rPr sz="850" spc="1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3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Part</a:t>
            </a:r>
            <a:r>
              <a:rPr sz="850" spc="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16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1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Companies</a:t>
            </a:r>
            <a:r>
              <a:rPr sz="850" spc="1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Act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2006</a:t>
            </a:r>
            <a:r>
              <a:rPr sz="850" spc="10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7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no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other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purpose.</a:t>
            </a:r>
            <a:r>
              <a:rPr sz="850" spc="1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We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do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not.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giving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these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opinions,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accept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assume</a:t>
            </a:r>
            <a:r>
              <a:rPr sz="850" spc="10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responsibility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1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any</a:t>
            </a:r>
            <a:r>
              <a:rPr sz="850" spc="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other</a:t>
            </a:r>
            <a:r>
              <a:rPr sz="850" spc="1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purpose</a:t>
            </a:r>
            <a:r>
              <a:rPr sz="850" spc="1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or</a:t>
            </a:r>
            <a:r>
              <a:rPr sz="850" spc="1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any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other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person</a:t>
            </a:r>
            <a:r>
              <a:rPr sz="850" spc="10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whom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this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report</a:t>
            </a:r>
            <a:r>
              <a:rPr sz="850" spc="1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is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shown</a:t>
            </a:r>
            <a:r>
              <a:rPr sz="850" spc="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or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into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whose</a:t>
            </a:r>
            <a:r>
              <a:rPr sz="850" spc="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hands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ic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 may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come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save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where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expressly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agreed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by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our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prior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consent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750" spc="10" dirty="0">
                <a:solidFill>
                  <a:srgbClr val="3B3B3B"/>
                </a:solidFill>
                <a:latin typeface="Arial MT"/>
                <a:cs typeface="Arial MT"/>
              </a:rPr>
              <a:t>writing.</a:t>
            </a:r>
            <a:endParaRPr sz="7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6796" y="9888651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891" y="1207122"/>
            <a:ext cx="7251679" cy="2133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2980" y="782395"/>
            <a:ext cx="501840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BAC"/>
                </a:solidFill>
                <a:latin typeface="Trebuchet MS"/>
                <a:cs typeface="Trebuchet MS"/>
              </a:rPr>
              <a:t>E.</a:t>
            </a:r>
            <a:r>
              <a:rPr sz="1300" spc="-17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50" dirty="0">
                <a:solidFill>
                  <a:srgbClr val="0C5BAC"/>
                </a:solidFill>
                <a:latin typeface="Trebuchet MS"/>
                <a:cs typeface="Trebuchet MS"/>
              </a:rPr>
              <a:t>Independent</a:t>
            </a:r>
            <a:r>
              <a:rPr sz="1300" spc="2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60" dirty="0">
                <a:solidFill>
                  <a:srgbClr val="0C5BAC"/>
                </a:solidFill>
                <a:latin typeface="Trebuchet MS"/>
                <a:cs typeface="Trebuchet MS"/>
              </a:rPr>
              <a:t>auditors’ </a:t>
            </a:r>
            <a:r>
              <a:rPr sz="1300" spc="-55" dirty="0">
                <a:solidFill>
                  <a:srgbClr val="0C5BAC"/>
                </a:solidFill>
                <a:latin typeface="Trebuchet MS"/>
                <a:cs typeface="Trebuchet MS"/>
              </a:rPr>
              <a:t>report</a:t>
            </a:r>
            <a:r>
              <a:rPr sz="1300" spc="-45" dirty="0">
                <a:solidFill>
                  <a:srgbClr val="0C5BAC"/>
                </a:solidFill>
                <a:latin typeface="Trebuchet MS"/>
                <a:cs typeface="Trebuchet MS"/>
              </a:rPr>
              <a:t> to</a:t>
            </a:r>
            <a:r>
              <a:rPr sz="1300" spc="-8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55" dirty="0">
                <a:solidFill>
                  <a:srgbClr val="0C5BAC"/>
                </a:solidFill>
                <a:latin typeface="Trebuchet MS"/>
                <a:cs typeface="Trebuchet MS"/>
              </a:rPr>
              <a:t>the</a:t>
            </a:r>
            <a:r>
              <a:rPr sz="1300" spc="-10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50" dirty="0">
                <a:solidFill>
                  <a:srgbClr val="0C5BAC"/>
                </a:solidFill>
                <a:latin typeface="Trebuchet MS"/>
                <a:cs typeface="Trebuchet MS"/>
              </a:rPr>
              <a:t>members</a:t>
            </a:r>
            <a:r>
              <a:rPr sz="1300" spc="35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10" dirty="0">
                <a:solidFill>
                  <a:srgbClr val="0C5BAC"/>
                </a:solidFill>
                <a:latin typeface="Trebuchet MS"/>
                <a:cs typeface="Trebuchet MS"/>
              </a:rPr>
              <a:t>of</a:t>
            </a:r>
            <a:r>
              <a:rPr sz="1300" spc="-8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90" dirty="0">
                <a:solidFill>
                  <a:srgbClr val="0C5BAC"/>
                </a:solidFill>
                <a:latin typeface="Trebuchet MS"/>
                <a:cs typeface="Trebuchet MS"/>
              </a:rPr>
              <a:t>Tata</a:t>
            </a:r>
            <a:r>
              <a:rPr sz="1300" spc="-3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80" dirty="0">
                <a:solidFill>
                  <a:srgbClr val="0C5BAC"/>
                </a:solidFill>
                <a:latin typeface="Trebuchet MS"/>
                <a:cs typeface="Trebuchet MS"/>
              </a:rPr>
              <a:t>Steel</a:t>
            </a:r>
            <a:r>
              <a:rPr sz="1300" spc="-2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dirty="0">
                <a:solidFill>
                  <a:srgbClr val="0C5BAC"/>
                </a:solidFill>
                <a:latin typeface="Trebuchet MS"/>
                <a:cs typeface="Trebuchet MS"/>
              </a:rPr>
              <a:t>UK</a:t>
            </a:r>
            <a:r>
              <a:rPr sz="1300" spc="-70" dirty="0">
                <a:solidFill>
                  <a:srgbClr val="0C5BAC"/>
                </a:solidFill>
                <a:latin typeface="Trebuchet MS"/>
                <a:cs typeface="Trebuchet MS"/>
              </a:rPr>
              <a:t> </a:t>
            </a:r>
            <a:r>
              <a:rPr sz="1300" spc="-10" dirty="0">
                <a:solidFill>
                  <a:srgbClr val="0C5BAC"/>
                </a:solidFill>
                <a:latin typeface="Trebuchet MS"/>
                <a:cs typeface="Trebuchet MS"/>
              </a:rPr>
              <a:t>Limited</a:t>
            </a:r>
            <a:endParaRPr sz="1300">
              <a:latin typeface="Trebuchet MS"/>
              <a:cs typeface="Trebuchet M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27608" y="10037322"/>
            <a:ext cx="1117600" cy="149225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3337" y="10040370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97037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38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76700" y="1362920"/>
            <a:ext cx="2712085" cy="224282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6510" algn="just">
              <a:lnSpc>
                <a:spcPct val="100000"/>
              </a:lnSpc>
              <a:spcBef>
                <a:spcPts val="395"/>
              </a:spcBef>
            </a:pPr>
            <a:r>
              <a:rPr sz="850" spc="-10" dirty="0">
                <a:solidFill>
                  <a:srgbClr val="1C64AA"/>
                </a:solidFill>
                <a:latin typeface="Arial MT"/>
                <a:cs typeface="Arial MT"/>
              </a:rPr>
              <a:t>Other</a:t>
            </a:r>
            <a:r>
              <a:rPr sz="850" spc="-15" dirty="0">
                <a:solidFill>
                  <a:srgbClr val="1C64AA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1C64AA"/>
                </a:solidFill>
                <a:latin typeface="Arial MT"/>
                <a:cs typeface="Arial MT"/>
              </a:rPr>
              <a:t>required</a:t>
            </a:r>
            <a:r>
              <a:rPr sz="850" spc="-5" dirty="0">
                <a:solidFill>
                  <a:srgbClr val="1C64A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1C64AA"/>
                </a:solidFill>
                <a:latin typeface="Arial MT"/>
                <a:cs typeface="Arial MT"/>
              </a:rPr>
              <a:t>reporting</a:t>
            </a:r>
            <a:endParaRPr sz="8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275"/>
              </a:spcBef>
            </a:pPr>
            <a:r>
              <a:rPr sz="800" i="1" spc="-45" dirty="0">
                <a:solidFill>
                  <a:srgbClr val="1C64AA"/>
                </a:solidFill>
                <a:latin typeface="Arial"/>
                <a:cs typeface="Arial"/>
              </a:rPr>
              <a:t>Companies</a:t>
            </a:r>
            <a:r>
              <a:rPr sz="800" i="1" spc="70" dirty="0">
                <a:solidFill>
                  <a:srgbClr val="1C64AA"/>
                </a:solidFill>
                <a:latin typeface="Arial"/>
                <a:cs typeface="Arial"/>
              </a:rPr>
              <a:t> </a:t>
            </a:r>
            <a:r>
              <a:rPr sz="800" i="1" spc="-45" dirty="0">
                <a:solidFill>
                  <a:srgbClr val="1C64AA"/>
                </a:solidFill>
                <a:latin typeface="Arial"/>
                <a:cs typeface="Arial"/>
              </a:rPr>
              <a:t>Act</a:t>
            </a:r>
            <a:r>
              <a:rPr sz="800" i="1" spc="-10" dirty="0">
                <a:solidFill>
                  <a:srgbClr val="1C64AA"/>
                </a:solidFill>
                <a:latin typeface="Arial"/>
                <a:cs typeface="Arial"/>
              </a:rPr>
              <a:t> </a:t>
            </a:r>
            <a:r>
              <a:rPr sz="800" i="1" spc="-50" dirty="0">
                <a:solidFill>
                  <a:srgbClr val="1C64AA"/>
                </a:solidFill>
                <a:latin typeface="Arial"/>
                <a:cs typeface="Arial"/>
              </a:rPr>
              <a:t>2006</a:t>
            </a:r>
            <a:r>
              <a:rPr sz="800" i="1" spc="-10" dirty="0">
                <a:solidFill>
                  <a:srgbClr val="1C64AA"/>
                </a:solidFill>
                <a:latin typeface="Arial"/>
                <a:cs typeface="Arial"/>
              </a:rPr>
              <a:t> </a:t>
            </a:r>
            <a:r>
              <a:rPr sz="800" i="1" spc="-45" dirty="0">
                <a:solidFill>
                  <a:srgbClr val="1C64AA"/>
                </a:solidFill>
                <a:latin typeface="Arial"/>
                <a:cs typeface="Arial"/>
              </a:rPr>
              <a:t>exception</a:t>
            </a:r>
            <a:r>
              <a:rPr sz="800" i="1" spc="60" dirty="0">
                <a:solidFill>
                  <a:srgbClr val="1C64AA"/>
                </a:solidFill>
                <a:latin typeface="Arial"/>
                <a:cs typeface="Arial"/>
              </a:rPr>
              <a:t> </a:t>
            </a:r>
            <a:r>
              <a:rPr sz="800" i="1" spc="-10" dirty="0">
                <a:solidFill>
                  <a:srgbClr val="1C64AA"/>
                </a:solidFill>
                <a:latin typeface="Arial"/>
                <a:cs typeface="Arial"/>
              </a:rPr>
              <a:t>reporting</a:t>
            </a:r>
            <a:endParaRPr sz="800">
              <a:latin typeface="Arial"/>
              <a:cs typeface="Arial"/>
            </a:endParaRPr>
          </a:p>
          <a:p>
            <a:pPr marL="17145" marR="12700" indent="-3810" algn="just">
              <a:lnSpc>
                <a:spcPct val="105000"/>
              </a:lnSpc>
              <a:spcBef>
                <a:spcPts val="195"/>
              </a:spcBef>
            </a:pP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Companies</a:t>
            </a:r>
            <a:r>
              <a:rPr sz="8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Act</a:t>
            </a:r>
            <a:r>
              <a:rPr sz="8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2006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we</a:t>
            </a:r>
            <a:r>
              <a:rPr sz="8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required</a:t>
            </a:r>
            <a:r>
              <a:rPr sz="8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0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525252"/>
                </a:solidFill>
                <a:latin typeface="Arial MT"/>
                <a:cs typeface="Arial MT"/>
              </a:rPr>
              <a:t>you</a:t>
            </a:r>
            <a:r>
              <a:rPr sz="80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if,</a:t>
            </a:r>
            <a:r>
              <a:rPr sz="80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0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our</a:t>
            </a:r>
            <a:r>
              <a:rPr sz="8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opinion:</a:t>
            </a:r>
            <a:endParaRPr sz="800">
              <a:latin typeface="Arial MT"/>
              <a:cs typeface="Arial MT"/>
            </a:endParaRPr>
          </a:p>
          <a:p>
            <a:pPr marL="240665" marR="5080" indent="-224790" algn="just">
              <a:lnSpc>
                <a:spcPct val="107500"/>
              </a:lnSpc>
              <a:spcBef>
                <a:spcPts val="190"/>
              </a:spcBef>
              <a:buChar char="•"/>
              <a:tabLst>
                <a:tab pos="240665" algn="l"/>
                <a:tab pos="245110" algn="l"/>
              </a:tabLst>
            </a:pPr>
            <a:r>
              <a:rPr sz="800" dirty="0">
                <a:solidFill>
                  <a:srgbClr val="525252"/>
                </a:solidFill>
                <a:latin typeface="Arial MT"/>
                <a:cs typeface="Arial MT"/>
              </a:rPr>
              <a:t>	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we</a:t>
            </a:r>
            <a:r>
              <a:rPr sz="800" spc="45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00" spc="4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00" spc="14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obtained</a:t>
            </a:r>
            <a:r>
              <a:rPr sz="800" spc="4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00" spc="48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00" spc="4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information</a:t>
            </a:r>
            <a:r>
              <a:rPr sz="800" spc="1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0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explanations</a:t>
            </a:r>
            <a:r>
              <a:rPr sz="80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4D4D4D"/>
                </a:solidFill>
                <a:latin typeface="Arial MT"/>
                <a:cs typeface="Arial MT"/>
              </a:rPr>
              <a:t>we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require</a:t>
            </a:r>
            <a:r>
              <a:rPr sz="8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our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audit,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endParaRPr sz="800">
              <a:latin typeface="Arial MT"/>
              <a:cs typeface="Arial MT"/>
            </a:endParaRPr>
          </a:p>
          <a:p>
            <a:pPr marL="240029" marR="7620" indent="-224154" algn="just">
              <a:lnSpc>
                <a:spcPct val="106300"/>
              </a:lnSpc>
              <a:spcBef>
                <a:spcPts val="15"/>
              </a:spcBef>
              <a:buChar char="•"/>
              <a:tabLst>
                <a:tab pos="240029" algn="l"/>
                <a:tab pos="241935" algn="l"/>
              </a:tabLst>
            </a:pPr>
            <a:r>
              <a:rPr sz="800" dirty="0">
                <a:solidFill>
                  <a:srgbClr val="313131"/>
                </a:solidFill>
                <a:latin typeface="Arial MT"/>
                <a:cs typeface="Arial MT"/>
              </a:rPr>
              <a:t>	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adequate</a:t>
            </a:r>
            <a:r>
              <a:rPr sz="8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accounting</a:t>
            </a:r>
            <a:r>
              <a:rPr sz="8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records</a:t>
            </a:r>
            <a:r>
              <a:rPr sz="80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0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kept</a:t>
            </a:r>
            <a:r>
              <a:rPr sz="80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by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0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40" dirty="0">
                <a:solidFill>
                  <a:srgbClr val="4D4D4D"/>
                </a:solidFill>
                <a:latin typeface="Arial MT"/>
                <a:cs typeface="Arial MT"/>
              </a:rPr>
              <a:t>company.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0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returns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4D4D4D"/>
                </a:solidFill>
                <a:latin typeface="Arial MT"/>
                <a:cs typeface="Arial MT"/>
              </a:rPr>
              <a:t>adequate</a:t>
            </a:r>
            <a:r>
              <a:rPr sz="80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 our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audit</a:t>
            </a:r>
            <a:r>
              <a:rPr sz="8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7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0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 been </a:t>
            </a:r>
            <a:r>
              <a:rPr sz="800" spc="-30" dirty="0">
                <a:solidFill>
                  <a:srgbClr val="4D4D4D"/>
                </a:solidFill>
                <a:latin typeface="Arial MT"/>
                <a:cs typeface="Arial MT"/>
              </a:rPr>
              <a:t>received</a:t>
            </a:r>
            <a:r>
              <a:rPr sz="8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4D4D4D"/>
                </a:solidFill>
                <a:latin typeface="Arial MT"/>
                <a:cs typeface="Arial MT"/>
              </a:rPr>
              <a:t>branches</a:t>
            </a:r>
            <a:r>
              <a:rPr sz="80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visited</a:t>
            </a:r>
            <a:r>
              <a:rPr sz="80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0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4D4D4D"/>
                </a:solidFill>
                <a:latin typeface="Arial MT"/>
                <a:cs typeface="Arial MT"/>
              </a:rPr>
              <a:t>us: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endParaRPr sz="800">
              <a:latin typeface="Arial MT"/>
              <a:cs typeface="Arial MT"/>
            </a:endParaRPr>
          </a:p>
          <a:p>
            <a:pPr marL="243204" indent="-227329" algn="just">
              <a:lnSpc>
                <a:spcPct val="100000"/>
              </a:lnSpc>
              <a:spcBef>
                <a:spcPts val="20"/>
              </a:spcBef>
              <a:buClr>
                <a:srgbClr val="2F2F2F"/>
              </a:buClr>
              <a:buChar char="•"/>
              <a:tabLst>
                <a:tab pos="243204" algn="l"/>
              </a:tabLst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certain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disclosures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dire‹tors’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remuneration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specified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endParaRPr sz="850">
              <a:latin typeface="Arial MT"/>
              <a:cs typeface="Arial MT"/>
            </a:endParaRPr>
          </a:p>
          <a:p>
            <a:pPr marL="240665" algn="just">
              <a:lnSpc>
                <a:spcPct val="100000"/>
              </a:lnSpc>
              <a:spcBef>
                <a:spcPts val="60"/>
              </a:spcBef>
            </a:pP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law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4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0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4D4D4D"/>
                </a:solidFill>
                <a:latin typeface="Arial MT"/>
                <a:cs typeface="Arial MT"/>
              </a:rPr>
              <a:t>made:</a:t>
            </a:r>
            <a:r>
              <a:rPr sz="80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endParaRPr sz="800">
              <a:latin typeface="Arial MT"/>
              <a:cs typeface="Arial MT"/>
            </a:endParaRPr>
          </a:p>
          <a:p>
            <a:pPr marL="247015" indent="-227965" algn="just">
              <a:lnSpc>
                <a:spcPct val="100000"/>
              </a:lnSpc>
              <a:spcBef>
                <a:spcPts val="50"/>
              </a:spcBef>
              <a:buClr>
                <a:srgbClr val="363636"/>
              </a:buClr>
              <a:buChar char="•"/>
              <a:tabLst>
                <a:tab pos="247015" algn="l"/>
              </a:tabLst>
            </a:pP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0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0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statements</a:t>
            </a:r>
            <a:r>
              <a:rPr sz="80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0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0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agreement</a:t>
            </a:r>
            <a:r>
              <a:rPr sz="80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0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endParaRPr sz="800">
              <a:latin typeface="Arial MT"/>
              <a:cs typeface="Arial MT"/>
            </a:endParaRPr>
          </a:p>
          <a:p>
            <a:pPr marL="243204" algn="just">
              <a:lnSpc>
                <a:spcPct val="100000"/>
              </a:lnSpc>
              <a:spcBef>
                <a:spcPts val="2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accounting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records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returns.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60"/>
              </a:spcBef>
            </a:pPr>
            <a:endParaRPr sz="850">
              <a:latin typeface="Arial MT"/>
              <a:cs typeface="Arial MT"/>
            </a:endParaRPr>
          </a:p>
          <a:p>
            <a:pPr marL="20955" marR="13970" indent="-1270" algn="just">
              <a:lnSpc>
                <a:spcPct val="105000"/>
              </a:lnSpc>
              <a:spcBef>
                <a:spcPts val="5"/>
              </a:spcBef>
            </a:pP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We</a:t>
            </a:r>
            <a:r>
              <a:rPr sz="800" spc="3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hąve</a:t>
            </a:r>
            <a:r>
              <a:rPr sz="800" spc="3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00" spc="3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exceptions</a:t>
            </a:r>
            <a:r>
              <a:rPr sz="800" spc="4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00" spc="3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00" spc="4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arising</a:t>
            </a:r>
            <a:r>
              <a:rPr sz="800" spc="3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00" spc="3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00" spc="-20" dirty="0">
                <a:solidFill>
                  <a:srgbClr val="4D4D4D"/>
                </a:solidFill>
                <a:latin typeface="Arial MT"/>
                <a:cs typeface="Arial MT"/>
              </a:rPr>
              <a:t>this </a:t>
            </a:r>
            <a:r>
              <a:rPr sz="800" spc="-10" dirty="0">
                <a:solidFill>
                  <a:srgbClr val="4D4D4D"/>
                </a:solidFill>
                <a:latin typeface="Arial MT"/>
                <a:cs typeface="Arial MT"/>
              </a:rPr>
              <a:t>responsibility.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6648" y="4197241"/>
            <a:ext cx="2150745" cy="80010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Stuart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Couch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(Senior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Statutory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Auditor)</a:t>
            </a:r>
            <a:endParaRPr sz="850">
              <a:latin typeface="Arial MT"/>
              <a:cs typeface="Arial MT"/>
            </a:endParaRPr>
          </a:p>
          <a:p>
            <a:pPr marL="12700" marR="5080" indent="3810">
              <a:lnSpc>
                <a:spcPct val="118800"/>
              </a:lnSpc>
              <a:spcBef>
                <a:spcPts val="10"/>
              </a:spcBef>
            </a:pP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behalf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PricewaterhouseCoopers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LLP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Chartered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Accountants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Statutory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Auditors Cardifi</a:t>
            </a:r>
            <a:endParaRPr sz="850">
              <a:latin typeface="Arial MT"/>
              <a:cs typeface="Arial MT"/>
            </a:endParaRPr>
          </a:p>
          <a:p>
            <a:pPr marL="13335">
              <a:lnSpc>
                <a:spcPct val="100000"/>
              </a:lnSpc>
              <a:spcBef>
                <a:spcPts val="204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July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45975"/>
            <a:ext cx="7224246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185784"/>
            <a:ext cx="7209004" cy="27434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765099" y="3249476"/>
            <a:ext cx="5892800" cy="27940"/>
            <a:chOff x="765099" y="3249476"/>
            <a:chExt cx="5892800" cy="27940"/>
          </a:xfrm>
        </p:grpSpPr>
        <p:sp>
          <p:nvSpPr>
            <p:cNvPr id="5" name="object 5"/>
            <p:cNvSpPr/>
            <p:nvPr/>
          </p:nvSpPr>
          <p:spPr>
            <a:xfrm>
              <a:off x="765099" y="3269290"/>
              <a:ext cx="5892800" cy="0"/>
            </a:xfrm>
            <a:custGeom>
              <a:avLst/>
              <a:gdLst/>
              <a:ahLst/>
              <a:cxnLst/>
              <a:rect l="l" t="t" r="r" b="b"/>
              <a:pathLst>
                <a:path w="5892800">
                  <a:moveTo>
                    <a:pt x="0" y="0"/>
                  </a:moveTo>
                  <a:lnTo>
                    <a:pt x="5892178" y="0"/>
                  </a:lnTo>
                </a:path>
              </a:pathLst>
            </a:custGeom>
            <a:ln w="15241">
              <a:solidFill>
                <a:srgbClr val="236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871409" y="3257097"/>
              <a:ext cx="247015" cy="0"/>
            </a:xfrm>
            <a:custGeom>
              <a:avLst/>
              <a:gdLst/>
              <a:ahLst/>
              <a:cxnLst/>
              <a:rect l="l" t="t" r="r" b="b"/>
              <a:pathLst>
                <a:path w="247014">
                  <a:moveTo>
                    <a:pt x="0" y="0"/>
                  </a:moveTo>
                  <a:lnTo>
                    <a:pt x="246904" y="0"/>
                  </a:lnTo>
                </a:path>
              </a:pathLst>
            </a:custGeom>
            <a:ln w="15241">
              <a:solidFill>
                <a:srgbClr val="236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428663" y="3257097"/>
              <a:ext cx="222885" cy="0"/>
            </a:xfrm>
            <a:custGeom>
              <a:avLst/>
              <a:gdLst/>
              <a:ahLst/>
              <a:cxnLst/>
              <a:rect l="l" t="t" r="r" b="b"/>
              <a:pathLst>
                <a:path w="222884">
                  <a:moveTo>
                    <a:pt x="0" y="0"/>
                  </a:moveTo>
                  <a:lnTo>
                    <a:pt x="222518" y="0"/>
                  </a:lnTo>
                </a:path>
              </a:pathLst>
            </a:custGeom>
            <a:ln w="15241">
              <a:solidFill>
                <a:srgbClr val="236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774244" y="3122972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8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98464" y="1859456"/>
            <a:ext cx="27433" cy="73158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889320" y="2005774"/>
            <a:ext cx="45723" cy="73158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43818" y="773504"/>
            <a:ext cx="149225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dirty="0">
                <a:solidFill>
                  <a:srgbClr val="075BAF"/>
                </a:solidFill>
                <a:latin typeface="Trebuchet MS"/>
                <a:cs typeface="Trebuchet MS"/>
              </a:rPr>
              <a:t>FI.</a:t>
            </a:r>
            <a:r>
              <a:rPr sz="1250" spc="70" dirty="0">
                <a:solidFill>
                  <a:srgbClr val="075BAF"/>
                </a:solidFill>
                <a:latin typeface="Trebuchet MS"/>
                <a:cs typeface="Trebuchet MS"/>
              </a:rPr>
              <a:t> </a:t>
            </a:r>
            <a:r>
              <a:rPr sz="1250" spc="-20" dirty="0">
                <a:solidFill>
                  <a:srgbClr val="075BAF"/>
                </a:solidFill>
                <a:latin typeface="Trebuchet MS"/>
                <a:cs typeface="Trebuchet MS"/>
              </a:rPr>
              <a:t>Income</a:t>
            </a:r>
            <a:r>
              <a:rPr sz="1250" spc="-65" dirty="0">
                <a:solidFill>
                  <a:srgbClr val="075BAF"/>
                </a:solidFill>
                <a:latin typeface="Trebuchet MS"/>
                <a:cs typeface="Trebuchet MS"/>
              </a:rPr>
              <a:t> </a:t>
            </a:r>
            <a:r>
              <a:rPr sz="1250" spc="-45" dirty="0">
                <a:solidFill>
                  <a:srgbClr val="075BAF"/>
                </a:solidFill>
                <a:latin typeface="Trebuchet MS"/>
                <a:cs typeface="Trebuchet MS"/>
              </a:rPr>
              <a:t>statement</a:t>
            </a:r>
            <a:endParaRPr sz="1250">
              <a:latin typeface="Trebuchet MS"/>
              <a:cs typeface="Trebuchet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127608" y="10037322"/>
            <a:ext cx="1117600" cy="149225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63337" y="10040370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97037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39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79501" y="2246871"/>
            <a:ext cx="3239135" cy="448945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0"/>
              </a:spcBef>
              <a:tabLst>
                <a:tab pos="3225165" algn="l"/>
              </a:tabLst>
            </a:pPr>
            <a:r>
              <a:rPr sz="800" spc="-20" dirty="0">
                <a:solidFill>
                  <a:srgbClr val="333333"/>
                </a:solidFill>
                <a:latin typeface="Arial MT"/>
                <a:cs typeface="Arial MT"/>
              </a:rPr>
              <a:t>Income</a:t>
            </a:r>
            <a:r>
              <a:rPr sz="800" spc="3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333333"/>
                </a:solidFill>
                <a:latin typeface="Arial MT"/>
                <a:cs typeface="Arial MT"/>
              </a:rPr>
              <a:t>fr</a:t>
            </a:r>
            <a:r>
              <a:rPr sz="800" u="sng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om</a:t>
            </a:r>
            <a:r>
              <a:rPr sz="800" u="sng" spc="-15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 </a:t>
            </a:r>
            <a:r>
              <a:rPr sz="800" u="sng" spc="-35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subsidiaries</a:t>
            </a:r>
            <a:r>
              <a:rPr sz="800" u="sng" spc="-5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 </a:t>
            </a:r>
            <a:r>
              <a:rPr sz="800" u="sng" spc="-10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and</a:t>
            </a:r>
            <a:r>
              <a:rPr sz="800" u="sng" spc="-45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 </a:t>
            </a:r>
            <a:r>
              <a:rPr sz="800" u="sng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joint</a:t>
            </a:r>
            <a:r>
              <a:rPr sz="800" u="sng" spc="-25" dirty="0">
                <a:solidFill>
                  <a:srgbClr val="333333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 </a:t>
            </a:r>
            <a:r>
              <a:rPr sz="800" u="sng" spc="-10" dirty="0">
                <a:solidFill>
                  <a:srgbClr val="242424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arrangements</a:t>
            </a:r>
            <a:r>
              <a:rPr sz="800" u="sng" dirty="0">
                <a:solidFill>
                  <a:srgbClr val="242424"/>
                </a:solidFill>
                <a:uFill>
                  <a:solidFill>
                    <a:srgbClr val="44779C"/>
                  </a:solidFill>
                </a:uFill>
                <a:latin typeface="Arial MT"/>
                <a:cs typeface="Arial MT"/>
              </a:rPr>
              <a:t>	</a:t>
            </a:r>
            <a:endParaRPr sz="800">
              <a:latin typeface="Arial MT"/>
              <a:cs typeface="Arial MT"/>
            </a:endParaRPr>
          </a:p>
          <a:p>
            <a:pPr marL="13335">
              <a:lnSpc>
                <a:spcPct val="100000"/>
              </a:lnSpc>
              <a:spcBef>
                <a:spcPts val="90"/>
              </a:spcBef>
            </a:pPr>
            <a:r>
              <a:rPr sz="900" spc="-95" dirty="0">
                <a:solidFill>
                  <a:srgbClr val="333333"/>
                </a:solidFill>
                <a:latin typeface="Arial MT"/>
                <a:cs typeface="Arial MT"/>
              </a:rPr>
              <a:t>Less</a:t>
            </a:r>
            <a:r>
              <a:rPr sz="900" spc="-2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333333"/>
                </a:solidFill>
                <a:latin typeface="Arial MT"/>
                <a:cs typeface="Arial MT"/>
              </a:rPr>
              <a:t>before</a:t>
            </a:r>
            <a:r>
              <a:rPr sz="900" spc="-2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333333"/>
                </a:solidFill>
                <a:latin typeface="Arial MT"/>
                <a:cs typeface="Arial MT"/>
              </a:rPr>
              <a:t>interest</a:t>
            </a:r>
            <a:r>
              <a:rPr sz="900" spc="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333333"/>
                </a:solidFill>
                <a:latin typeface="Arial MT"/>
                <a:cs typeface="Arial MT"/>
              </a:rPr>
              <a:t>and</a:t>
            </a:r>
            <a:r>
              <a:rPr sz="900" spc="-5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333333"/>
                </a:solidFill>
                <a:latin typeface="Arial MT"/>
                <a:cs typeface="Arial MT"/>
              </a:rPr>
              <a:t>taxation</a:t>
            </a:r>
            <a:endParaRPr sz="900">
              <a:latin typeface="Arial MT"/>
              <a:cs typeface="Arial MT"/>
            </a:endParaRPr>
          </a:p>
          <a:p>
            <a:pPr marL="19050">
              <a:lnSpc>
                <a:spcPct val="100000"/>
              </a:lnSpc>
              <a:spcBef>
                <a:spcPts val="100"/>
              </a:spcBef>
            </a:pPr>
            <a:r>
              <a:rPr sz="850" spc="-85" dirty="0">
                <a:solidFill>
                  <a:srgbClr val="333333"/>
                </a:solidFill>
                <a:latin typeface="Arial MT"/>
                <a:cs typeface="Arial MT"/>
              </a:rPr>
              <a:t>Finance</a:t>
            </a:r>
            <a:r>
              <a:rPr sz="850" spc="6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income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105613" y="2686814"/>
            <a:ext cx="6953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81990" algn="l"/>
              </a:tabLst>
            </a:pPr>
            <a:r>
              <a:rPr sz="850" u="sng" dirty="0">
                <a:solidFill>
                  <a:srgbClr val="333333"/>
                </a:solidFill>
                <a:uFill>
                  <a:solidFill>
                    <a:srgbClr val="4B83A8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6218" y="2676977"/>
            <a:ext cx="1771014" cy="455295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5"/>
              </a:spcBef>
              <a:tabLst>
                <a:tab pos="774065" algn="l"/>
                <a:tab pos="1757680" algn="l"/>
              </a:tabLst>
            </a:pPr>
            <a:r>
              <a:rPr sz="850" spc="-90" dirty="0">
                <a:solidFill>
                  <a:srgbClr val="333333"/>
                </a:solidFill>
                <a:latin typeface="Arial MT"/>
                <a:cs typeface="Arial MT"/>
              </a:rPr>
              <a:t>Finance</a:t>
            </a:r>
            <a:r>
              <a:rPr sz="850" spc="7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costs</a:t>
            </a:r>
            <a:r>
              <a:rPr sz="850" dirty="0">
                <a:solidFill>
                  <a:srgbClr val="333333"/>
                </a:solidFill>
                <a:latin typeface="Arial MT"/>
                <a:cs typeface="Arial MT"/>
              </a:rPr>
              <a:t>	</a:t>
            </a:r>
            <a:r>
              <a:rPr sz="850" u="sng" dirty="0">
                <a:solidFill>
                  <a:srgbClr val="333333"/>
                </a:solidFill>
                <a:uFill>
                  <a:solidFill>
                    <a:srgbClr val="4B80A3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5"/>
              </a:spcBef>
            </a:pPr>
            <a:r>
              <a:rPr sz="900" spc="-105" dirty="0">
                <a:solidFill>
                  <a:srgbClr val="333333"/>
                </a:solidFill>
                <a:latin typeface="Arial MT"/>
                <a:cs typeface="Arial MT"/>
              </a:rPr>
              <a:t>Loss</a:t>
            </a:r>
            <a:r>
              <a:rPr sz="900" spc="-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333333"/>
                </a:solidFill>
                <a:latin typeface="Arial MT"/>
                <a:cs typeface="Arial MT"/>
              </a:rPr>
              <a:t>before</a:t>
            </a:r>
            <a:r>
              <a:rPr sz="900" spc="-2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900" b="1" spc="-10" dirty="0">
                <a:solidFill>
                  <a:srgbClr val="333333"/>
                </a:solidFill>
                <a:latin typeface="Arial"/>
                <a:cs typeface="Arial"/>
              </a:rPr>
              <a:t>taxation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20"/>
              </a:spcBef>
            </a:pPr>
            <a:r>
              <a:rPr sz="750" spc="-10" dirty="0">
                <a:solidFill>
                  <a:srgbClr val="333333"/>
                </a:solidFill>
                <a:latin typeface="Arial MT"/>
                <a:cs typeface="Arial MT"/>
              </a:rPr>
              <a:t>Taxation</a:t>
            </a:r>
            <a:endParaRPr sz="7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83652" y="3125513"/>
            <a:ext cx="8763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90" dirty="0">
                <a:solidFill>
                  <a:srgbClr val="333333"/>
                </a:solidFill>
                <a:latin typeface="Arial MT"/>
                <a:cs typeface="Arial MT"/>
              </a:rPr>
              <a:t>Loss</a:t>
            </a:r>
            <a:r>
              <a:rPr sz="900" spc="-25" dirty="0">
                <a:solidFill>
                  <a:srgbClr val="333333"/>
                </a:solidFill>
                <a:latin typeface="Arial MT"/>
                <a:cs typeface="Arial MT"/>
              </a:rPr>
              <a:t> after </a:t>
            </a:r>
            <a:r>
              <a:rPr sz="900" spc="-10" dirty="0">
                <a:solidFill>
                  <a:srgbClr val="333333"/>
                </a:solidFill>
                <a:latin typeface="Arial MT"/>
                <a:cs typeface="Arial MT"/>
              </a:rPr>
              <a:t>taxation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876188" y="2973099"/>
            <a:ext cx="8318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0" dirty="0">
                <a:solidFill>
                  <a:srgbClr val="333333"/>
                </a:solidFill>
                <a:latin typeface="Consolas"/>
                <a:cs typeface="Consolas"/>
              </a:rPr>
              <a:t>7</a:t>
            </a:r>
            <a:endParaRPr sz="900">
              <a:latin typeface="Consolas"/>
              <a:cs typeface="Consolas"/>
            </a:endParaRPr>
          </a:p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754181" y="1420122"/>
          <a:ext cx="5979795" cy="8255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96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719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83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276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14300">
                <a:tc>
                  <a:txBody>
                    <a:bodyPr/>
                    <a:lstStyle/>
                    <a:p>
                      <a:pPr>
                        <a:lnSpc>
                          <a:spcPts val="730"/>
                        </a:lnSpc>
                      </a:pPr>
                      <a:r>
                        <a:rPr sz="900" b="1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For</a:t>
                      </a:r>
                      <a:r>
                        <a:rPr sz="900" b="1" spc="-3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the</a:t>
                      </a:r>
                      <a:r>
                        <a:rPr sz="900" b="1" spc="-1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900" b="1" spc="-2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financial</a:t>
                      </a:r>
                      <a:r>
                        <a:rPr sz="900" b="1" spc="4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900" b="1" spc="-3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year</a:t>
                      </a:r>
                      <a:r>
                        <a:rPr sz="900" b="1" spc="-15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900" b="1" spc="-3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ended</a:t>
                      </a:r>
                      <a:r>
                        <a:rPr sz="900" b="1" spc="-2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31</a:t>
                      </a:r>
                      <a:r>
                        <a:rPr sz="900" b="1" spc="10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333333"/>
                          </a:solidFill>
                          <a:latin typeface="Calibri"/>
                          <a:cs typeface="Calibri"/>
                        </a:rPr>
                        <a:t>March</a:t>
                      </a:r>
                      <a:endParaRPr sz="9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36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357AF"/>
                      </a:solidFill>
                      <a:prstDash val="solid"/>
                    </a:lnT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R="295910" algn="r">
                        <a:lnSpc>
                          <a:spcPts val="955"/>
                        </a:lnSpc>
                      </a:pPr>
                      <a:r>
                        <a:rPr sz="900" spc="-2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Note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11430" marB="0">
                    <a:lnT w="19050">
                      <a:solidFill>
                        <a:srgbClr val="0357AF"/>
                      </a:solidFill>
                      <a:prstDash val="solid"/>
                    </a:lnT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01955">
                        <a:lnSpc>
                          <a:spcPts val="1045"/>
                        </a:lnSpc>
                        <a:spcBef>
                          <a:spcPts val="120"/>
                        </a:spcBef>
                      </a:pPr>
                      <a:r>
                        <a:rPr sz="900" spc="-2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3025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  <a:p>
                      <a:pPr marL="485140">
                        <a:lnSpc>
                          <a:spcPts val="919"/>
                        </a:lnSpc>
                      </a:pPr>
                      <a:r>
                        <a:rPr sz="900" spc="-25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Em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0357AF"/>
                      </a:solidFill>
                      <a:prstDash val="solid"/>
                    </a:lnT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4795">
                        <a:lnSpc>
                          <a:spcPts val="1045"/>
                        </a:lnSpc>
                        <a:spcBef>
                          <a:spcPts val="120"/>
                        </a:spcBef>
                      </a:pPr>
                      <a:r>
                        <a:rPr sz="900" spc="-2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2024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  <a:p>
                      <a:pPr marL="335915">
                        <a:lnSpc>
                          <a:spcPts val="919"/>
                        </a:lnSpc>
                      </a:pPr>
                      <a:r>
                        <a:rPr sz="900" spc="-25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Em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0357AF"/>
                      </a:solidFill>
                      <a:prstDash val="solid"/>
                    </a:lnT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3670">
                <a:tc>
                  <a:txBody>
                    <a:bodyPr/>
                    <a:lstStyle/>
                    <a:p>
                      <a:pPr marL="39370">
                        <a:lnSpc>
                          <a:spcPts val="940"/>
                        </a:lnSpc>
                        <a:spcBef>
                          <a:spcPts val="220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Revenue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2794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73990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900" spc="-1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Z,246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889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900" spc="-1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2,629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889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0495">
                <a:tc>
                  <a:txBody>
                    <a:bodyPr/>
                    <a:lstStyle/>
                    <a:p>
                      <a:pPr marL="39370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00" spc="-2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800" spc="-5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1143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8275" algn="r">
                        <a:lnSpc>
                          <a:spcPts val="975"/>
                        </a:lnSpc>
                        <a:spcBef>
                          <a:spcPts val="110"/>
                        </a:spcBef>
                      </a:pPr>
                      <a:r>
                        <a:rPr sz="850" spc="-1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t</a:t>
                      </a:r>
                      <a:r>
                        <a:rPr sz="1275" spc="-15" baseline="6535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2,678)</a:t>
                      </a:r>
                      <a:endParaRPr sz="1275" baseline="6535">
                        <a:latin typeface="Trebuchet MS"/>
                        <a:cs typeface="Trebuchet MS"/>
                      </a:endParaRPr>
                    </a:p>
                  </a:txBody>
                  <a:tcPr marL="0" marR="0" marT="1397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50" spc="-1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(3.683)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08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39370">
                        <a:lnSpc>
                          <a:spcPts val="955"/>
                        </a:lnSpc>
                      </a:pPr>
                      <a:r>
                        <a:rPr sz="900" b="1" spc="-8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Operating</a:t>
                      </a:r>
                      <a:r>
                        <a:rPr sz="900" b="1" spc="95" dirty="0">
                          <a:solidFill>
                            <a:srgbClr val="333333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2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69545" algn="r">
                        <a:lnSpc>
                          <a:spcPts val="88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(432)</a:t>
                      </a:r>
                      <a:endParaRPr sz="800">
                        <a:latin typeface="Trebuchet MS"/>
                        <a:cs typeface="Trebuchet MS"/>
                      </a:endParaRPr>
                    </a:p>
                  </a:txBody>
                  <a:tcPr marL="0" marR="0" marT="9525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880"/>
                        </a:lnSpc>
                        <a:spcBef>
                          <a:spcPts val="75"/>
                        </a:spcBef>
                      </a:pPr>
                      <a:r>
                        <a:rPr sz="800" spc="-10" dirty="0">
                          <a:solidFill>
                            <a:srgbClr val="333333"/>
                          </a:solidFill>
                          <a:latin typeface="Trebuchet MS"/>
                          <a:cs typeface="Trebuchet MS"/>
                        </a:rPr>
                        <a:t>(1.054)</a:t>
                      </a:r>
                      <a:endParaRPr sz="800">
                        <a:latin typeface="Trebuchet MS"/>
                        <a:cs typeface="Trebuchet MS"/>
                      </a:endParaRPr>
                    </a:p>
                  </a:txBody>
                  <a:tcPr marL="0" marR="0" marT="952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8" name="object 18"/>
          <p:cNvSpPr txBox="1"/>
          <p:nvPr/>
        </p:nvSpPr>
        <p:spPr>
          <a:xfrm>
            <a:off x="4681534" y="2247860"/>
            <a:ext cx="19824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6375" algn="l"/>
                <a:tab pos="1158875" algn="l"/>
                <a:tab pos="1815464" algn="l"/>
              </a:tabLst>
            </a:pPr>
            <a:r>
              <a:rPr sz="850" u="sng" dirty="0">
                <a:solidFill>
                  <a:srgbClr val="333333"/>
                </a:solidFill>
                <a:uFill>
                  <a:solidFill>
                    <a:srgbClr val="3F7CA8"/>
                  </a:solidFill>
                </a:uFill>
                <a:latin typeface="Trebuchet MS"/>
                <a:cs typeface="Trebuchet MS"/>
              </a:rPr>
              <a:t>	</a:t>
            </a:r>
            <a:r>
              <a:rPr sz="850" u="sng" spc="-50" dirty="0">
                <a:solidFill>
                  <a:srgbClr val="333333"/>
                </a:solidFill>
                <a:uFill>
                  <a:solidFill>
                    <a:srgbClr val="3F7CA8"/>
                  </a:solidFill>
                </a:uFill>
                <a:latin typeface="Trebuchet MS"/>
                <a:cs typeface="Trebuchet MS"/>
              </a:rPr>
              <a:t>5</a:t>
            </a:r>
            <a:r>
              <a:rPr sz="850" u="sng" dirty="0">
                <a:solidFill>
                  <a:srgbClr val="333333"/>
                </a:solidFill>
                <a:uFill>
                  <a:solidFill>
                    <a:srgbClr val="3F7CA8"/>
                  </a:solidFill>
                </a:uFill>
                <a:latin typeface="Trebuchet MS"/>
                <a:cs typeface="Trebuchet MS"/>
              </a:rPr>
              <a:t>	</a:t>
            </a:r>
            <a:r>
              <a:rPr sz="850" u="sng" spc="-25" dirty="0">
                <a:solidFill>
                  <a:srgbClr val="333333"/>
                </a:solidFill>
                <a:uFill>
                  <a:solidFill>
                    <a:srgbClr val="3F7CA8"/>
                  </a:solidFill>
                </a:uFill>
                <a:latin typeface="Trebuchet MS"/>
                <a:cs typeface="Trebuchet MS"/>
              </a:rPr>
              <a:t>32</a:t>
            </a:r>
            <a:r>
              <a:rPr sz="850" u="sng" dirty="0">
                <a:solidFill>
                  <a:srgbClr val="333333"/>
                </a:solidFill>
                <a:uFill>
                  <a:solidFill>
                    <a:srgbClr val="3F7CA8"/>
                  </a:solidFill>
                </a:uFill>
                <a:latin typeface="Trebuchet MS"/>
                <a:cs typeface="Trebuchet MS"/>
              </a:rPr>
              <a:t>	</a:t>
            </a:r>
            <a:r>
              <a:rPr sz="850" u="sng" spc="-25" dirty="0">
                <a:solidFill>
                  <a:srgbClr val="333333"/>
                </a:solidFill>
                <a:uFill>
                  <a:solidFill>
                    <a:srgbClr val="3F7CA8"/>
                  </a:solidFill>
                </a:uFill>
                <a:latin typeface="Trebuchet MS"/>
                <a:cs typeface="Trebuchet MS"/>
              </a:rPr>
              <a:t>41</a:t>
            </a:r>
            <a:r>
              <a:rPr sz="850" u="sng" spc="500" dirty="0">
                <a:solidFill>
                  <a:srgbClr val="333333"/>
                </a:solidFill>
                <a:uFill>
                  <a:solidFill>
                    <a:srgbClr val="3F7CA8"/>
                  </a:solidFill>
                </a:uFill>
                <a:latin typeface="Trebuchet MS"/>
                <a:cs typeface="Trebuchet MS"/>
              </a:rPr>
              <a:t> 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61326" y="2395899"/>
            <a:ext cx="1150620" cy="73723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54610" algn="r">
              <a:lnSpc>
                <a:spcPct val="100000"/>
              </a:lnSpc>
              <a:spcBef>
                <a:spcPts val="160"/>
              </a:spcBef>
            </a:pPr>
            <a:r>
              <a:rPr sz="800" spc="-10" dirty="0">
                <a:solidFill>
                  <a:srgbClr val="333333"/>
                </a:solidFill>
                <a:latin typeface="Trebuchet MS"/>
                <a:cs typeface="Trebuchet MS"/>
              </a:rPr>
              <a:t>(d00)</a:t>
            </a:r>
            <a:endParaRPr sz="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65"/>
              </a:spcBef>
              <a:tabLst>
                <a:tab pos="1036319" algn="l"/>
              </a:tabLst>
            </a:pPr>
            <a:r>
              <a:rPr sz="900" spc="-50" dirty="0">
                <a:solidFill>
                  <a:srgbClr val="333333"/>
                </a:solidFill>
                <a:latin typeface="Courier New"/>
                <a:cs typeface="Courier New"/>
              </a:rPr>
              <a:t>6</a:t>
            </a:r>
            <a:r>
              <a:rPr sz="900" dirty="0">
                <a:solidFill>
                  <a:srgbClr val="333333"/>
                </a:solidFill>
                <a:latin typeface="Courier New"/>
                <a:cs typeface="Courier New"/>
              </a:rPr>
              <a:t>	</a:t>
            </a:r>
            <a:r>
              <a:rPr sz="850" spc="-50" dirty="0">
                <a:solidFill>
                  <a:srgbClr val="333333"/>
                </a:solidFill>
                <a:latin typeface="Trebuchet MS"/>
                <a:cs typeface="Trebuchet MS"/>
              </a:rPr>
              <a:t>2</a:t>
            </a:r>
            <a:endParaRPr sz="850">
              <a:latin typeface="Trebuchet MS"/>
              <a:cs typeface="Trebuchet MS"/>
            </a:endParaRPr>
          </a:p>
          <a:p>
            <a:pPr marR="5080" algn="r">
              <a:lnSpc>
                <a:spcPct val="100000"/>
              </a:lnSpc>
              <a:spcBef>
                <a:spcPts val="75"/>
              </a:spcBef>
              <a:tabLst>
                <a:tab pos="267970" algn="l"/>
                <a:tab pos="828675" algn="l"/>
              </a:tabLst>
            </a:pPr>
            <a:r>
              <a:rPr sz="900" spc="-50" dirty="0">
                <a:solidFill>
                  <a:srgbClr val="333333"/>
                </a:solidFill>
                <a:latin typeface="Courier New"/>
                <a:cs typeface="Courier New"/>
              </a:rPr>
              <a:t>6</a:t>
            </a:r>
            <a:r>
              <a:rPr sz="900" dirty="0">
                <a:solidFill>
                  <a:srgbClr val="333333"/>
                </a:solidFill>
                <a:latin typeface="Courier New"/>
                <a:cs typeface="Courier New"/>
              </a:rPr>
              <a:t>	</a:t>
            </a:r>
            <a:r>
              <a:rPr sz="800" u="sng" dirty="0">
                <a:solidFill>
                  <a:srgbClr val="333333"/>
                </a:solidFill>
                <a:uFill>
                  <a:solidFill>
                    <a:srgbClr val="4480A3"/>
                  </a:solidFill>
                </a:uFill>
                <a:latin typeface="Trebuchet MS"/>
                <a:cs typeface="Trebuchet MS"/>
              </a:rPr>
              <a:t>	</a:t>
            </a:r>
            <a:r>
              <a:rPr sz="800" u="sng" spc="-20" dirty="0">
                <a:solidFill>
                  <a:srgbClr val="333333"/>
                </a:solidFill>
                <a:uFill>
                  <a:solidFill>
                    <a:srgbClr val="4480A3"/>
                  </a:solidFill>
                </a:uFill>
                <a:latin typeface="Trebuchet MS"/>
                <a:cs typeface="Trebuchet MS"/>
              </a:rPr>
              <a:t>(122)</a:t>
            </a:r>
            <a:r>
              <a:rPr sz="800" u="sng" spc="500" dirty="0">
                <a:solidFill>
                  <a:srgbClr val="333333"/>
                </a:solidFill>
                <a:uFill>
                  <a:solidFill>
                    <a:srgbClr val="4480A3"/>
                  </a:solidFill>
                </a:uFill>
                <a:latin typeface="Trebuchet MS"/>
                <a:cs typeface="Trebuchet MS"/>
              </a:rPr>
              <a:t> </a:t>
            </a:r>
            <a:endParaRPr sz="800">
              <a:latin typeface="Trebuchet MS"/>
              <a:cs typeface="Trebuchet MS"/>
            </a:endParaRPr>
          </a:p>
          <a:p>
            <a:pPr marR="50165" algn="r">
              <a:lnSpc>
                <a:spcPct val="100000"/>
              </a:lnSpc>
              <a:spcBef>
                <a:spcPts val="170"/>
              </a:spcBef>
            </a:pPr>
            <a:r>
              <a:rPr sz="800" spc="-10" dirty="0">
                <a:solidFill>
                  <a:srgbClr val="333333"/>
                </a:solidFill>
                <a:latin typeface="Trebuchet MS"/>
                <a:cs typeface="Trebuchet MS"/>
              </a:rPr>
              <a:t>(520)</a:t>
            </a:r>
            <a:endParaRPr sz="800">
              <a:latin typeface="Trebuchet MS"/>
              <a:cs typeface="Trebuchet MS"/>
            </a:endParaRPr>
          </a:p>
          <a:p>
            <a:pPr marR="48895" algn="r">
              <a:lnSpc>
                <a:spcPct val="100000"/>
              </a:lnSpc>
              <a:spcBef>
                <a:spcPts val="195"/>
              </a:spcBef>
            </a:pPr>
            <a:r>
              <a:rPr sz="800" spc="-25" dirty="0">
                <a:solidFill>
                  <a:srgbClr val="333333"/>
                </a:solidFill>
                <a:latin typeface="Trebuchet MS"/>
                <a:cs typeface="Trebuchet MS"/>
              </a:rPr>
              <a:t>43</a:t>
            </a:r>
            <a:endParaRPr sz="80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6293605" y="2389470"/>
            <a:ext cx="330200" cy="74422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R="10160" algn="r">
              <a:lnSpc>
                <a:spcPct val="100000"/>
              </a:lnSpc>
              <a:spcBef>
                <a:spcPts val="210"/>
              </a:spcBef>
            </a:pPr>
            <a:r>
              <a:rPr sz="800" spc="-35" dirty="0">
                <a:solidFill>
                  <a:srgbClr val="333333"/>
                </a:solidFill>
                <a:latin typeface="Trebuchet MS"/>
                <a:cs typeface="Trebuchet MS"/>
              </a:rPr>
              <a:t>(1,013)</a:t>
            </a:r>
            <a:endParaRPr sz="800">
              <a:latin typeface="Trebuchet MS"/>
              <a:cs typeface="Trebuchet MS"/>
            </a:endParaRPr>
          </a:p>
          <a:p>
            <a:pPr marR="5080" algn="r">
              <a:lnSpc>
                <a:spcPct val="100000"/>
              </a:lnSpc>
              <a:spcBef>
                <a:spcPts val="120"/>
              </a:spcBef>
            </a:pPr>
            <a:r>
              <a:rPr sz="850" spc="-50" dirty="0">
                <a:solidFill>
                  <a:srgbClr val="333333"/>
                </a:solidFill>
                <a:latin typeface="Trebuchet MS"/>
                <a:cs typeface="Trebuchet MS"/>
              </a:rPr>
              <a:t>3</a:t>
            </a:r>
            <a:endParaRPr sz="850">
              <a:latin typeface="Trebuchet MS"/>
              <a:cs typeface="Trebuchet MS"/>
            </a:endParaRPr>
          </a:p>
          <a:p>
            <a:pPr marR="9525" algn="r">
              <a:lnSpc>
                <a:spcPct val="100000"/>
              </a:lnSpc>
              <a:spcBef>
                <a:spcPts val="180"/>
              </a:spcBef>
            </a:pPr>
            <a:r>
              <a:rPr sz="800" spc="-10" dirty="0">
                <a:solidFill>
                  <a:srgbClr val="333333"/>
                </a:solidFill>
                <a:latin typeface="Trebuchet MS"/>
                <a:cs typeface="Trebuchet MS"/>
              </a:rPr>
              <a:t>(105)</a:t>
            </a:r>
            <a:endParaRPr sz="800">
              <a:latin typeface="Trebuchet MS"/>
              <a:cs typeface="Trebuchet MS"/>
            </a:endParaRPr>
          </a:p>
          <a:p>
            <a:pPr marR="10795" algn="r">
              <a:lnSpc>
                <a:spcPct val="100000"/>
              </a:lnSpc>
              <a:spcBef>
                <a:spcPts val="190"/>
              </a:spcBef>
            </a:pPr>
            <a:r>
              <a:rPr sz="800" spc="-35" dirty="0">
                <a:solidFill>
                  <a:srgbClr val="333333"/>
                </a:solidFill>
                <a:latin typeface="Trebuchet MS"/>
                <a:cs typeface="Trebuchet MS"/>
              </a:rPr>
              <a:t>(1,115)</a:t>
            </a:r>
            <a:endParaRPr sz="800">
              <a:latin typeface="Trebuchet MS"/>
              <a:cs typeface="Trebuchet MS"/>
            </a:endParaRPr>
          </a:p>
          <a:p>
            <a:pPr marR="8890" algn="r">
              <a:lnSpc>
                <a:spcPct val="100000"/>
              </a:lnSpc>
              <a:spcBef>
                <a:spcPts val="195"/>
              </a:spcBef>
            </a:pPr>
            <a:r>
              <a:rPr sz="800" spc="-10" dirty="0">
                <a:solidFill>
                  <a:srgbClr val="333333"/>
                </a:solidFill>
                <a:latin typeface="Trebuchet MS"/>
                <a:cs typeface="Trebuchet MS"/>
              </a:rPr>
              <a:t>(114)</a:t>
            </a:r>
            <a:endParaRPr sz="80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5695558" y="3128816"/>
            <a:ext cx="2673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" dirty="0">
                <a:solidFill>
                  <a:srgbClr val="333333"/>
                </a:solidFill>
                <a:latin typeface="Trebuchet MS"/>
                <a:cs typeface="Trebuchet MS"/>
              </a:rPr>
              <a:t>(477)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6296055" y="3128816"/>
            <a:ext cx="3213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33333"/>
                </a:solidFill>
                <a:latin typeface="Trebuchet MS"/>
                <a:cs typeface="Trebuchet MS"/>
              </a:rPr>
              <a:t>(J.229)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49127" y="3482162"/>
            <a:ext cx="5910580" cy="498475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indent="-635" algn="just">
              <a:lnSpc>
                <a:spcPct val="115599"/>
              </a:lnSpc>
              <a:spcBef>
                <a:spcPts val="75"/>
              </a:spcBef>
            </a:pP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All</a:t>
            </a:r>
            <a:r>
              <a:rPr sz="900" spc="-4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references</a:t>
            </a:r>
            <a:r>
              <a:rPr sz="900" spc="-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to</a:t>
            </a:r>
            <a:r>
              <a:rPr sz="900" spc="-7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2025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35" dirty="0">
                <a:solidFill>
                  <a:srgbClr val="333333"/>
                </a:solidFill>
                <a:latin typeface="Trebuchet MS"/>
                <a:cs typeface="Trebuchet MS"/>
              </a:rPr>
              <a:t>in</a:t>
            </a:r>
            <a:r>
              <a:rPr sz="900" spc="-10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0" dirty="0">
                <a:solidFill>
                  <a:srgbClr val="333333"/>
                </a:solidFill>
                <a:latin typeface="Trebuchet MS"/>
                <a:cs typeface="Trebuchet MS"/>
              </a:rPr>
              <a:t>the</a:t>
            </a:r>
            <a:r>
              <a:rPr sz="900" spc="-8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financ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aI</a:t>
            </a: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statements,</a:t>
            </a: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0" dirty="0">
                <a:solidFill>
                  <a:srgbClr val="333333"/>
                </a:solidFill>
                <a:latin typeface="Trebuchet MS"/>
                <a:cs typeface="Trebuchet MS"/>
              </a:rPr>
              <a:t>the</a:t>
            </a:r>
            <a:r>
              <a:rPr sz="900" spc="-9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presentation</a:t>
            </a:r>
            <a:r>
              <a:rPr sz="900" spc="-35" dirty="0">
                <a:solidFill>
                  <a:srgbClr val="333333"/>
                </a:solidFill>
                <a:latin typeface="Trebuchet MS"/>
                <a:cs typeface="Trebuchet MS"/>
              </a:rPr>
              <a:t> of</a:t>
            </a:r>
            <a:r>
              <a:rPr sz="900" spc="-7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accounts</a:t>
            </a:r>
            <a:r>
              <a:rPr sz="900" spc="1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and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accounting</a:t>
            </a:r>
            <a:r>
              <a:rPr sz="900" spc="9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policies</a:t>
            </a:r>
            <a:r>
              <a:rPr sz="90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0" dirty="0">
                <a:solidFill>
                  <a:srgbClr val="333333"/>
                </a:solidFill>
                <a:latin typeface="Trebuchet MS"/>
                <a:cs typeface="Trebuchet MS"/>
              </a:rPr>
              <a:t>and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the</a:t>
            </a:r>
            <a:r>
              <a:rPr sz="900" spc="-9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70" dirty="0">
                <a:solidFill>
                  <a:srgbClr val="333333"/>
                </a:solidFill>
                <a:latin typeface="Trebuchet MS"/>
                <a:cs typeface="Trebuchet MS"/>
              </a:rPr>
              <a:t>related</a:t>
            </a:r>
            <a:r>
              <a:rPr sz="900" spc="-2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55" dirty="0">
                <a:solidFill>
                  <a:srgbClr val="333333"/>
                </a:solidFill>
                <a:latin typeface="Trebuchet MS"/>
                <a:cs typeface="Trebuchet MS"/>
              </a:rPr>
              <a:t>notes</a:t>
            </a:r>
            <a:r>
              <a:rPr sz="900" spc="-3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20" dirty="0">
                <a:solidFill>
                  <a:srgbClr val="333333"/>
                </a:solidFill>
                <a:latin typeface="Trebuchet MS"/>
                <a:cs typeface="Trebuchet MS"/>
              </a:rPr>
              <a:t>1</a:t>
            </a:r>
            <a:r>
              <a:rPr sz="900" spc="-10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0" dirty="0">
                <a:solidFill>
                  <a:srgbClr val="333333"/>
                </a:solidFill>
                <a:latin typeface="Trebuchet MS"/>
                <a:cs typeface="Trebuchet MS"/>
              </a:rPr>
              <a:t>to</a:t>
            </a:r>
            <a:r>
              <a:rPr sz="900" spc="-3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31</a:t>
            </a:r>
            <a:r>
              <a:rPr sz="900" spc="-12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85" dirty="0">
                <a:solidFill>
                  <a:srgbClr val="333333"/>
                </a:solidFill>
                <a:latin typeface="Trebuchet MS"/>
                <a:cs typeface="Trebuchet MS"/>
              </a:rPr>
              <a:t>refer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 to</a:t>
            </a:r>
            <a:r>
              <a:rPr sz="900" spc="-5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the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 financial</a:t>
            </a:r>
            <a:r>
              <a:rPr sz="900" spc="-2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70" dirty="0">
                <a:solidFill>
                  <a:srgbClr val="333333"/>
                </a:solidFill>
                <a:latin typeface="Trebuchet MS"/>
                <a:cs typeface="Trebuchet MS"/>
              </a:rPr>
              <a:t>year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55" dirty="0">
                <a:solidFill>
                  <a:srgbClr val="333333"/>
                </a:solidFill>
                <a:latin typeface="Trebuchet MS"/>
                <a:cs typeface="Trebuchet MS"/>
              </a:rPr>
              <a:t>ended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31</a:t>
            </a:r>
            <a:r>
              <a:rPr sz="900" spc="-7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March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2025</a:t>
            </a: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20" dirty="0">
                <a:solidFill>
                  <a:srgbClr val="333333"/>
                </a:solidFill>
                <a:latin typeface="Trebuchet MS"/>
                <a:cs typeface="Trebuchet MS"/>
              </a:rPr>
              <a:t>or</a:t>
            </a:r>
            <a:r>
              <a:rPr sz="900" spc="-10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as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85" dirty="0">
                <a:solidFill>
                  <a:srgbClr val="333333"/>
                </a:solidFill>
                <a:latin typeface="Trebuchet MS"/>
                <a:cs typeface="Trebuchet MS"/>
              </a:rPr>
              <a:t>at</a:t>
            </a:r>
            <a:r>
              <a:rPr sz="900" spc="-5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31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 March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2025 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as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appropriate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(2024:</a:t>
            </a:r>
            <a:r>
              <a:rPr sz="900" spc="-9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0" dirty="0">
                <a:solidFill>
                  <a:srgbClr val="333333"/>
                </a:solidFill>
                <a:latin typeface="Trebuchet MS"/>
                <a:cs typeface="Trebuchet MS"/>
              </a:rPr>
              <a:t>the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 financial</a:t>
            </a:r>
            <a:r>
              <a:rPr sz="900" spc="3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70" dirty="0">
                <a:solidFill>
                  <a:srgbClr val="333333"/>
                </a:solidFill>
                <a:latin typeface="Trebuchet MS"/>
                <a:cs typeface="Trebuchet MS"/>
              </a:rPr>
              <a:t>year</a:t>
            </a:r>
            <a:r>
              <a:rPr sz="900" spc="-8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ended</a:t>
            </a:r>
            <a:r>
              <a:rPr sz="900" spc="-10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31</a:t>
            </a:r>
            <a:r>
              <a:rPr sz="900" spc="-7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35" dirty="0">
                <a:solidFill>
                  <a:srgbClr val="333333"/>
                </a:solidFill>
                <a:latin typeface="Trebuchet MS"/>
                <a:cs typeface="Trebuchet MS"/>
              </a:rPr>
              <a:t>March</a:t>
            </a:r>
            <a:r>
              <a:rPr sz="900" spc="-2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2024</a:t>
            </a:r>
            <a:r>
              <a:rPr sz="900" spc="-1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or</a:t>
            </a:r>
            <a:r>
              <a:rPr sz="900" spc="-3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as</a:t>
            </a:r>
            <a:r>
              <a:rPr sz="900" spc="-7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85" dirty="0">
                <a:solidFill>
                  <a:srgbClr val="333333"/>
                </a:solidFill>
                <a:latin typeface="Trebuchet MS"/>
                <a:cs typeface="Trebuchet MS"/>
              </a:rPr>
              <a:t>at</a:t>
            </a:r>
            <a:r>
              <a:rPr sz="900" spc="-30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50" dirty="0">
                <a:solidFill>
                  <a:srgbClr val="333333"/>
                </a:solidFill>
                <a:latin typeface="Trebuchet MS"/>
                <a:cs typeface="Trebuchet MS"/>
              </a:rPr>
              <a:t>3J</a:t>
            </a:r>
            <a:r>
              <a:rPr sz="900" spc="8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45" dirty="0">
                <a:solidFill>
                  <a:srgbClr val="333333"/>
                </a:solidFill>
                <a:latin typeface="Trebuchet MS"/>
                <a:cs typeface="Trebuchet MS"/>
              </a:rPr>
              <a:t>March</a:t>
            </a:r>
            <a:r>
              <a:rPr sz="900" spc="-65" dirty="0">
                <a:solidFill>
                  <a:srgbClr val="333333"/>
                </a:solidFill>
                <a:latin typeface="Trebuchet MS"/>
                <a:cs typeface="Trebuchet MS"/>
              </a:rPr>
              <a:t> </a:t>
            </a:r>
            <a:r>
              <a:rPr sz="900" spc="-80" dirty="0">
                <a:solidFill>
                  <a:srgbClr val="333333"/>
                </a:solidFill>
                <a:latin typeface="Trebuchet MS"/>
                <a:cs typeface="Trebuchet MS"/>
              </a:rPr>
              <a:t>Z0Z4).</a:t>
            </a:r>
            <a:endParaRPr sz="900">
              <a:latin typeface="Trebuchet MS"/>
              <a:cs typeface="Trebuchet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47074" y="9536067"/>
            <a:ext cx="380619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65" dirty="0">
                <a:solidFill>
                  <a:srgbClr val="3F3F3F"/>
                </a:solidFill>
                <a:latin typeface="Trebuchet MS"/>
                <a:cs typeface="Trebuchet MS"/>
              </a:rPr>
              <a:t>Notes</a:t>
            </a:r>
            <a:r>
              <a:rPr sz="900" spc="-6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75" dirty="0">
                <a:solidFill>
                  <a:srgbClr val="3F3F3F"/>
                </a:solidFill>
                <a:latin typeface="Trebuchet MS"/>
                <a:cs typeface="Trebuchet MS"/>
              </a:rPr>
              <a:t>and</a:t>
            </a:r>
            <a:r>
              <a:rPr sz="900" spc="-5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Trebuchet MS"/>
                <a:cs typeface="Trebuchet MS"/>
              </a:rPr>
              <a:t>related</a:t>
            </a:r>
            <a:r>
              <a:rPr sz="900" spc="-1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Trebuchet MS"/>
                <a:cs typeface="Trebuchet MS"/>
              </a:rPr>
              <a:t>statements</a:t>
            </a:r>
            <a:r>
              <a:rPr sz="900" spc="5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Trebuchet MS"/>
                <a:cs typeface="Trebuchet MS"/>
              </a:rPr>
              <a:t>forming</a:t>
            </a:r>
            <a:r>
              <a:rPr sz="900" spc="1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95" dirty="0">
                <a:solidFill>
                  <a:srgbClr val="3F3F3F"/>
                </a:solidFill>
                <a:latin typeface="Trebuchet MS"/>
                <a:cs typeface="Trebuchet MS"/>
              </a:rPr>
              <a:t>part</a:t>
            </a:r>
            <a:r>
              <a:rPr sz="90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Trebuchet MS"/>
                <a:cs typeface="Trebuchet MS"/>
              </a:rPr>
              <a:t>of</a:t>
            </a:r>
            <a:r>
              <a:rPr sz="900" spc="-5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Trebuchet MS"/>
                <a:cs typeface="Trebuchet MS"/>
              </a:rPr>
              <a:t>these</a:t>
            </a:r>
            <a:r>
              <a:rPr sz="900" spc="-2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90" dirty="0">
                <a:solidFill>
                  <a:srgbClr val="3F3F3F"/>
                </a:solidFill>
                <a:latin typeface="Trebuchet MS"/>
                <a:cs typeface="Trebuchet MS"/>
              </a:rPr>
              <a:t>accounts</a:t>
            </a:r>
            <a:r>
              <a:rPr sz="900" spc="7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85" dirty="0">
                <a:solidFill>
                  <a:srgbClr val="3F3F3F"/>
                </a:solidFill>
                <a:latin typeface="Trebuchet MS"/>
                <a:cs typeface="Trebuchet MS"/>
              </a:rPr>
              <a:t>appear</a:t>
            </a:r>
            <a:r>
              <a:rPr sz="900" spc="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Trebuchet MS"/>
                <a:cs typeface="Trebuchet MS"/>
              </a:rPr>
              <a:t>on</a:t>
            </a:r>
            <a:r>
              <a:rPr sz="900" spc="-6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Trebuchet MS"/>
                <a:cs typeface="Trebuchet MS"/>
              </a:rPr>
              <a:t>pages</a:t>
            </a:r>
            <a:r>
              <a:rPr sz="900" spc="2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Trebuchet MS"/>
                <a:cs typeface="Trebuchet MS"/>
              </a:rPr>
              <a:t>43</a:t>
            </a:r>
            <a:r>
              <a:rPr sz="900" spc="-9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70" dirty="0">
                <a:solidFill>
                  <a:srgbClr val="3F3F3F"/>
                </a:solidFill>
                <a:latin typeface="Trebuchet MS"/>
                <a:cs typeface="Trebuchet MS"/>
              </a:rPr>
              <a:t>to</a:t>
            </a:r>
            <a:r>
              <a:rPr sz="900" spc="-6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900" spc="-25" dirty="0">
                <a:solidFill>
                  <a:srgbClr val="3F3F3F"/>
                </a:solidFill>
                <a:latin typeface="Trebuchet MS"/>
                <a:cs typeface="Trebuchet MS"/>
              </a:rPr>
              <a:t>70.</a:t>
            </a:r>
            <a:endParaRPr sz="9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88651"/>
            <a:ext cx="7315691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6796" y="1265039"/>
            <a:ext cx="7269968" cy="274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89773" y="1472136"/>
          <a:ext cx="5977255" cy="17145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868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74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69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86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6364">
                <a:tc>
                  <a:txBody>
                    <a:bodyPr/>
                    <a:lstStyle/>
                    <a:p>
                      <a:pPr>
                        <a:lnSpc>
                          <a:spcPts val="900"/>
                        </a:lnSpc>
                      </a:pPr>
                      <a:r>
                        <a:rPr sz="850" spc="-4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6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34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ear</a:t>
                      </a:r>
                      <a:r>
                        <a:rPr sz="850" spc="-1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ended</a:t>
                      </a:r>
                      <a:r>
                        <a:rPr sz="8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3t</a:t>
                      </a:r>
                      <a:r>
                        <a:rPr sz="850" spc="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6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M</a:t>
                      </a:r>
                      <a:r>
                        <a:rPr sz="850" spc="13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rch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0C60AF"/>
                      </a:solidFill>
                      <a:prstDash val="soli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C60AF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60AF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60AF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066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spc="-2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0C60AF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10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0" dirty="0">
                          <a:solidFill>
                            <a:srgbClr val="525252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0C60AF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37465">
                        <a:lnSpc>
                          <a:spcPts val="955"/>
                        </a:lnSpc>
                        <a:spcBef>
                          <a:spcPts val="75"/>
                        </a:spcBef>
                      </a:pP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after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9525" marB="0">
                    <a:lnT w="19050">
                      <a:solidFill>
                        <a:srgbClr val="1364A8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364A8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ts val="855"/>
                        </a:lnSpc>
                        <a:spcBef>
                          <a:spcPts val="170"/>
                        </a:spcBef>
                      </a:pPr>
                      <a:r>
                        <a:rPr sz="800" spc="-10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(477)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364A8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115" algn="r">
                        <a:lnSpc>
                          <a:spcPts val="88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(1,2291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364A8"/>
                      </a:solidFill>
                      <a:prstDash val="solid"/>
                    </a:lnT>
                    <a:lnB w="19050">
                      <a:solidFill>
                        <a:srgbClr val="1364A8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670">
                <a:tc>
                  <a:txBody>
                    <a:bodyPr/>
                    <a:lstStyle/>
                    <a:p>
                      <a:pPr marL="34925">
                        <a:lnSpc>
                          <a:spcPts val="1015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Items</a:t>
                      </a:r>
                      <a:r>
                        <a:rPr sz="850" spc="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50" spc="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5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be</a:t>
                      </a: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reclassified</a:t>
                      </a:r>
                      <a:r>
                        <a:rPr sz="850" spc="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1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statement: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364A8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364A8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364A8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364A8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1605">
                <a:tc>
                  <a:txBody>
                    <a:bodyPr/>
                    <a:lstStyle/>
                    <a:p>
                      <a:pPr marL="41910">
                        <a:lnSpc>
                          <a:spcPts val="955"/>
                        </a:lnSpc>
                        <a:spcBef>
                          <a:spcPts val="60"/>
                        </a:spcBef>
                      </a:pPr>
                      <a:r>
                        <a:rPr sz="80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Actuarial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gains/(losses)</a:t>
                      </a:r>
                      <a:r>
                        <a:rPr sz="800" spc="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00" spc="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post-retirement</a:t>
                      </a:r>
                      <a:r>
                        <a:rPr sz="80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plans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762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ts val="985"/>
                        </a:lnSpc>
                        <a:spcBef>
                          <a:spcPts val="35"/>
                        </a:spcBef>
                      </a:pPr>
                      <a:r>
                        <a:rPr sz="850" spc="-50" dirty="0">
                          <a:solidFill>
                            <a:srgbClr val="919191"/>
                          </a:solidFill>
                          <a:latin typeface="Trebuchet MS"/>
                          <a:cs typeface="Trebuchet MS"/>
                        </a:rPr>
                        <a:t>g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ts val="985"/>
                        </a:lnSpc>
                        <a:spcBef>
                          <a:spcPts val="35"/>
                        </a:spcBef>
                      </a:pPr>
                      <a:r>
                        <a:rPr sz="85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(578)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35560">
                        <a:lnSpc>
                          <a:spcPct val="100000"/>
                        </a:lnSpc>
                        <a:spcBef>
                          <a:spcPts val="114"/>
                        </a:spcBef>
                      </a:pPr>
                      <a:r>
                        <a:rPr sz="80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0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relating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00" spc="-5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items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will</a:t>
                      </a:r>
                      <a:r>
                        <a:rPr sz="800" spc="-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0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be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reclassified</a:t>
                      </a:r>
                      <a:endParaRPr sz="800">
                        <a:latin typeface="Arial MT"/>
                        <a:cs typeface="Arial MT"/>
                      </a:endParaRPr>
                    </a:p>
                    <a:p>
                      <a:pPr marL="3492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Items</a:t>
                      </a:r>
                      <a:r>
                        <a:rPr sz="850" spc="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reclassified</a:t>
                      </a:r>
                      <a:r>
                        <a:rPr sz="850" spc="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statement: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4604" marB="0"/>
                </a:tc>
                <a:tc>
                  <a:txBody>
                    <a:bodyPr/>
                    <a:lstStyle/>
                    <a:p>
                      <a:pPr marL="60325" algn="ctr">
                        <a:lnSpc>
                          <a:spcPts val="1130"/>
                        </a:lnSpc>
                      </a:pPr>
                      <a:r>
                        <a:rPr sz="1050" spc="-50" dirty="0">
                          <a:solidFill>
                            <a:srgbClr val="6E6E6E"/>
                          </a:solidFill>
                          <a:latin typeface="Courier New"/>
                          <a:cs typeface="Courier New"/>
                        </a:rPr>
                        <a:t>7</a:t>
                      </a:r>
                      <a:endParaRPr sz="10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696969"/>
                          </a:solidFill>
                          <a:latin typeface="Arial MT"/>
                          <a:cs typeface="Arial MT"/>
                        </a:rPr>
                        <a:t>(2j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/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ct val="100000"/>
                        </a:lnSpc>
                        <a:spcBef>
                          <a:spcPts val="90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145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143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0495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80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Gains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arising</a:t>
                      </a:r>
                      <a:r>
                        <a:rPr sz="80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0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00" spc="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flow</a:t>
                      </a:r>
                      <a:r>
                        <a:rPr sz="80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hedges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8890" marB="0"/>
                </a:tc>
                <a:tc>
                  <a:txBody>
                    <a:bodyPr/>
                    <a:lstStyle/>
                    <a:p>
                      <a:pPr marL="56515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6B6B6B"/>
                          </a:solidFill>
                          <a:latin typeface="Arial MT"/>
                          <a:cs typeface="Arial MT"/>
                        </a:rPr>
                        <a:t>23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J07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34925">
                        <a:lnSpc>
                          <a:spcPts val="88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relating</a:t>
                      </a:r>
                      <a:r>
                        <a:rPr sz="85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items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that</a:t>
                      </a:r>
                      <a:r>
                        <a:rPr sz="85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may</a:t>
                      </a:r>
                      <a:r>
                        <a:rPr sz="85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reclassified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9525">
                      <a:solidFill>
                        <a:srgbClr val="48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1594" algn="ctr">
                        <a:lnSpc>
                          <a:spcPts val="88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7C7C7C"/>
                          </a:solidFill>
                          <a:latin typeface="Arial MT"/>
                          <a:cs typeface="Arial MT"/>
                        </a:rPr>
                        <a:t>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9525">
                      <a:solidFill>
                        <a:srgbClr val="48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5425" algn="r">
                        <a:lnSpc>
                          <a:spcPts val="860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676767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48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860"/>
                        </a:lnSpc>
                        <a:spcBef>
                          <a:spcPts val="30"/>
                        </a:spcBef>
                      </a:pPr>
                      <a:r>
                        <a:rPr sz="850" spc="-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(27)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4870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40005">
                        <a:lnSpc>
                          <a:spcPts val="930"/>
                        </a:lnSpc>
                        <a:spcBef>
                          <a:spcPts val="170"/>
                        </a:spcBef>
                      </a:pP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232323"/>
                          </a:solidFill>
                          <a:latin typeface="Arial MT"/>
                          <a:cs typeface="Arial MT"/>
                        </a:rPr>
                        <a:t>comprehensive</a:t>
                      </a:r>
                      <a:r>
                        <a:rPr sz="850" spc="40" dirty="0">
                          <a:solidFill>
                            <a:srgbClr val="23232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gains/(loss)</a:t>
                      </a:r>
                      <a:r>
                        <a:rPr sz="850" spc="5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for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r>
                        <a:rPr sz="850" spc="3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9525">
                      <a:solidFill>
                        <a:srgbClr val="487093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487093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7325" algn="r">
                        <a:lnSpc>
                          <a:spcPts val="905"/>
                        </a:lnSpc>
                        <a:spcBef>
                          <a:spcPts val="195"/>
                        </a:spcBef>
                      </a:pPr>
                      <a:r>
                        <a:rPr sz="850" spc="-50" dirty="0">
                          <a:solidFill>
                            <a:srgbClr val="595959"/>
                          </a:solidFill>
                          <a:latin typeface="Arial MT"/>
                          <a:cs typeface="Arial MT"/>
                        </a:rPr>
                        <a:t>G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9525">
                      <a:solidFill>
                        <a:srgbClr val="487093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05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f353)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9525">
                      <a:solidFill>
                        <a:srgbClr val="487093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9700">
                <a:tc>
                  <a:txBody>
                    <a:bodyPr/>
                    <a:lstStyle/>
                    <a:p>
                      <a:pPr marL="39370">
                        <a:lnSpc>
                          <a:spcPts val="88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262626"/>
                          </a:solidFill>
                          <a:latin typeface="Arial MT"/>
                          <a:cs typeface="Arial MT"/>
                        </a:rPr>
                        <a:t>comprehensive</a:t>
                      </a:r>
                      <a:r>
                        <a:rPr sz="850" spc="85" dirty="0">
                          <a:solidFill>
                            <a:srgbClr val="26262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ts val="860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{d7t)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860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(1.582a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89320" y="2219154"/>
            <a:ext cx="103638" cy="7925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778482" y="776298"/>
            <a:ext cx="278638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60B1"/>
                </a:solidFill>
                <a:latin typeface="Arial MT"/>
                <a:cs typeface="Arial MT"/>
              </a:rPr>
              <a:t>F2.</a:t>
            </a:r>
            <a:r>
              <a:rPr sz="1300" spc="-15" dirty="0">
                <a:solidFill>
                  <a:srgbClr val="0C60B1"/>
                </a:solidFill>
                <a:latin typeface="Arial MT"/>
                <a:cs typeface="Arial MT"/>
              </a:rPr>
              <a:t> </a:t>
            </a:r>
            <a:r>
              <a:rPr sz="1300" spc="-55" dirty="0">
                <a:solidFill>
                  <a:srgbClr val="0C60B1"/>
                </a:solidFill>
                <a:latin typeface="Arial MT"/>
                <a:cs typeface="Arial MT"/>
              </a:rPr>
              <a:t>Statement</a:t>
            </a:r>
            <a:r>
              <a:rPr sz="1300" spc="65" dirty="0">
                <a:solidFill>
                  <a:srgbClr val="0C60B1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60B1"/>
                </a:solidFill>
                <a:latin typeface="Arial MT"/>
                <a:cs typeface="Arial MT"/>
              </a:rPr>
              <a:t>of</a:t>
            </a:r>
            <a:r>
              <a:rPr sz="1300" spc="-70" dirty="0">
                <a:solidFill>
                  <a:srgbClr val="0C60B1"/>
                </a:solidFill>
                <a:latin typeface="Arial MT"/>
                <a:cs typeface="Arial MT"/>
              </a:rPr>
              <a:t> </a:t>
            </a:r>
            <a:r>
              <a:rPr sz="1300" spc="-65" dirty="0">
                <a:solidFill>
                  <a:srgbClr val="0C60B1"/>
                </a:solidFill>
                <a:latin typeface="Arial MT"/>
                <a:cs typeface="Arial MT"/>
              </a:rPr>
              <a:t>comprehensive</a:t>
            </a:r>
            <a:r>
              <a:rPr sz="1300" spc="5" dirty="0">
                <a:solidFill>
                  <a:srgbClr val="0C60B1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60B1"/>
                </a:solidFill>
                <a:latin typeface="Arial MT"/>
                <a:cs typeface="Arial MT"/>
              </a:rPr>
              <a:t>income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127608" y="10037322"/>
            <a:ext cx="1117600" cy="149225"/>
          </a:xfrm>
          <a:prstGeom prst="rect">
            <a:avLst/>
          </a:prstGeom>
        </p:spPr>
        <p:txBody>
          <a:bodyPr vert="horz" wrap="square" lIns="0" tIns="50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&amp;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63337" y="10040370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97037" rIns="0" bIns="0" rtlCol="0">
            <a:spAutoFit/>
          </a:bodyPr>
          <a:lstStyle/>
          <a:p>
            <a:pPr marL="8255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40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8189" y="9551816"/>
            <a:ext cx="356489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40" dirty="0">
                <a:solidFill>
                  <a:srgbClr val="525252"/>
                </a:solidFill>
                <a:latin typeface="Arial MT"/>
                <a:cs typeface="Arial MT"/>
              </a:rPr>
              <a:t>Notes</a:t>
            </a:r>
            <a:r>
              <a:rPr sz="8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6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50" dirty="0">
                <a:solidFill>
                  <a:srgbClr val="525252"/>
                </a:solidFill>
                <a:latin typeface="Arial MT"/>
                <a:cs typeface="Arial MT"/>
              </a:rPr>
              <a:t>related</a:t>
            </a:r>
            <a:r>
              <a:rPr sz="80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55" dirty="0">
                <a:solidFill>
                  <a:srgbClr val="525252"/>
                </a:solidFill>
                <a:latin typeface="Arial MT"/>
                <a:cs typeface="Arial MT"/>
              </a:rPr>
              <a:t>statements</a:t>
            </a:r>
            <a:r>
              <a:rPr sz="800" spc="8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525252"/>
                </a:solidFill>
                <a:latin typeface="Arial MT"/>
                <a:cs typeface="Arial MT"/>
              </a:rPr>
              <a:t>forming</a:t>
            </a:r>
            <a:r>
              <a:rPr sz="80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30" dirty="0">
                <a:solidFill>
                  <a:srgbClr val="525252"/>
                </a:solidFill>
                <a:latin typeface="Arial MT"/>
                <a:cs typeface="Arial MT"/>
              </a:rPr>
              <a:t>part</a:t>
            </a:r>
            <a:r>
              <a:rPr sz="80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0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70" dirty="0">
                <a:solidFill>
                  <a:srgbClr val="525252"/>
                </a:solidFill>
                <a:latin typeface="Arial MT"/>
                <a:cs typeface="Arial MT"/>
              </a:rPr>
              <a:t>these</a:t>
            </a:r>
            <a:r>
              <a:rPr sz="80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7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0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60" dirty="0">
                <a:solidFill>
                  <a:srgbClr val="525252"/>
                </a:solidFill>
                <a:latin typeface="Arial MT"/>
                <a:cs typeface="Arial MT"/>
              </a:rPr>
              <a:t>appear</a:t>
            </a:r>
            <a:r>
              <a:rPr sz="80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525252"/>
                </a:solidFill>
                <a:latin typeface="Arial MT"/>
                <a:cs typeface="Arial MT"/>
              </a:rPr>
              <a:t>on</a:t>
            </a:r>
            <a:r>
              <a:rPr sz="800" spc="-70" dirty="0">
                <a:solidFill>
                  <a:srgbClr val="525252"/>
                </a:solidFill>
                <a:latin typeface="Arial MT"/>
                <a:cs typeface="Arial MT"/>
              </a:rPr>
              <a:t> pages</a:t>
            </a:r>
            <a:r>
              <a:rPr sz="80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80" dirty="0">
                <a:solidFill>
                  <a:srgbClr val="525252"/>
                </a:solidFill>
                <a:latin typeface="Arial MT"/>
                <a:cs typeface="Arial MT"/>
              </a:rPr>
              <a:t>43</a:t>
            </a:r>
            <a:r>
              <a:rPr sz="80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00" spc="-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00" spc="-25" dirty="0">
                <a:solidFill>
                  <a:srgbClr val="525252"/>
                </a:solidFill>
                <a:latin typeface="Arial MT"/>
                <a:cs typeface="Arial MT"/>
              </a:rPr>
              <a:t>70.</a:t>
            </a:r>
            <a:endParaRPr sz="8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39878"/>
            <a:ext cx="7260823" cy="4877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43702"/>
            <a:ext cx="7273017" cy="42676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765099" y="7247308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765099" y="1419725"/>
          <a:ext cx="5969000" cy="55327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683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80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04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353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27000">
                <a:tc>
                  <a:txBody>
                    <a:bodyPr/>
                    <a:lstStyle/>
                    <a:p>
                      <a:pPr marL="39370">
                        <a:lnSpc>
                          <a:spcPts val="900"/>
                        </a:lnSpc>
                      </a:pPr>
                      <a:r>
                        <a:rPr sz="85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As</a:t>
                      </a:r>
                      <a:r>
                        <a:rPr sz="850" spc="-6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4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at</a:t>
                      </a:r>
                      <a:r>
                        <a:rPr sz="850" spc="-3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31</a:t>
                      </a:r>
                      <a:r>
                        <a:rPr sz="850" spc="-3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Mcrch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68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7"/>
                      </a:solidFill>
                      <a:prstDash val="solid"/>
                    </a:lnT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8920" algn="ctr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50" spc="-2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Note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85725" marB="0">
                    <a:lnT w="19050">
                      <a:solidFill>
                        <a:srgbClr val="1F5797"/>
                      </a:solidFill>
                      <a:prstDash val="solid"/>
                    </a:lnT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320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b="1" spc="-20" dirty="0">
                          <a:solidFill>
                            <a:srgbClr val="363636"/>
                          </a:solidFill>
                          <a:latin typeface="Cambria"/>
                          <a:cs typeface="Cambria"/>
                        </a:rPr>
                        <a:t>2025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797"/>
                      </a:solidFill>
                      <a:prstDash val="solid"/>
                    </a:lnT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797"/>
                      </a:solidFill>
                      <a:prstDash val="solid"/>
                    </a:lnT>
                    <a:lnB w="19050">
                      <a:solidFill>
                        <a:srgbClr val="1F57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5575">
                <a:tc>
                  <a:txBody>
                    <a:bodyPr/>
                    <a:lstStyle/>
                    <a:p>
                      <a:pPr marL="34290">
                        <a:lnSpc>
                          <a:spcPts val="1005"/>
                        </a:lnSpc>
                        <a:spcBef>
                          <a:spcPts val="120"/>
                        </a:spcBef>
                      </a:pPr>
                      <a:r>
                        <a:rPr sz="850" spc="-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Non-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3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7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0495">
                <a:tc>
                  <a:txBody>
                    <a:bodyPr/>
                    <a:lstStyle/>
                    <a:p>
                      <a:pPr marL="32384">
                        <a:lnSpc>
                          <a:spcPct val="100000"/>
                        </a:lnSpc>
                      </a:pPr>
                      <a:r>
                        <a:rPr sz="850" spc="-4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Intangible</a:t>
                      </a:r>
                      <a:r>
                        <a:rPr sz="850" spc="-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47650" algn="ctr">
                        <a:lnSpc>
                          <a:spcPts val="1015"/>
                        </a:lnSpc>
                        <a:spcBef>
                          <a:spcPts val="70"/>
                        </a:spcBef>
                      </a:pPr>
                      <a:r>
                        <a:rPr sz="850" spc="-50" dirty="0">
                          <a:solidFill>
                            <a:srgbClr val="363636"/>
                          </a:solidFill>
                          <a:latin typeface="Consolas"/>
                          <a:cs typeface="Consolas"/>
                        </a:rPr>
                        <a:t>8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8890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Trebuchet MS"/>
                          <a:cs typeface="Trebuchet MS"/>
                        </a:rPr>
                        <a:t>1B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3510">
                <a:tc>
                  <a:txBody>
                    <a:bodyPr/>
                    <a:lstStyle/>
                    <a:p>
                      <a:pPr marL="34290">
                        <a:lnSpc>
                          <a:spcPts val="985"/>
                        </a:lnSpc>
                      </a:pPr>
                      <a:r>
                        <a:rPr sz="850" spc="-5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Property,</a:t>
                      </a:r>
                      <a:r>
                        <a:rPr sz="850" spc="-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plant</a:t>
                      </a:r>
                      <a:r>
                        <a:rPr sz="850" spc="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equipment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47015" algn="ctr">
                        <a:lnSpc>
                          <a:spcPts val="1010"/>
                        </a:lnSpc>
                      </a:pP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ts val="1015"/>
                        </a:lnSpc>
                        <a:spcBef>
                          <a:spcPts val="1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313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70" marB="0"/>
                </a:tc>
                <a:tc>
                  <a:txBody>
                    <a:bodyPr/>
                    <a:lstStyle/>
                    <a:p>
                      <a:pPr marR="39370" algn="r">
                        <a:lnSpc>
                          <a:spcPts val="1015"/>
                        </a:lnSpc>
                        <a:spcBef>
                          <a:spcPts val="10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280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7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0970">
                <a:tc>
                  <a:txBody>
                    <a:bodyPr/>
                    <a:lstStyle/>
                    <a:p>
                      <a:pPr marL="32384">
                        <a:lnSpc>
                          <a:spcPts val="1000"/>
                        </a:lnSpc>
                        <a:spcBef>
                          <a:spcPts val="10"/>
                        </a:spcBef>
                      </a:pPr>
                      <a:r>
                        <a:rPr sz="850" spc="-5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Investments</a:t>
                      </a:r>
                      <a:r>
                        <a:rPr sz="850" spc="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r>
                        <a:rPr sz="850" spc="5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subsidiary</a:t>
                      </a:r>
                      <a:r>
                        <a:rPr sz="850" spc="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fellow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70" marB="0"/>
                </a:tc>
                <a:tc>
                  <a:txBody>
                    <a:bodyPr/>
                    <a:lstStyle/>
                    <a:p>
                      <a:pPr marL="254635" algn="ctr">
                        <a:lnSpc>
                          <a:spcPts val="975"/>
                        </a:lnSpc>
                        <a:spcBef>
                          <a:spcPts val="3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10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ts val="975"/>
                        </a:lnSpc>
                        <a:spcBef>
                          <a:spcPts val="3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276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1000"/>
                        </a:lnSpc>
                        <a:spcBef>
                          <a:spcPts val="10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277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7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6685">
                <a:tc>
                  <a:txBody>
                    <a:bodyPr/>
                    <a:lstStyle/>
                    <a:p>
                      <a:pPr marL="36830">
                        <a:lnSpc>
                          <a:spcPts val="975"/>
                        </a:lnSpc>
                      </a:pPr>
                      <a:r>
                        <a:rPr sz="850" spc="-5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1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non-</a:t>
                      </a:r>
                      <a:r>
                        <a:rPr sz="850" spc="-4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8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9715" algn="ctr">
                        <a:lnSpc>
                          <a:spcPts val="1005"/>
                        </a:lnSpc>
                        <a:spcBef>
                          <a:spcPts val="5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11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6350" marB="0"/>
                </a:tc>
                <a:tc>
                  <a:txBody>
                    <a:bodyPr/>
                    <a:lstStyle/>
                    <a:p>
                      <a:pPr marR="194945" algn="r">
                        <a:lnSpc>
                          <a:spcPts val="1000"/>
                        </a:lnSpc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ą4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9700">
                <a:tc>
                  <a:txBody>
                    <a:bodyPr/>
                    <a:lstStyle/>
                    <a:p>
                      <a:pPr marL="36195">
                        <a:lnSpc>
                          <a:spcPts val="955"/>
                        </a:lnSpc>
                        <a:spcBef>
                          <a:spcPts val="20"/>
                        </a:spcBef>
                      </a:pPr>
                      <a:r>
                        <a:rPr sz="850" spc="-40" dirty="0">
                          <a:solidFill>
                            <a:srgbClr val="363636"/>
                          </a:solidFill>
                          <a:latin typeface="Cambria"/>
                          <a:cs typeface="Cambria"/>
                        </a:rPr>
                        <a:t>Oeferred</a:t>
                      </a:r>
                      <a:r>
                        <a:rPr sz="850" spc="85" dirty="0">
                          <a:solidFill>
                            <a:srgbClr val="363636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850" spc="-75" dirty="0">
                          <a:solidFill>
                            <a:srgbClr val="363636"/>
                          </a:solidFill>
                          <a:latin typeface="Cambria"/>
                          <a:cs typeface="Cambria"/>
                        </a:rPr>
                        <a:t>tax</a:t>
                      </a:r>
                      <a:r>
                        <a:rPr sz="850" spc="30" dirty="0">
                          <a:solidFill>
                            <a:srgbClr val="363636"/>
                          </a:solidFill>
                          <a:latin typeface="Cambria"/>
                          <a:cs typeface="Cambria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Cambria"/>
                          <a:cs typeface="Cambria"/>
                        </a:rPr>
                        <a:t>assets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48920" algn="ctr">
                        <a:lnSpc>
                          <a:spcPts val="93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12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715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ts val="905"/>
                        </a:lnSpc>
                        <a:spcBef>
                          <a:spcPts val="7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156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89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905"/>
                        </a:lnSpc>
                        <a:spcBef>
                          <a:spcPts val="70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112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89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ts val="86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771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86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687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7955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32384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Inventories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252729" algn="ct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d43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1005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562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6830">
                        <a:lnSpc>
                          <a:spcPts val="1015"/>
                        </a:lnSpc>
                      </a:pPr>
                      <a:r>
                        <a:rPr sz="850" spc="-9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receivables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4000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03200" algn="r">
                        <a:lnSpc>
                          <a:spcPts val="1085"/>
                        </a:lnSpc>
                      </a:pPr>
                      <a:r>
                        <a:rPr sz="950" spc="-25" dirty="0">
                          <a:solidFill>
                            <a:srgbClr val="363636"/>
                          </a:solidFill>
                          <a:latin typeface="Courier New"/>
                          <a:cs typeface="Courier New"/>
                        </a:rPr>
                        <a:t>121</a:t>
                      </a:r>
                      <a:endParaRPr sz="9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143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2715">
                <a:tc>
                  <a:txBody>
                    <a:bodyPr/>
                    <a:lstStyle/>
                    <a:p>
                      <a:pPr marL="33655">
                        <a:lnSpc>
                          <a:spcPts val="900"/>
                        </a:lnSpc>
                      </a:pPr>
                      <a:r>
                        <a:rPr sz="850" spc="-10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short</a:t>
                      </a:r>
                      <a:r>
                        <a:rPr sz="850" spc="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850" spc="1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deposits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2095" algn="ctr">
                        <a:lnSpc>
                          <a:spcPts val="900"/>
                        </a:lnSpc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ts val="900"/>
                        </a:lnSpc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63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880"/>
                        </a:lnSpc>
                        <a:spcBef>
                          <a:spcPts val="15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2Z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8120" algn="r">
                        <a:lnSpc>
                          <a:spcPts val="835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627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86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727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5560">
                        <a:lnSpc>
                          <a:spcPts val="93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TOTAL</a:t>
                      </a:r>
                      <a:r>
                        <a:rPr sz="850" spc="-2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ASSETS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1930" algn="r">
                        <a:lnSpc>
                          <a:spcPts val="835"/>
                        </a:lnSpc>
                        <a:spcBef>
                          <a:spcPts val="215"/>
                        </a:spcBef>
                      </a:pP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1,398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860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1,414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7955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liabilities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 marL="29209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3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Inter-group</a:t>
                      </a:r>
                      <a:r>
                        <a:rPr sz="850" spc="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borrowings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252729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Consolas"/>
                          <a:cs typeface="Consolas"/>
                        </a:rPr>
                        <a:t>100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414141"/>
                          </a:solidFill>
                          <a:latin typeface="Consolas"/>
                          <a:cs typeface="Consolas"/>
                        </a:rPr>
                        <a:t>185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43510">
                <a:tc>
                  <a:txBody>
                    <a:bodyPr/>
                    <a:lstStyle/>
                    <a:p>
                      <a:pPr marL="36830">
                        <a:lnSpc>
                          <a:spcPts val="994"/>
                        </a:lnSpc>
                      </a:pPr>
                      <a:r>
                        <a:rPr sz="850" spc="-7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7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borrowings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2729" algn="ctr">
                        <a:lnSpc>
                          <a:spcPts val="1005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5580" algn="r">
                        <a:lnSpc>
                          <a:spcPts val="1005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179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ts val="1005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505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33655">
                        <a:lnSpc>
                          <a:spcPts val="1015"/>
                        </a:lnSpc>
                      </a:pPr>
                      <a:r>
                        <a:rPr sz="850" spc="-9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3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payables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2729" algn="ct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611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4000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702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-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liabilities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25971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ts val="1005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38100" algn="r">
                        <a:lnSpc>
                          <a:spcPts val="1005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36830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Provisions</a:t>
                      </a:r>
                      <a:r>
                        <a:rPr sz="850" spc="7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other</a:t>
                      </a:r>
                      <a:r>
                        <a:rPr sz="850" spc="-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liabilities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2729" algn="ctr">
                        <a:lnSpc>
                          <a:spcPts val="925"/>
                        </a:lnSpc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91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195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0025" algn="r">
                        <a:lnSpc>
                          <a:spcPts val="88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987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ts val="880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1,595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54305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b="1" spc="-6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Non-</a:t>
                      </a:r>
                      <a:r>
                        <a:rPr sz="850" b="1" spc="-5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current</a:t>
                      </a:r>
                      <a:r>
                        <a:rPr sz="850" b="1" spc="7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liabilities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 marL="32384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4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Inter</a:t>
                      </a:r>
                      <a:r>
                        <a:rPr sz="850" spc="-10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-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borr</a:t>
                      </a:r>
                      <a:r>
                        <a:rPr sz="850" spc="18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wings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259079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Consolas"/>
                          <a:cs typeface="Consolas"/>
                        </a:rPr>
                        <a:t>16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ts val="1005"/>
                        </a:lnSpc>
                        <a:spcBef>
                          <a:spcPts val="8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456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016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61S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45415">
                <a:tc>
                  <a:txBody>
                    <a:bodyPr/>
                    <a:lstStyle/>
                    <a:p>
                      <a:pPr marL="33655">
                        <a:lnSpc>
                          <a:spcPts val="994"/>
                        </a:lnSpc>
                      </a:pPr>
                      <a:r>
                        <a:rPr sz="850" spc="-6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borrowings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8445" algn="ct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99390" algn="r">
                        <a:lnSpc>
                          <a:spcPts val="1000"/>
                        </a:lnSpc>
                        <a:spcBef>
                          <a:spcPts val="5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515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0" marB="0"/>
                </a:tc>
                <a:tc>
                  <a:txBody>
                    <a:bodyPr/>
                    <a:lstStyle/>
                    <a:p>
                      <a:pPr marR="39370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Consolas"/>
                          <a:cs typeface="Consolas"/>
                        </a:rPr>
                        <a:t>198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36830">
                        <a:lnSpc>
                          <a:spcPts val="1000"/>
                        </a:lnSpc>
                      </a:pPr>
                      <a:r>
                        <a:rPr sz="850" spc="-8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Recirement</a:t>
                      </a:r>
                      <a:r>
                        <a:rPr sz="850" spc="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r>
                        <a:rPr sz="850" spc="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obligations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9715" algn="ctr">
                        <a:lnSpc>
                          <a:spcPts val="1005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26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89865" algn="r">
                        <a:lnSpc>
                          <a:spcPts val="985"/>
                        </a:lnSpc>
                        <a:spcBef>
                          <a:spcPts val="50"/>
                        </a:spcBef>
                      </a:pP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0" marB="0"/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7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45415">
                <a:tc>
                  <a:txBody>
                    <a:bodyPr/>
                    <a:lstStyle/>
                    <a:p>
                      <a:pPr marL="36830">
                        <a:lnSpc>
                          <a:spcPts val="994"/>
                        </a:lnSpc>
                      </a:pP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Provisions</a:t>
                      </a:r>
                      <a:r>
                        <a:rPr sz="8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liabilities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8445" algn="ct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ts val="975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108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/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122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36830">
                        <a:lnSpc>
                          <a:spcPts val="1000"/>
                        </a:lnSpc>
                      </a:pP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1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non-</a:t>
                      </a:r>
                      <a:r>
                        <a:rPr sz="850" spc="-3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liabil</a:t>
                      </a:r>
                      <a:r>
                        <a:rPr sz="850" spc="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258445" algn="ct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Cambria"/>
                          <a:cs typeface="Cambria"/>
                        </a:rPr>
                        <a:t>20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88595" algn="r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6195" algn="r">
                        <a:lnSpc>
                          <a:spcPts val="1010"/>
                        </a:lnSpc>
                        <a:spcBef>
                          <a:spcPts val="25"/>
                        </a:spcBef>
                      </a:pPr>
                      <a:r>
                        <a:rPr sz="850" spc="-50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1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3175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39700">
                <a:tc>
                  <a:txBody>
                    <a:bodyPr/>
                    <a:lstStyle/>
                    <a:p>
                      <a:pPr marL="34290">
                        <a:lnSpc>
                          <a:spcPts val="944"/>
                        </a:lnSpc>
                      </a:pPr>
                      <a:r>
                        <a:rPr sz="850" spc="-5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Deferred</a:t>
                      </a:r>
                      <a:r>
                        <a:rPr sz="8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8445" algn="ctr">
                        <a:lnSpc>
                          <a:spcPts val="930"/>
                        </a:lnSpc>
                        <a:spcBef>
                          <a:spcPts val="1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21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2405" algn="r">
                        <a:lnSpc>
                          <a:spcPts val="880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15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8255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612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9550" algn="r">
                        <a:lnSpc>
                          <a:spcPts val="880"/>
                        </a:lnSpc>
                        <a:spcBef>
                          <a:spcPts val="290"/>
                        </a:spcBef>
                      </a:pPr>
                      <a:r>
                        <a:rPr sz="850" spc="-10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1,10t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880"/>
                        </a:lnSpc>
                        <a:spcBef>
                          <a:spcPts val="290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904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  <a:tr h="147955">
                <a:tc>
                  <a:txBody>
                    <a:bodyPr/>
                    <a:lstStyle/>
                    <a:p>
                      <a:pPr marL="30480">
                        <a:lnSpc>
                          <a:spcPts val="930"/>
                        </a:lnSpc>
                        <a:spcBef>
                          <a:spcPts val="120"/>
                        </a:spcBef>
                      </a:pPr>
                      <a:r>
                        <a:rPr sz="850" spc="-7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LIABILITIES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8120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Z,088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860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2:499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0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 marL="34290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9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-3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LIAB)LITIES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835"/>
                        </a:lnSpc>
                        <a:spcBef>
                          <a:spcPts val="215"/>
                        </a:spcBef>
                      </a:pPr>
                      <a:r>
                        <a:rPr sz="850" spc="-10" dirty="0">
                          <a:solidFill>
                            <a:srgbClr val="181818"/>
                          </a:solidFill>
                          <a:latin typeface="Trebuchet MS"/>
                          <a:cs typeface="Trebuchet MS"/>
                        </a:rPr>
                        <a:t>(690)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860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(1,085)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1"/>
                  </a:ext>
                </a:extLst>
              </a:tr>
              <a:tr h="148590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Equity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60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32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7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Called</a:t>
                      </a:r>
                      <a:r>
                        <a:rPr sz="850" spc="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up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share</a:t>
                      </a:r>
                      <a:r>
                        <a:rPr sz="850" spc="-1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cąpital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257175" algn="ct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Trebuchet MS"/>
                          <a:cs typeface="Trebuchet MS"/>
                        </a:rPr>
                        <a:t>22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3,208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1010"/>
                        </a:lnSpc>
                        <a:spcBef>
                          <a:spcPts val="70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2.342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8890" marB="0"/>
                </a:tc>
                <a:extLst>
                  <a:ext uri="{0D108BD9-81ED-4DB2-BD59-A6C34878D82A}">
                    <a16:rowId xmlns:a16="http://schemas.microsoft.com/office/drawing/2014/main" val="10033"/>
                  </a:ext>
                </a:extLst>
              </a:tr>
              <a:tr h="145415">
                <a:tc>
                  <a:txBody>
                    <a:bodyPr/>
                    <a:lstStyle/>
                    <a:p>
                      <a:pPr marL="34290">
                        <a:lnSpc>
                          <a:spcPts val="1010"/>
                        </a:lnSpc>
                      </a:pPr>
                      <a:r>
                        <a:rPr sz="850" spc="-9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Share</a:t>
                      </a:r>
                      <a:r>
                        <a:rPr sz="850" spc="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premium</a:t>
                      </a:r>
                      <a:r>
                        <a:rPr sz="850" spc="-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account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129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b="1" spc="-1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4,523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1005"/>
                        </a:lnSpc>
                        <a:spcBef>
                          <a:spcPts val="40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4,523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extLst>
                  <a:ext uri="{0D108BD9-81ED-4DB2-BD59-A6C34878D82A}">
                    <a16:rowId xmlns:a16="http://schemas.microsoft.com/office/drawing/2014/main" val="10034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1115">
                        <a:lnSpc>
                          <a:spcPts val="1015"/>
                        </a:lnSpc>
                      </a:pPr>
                      <a:r>
                        <a:rPr sz="850" spc="-6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850" spc="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redemption</a:t>
                      </a:r>
                      <a:r>
                        <a:rPr sz="850" spc="3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reserve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8755" algn="r">
                        <a:lnSpc>
                          <a:spcPts val="994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47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47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35"/>
                  </a:ext>
                </a:extLst>
              </a:tr>
              <a:tr h="137795">
                <a:tc>
                  <a:txBody>
                    <a:bodyPr/>
                    <a:lstStyle/>
                    <a:p>
                      <a:pPr marL="30480">
                        <a:lnSpc>
                          <a:spcPts val="985"/>
                        </a:lnSpc>
                      </a:pPr>
                      <a:r>
                        <a:rPr sz="850" spc="-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Hedging</a:t>
                      </a:r>
                      <a:r>
                        <a:rPr sz="85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reserve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9390" algn="r">
                        <a:lnSpc>
                          <a:spcPts val="93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(2)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93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0036"/>
                  </a:ext>
                </a:extLst>
              </a:tr>
            </a:tbl>
          </a:graphicData>
        </a:graphic>
      </p:graphicFrame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776348" y="1731427"/>
            <a:ext cx="137169" cy="7925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474387" y="1731427"/>
            <a:ext cx="131072" cy="73158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45472" y="770456"/>
            <a:ext cx="120332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75" dirty="0">
                <a:solidFill>
                  <a:srgbClr val="084FA7"/>
                </a:solidFill>
                <a:latin typeface="Arial MT"/>
                <a:cs typeface="Arial MT"/>
              </a:rPr>
              <a:t>F3.</a:t>
            </a:r>
            <a:r>
              <a:rPr sz="1250" spc="-40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250" spc="-65" dirty="0">
                <a:solidFill>
                  <a:srgbClr val="084FA7"/>
                </a:solidFill>
                <a:latin typeface="Arial MT"/>
                <a:cs typeface="Arial MT"/>
              </a:rPr>
              <a:t>Balance</a:t>
            </a:r>
            <a:r>
              <a:rPr sz="1250" spc="-5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250" spc="-25" dirty="0">
                <a:solidFill>
                  <a:srgbClr val="084FA7"/>
                </a:solidFill>
                <a:latin typeface="Arial MT"/>
                <a:cs typeface="Arial MT"/>
              </a:rPr>
              <a:t>sheet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3772" y="6952894"/>
            <a:ext cx="5920105" cy="53149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29845">
              <a:lnSpc>
                <a:spcPct val="100000"/>
              </a:lnSpc>
              <a:spcBef>
                <a:spcPts val="204"/>
              </a:spcBef>
              <a:tabLst>
                <a:tab pos="3291840" algn="l"/>
                <a:tab pos="3904615" algn="l"/>
                <a:tab pos="4845685" algn="l"/>
                <a:tab pos="5571490" algn="l"/>
              </a:tabLst>
            </a:pPr>
            <a:r>
              <a:rPr sz="1275" u="sng" spc="-15" baseline="3267" dirty="0">
                <a:solidFill>
                  <a:srgbClr val="363636"/>
                </a:solidFill>
                <a:uFill>
                  <a:solidFill>
                    <a:srgbClr val="486B90"/>
                  </a:solidFill>
                </a:uFill>
                <a:latin typeface="Arial MT"/>
                <a:cs typeface="Arial MT"/>
              </a:rPr>
              <a:t> </a:t>
            </a:r>
            <a:r>
              <a:rPr sz="1275" u="sng" spc="-97" baseline="3267" dirty="0">
                <a:solidFill>
                  <a:srgbClr val="363636"/>
                </a:solidFill>
                <a:uFill>
                  <a:solidFill>
                    <a:srgbClr val="486B90"/>
                  </a:solidFill>
                </a:uFill>
                <a:latin typeface="Arial MT"/>
                <a:cs typeface="Arial MT"/>
              </a:rPr>
              <a:t>Accumulated</a:t>
            </a:r>
            <a:r>
              <a:rPr sz="1275" u="sng" spc="44" baseline="3267" dirty="0">
                <a:solidFill>
                  <a:srgbClr val="363636"/>
                </a:solidFill>
                <a:uFill>
                  <a:solidFill>
                    <a:srgbClr val="486B90"/>
                  </a:solidFill>
                </a:uFill>
                <a:latin typeface="Arial MT"/>
                <a:cs typeface="Arial MT"/>
              </a:rPr>
              <a:t> </a:t>
            </a:r>
            <a:r>
              <a:rPr sz="1275" u="sng" spc="-15" baseline="3267" dirty="0">
                <a:solidFill>
                  <a:srgbClr val="363636"/>
                </a:solidFill>
                <a:uFill>
                  <a:solidFill>
                    <a:srgbClr val="486B90"/>
                  </a:solidFill>
                </a:uFill>
                <a:latin typeface="Arial MT"/>
                <a:cs typeface="Arial MT"/>
              </a:rPr>
              <a:t>losses</a:t>
            </a:r>
            <a:r>
              <a:rPr sz="1275" u="sng" baseline="3267" dirty="0">
                <a:solidFill>
                  <a:srgbClr val="363636"/>
                </a:solidFill>
                <a:uFill>
                  <a:solidFill>
                    <a:srgbClr val="486B90"/>
                  </a:solidFill>
                </a:uFill>
                <a:latin typeface="Arial MT"/>
                <a:cs typeface="Arial MT"/>
              </a:rPr>
              <a:t>	</a:t>
            </a:r>
            <a:r>
              <a:rPr sz="1275" baseline="3267" dirty="0">
                <a:solidFill>
                  <a:srgbClr val="363636"/>
                </a:solidFill>
                <a:latin typeface="Arial MT"/>
                <a:cs typeface="Arial MT"/>
              </a:rPr>
              <a:t>	</a:t>
            </a:r>
            <a:r>
              <a:rPr sz="850" u="sng" dirty="0">
                <a:solidFill>
                  <a:srgbClr val="363636"/>
                </a:solidFill>
                <a:uFill>
                  <a:solidFill>
                    <a:srgbClr val="48678C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10" dirty="0">
                <a:solidFill>
                  <a:srgbClr val="363636"/>
                </a:solidFill>
                <a:uFill>
                  <a:solidFill>
                    <a:srgbClr val="48678C"/>
                  </a:solidFill>
                </a:uFill>
                <a:latin typeface="Arial MT"/>
                <a:cs typeface="Arial MT"/>
              </a:rPr>
              <a:t>(8,466)</a:t>
            </a:r>
            <a:r>
              <a:rPr sz="850" u="sng" dirty="0">
                <a:solidFill>
                  <a:srgbClr val="363636"/>
                </a:solidFill>
                <a:uFill>
                  <a:solidFill>
                    <a:srgbClr val="48678C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10" dirty="0">
                <a:solidFill>
                  <a:srgbClr val="444444"/>
                </a:solidFill>
                <a:uFill>
                  <a:solidFill>
                    <a:srgbClr val="48678C"/>
                  </a:solidFill>
                </a:uFill>
                <a:latin typeface="Arial MT"/>
                <a:cs typeface="Arial MT"/>
              </a:rPr>
              <a:t>(7,995}</a:t>
            </a:r>
            <a:r>
              <a:rPr sz="850" u="sng" spc="500" dirty="0">
                <a:solidFill>
                  <a:srgbClr val="444444"/>
                </a:solidFill>
                <a:uFill>
                  <a:solidFill>
                    <a:srgbClr val="48678C"/>
                  </a:solidFill>
                </a:uFill>
                <a:latin typeface="Arial MT"/>
                <a:cs typeface="Arial MT"/>
              </a:rPr>
              <a:t> </a:t>
            </a:r>
            <a:endParaRPr sz="850">
              <a:latin typeface="Arial MT"/>
              <a:cs typeface="Arial MT"/>
            </a:endParaRPr>
          </a:p>
          <a:p>
            <a:pPr marL="48895">
              <a:lnSpc>
                <a:spcPct val="100000"/>
              </a:lnSpc>
              <a:spcBef>
                <a:spcPts val="110"/>
              </a:spcBef>
              <a:tabLst>
                <a:tab pos="4928235" algn="l"/>
                <a:tab pos="5571490" algn="l"/>
              </a:tabLst>
            </a:pPr>
            <a:r>
              <a:rPr sz="850" b="1" spc="-95" dirty="0">
                <a:solidFill>
                  <a:srgbClr val="363636"/>
                </a:solidFill>
                <a:latin typeface="Arial"/>
                <a:cs typeface="Arial"/>
              </a:rPr>
              <a:t>TOTAL</a:t>
            </a:r>
            <a:r>
              <a:rPr sz="850" b="1" spc="20" dirty="0">
                <a:solidFill>
                  <a:srgbClr val="363636"/>
                </a:solidFill>
                <a:latin typeface="Arial"/>
                <a:cs typeface="Arial"/>
              </a:rPr>
              <a:t> </a:t>
            </a:r>
            <a:r>
              <a:rPr sz="850" b="1" spc="-10" dirty="0">
                <a:solidFill>
                  <a:srgbClr val="363636"/>
                </a:solidFill>
                <a:latin typeface="Arial"/>
                <a:cs typeface="Arial"/>
              </a:rPr>
              <a:t>EQUITY</a:t>
            </a:r>
            <a:r>
              <a:rPr sz="850" b="1" dirty="0">
                <a:solidFill>
                  <a:srgbClr val="363636"/>
                </a:solidFill>
                <a:latin typeface="Arial"/>
                <a:cs typeface="Arial"/>
              </a:rPr>
              <a:t>	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(690)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	</a:t>
            </a:r>
            <a:r>
              <a:rPr sz="850" spc="-10" dirty="0">
                <a:solidFill>
                  <a:srgbClr val="444444"/>
                </a:solidFill>
                <a:latin typeface="Arial MT"/>
                <a:cs typeface="Arial MT"/>
              </a:rPr>
              <a:t>(1,085j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10"/>
              </a:spcBef>
            </a:pPr>
            <a:r>
              <a:rPr sz="850" spc="-85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financial</a:t>
            </a:r>
            <a:r>
              <a:rPr sz="850" spc="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statements</a:t>
            </a:r>
            <a:r>
              <a:rPr sz="850" spc="7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on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pages</a:t>
            </a:r>
            <a:r>
              <a:rPr sz="850" spc="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63636"/>
                </a:solidFill>
                <a:latin typeface="Arial MT"/>
                <a:cs typeface="Arial MT"/>
              </a:rPr>
              <a:t>43</a:t>
            </a:r>
            <a:r>
              <a:rPr sz="850" spc="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70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63636"/>
                </a:solidFill>
                <a:latin typeface="Arial MT"/>
                <a:cs typeface="Arial MT"/>
              </a:rPr>
              <a:t>were</a:t>
            </a:r>
            <a:r>
              <a:rPr sz="850" spc="2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approved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authorised</a:t>
            </a:r>
            <a:r>
              <a:rPr sz="850" spc="8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63636"/>
                </a:solidFill>
                <a:latin typeface="Arial MT"/>
                <a:cs typeface="Arial MT"/>
              </a:rPr>
              <a:t>issue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63636"/>
                </a:solidFill>
                <a:latin typeface="Arial MT"/>
                <a:cs typeface="Arial MT"/>
              </a:rPr>
              <a:t>by</a:t>
            </a:r>
            <a:r>
              <a:rPr sz="850" spc="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Board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 and</a:t>
            </a: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63636"/>
                </a:solidFill>
                <a:latin typeface="Arial MT"/>
                <a:cs typeface="Arial MT"/>
              </a:rPr>
              <a:t>signed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63636"/>
                </a:solidFill>
                <a:latin typeface="Arial MT"/>
                <a:cs typeface="Arial MT"/>
              </a:rPr>
              <a:t>on</a:t>
            </a:r>
            <a:r>
              <a:rPr sz="850" spc="-4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its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63636"/>
                </a:solidFill>
                <a:latin typeface="Arial MT"/>
                <a:cs typeface="Arial MT"/>
              </a:rPr>
              <a:t>behalf</a:t>
            </a:r>
            <a:r>
              <a:rPr sz="850" spc="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by: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0724" y="7917678"/>
            <a:ext cx="1099820" cy="676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sz="850" spc="-175" dirty="0">
                <a:solidFill>
                  <a:srgbClr val="363636"/>
                </a:solidFill>
                <a:latin typeface="Arial MT"/>
                <a:cs typeface="Arial MT"/>
              </a:rPr>
              <a:t>K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63636"/>
                </a:solidFill>
                <a:latin typeface="Arial MT"/>
                <a:cs typeface="Arial MT"/>
              </a:rPr>
              <a:t>De</a:t>
            </a:r>
            <a:endParaRPr sz="850">
              <a:latin typeface="Arial MT"/>
              <a:cs typeface="Arial MT"/>
            </a:endParaRPr>
          </a:p>
          <a:p>
            <a:pPr marL="17145">
              <a:lnSpc>
                <a:spcPct val="100000"/>
              </a:lnSpc>
              <a:spcBef>
                <a:spcPts val="10"/>
              </a:spcBef>
            </a:pPr>
            <a:r>
              <a:rPr sz="850" spc="-10" dirty="0">
                <a:solidFill>
                  <a:srgbClr val="363636"/>
                </a:solidFill>
                <a:latin typeface="Times New Roman"/>
                <a:cs typeface="Times New Roman"/>
              </a:rPr>
              <a:t>Oirector</a:t>
            </a:r>
            <a:endParaRPr sz="850">
              <a:latin typeface="Times New Roman"/>
              <a:cs typeface="Times New Roman"/>
            </a:endParaRPr>
          </a:p>
          <a:p>
            <a:pPr marL="16510">
              <a:lnSpc>
                <a:spcPts val="1015"/>
              </a:lnSpc>
              <a:spcBef>
                <a:spcPts val="15"/>
              </a:spcBef>
            </a:pPr>
            <a:r>
              <a:rPr sz="850" spc="-70" dirty="0">
                <a:solidFill>
                  <a:srgbClr val="363636"/>
                </a:solidFill>
                <a:latin typeface="Arial MT"/>
                <a:cs typeface="Arial MT"/>
              </a:rPr>
              <a:t>9</a:t>
            </a:r>
            <a:r>
              <a:rPr sz="850" spc="-5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July</a:t>
            </a:r>
            <a:r>
              <a:rPr sz="850" spc="-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63636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  <a:p>
            <a:pPr marL="12700" marR="5080" indent="-635">
              <a:lnSpc>
                <a:spcPts val="1030"/>
              </a:lnSpc>
              <a:spcBef>
                <a:spcPts val="20"/>
              </a:spcBef>
            </a:pPr>
            <a:r>
              <a:rPr sz="850" spc="-80" dirty="0">
                <a:solidFill>
                  <a:srgbClr val="363636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63636"/>
                </a:solidFill>
                <a:latin typeface="Arial MT"/>
                <a:cs typeface="Arial MT"/>
              </a:rPr>
              <a:t>Steel</a:t>
            </a:r>
            <a:r>
              <a:rPr sz="850" spc="-3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63636"/>
                </a:solidFill>
                <a:latin typeface="Arial MT"/>
                <a:cs typeface="Arial MT"/>
              </a:rPr>
              <a:t>UK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Limited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Registered</a:t>
            </a:r>
            <a:r>
              <a:rPr sz="850" spc="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No:</a:t>
            </a:r>
            <a:r>
              <a:rPr sz="850" spc="-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63636"/>
                </a:solidFill>
                <a:latin typeface="Arial MT"/>
                <a:cs typeface="Arial MT"/>
              </a:rPr>
              <a:t>d228000O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05421" y="9966130"/>
            <a:ext cx="9467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069692" y="9969178"/>
            <a:ext cx="11309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517369" y="9966130"/>
            <a:ext cx="3651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5" dirty="0">
                <a:solidFill>
                  <a:srgbClr val="383838"/>
                </a:solidFill>
                <a:latin typeface="Arial MT"/>
                <a:cs typeface="Arial MT"/>
              </a:rPr>
              <a:t>Page</a:t>
            </a:r>
            <a:r>
              <a:rPr sz="850" spc="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4y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5940" y="9897796"/>
            <a:ext cx="7260824" cy="2133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0341" y="1511951"/>
            <a:ext cx="5901324" cy="426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603" y="1271136"/>
            <a:ext cx="7282161" cy="18289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795581" y="3689955"/>
            <a:ext cx="5895340" cy="0"/>
          </a:xfrm>
          <a:custGeom>
            <a:avLst/>
            <a:gdLst/>
            <a:ahLst/>
            <a:cxnLst/>
            <a:rect l="l" t="t" r="r" b="b"/>
            <a:pathLst>
              <a:path w="5895340">
                <a:moveTo>
                  <a:pt x="0" y="0"/>
                </a:moveTo>
                <a:lnTo>
                  <a:pt x="5895226" y="0"/>
                </a:lnTo>
              </a:path>
            </a:pathLst>
          </a:custGeom>
          <a:ln w="15241">
            <a:solidFill>
              <a:srgbClr val="2F6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01678" y="3543637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2F6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98629" y="2955317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2B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01678" y="2815095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2B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98629" y="2516363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23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0" name="object 10"/>
          <p:cNvGrpSpPr/>
          <p:nvPr/>
        </p:nvGrpSpPr>
        <p:grpSpPr>
          <a:xfrm>
            <a:off x="798629" y="2210009"/>
            <a:ext cx="5892800" cy="24765"/>
            <a:chOff x="798629" y="2210009"/>
            <a:chExt cx="5892800" cy="24765"/>
          </a:xfrm>
        </p:grpSpPr>
        <p:sp>
          <p:nvSpPr>
            <p:cNvPr id="11" name="object 11"/>
            <p:cNvSpPr/>
            <p:nvPr/>
          </p:nvSpPr>
          <p:spPr>
            <a:xfrm>
              <a:off x="798629" y="2229824"/>
              <a:ext cx="5892800" cy="0"/>
            </a:xfrm>
            <a:custGeom>
              <a:avLst/>
              <a:gdLst/>
              <a:ahLst/>
              <a:cxnLst/>
              <a:rect l="l" t="t" r="r" b="b"/>
              <a:pathLst>
                <a:path w="5892800">
                  <a:moveTo>
                    <a:pt x="0" y="0"/>
                  </a:moveTo>
                  <a:lnTo>
                    <a:pt x="5892178" y="0"/>
                  </a:lnTo>
                </a:path>
              </a:pathLst>
            </a:custGeom>
            <a:ln w="9144">
              <a:solidFill>
                <a:srgbClr val="235B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01678" y="2214581"/>
              <a:ext cx="5886450" cy="0"/>
            </a:xfrm>
            <a:custGeom>
              <a:avLst/>
              <a:gdLst/>
              <a:ahLst/>
              <a:cxnLst/>
              <a:rect l="l" t="t" r="r" b="b"/>
              <a:pathLst>
                <a:path w="5886450">
                  <a:moveTo>
                    <a:pt x="0" y="0"/>
                  </a:moveTo>
                  <a:lnTo>
                    <a:pt x="5886082" y="0"/>
                  </a:lnTo>
                </a:path>
              </a:pathLst>
            </a:custGeom>
            <a:ln w="9144">
              <a:solidFill>
                <a:srgbClr val="235B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798629" y="2060643"/>
            <a:ext cx="5892800" cy="24765"/>
            <a:chOff x="798629" y="2060643"/>
            <a:chExt cx="5892800" cy="24765"/>
          </a:xfrm>
        </p:grpSpPr>
        <p:sp>
          <p:nvSpPr>
            <p:cNvPr id="14" name="object 14"/>
            <p:cNvSpPr/>
            <p:nvPr/>
          </p:nvSpPr>
          <p:spPr>
            <a:xfrm>
              <a:off x="798629" y="2080457"/>
              <a:ext cx="5892800" cy="0"/>
            </a:xfrm>
            <a:custGeom>
              <a:avLst/>
              <a:gdLst/>
              <a:ahLst/>
              <a:cxnLst/>
              <a:rect l="l" t="t" r="r" b="b"/>
              <a:pathLst>
                <a:path w="5892800">
                  <a:moveTo>
                    <a:pt x="0" y="0"/>
                  </a:moveTo>
                  <a:lnTo>
                    <a:pt x="5892178" y="0"/>
                  </a:lnTo>
                </a:path>
              </a:pathLst>
            </a:custGeom>
            <a:ln w="9144">
              <a:solidFill>
                <a:srgbClr val="235B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1518005" y="2065216"/>
              <a:ext cx="414655" cy="0"/>
            </a:xfrm>
            <a:custGeom>
              <a:avLst/>
              <a:gdLst/>
              <a:ahLst/>
              <a:cxnLst/>
              <a:rect l="l" t="t" r="r" b="b"/>
              <a:pathLst>
                <a:path w="414655">
                  <a:moveTo>
                    <a:pt x="0" y="0"/>
                  </a:moveTo>
                  <a:lnTo>
                    <a:pt x="414555" y="0"/>
                  </a:lnTo>
                </a:path>
              </a:pathLst>
            </a:custGeom>
            <a:ln w="9144">
              <a:solidFill>
                <a:srgbClr val="235B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6" name="object 1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197566" y="2130753"/>
            <a:ext cx="240808" cy="204235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813304" y="2130753"/>
            <a:ext cx="249952" cy="204235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813304" y="2453873"/>
            <a:ext cx="249952" cy="749879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797686" y="2130753"/>
            <a:ext cx="841304" cy="94496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803781" y="3596981"/>
            <a:ext cx="877883" cy="115835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4575355" y="2130753"/>
            <a:ext cx="109735" cy="204235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575355" y="2865393"/>
            <a:ext cx="109735" cy="338360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769858" y="785698"/>
            <a:ext cx="240855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85" dirty="0">
                <a:solidFill>
                  <a:srgbClr val="0E5DAC"/>
                </a:solidFill>
                <a:latin typeface="Arial MT"/>
                <a:cs typeface="Arial MT"/>
              </a:rPr>
              <a:t>F4.</a:t>
            </a:r>
            <a:r>
              <a:rPr sz="1250" spc="-20" dirty="0">
                <a:solidFill>
                  <a:srgbClr val="0E5DAC"/>
                </a:solidFill>
                <a:latin typeface="Arial MT"/>
                <a:cs typeface="Arial MT"/>
              </a:rPr>
              <a:t> Statement</a:t>
            </a:r>
            <a:r>
              <a:rPr sz="1250" spc="-10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E5DAC"/>
                </a:solidFill>
                <a:latin typeface="Arial MT"/>
                <a:cs typeface="Arial MT"/>
              </a:rPr>
              <a:t>of</a:t>
            </a:r>
            <a:r>
              <a:rPr sz="1250" spc="-45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spc="-55" dirty="0">
                <a:solidFill>
                  <a:srgbClr val="0E5DAC"/>
                </a:solidFill>
                <a:latin typeface="Arial MT"/>
                <a:cs typeface="Arial MT"/>
              </a:rPr>
              <a:t>changes</a:t>
            </a:r>
            <a:r>
              <a:rPr sz="1250" spc="-5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E5DAC"/>
                </a:solidFill>
                <a:latin typeface="Arial MT"/>
                <a:cs typeface="Arial MT"/>
              </a:rPr>
              <a:t>in</a:t>
            </a:r>
            <a:r>
              <a:rPr sz="1250" spc="95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E5DAC"/>
                </a:solidFill>
                <a:latin typeface="Arial MT"/>
                <a:cs typeface="Arial MT"/>
              </a:rPr>
              <a:t>equity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54192" y="10022081"/>
            <a:ext cx="93980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3115416" y="10019032"/>
            <a:ext cx="11214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9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6" name="object 5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8747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D3D3D"/>
                </a:solidFill>
                <a:latin typeface="Arial MT"/>
                <a:cs typeface="Arial MT"/>
              </a:rPr>
              <a:t>Page</a:t>
            </a:r>
            <a:r>
              <a:rPr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pc="-25" dirty="0">
                <a:latin typeface="Arial MT"/>
                <a:cs typeface="Arial MT"/>
              </a:rPr>
              <a:t>42</a:t>
            </a:r>
          </a:p>
        </p:txBody>
      </p:sp>
      <p:sp>
        <p:nvSpPr>
          <p:cNvPr id="24" name="object 24"/>
          <p:cNvSpPr txBox="1"/>
          <p:nvPr/>
        </p:nvSpPr>
        <p:spPr>
          <a:xfrm>
            <a:off x="811551" y="2080203"/>
            <a:ext cx="11976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212121"/>
                </a:solidFill>
                <a:latin typeface="Arial MT"/>
                <a:cs typeface="Arial MT"/>
              </a:rPr>
              <a:t>April</a:t>
            </a:r>
            <a:r>
              <a:rPr sz="850" spc="-5" dirty="0">
                <a:solidFill>
                  <a:srgbClr val="21212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2023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08144" y="2226523"/>
            <a:ext cx="1838325" cy="283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>
              <a:lnSpc>
                <a:spcPts val="1015"/>
              </a:lnSpc>
              <a:spcBef>
                <a:spcPts val="100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ts val="1015"/>
              </a:lnSpc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comprehensive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loss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9391" y="2499342"/>
            <a:ext cx="2014220" cy="324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70">
              <a:lnSpc>
                <a:spcPct val="1153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Total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comprehensive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year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Issue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83838"/>
                </a:solidFill>
                <a:latin typeface="Arial MT"/>
                <a:cs typeface="Arial MT"/>
              </a:rPr>
              <a:t>ordinary</a:t>
            </a:r>
            <a:r>
              <a:rPr sz="850" spc="3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shares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902243" y="1668685"/>
            <a:ext cx="10928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25" dirty="0">
                <a:solidFill>
                  <a:srgbClr val="333333"/>
                </a:solidFill>
                <a:latin typeface="Arial"/>
                <a:cs typeface="Arial"/>
              </a:rPr>
              <a:t>Hedging</a:t>
            </a:r>
            <a:r>
              <a:rPr sz="850" b="1" spc="2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Accumulated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2981355" y="1540656"/>
            <a:ext cx="461009" cy="548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2065" algn="r">
              <a:lnSpc>
                <a:spcPts val="1015"/>
              </a:lnSpc>
              <a:spcBef>
                <a:spcPts val="100"/>
              </a:spcBef>
            </a:pPr>
            <a:r>
              <a:rPr sz="850" spc="-50" dirty="0">
                <a:solidFill>
                  <a:srgbClr val="333333"/>
                </a:solidFill>
                <a:latin typeface="Arial MT"/>
                <a:cs typeface="Arial MT"/>
              </a:rPr>
              <a:t>Called</a:t>
            </a:r>
            <a:r>
              <a:rPr sz="850" spc="3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up</a:t>
            </a:r>
            <a:endParaRPr sz="850">
              <a:latin typeface="Arial MT"/>
              <a:cs typeface="Arial MT"/>
            </a:endParaRPr>
          </a:p>
          <a:p>
            <a:pPr marR="9525" algn="r">
              <a:lnSpc>
                <a:spcPts val="1015"/>
              </a:lnSpc>
            </a:pP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Share</a:t>
            </a:r>
            <a:endParaRPr sz="850">
              <a:latin typeface="Arial MT"/>
              <a:cs typeface="Arial MT"/>
            </a:endParaRPr>
          </a:p>
          <a:p>
            <a:pPr marR="8255" algn="r">
              <a:lnSpc>
                <a:spcPct val="100000"/>
              </a:lnSpc>
              <a:spcBef>
                <a:spcPts val="35"/>
              </a:spcBef>
            </a:pP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Capital</a:t>
            </a:r>
            <a:endParaRPr sz="850">
              <a:latin typeface="Arial MT"/>
              <a:cs typeface="Arial MT"/>
            </a:endParaRPr>
          </a:p>
          <a:p>
            <a:pPr marL="299085">
              <a:lnSpc>
                <a:spcPct val="100000"/>
              </a:lnSpc>
              <a:spcBef>
                <a:spcPts val="10"/>
              </a:spcBef>
            </a:pPr>
            <a:r>
              <a:rPr sz="850" spc="-35" dirty="0">
                <a:solidFill>
                  <a:srgbClr val="333333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616481" y="1540656"/>
            <a:ext cx="448945" cy="54864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60655" algn="just">
              <a:lnSpc>
                <a:spcPct val="101200"/>
              </a:lnSpc>
              <a:spcBef>
                <a:spcPts val="85"/>
              </a:spcBef>
            </a:pPr>
            <a:r>
              <a:rPr sz="850" spc="-55" dirty="0">
                <a:solidFill>
                  <a:srgbClr val="333333"/>
                </a:solidFill>
                <a:latin typeface="Arial MT"/>
                <a:cs typeface="Arial MT"/>
              </a:rPr>
              <a:t>Share</a:t>
            </a:r>
            <a:r>
              <a:rPr sz="850" spc="50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b="1" spc="-50" dirty="0">
                <a:solidFill>
                  <a:srgbClr val="333333"/>
                </a:solidFill>
                <a:latin typeface="Arial"/>
                <a:cs typeface="Arial"/>
              </a:rPr>
              <a:t>premium</a:t>
            </a:r>
            <a:r>
              <a:rPr sz="850" b="1" spc="-1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account</a:t>
            </a:r>
            <a:endParaRPr sz="850">
              <a:latin typeface="Arial MT"/>
              <a:cs typeface="Arial MT"/>
            </a:endParaRPr>
          </a:p>
          <a:p>
            <a:pPr marL="288290">
              <a:lnSpc>
                <a:spcPct val="100000"/>
              </a:lnSpc>
              <a:spcBef>
                <a:spcPts val="15"/>
              </a:spcBef>
            </a:pPr>
            <a:r>
              <a:rPr sz="850" spc="-30" dirty="0">
                <a:solidFill>
                  <a:srgbClr val="333333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128896" y="1540656"/>
            <a:ext cx="572770" cy="54864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8255" indent="220979">
              <a:lnSpc>
                <a:spcPts val="1010"/>
              </a:lnSpc>
              <a:spcBef>
                <a:spcPts val="140"/>
              </a:spcBef>
            </a:pPr>
            <a:r>
              <a:rPr sz="850" spc="-30" dirty="0">
                <a:solidFill>
                  <a:srgbClr val="333333"/>
                </a:solidFill>
                <a:latin typeface="Arial MT"/>
                <a:cs typeface="Arial MT"/>
              </a:rPr>
              <a:t>Capital </a:t>
            </a: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redemption</a:t>
            </a:r>
            <a:endParaRPr sz="850">
              <a:latin typeface="Arial MT"/>
              <a:cs typeface="Arial MT"/>
            </a:endParaRPr>
          </a:p>
          <a:p>
            <a:pPr marL="222885">
              <a:lnSpc>
                <a:spcPct val="100000"/>
              </a:lnSpc>
              <a:spcBef>
                <a:spcPts val="5"/>
              </a:spcBef>
            </a:pPr>
            <a:r>
              <a:rPr sz="850" spc="-30" dirty="0">
                <a:solidFill>
                  <a:srgbClr val="333333"/>
                </a:solidFill>
                <a:latin typeface="Arial MT"/>
                <a:cs typeface="Arial MT"/>
              </a:rPr>
              <a:t>reserve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10"/>
              </a:spcBef>
            </a:pP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967153" y="1802810"/>
            <a:ext cx="365125" cy="286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reserve</a:t>
            </a:r>
            <a:endParaRPr sz="850">
              <a:latin typeface="Arial MT"/>
              <a:cs typeface="Arial MT"/>
            </a:endParaRPr>
          </a:p>
          <a:p>
            <a:pPr marL="203200">
              <a:lnSpc>
                <a:spcPct val="100000"/>
              </a:lnSpc>
              <a:spcBef>
                <a:spcPts val="10"/>
              </a:spcBef>
            </a:pP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707970" y="1802810"/>
            <a:ext cx="300990" cy="286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333333"/>
                </a:solidFill>
                <a:latin typeface="Arial MT"/>
                <a:cs typeface="Arial MT"/>
              </a:rPr>
              <a:t>losses</a:t>
            </a:r>
            <a:endParaRPr sz="850">
              <a:latin typeface="Arial MT"/>
              <a:cs typeface="Arial MT"/>
            </a:endParaRPr>
          </a:p>
          <a:p>
            <a:pPr marL="139065">
              <a:lnSpc>
                <a:spcPct val="100000"/>
              </a:lnSpc>
              <a:spcBef>
                <a:spcPts val="10"/>
              </a:spcBef>
            </a:pP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273701" y="2668525"/>
            <a:ext cx="18796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75" spc="-157" baseline="3267" dirty="0">
                <a:solidFill>
                  <a:srgbClr val="333333"/>
                </a:solidFill>
                <a:latin typeface="Arial MT"/>
                <a:cs typeface="Arial MT"/>
              </a:rPr>
              <a:t>10</a:t>
            </a:r>
            <a:r>
              <a:rPr sz="850" spc="-105" dirty="0">
                <a:solidFill>
                  <a:srgbClr val="545454"/>
                </a:solidFill>
                <a:latin typeface="Arial MT"/>
                <a:cs typeface="Arial MT"/>
              </a:rPr>
              <a:t>"</a:t>
            </a:r>
            <a:r>
              <a:rPr sz="1275" spc="-157" baseline="3267" dirty="0">
                <a:solidFill>
                  <a:srgbClr val="333333"/>
                </a:solidFill>
                <a:latin typeface="Arial MT"/>
                <a:cs typeface="Arial MT"/>
              </a:rPr>
              <a:t>0</a:t>
            </a:r>
            <a:endParaRPr sz="1275" baseline="3267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810834" y="2798078"/>
            <a:ext cx="2649855" cy="909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marR="8890">
              <a:lnSpc>
                <a:spcPct val="112999"/>
              </a:lnSpc>
              <a:spcBef>
                <a:spcPts val="100"/>
              </a:spcBef>
              <a:tabLst>
                <a:tab pos="2386965" algn="l"/>
              </a:tabLst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2024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65" dirty="0">
                <a:solidFill>
                  <a:srgbClr val="2F2F2F"/>
                </a:solidFill>
                <a:latin typeface="Arial MT"/>
                <a:cs typeface="Arial MT"/>
              </a:rPr>
              <a:t>Z,342</a:t>
            </a:r>
            <a:r>
              <a:rPr sz="850" spc="50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ts val="1010"/>
              </a:lnSpc>
              <a:tabLst>
                <a:tab pos="2623820" algn="l"/>
              </a:tabLst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</a:t>
            </a:r>
            <a:r>
              <a:rPr sz="850" u="heavy" spc="-60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omprehensive</a:t>
            </a:r>
            <a:r>
              <a:rPr sz="850" u="heavy" spc="50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 </a:t>
            </a:r>
            <a:r>
              <a:rPr sz="850" u="heavy" spc="-45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gain</a:t>
            </a:r>
            <a:r>
              <a:rPr sz="850" u="heavy" spc="10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 </a:t>
            </a:r>
            <a:r>
              <a:rPr sz="850" u="heavy" spc="-20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for</a:t>
            </a:r>
            <a:r>
              <a:rPr sz="850" u="heavy" spc="-15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 </a:t>
            </a:r>
            <a:r>
              <a:rPr sz="850" u="heavy" spc="-45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the</a:t>
            </a:r>
            <a:r>
              <a:rPr sz="850" u="heavy" spc="-15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 </a:t>
            </a:r>
            <a:r>
              <a:rPr sz="850" u="heavy" spc="-10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financial</a:t>
            </a:r>
            <a:r>
              <a:rPr sz="850" u="heavy" dirty="0">
                <a:solidFill>
                  <a:srgbClr val="3F3F3F"/>
                </a:solidFill>
                <a:uFill>
                  <a:solidFill>
                    <a:srgbClr val="2B609C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Total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comprehensive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endParaRPr sz="850">
              <a:latin typeface="Arial MT"/>
              <a:cs typeface="Arial MT"/>
            </a:endParaRPr>
          </a:p>
          <a:p>
            <a:pPr marL="13970">
              <a:lnSpc>
                <a:spcPct val="100000"/>
              </a:lnSpc>
              <a:spcBef>
                <a:spcPts val="130"/>
              </a:spcBef>
              <a:tabLst>
                <a:tab pos="2476500" algn="l"/>
              </a:tabLst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Issue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ordinary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shares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45" dirty="0">
                <a:solidFill>
                  <a:srgbClr val="333333"/>
                </a:solidFill>
                <a:latin typeface="Arial MT"/>
                <a:cs typeface="Arial MT"/>
              </a:rPr>
              <a:t>866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ct val="100000"/>
              </a:lnSpc>
              <a:spcBef>
                <a:spcPts val="180"/>
              </a:spcBef>
              <a:tabLst>
                <a:tab pos="2385060" algn="l"/>
              </a:tabLst>
            </a:pPr>
            <a:r>
              <a:rPr sz="1275" spc="-82" baseline="3267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1275" spc="-2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27" baseline="3267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1275" spc="-7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1275" spc="15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44" baseline="3267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1275" spc="-11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0" baseline="3267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1275" spc="-22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0" baseline="3267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30" dirty="0">
                <a:solidFill>
                  <a:srgbClr val="333333"/>
                </a:solidFill>
                <a:latin typeface="Arial MT"/>
                <a:cs typeface="Arial MT"/>
              </a:rPr>
              <a:t>3,208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805328" y="3552528"/>
            <a:ext cx="2686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333333"/>
                </a:solidFill>
                <a:latin typeface="Arial MT"/>
                <a:cs typeface="Arial MT"/>
              </a:rPr>
              <a:t>4,523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83802" y="9560707"/>
            <a:ext cx="33978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Notes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related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statements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forming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part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these</a:t>
            </a:r>
            <a:r>
              <a:rPr sz="850" spc="18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appear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pages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é3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70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561283" y="3549480"/>
            <a:ext cx="1422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33333"/>
                </a:solidFill>
                <a:latin typeface="Arial MT"/>
                <a:cs typeface="Arial MT"/>
              </a:rPr>
              <a:t>4</a:t>
            </a:r>
            <a:r>
              <a:rPr sz="850" spc="-100" dirty="0">
                <a:solidFill>
                  <a:srgbClr val="525252"/>
                </a:solidFill>
                <a:latin typeface="Arial MT"/>
                <a:cs typeface="Arial MT"/>
              </a:rPr>
              <a:t>"</a:t>
            </a:r>
            <a:r>
              <a:rPr sz="850" spc="-100" dirty="0">
                <a:solidFill>
                  <a:srgbClr val="333333"/>
                </a:solidFill>
                <a:latin typeface="Arial MT"/>
                <a:cs typeface="Arial MT"/>
              </a:rPr>
              <a:t>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114424" y="2080203"/>
            <a:ext cx="2095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2B2B2B"/>
                </a:solidFill>
                <a:latin typeface="Arial MT"/>
                <a:cs typeface="Arial MT"/>
              </a:rPr>
              <a:t>{82}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189258" y="2522207"/>
            <a:ext cx="1397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80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5165760" y="2814843"/>
            <a:ext cx="1612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2F2F2F"/>
                </a:solidFill>
                <a:latin typeface="Arial MT"/>
                <a:cs typeface="Arial MT"/>
              </a:rPr>
              <a:t>(2}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171856" y="3552528"/>
            <a:ext cx="1587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2F2F2F"/>
                </a:solidFill>
                <a:latin typeface="Arial MT"/>
                <a:cs typeface="Arial MT"/>
              </a:rPr>
              <a:t>(2)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6362387" y="1671734"/>
            <a:ext cx="329565" cy="420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9215">
              <a:lnSpc>
                <a:spcPct val="100000"/>
              </a:lnSpc>
              <a:spcBef>
                <a:spcPts val="100"/>
              </a:spcBef>
            </a:pPr>
            <a:r>
              <a:rPr sz="850" spc="-10" dirty="0">
                <a:solidFill>
                  <a:srgbClr val="2D2D2D"/>
                </a:solidFill>
                <a:latin typeface="Arial MT"/>
                <a:cs typeface="Arial MT"/>
              </a:rPr>
              <a:t>Total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850" b="1" spc="-35" dirty="0">
                <a:solidFill>
                  <a:srgbClr val="2D2D2D"/>
                </a:solidFill>
                <a:latin typeface="Arial"/>
                <a:cs typeface="Arial"/>
              </a:rPr>
              <a:t>Equity</a:t>
            </a:r>
            <a:endParaRPr sz="850">
              <a:latin typeface="Arial"/>
              <a:cs typeface="Arial"/>
            </a:endParaRPr>
          </a:p>
          <a:p>
            <a:pPr marL="161290">
              <a:lnSpc>
                <a:spcPct val="100000"/>
              </a:lnSpc>
              <a:spcBef>
                <a:spcPts val="35"/>
              </a:spcBef>
            </a:pPr>
            <a:r>
              <a:rPr sz="850" spc="-25" dirty="0">
                <a:solidFill>
                  <a:srgbClr val="2D2D2D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189258" y="2366743"/>
            <a:ext cx="1397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80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815027" y="2221951"/>
            <a:ext cx="313055" cy="3003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60"/>
              </a:spcBef>
            </a:pPr>
            <a:r>
              <a:rPr sz="850" spc="-65" dirty="0">
                <a:solidFill>
                  <a:srgbClr val="333333"/>
                </a:solidFill>
                <a:latin typeface="Arial MT"/>
                <a:cs typeface="Arial MT"/>
              </a:rPr>
              <a:t>(1,229)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60"/>
              </a:spcBef>
            </a:pP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(433)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296643" y="2221951"/>
            <a:ext cx="353695" cy="3003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8255" algn="r">
              <a:lnSpc>
                <a:spcPct val="100000"/>
              </a:lnSpc>
              <a:spcBef>
                <a:spcPts val="160"/>
              </a:spcBef>
            </a:pPr>
            <a:r>
              <a:rPr sz="850" spc="-25" dirty="0">
                <a:solidFill>
                  <a:srgbClr val="2D2D2D"/>
                </a:solidFill>
                <a:latin typeface="Arial MT"/>
                <a:cs typeface="Arial MT"/>
              </a:rPr>
              <a:t>(12M9)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60"/>
              </a:spcBef>
            </a:pPr>
            <a:r>
              <a:rPr sz="850" spc="-10" dirty="0">
                <a:solidFill>
                  <a:srgbClr val="2D2D2D"/>
                </a:solidFill>
                <a:latin typeface="Arial MT"/>
                <a:cs typeface="Arial MT"/>
              </a:rPr>
              <a:t>(353)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827727" y="2522207"/>
            <a:ext cx="2876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33333"/>
                </a:solidFill>
                <a:latin typeface="Arial MT"/>
                <a:cs typeface="Arial MT"/>
              </a:rPr>
              <a:t>(1,662)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059453" y="2659380"/>
            <a:ext cx="342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333333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296643" y="2514586"/>
            <a:ext cx="360045" cy="3003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14604" algn="r">
              <a:lnSpc>
                <a:spcPct val="100000"/>
              </a:lnSpc>
              <a:spcBef>
                <a:spcPts val="160"/>
              </a:spcBef>
            </a:pPr>
            <a:r>
              <a:rPr sz="850" spc="-20" dirty="0">
                <a:solidFill>
                  <a:srgbClr val="2D2D2D"/>
                </a:solidFill>
                <a:latin typeface="Arial MT"/>
                <a:cs typeface="Arial MT"/>
              </a:rPr>
              <a:t>(1,582)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60"/>
              </a:spcBef>
            </a:pPr>
            <a:r>
              <a:rPr sz="850" spc="-25" dirty="0">
                <a:solidFill>
                  <a:srgbClr val="2D2D2D"/>
                </a:solidFill>
                <a:latin typeface="Arial MT"/>
                <a:cs typeface="Arial MT"/>
              </a:rPr>
              <a:t>100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5778449" y="2817891"/>
            <a:ext cx="3505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2D2D2D"/>
                </a:solidFill>
                <a:latin typeface="Arial MT"/>
                <a:cs typeface="Arial MT"/>
              </a:rPr>
              <a:t>(7,995)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6336270" y="2817891"/>
            <a:ext cx="3505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2A2A2A"/>
                </a:solidFill>
                <a:latin typeface="Arial MT"/>
                <a:cs typeface="Arial MT"/>
              </a:rPr>
              <a:t>(1,085)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5900884" y="2956588"/>
            <a:ext cx="227329" cy="44958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60"/>
              </a:spcBef>
            </a:pPr>
            <a:r>
              <a:rPr sz="850" spc="-70" dirty="0">
                <a:solidFill>
                  <a:srgbClr val="333333"/>
                </a:solidFill>
                <a:latin typeface="Arial MT"/>
                <a:cs typeface="Arial MT"/>
              </a:rPr>
              <a:t>(477)</a:t>
            </a:r>
            <a:endParaRPr sz="850">
              <a:latin typeface="Arial MT"/>
              <a:cs typeface="Arial MT"/>
            </a:endParaRPr>
          </a:p>
          <a:p>
            <a:pPr algn="r">
              <a:lnSpc>
                <a:spcPct val="100000"/>
              </a:lnSpc>
              <a:spcBef>
                <a:spcPts val="60"/>
              </a:spcBef>
            </a:pPr>
            <a:r>
              <a:rPr sz="850" spc="-50" dirty="0">
                <a:solidFill>
                  <a:srgbClr val="333333"/>
                </a:solidFill>
                <a:latin typeface="Arial MT"/>
                <a:cs typeface="Arial MT"/>
              </a:rPr>
              <a:t>6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155"/>
              </a:spcBef>
            </a:pPr>
            <a:r>
              <a:rPr sz="850" spc="-70" dirty="0">
                <a:solidFill>
                  <a:srgbClr val="333333"/>
                </a:solidFill>
                <a:latin typeface="Arial MT"/>
                <a:cs typeface="Arial MT"/>
              </a:rPr>
              <a:t>(471)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6059453" y="3403162"/>
            <a:ext cx="342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333333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6424668" y="2956588"/>
            <a:ext cx="271145" cy="60198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R="13335" algn="r">
              <a:lnSpc>
                <a:spcPct val="100000"/>
              </a:lnSpc>
              <a:spcBef>
                <a:spcPts val="160"/>
              </a:spcBef>
            </a:pPr>
            <a:r>
              <a:rPr sz="850" spc="-20" dirty="0">
                <a:solidFill>
                  <a:srgbClr val="2D2D2D"/>
                </a:solidFill>
                <a:latin typeface="Arial MT"/>
                <a:cs typeface="Arial MT"/>
              </a:rPr>
              <a:t>(477)</a:t>
            </a:r>
            <a:endParaRPr sz="850">
              <a:latin typeface="Arial MT"/>
              <a:cs typeface="Arial MT"/>
            </a:endParaRPr>
          </a:p>
          <a:p>
            <a:pPr marR="7620" algn="r">
              <a:lnSpc>
                <a:spcPct val="100000"/>
              </a:lnSpc>
              <a:spcBef>
                <a:spcPts val="60"/>
              </a:spcBef>
            </a:pPr>
            <a:r>
              <a:rPr sz="850" spc="-50" dirty="0">
                <a:solidFill>
                  <a:srgbClr val="2D2D2D"/>
                </a:solidFill>
                <a:latin typeface="Arial MT"/>
                <a:cs typeface="Arial MT"/>
              </a:rPr>
              <a:t>6</a:t>
            </a:r>
            <a:endParaRPr sz="850">
              <a:latin typeface="Arial MT"/>
              <a:cs typeface="Arial MT"/>
            </a:endParaRPr>
          </a:p>
          <a:p>
            <a:pPr marR="13335" algn="r">
              <a:lnSpc>
                <a:spcPct val="100000"/>
              </a:lnSpc>
              <a:spcBef>
                <a:spcPts val="155"/>
              </a:spcBef>
            </a:pPr>
            <a:r>
              <a:rPr sz="850" spc="-20" dirty="0">
                <a:solidFill>
                  <a:srgbClr val="2D2D2D"/>
                </a:solidFill>
                <a:latin typeface="Arial MT"/>
                <a:cs typeface="Arial MT"/>
              </a:rPr>
              <a:t>(471)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180"/>
              </a:spcBef>
            </a:pPr>
            <a:r>
              <a:rPr sz="850" spc="-25" dirty="0">
                <a:solidFill>
                  <a:srgbClr val="2D2D2D"/>
                </a:solidFill>
                <a:latin typeface="Arial MT"/>
                <a:cs typeface="Arial MT"/>
              </a:rPr>
              <a:t>866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39878"/>
            <a:ext cx="7285210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40653"/>
            <a:ext cx="7215101" cy="30482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0340" y="5340603"/>
            <a:ext cx="97542" cy="82303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44951" y="764105"/>
            <a:ext cx="3637279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90" dirty="0">
                <a:solidFill>
                  <a:srgbClr val="0856AE"/>
                </a:solidFill>
                <a:latin typeface="Arial MT"/>
                <a:cs typeface="Arial MT"/>
              </a:rPr>
              <a:t>F5. </a:t>
            </a:r>
            <a:r>
              <a:rPr sz="1300" spc="-50" dirty="0">
                <a:solidFill>
                  <a:srgbClr val="0856AE"/>
                </a:solidFill>
                <a:latin typeface="Arial MT"/>
                <a:cs typeface="Arial MT"/>
              </a:rPr>
              <a:t>Presentation</a:t>
            </a:r>
            <a:r>
              <a:rPr sz="1300" spc="2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6AE"/>
                </a:solidFill>
                <a:latin typeface="Arial MT"/>
                <a:cs typeface="Arial MT"/>
              </a:rPr>
              <a:t>of</a:t>
            </a:r>
            <a:r>
              <a:rPr sz="1300" spc="-55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65" dirty="0">
                <a:solidFill>
                  <a:srgbClr val="0856AE"/>
                </a:solidFill>
                <a:latin typeface="Arial MT"/>
                <a:cs typeface="Arial MT"/>
              </a:rPr>
              <a:t>accounts</a:t>
            </a:r>
            <a:r>
              <a:rPr sz="1300" spc="-2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60" dirty="0">
                <a:solidFill>
                  <a:srgbClr val="0856AE"/>
                </a:solidFill>
                <a:latin typeface="Arial MT"/>
                <a:cs typeface="Arial MT"/>
              </a:rPr>
              <a:t>and</a:t>
            </a:r>
            <a:r>
              <a:rPr sz="1300" spc="-5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40" dirty="0">
                <a:solidFill>
                  <a:srgbClr val="0856AE"/>
                </a:solidFill>
                <a:latin typeface="Arial MT"/>
                <a:cs typeface="Arial MT"/>
              </a:rPr>
              <a:t>accounting</a:t>
            </a:r>
            <a:r>
              <a:rPr sz="1300" spc="9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856AE"/>
                </a:solidFill>
                <a:latin typeface="Arial MT"/>
                <a:cs typeface="Arial MT"/>
              </a:rPr>
              <a:t>policies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54192" y="10022081"/>
            <a:ext cx="93980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115416" y="10019032"/>
            <a:ext cx="11214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9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78747" rIns="0" bIns="0" rtlCol="0">
            <a:spAutoFit/>
          </a:bodyPr>
          <a:lstStyle/>
          <a:p>
            <a:pPr marL="6731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D3D3D"/>
                </a:solidFill>
                <a:latin typeface="Arial MT"/>
                <a:cs typeface="Arial MT"/>
              </a:rPr>
              <a:t>Page</a:t>
            </a:r>
            <a:r>
              <a:rPr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pc="-25" dirty="0">
                <a:latin typeface="Arial MT"/>
                <a:cs typeface="Arial MT"/>
              </a:rPr>
              <a:t>43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8427" y="1360808"/>
            <a:ext cx="9994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856AE"/>
                </a:solidFill>
                <a:latin typeface="Arial MT"/>
                <a:cs typeface="Arial MT"/>
              </a:rPr>
              <a:t>I</a:t>
            </a:r>
            <a:r>
              <a:rPr sz="850" spc="-1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0856AE"/>
                </a:solidFill>
                <a:latin typeface="Arial MT"/>
                <a:cs typeface="Arial MT"/>
              </a:rPr>
              <a:t>Basis</a:t>
            </a:r>
            <a:r>
              <a:rPr sz="850" spc="2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856AE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0856AE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56AE"/>
                </a:solidFill>
                <a:latin typeface="Arial MT"/>
                <a:cs typeface="Arial MT"/>
              </a:rPr>
              <a:t>preparation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814824" y="1351663"/>
            <a:ext cx="2839720" cy="145415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5240" marR="17780" indent="-3175" algn="just">
              <a:lnSpc>
                <a:spcPct val="103499"/>
              </a:lnSpc>
              <a:spcBef>
                <a:spcPts val="6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mitigating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actions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could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take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limit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adverse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consequences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liquidity.</a:t>
            </a:r>
            <a:endParaRPr sz="850">
              <a:latin typeface="Arial MT"/>
              <a:cs typeface="Arial MT"/>
            </a:endParaRPr>
          </a:p>
          <a:p>
            <a:pPr marL="18415" indent="-3175" algn="just">
              <a:lnSpc>
                <a:spcPts val="1010"/>
              </a:lnSpc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previous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years,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wider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group.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endParaRPr sz="850">
              <a:latin typeface="Arial MT"/>
              <a:cs typeface="Arial MT"/>
            </a:endParaRPr>
          </a:p>
          <a:p>
            <a:pPr marL="15240" marR="5080" indent="3175" algn="just">
              <a:lnSpc>
                <a:spcPct val="99800"/>
              </a:lnSpc>
              <a:spcBef>
                <a:spcPts val="1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benefited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parent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settle historic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indebtedness,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fund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operating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losses,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invest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working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capital.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support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proceeds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£866m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2024/25.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£t00m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2023/24,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arranging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bank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either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direct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or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indirect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via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group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companies.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Further,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 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period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April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June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Z025,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additional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£t2Qm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provided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Business.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1756" y="1613816"/>
            <a:ext cx="2839720" cy="542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635" algn="just">
              <a:lnSpc>
                <a:spcPct val="99600"/>
              </a:lnSpc>
              <a:spcBef>
                <a:spcPts val="105"/>
              </a:spcBef>
            </a:pP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private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shares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incorporated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domiciled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United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Kingdom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2006.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functional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presentational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currency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sterling.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9639" y="2263101"/>
            <a:ext cx="284289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" algn="just">
              <a:lnSpc>
                <a:spcPct val="100000"/>
              </a:lnSpc>
              <a:spcBef>
                <a:spcPts val="100"/>
              </a:spcBef>
            </a:pP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prepared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2006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using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Reporting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Standard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01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‘Reduced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Once/osure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i="1" spc="-40" dirty="0">
                <a:solidFill>
                  <a:srgbClr val="3F3F3F"/>
                </a:solidFill>
                <a:latin typeface="Arial"/>
                <a:cs typeface="Arial"/>
              </a:rPr>
              <a:t>Fromewor£’.</a:t>
            </a:r>
            <a:endParaRPr sz="8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51379" y="2784359"/>
            <a:ext cx="2835275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indent="1270" algn="just">
              <a:lnSpc>
                <a:spcPts val="1010"/>
              </a:lnSpc>
              <a:spcBef>
                <a:spcPts val="14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exemptions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IFRS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have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applied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preparation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FRS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101: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792192" y="2912387"/>
            <a:ext cx="2914015" cy="300545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38100" marR="52705" indent="5080" algn="r">
              <a:lnSpc>
                <a:spcPct val="100800"/>
              </a:lnSpc>
              <a:spcBef>
                <a:spcPts val="9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15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2023,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ąnnounced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joint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agreement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proposal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invest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state-of-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the-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art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electńc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arc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furnace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(‘EAF’)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steelmaking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Talbot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site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capital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£1.25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billion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inclusive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grant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up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£500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million,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subject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regulatory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approvals,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consultation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processes,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finalisation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detailed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terms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conditions.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joint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agreement,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agreed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proposal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proceeded,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would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inject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least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£1,000a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£750m </a:t>
            </a:r>
            <a:r>
              <a:rPr sz="1050" baseline="3968" dirty="0">
                <a:solidFill>
                  <a:srgbClr val="3F3F3F"/>
                </a:solidFill>
                <a:latin typeface="Arial MT"/>
                <a:cs typeface="Arial MT"/>
              </a:rPr>
              <a:t>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capital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covered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grant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č250m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cover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certain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restructuring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interim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7" baseline="9803" dirty="0">
                <a:solidFill>
                  <a:srgbClr val="3F3F3F"/>
                </a:solidFill>
                <a:latin typeface="Arial MT"/>
                <a:cs typeface="Arial MT"/>
              </a:rPr>
              <a:t>cash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would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incur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</a:t>
            </a:r>
            <a:r>
              <a:rPr sz="1050" spc="-97" baseline="3968" dirty="0">
                <a:solidFill>
                  <a:srgbClr val="3F3F3F"/>
                </a:solidFill>
                <a:latin typeface="Arial MT"/>
                <a:cs typeface="Arial MT"/>
              </a:rPr>
              <a:t>O</a:t>
            </a:r>
            <a:r>
              <a:rPr sz="1050" spc="277" baseline="3968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</a:t>
            </a:r>
            <a:r>
              <a:rPr sz="1050" spc="-75" baseline="3968" dirty="0">
                <a:solidFill>
                  <a:srgbClr val="3F3F3F"/>
                </a:solidFill>
                <a:latin typeface="Arial MT"/>
                <a:cs typeface="Arial MT"/>
              </a:rPr>
              <a:t>5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aIto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close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heavy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Port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Talbot.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formal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Grant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Agreement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(‘GFA’)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beMeen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TSUK.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endParaRPr sz="850">
              <a:latin typeface="Arial MT"/>
              <a:cs typeface="Arial MT"/>
            </a:endParaRPr>
          </a:p>
          <a:p>
            <a:pPr marL="48260" marR="48895" indent="-2540" algn="just">
              <a:lnSpc>
                <a:spcPct val="95300"/>
              </a:lnSpc>
              <a:spcBef>
                <a:spcPts val="35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reflecting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points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contained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term </a:t>
            </a:r>
            <a:r>
              <a:rPr sz="1275" spc="-104" baseline="-9803" dirty="0">
                <a:solidFill>
                  <a:srgbClr val="3F3F3F"/>
                </a:solidFill>
                <a:latin typeface="Arial MT"/>
                <a:cs typeface="Arial MT"/>
              </a:rPr>
              <a:t>sheet</a:t>
            </a:r>
            <a:r>
              <a:rPr sz="1275" spc="15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87" baseline="-9803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1275" spc="97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97" baseline="-9803" dirty="0">
                <a:solidFill>
                  <a:srgbClr val="3F3F3F"/>
                </a:solidFill>
                <a:latin typeface="Arial MT"/>
                <a:cs typeface="Arial MT"/>
              </a:rPr>
              <a:t>signed</a:t>
            </a:r>
            <a:r>
              <a:rPr sz="1275" spc="7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11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89" baseline="-9803" dirty="0">
                <a:solidFill>
                  <a:srgbClr val="3F3F3F"/>
                </a:solidFill>
                <a:latin typeface="Arial MT"/>
                <a:cs typeface="Arial MT"/>
              </a:rPr>
              <a:t>September</a:t>
            </a:r>
            <a:r>
              <a:rPr sz="1275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2024.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Following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GFA</a:t>
            </a:r>
            <a:r>
              <a:rPr sz="850" spc="4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completion</a:t>
            </a:r>
            <a:r>
              <a:rPr sz="850" spc="43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certain</a:t>
            </a:r>
            <a:r>
              <a:rPr sz="850" spc="4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52" baseline="3267" dirty="0">
                <a:solidFill>
                  <a:srgbClr val="3F3F3F"/>
                </a:solidFill>
                <a:latin typeface="Arial MT"/>
                <a:cs typeface="Arial MT"/>
              </a:rPr>
              <a:t>administrative</a:t>
            </a:r>
            <a:endParaRPr sz="1275" baseline="3267">
              <a:latin typeface="Arial MT"/>
              <a:cs typeface="Arial MT"/>
            </a:endParaRPr>
          </a:p>
          <a:p>
            <a:pPr marL="46990" marR="30480" indent="3175" algn="just">
              <a:lnSpc>
                <a:spcPct val="98400"/>
              </a:lnSpc>
              <a:spcBef>
                <a:spcPts val="100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GFA,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ability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0" baseline="-9803" dirty="0">
                <a:solidFill>
                  <a:srgbClr val="3F3F3F"/>
                </a:solidFill>
                <a:latin typeface="Arial MT"/>
                <a:cs typeface="Arial MT"/>
              </a:rPr>
              <a:t>confirmed</a:t>
            </a:r>
            <a:r>
              <a:rPr sz="1275" spc="-30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0" baseline="-9803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1275" spc="-30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12" baseline="-9803" dirty="0">
                <a:solidFill>
                  <a:srgbClr val="3F3F3F"/>
                </a:solidFill>
                <a:latin typeface="Arial MT"/>
                <a:cs typeface="Arial MT"/>
              </a:rPr>
              <a:t>£500m</a:t>
            </a:r>
            <a:r>
              <a:rPr sz="1275" spc="22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9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fund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EAF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make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from its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operating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model.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Proceeds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under the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GFA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reclaimed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one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quarter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arrears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after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paid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capital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first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5" baseline="-6535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rant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claim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paid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Qt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2025/26.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1959" y="3291900"/>
            <a:ext cx="2842260" cy="815340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87960" indent="-175260" algn="just">
              <a:lnSpc>
                <a:spcPct val="100000"/>
              </a:lnSpc>
              <a:spcBef>
                <a:spcPts val="160"/>
              </a:spcBef>
              <a:buAutoNum type="romanLcParenBoth"/>
              <a:tabLst>
                <a:tab pos="187960" algn="l"/>
              </a:tabLst>
            </a:pP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IFRS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7,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‘Financial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instruments: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Disclosures’;</a:t>
            </a:r>
            <a:endParaRPr sz="850">
              <a:latin typeface="Arial MT"/>
              <a:cs typeface="Arial MT"/>
            </a:endParaRPr>
          </a:p>
          <a:p>
            <a:pPr marL="188595" marR="5080" indent="-170180" algn="just">
              <a:lnSpc>
                <a:spcPct val="98800"/>
              </a:lnSpc>
              <a:spcBef>
                <a:spcPts val="70"/>
              </a:spcBef>
              <a:buAutoNum type="romanLcParenBoth"/>
              <a:tabLst>
                <a:tab pos="191770" algn="l"/>
              </a:tabLst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Paragraphs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91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99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IFRS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13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'Fair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measurement’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	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relation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80" dirty="0">
                <a:solidFill>
                  <a:srgbClr val="3F3F3F"/>
                </a:solidFill>
                <a:latin typeface="Arial MT"/>
                <a:cs typeface="Arial MT"/>
              </a:rPr>
              <a:t>țhe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disclosure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valuation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techniques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inputs 	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measurements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liabilities;</a:t>
            </a:r>
            <a:endParaRPr sz="850">
              <a:latin typeface="Arial MT"/>
              <a:cs typeface="Arial MT"/>
            </a:endParaRPr>
          </a:p>
          <a:p>
            <a:pPr marL="194310" marR="25400" indent="-176530" algn="just">
              <a:lnSpc>
                <a:spcPts val="1010"/>
              </a:lnSpc>
              <a:spcBef>
                <a:spcPts val="55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(i¡i)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Paragraph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38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1,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‘Presentation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statements’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-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comparative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34438" y="4101221"/>
            <a:ext cx="1035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25293" y="4082931"/>
            <a:ext cx="12776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75" spc="-82" baseline="-9803" dirty="0">
                <a:solidFill>
                  <a:srgbClr val="3F3F3F"/>
                </a:solidFill>
                <a:latin typeface="Arial MT"/>
                <a:cs typeface="Arial MT"/>
              </a:rPr>
              <a:t>paragraph</a:t>
            </a:r>
            <a:r>
              <a:rPr sz="1275" spc="60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79(a)(ivj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0" baseline="-9803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1275" spc="-37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1;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34323" y="4210268"/>
            <a:ext cx="2660015" cy="31242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5"/>
              </a:spcBef>
              <a:tabLst>
                <a:tab pos="228600" algn="l"/>
              </a:tabLst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b)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paragraph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73(e)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16,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‘Property,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33679">
              <a:lnSpc>
                <a:spcPct val="100000"/>
              </a:lnSpc>
              <a:spcBef>
                <a:spcPts val="85"/>
              </a:spcBef>
            </a:pPr>
            <a:r>
              <a:rPr sz="500" spc="-10" dirty="0">
                <a:solidFill>
                  <a:srgbClr val="3F3F3F"/>
                </a:solidFill>
                <a:latin typeface="Arial MT"/>
                <a:cs typeface="Arial MT"/>
              </a:rPr>
              <a:t>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q</a:t>
            </a:r>
            <a:r>
              <a:rPr sz="700" spc="-10" dirty="0">
                <a:solidFill>
                  <a:srgbClr val="3F3F3F"/>
                </a:solidFill>
                <a:latin typeface="Arial MT"/>
                <a:cs typeface="Arial MT"/>
              </a:rPr>
              <a:t>Lł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ipm</a:t>
            </a:r>
            <a:r>
              <a:rPr sz="500" spc="-10" dirty="0">
                <a:solidFill>
                  <a:srgbClr val="3F3F3F"/>
                </a:solidFill>
                <a:latin typeface="Arial MT"/>
                <a:cs typeface="Arial MT"/>
              </a:rPr>
              <a:t>e</a:t>
            </a:r>
            <a:r>
              <a:rPr sz="900" spc="-10" dirty="0">
                <a:solidFill>
                  <a:srgbClr val="3F3F3F"/>
                </a:solidFill>
                <a:latin typeface="Arial MT"/>
                <a:cs typeface="Arial MT"/>
              </a:rPr>
              <a:t>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t’,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34122" y="4500547"/>
            <a:ext cx="26549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1775" algn="l"/>
              </a:tabLst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c)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paragraph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118(e)</a:t>
            </a:r>
            <a:r>
              <a:rPr sz="850" spc="4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1275" spc="547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38,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7" baseline="3267" dirty="0">
                <a:solidFill>
                  <a:srgbClr val="3F3F3F"/>
                </a:solidFill>
                <a:latin typeface="Arial MT"/>
                <a:cs typeface="Arial MT"/>
              </a:rPr>
              <a:t>‘Intangible</a:t>
            </a:r>
            <a:r>
              <a:rPr sz="1275" spc="644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60" baseline="3267" dirty="0">
                <a:solidFill>
                  <a:srgbClr val="3F3F3F"/>
                </a:solidFill>
                <a:latin typeface="Arial MT"/>
                <a:cs typeface="Arial MT"/>
              </a:rPr>
              <a:t>assets’</a:t>
            </a:r>
            <a:endParaRPr sz="1275" baseline="3267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25874" y="4628574"/>
            <a:ext cx="249936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(reconciliations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52" baseline="9803" dirty="0">
                <a:solidFill>
                  <a:srgbClr val="3F3F3F"/>
                </a:solidFill>
                <a:latin typeface="Arial MT"/>
                <a:cs typeface="Arial MT"/>
              </a:rPr>
              <a:t>carrying</a:t>
            </a:r>
            <a:r>
              <a:rPr sz="1275" spc="232" baseline="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7" baseline="9803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endParaRPr sz="1275" baseline="9803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35334" y="4752030"/>
            <a:ext cx="2891790" cy="17418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430530" algn="just">
              <a:lnSpc>
                <a:spcPct val="100000"/>
              </a:lnSpc>
              <a:spcBef>
                <a:spcPts val="160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beginning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year).</a:t>
            </a:r>
            <a:endParaRPr sz="850">
              <a:latin typeface="Arial MT"/>
              <a:cs typeface="Arial MT"/>
            </a:endParaRPr>
          </a:p>
          <a:p>
            <a:pPr marL="213995" marR="33655" indent="-176530" algn="just">
              <a:lnSpc>
                <a:spcPts val="860"/>
              </a:lnSpc>
              <a:spcBef>
                <a:spcPts val="220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live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paragraphs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IO(d),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10(fł,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16,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65" baseline="13071" dirty="0">
                <a:solidFill>
                  <a:srgbClr val="3F3F3F"/>
                </a:solidFill>
                <a:latin typeface="Arial MT"/>
                <a:cs typeface="Arial MT"/>
              </a:rPr>
              <a:t>38A.</a:t>
            </a:r>
            <a:r>
              <a:rPr sz="1275" spc="75" baseline="13071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187" baseline="3267" dirty="0">
                <a:solidFill>
                  <a:srgbClr val="3F3F3F"/>
                </a:solidFill>
                <a:latin typeface="Arial MT"/>
                <a:cs typeface="Arial MT"/>
              </a:rPr>
              <a:t>38B,</a:t>
            </a:r>
            <a:r>
              <a:rPr sz="1275" spc="104" baseline="3267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38a.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38D,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40A,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40B,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40C,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40D,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11J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t34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136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endParaRPr sz="850">
              <a:latin typeface="Arial MT"/>
              <a:cs typeface="Arial MT"/>
            </a:endParaRPr>
          </a:p>
          <a:p>
            <a:pPr marL="214629" marR="1089660" indent="1270" algn="just">
              <a:lnSpc>
                <a:spcPct val="105900"/>
              </a:lnSpc>
              <a:spcBef>
                <a:spcPts val="7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Presentation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Statements.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7,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‘Statement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flows’.</a:t>
            </a:r>
            <a:endParaRPr sz="850">
              <a:latin typeface="Arial MT"/>
              <a:cs typeface="Arial MT"/>
            </a:endParaRPr>
          </a:p>
          <a:p>
            <a:pPr marL="39370" algn="just">
              <a:lnSpc>
                <a:spcPts val="1010"/>
              </a:lnSpc>
            </a:pPr>
            <a:r>
              <a:rPr sz="700" spc="-145" dirty="0">
                <a:solidFill>
                  <a:srgbClr val="3F3F3F"/>
                </a:solidFill>
                <a:latin typeface="Arial MT"/>
                <a:cs typeface="Arial MT"/>
              </a:rPr>
              <a:t>(Vİ)</a:t>
            </a:r>
            <a:r>
              <a:rPr sz="70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pąrągraphs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30</a:t>
            </a:r>
            <a:r>
              <a:rPr sz="850" spc="2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8,</a:t>
            </a:r>
            <a:endParaRPr sz="850">
              <a:latin typeface="Arial MT"/>
              <a:cs typeface="Arial MT"/>
            </a:endParaRPr>
          </a:p>
          <a:p>
            <a:pPr marL="214629" marR="31115" indent="-3175" algn="just">
              <a:lnSpc>
                <a:spcPct val="100000"/>
              </a:lnSpc>
              <a:spcBef>
                <a:spcPts val="35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‘Accounting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policies,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estimates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errors’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disc(osure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standards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yet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effective;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213360" marR="30480" indent="-175895" algn="just">
              <a:lnSpc>
                <a:spcPct val="101200"/>
              </a:lnSpc>
              <a:spcBef>
                <a:spcPts val="25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(vii)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Paragraph</a:t>
            </a:r>
            <a:r>
              <a:rPr sz="850" spc="2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17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24,</a:t>
            </a:r>
            <a:r>
              <a:rPr sz="850" spc="2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‘Related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pafty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disclosures’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disclose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management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compensation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paragraph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18A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disclose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party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transactions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Tata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companies.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60734" y="6597770"/>
            <a:ext cx="2839720" cy="5454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810" algn="just">
              <a:lnSpc>
                <a:spcPct val="100400"/>
              </a:lnSpc>
              <a:spcBef>
                <a:spcPts val="95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prepared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historical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convention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modified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revaluation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derivative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instruments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measured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 fair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2006.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60629" y="7247055"/>
            <a:ext cx="2844165" cy="1063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445" algn="just">
              <a:lnSpc>
                <a:spcPct val="100200"/>
              </a:lnSpc>
              <a:spcBef>
                <a:spcPts val="95"/>
              </a:spcBef>
            </a:pP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wholly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owned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subsidiary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Corus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ultimate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parent,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Limited.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consolidated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Europe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Limited,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publicly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available.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Therefore,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exempt.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virtue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section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400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Act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20õ6,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requirement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prepare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consolidated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statements.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address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ultimate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parent's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registered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office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Bombay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House,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24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Horny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Mody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Street,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Mumbai,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400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001.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30065" y="6018595"/>
            <a:ext cx="2837815" cy="106553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6985" algn="just">
              <a:lnSpc>
                <a:spcPct val="101200"/>
              </a:lnSpc>
              <a:spcBef>
                <a:spcPts val="85"/>
              </a:spcBef>
            </a:pP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integral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Group,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letter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Global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Holdings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Pte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("TSGH‘),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subsidiary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confirms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TSGH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2025/26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2026/27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cover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underlying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operations,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restructuring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involved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transition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model,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CAPEX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TSUK's</a:t>
            </a:r>
            <a:r>
              <a:rPr sz="850" spc="3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00" spc="-35" dirty="0">
                <a:solidFill>
                  <a:srgbClr val="3F3F3F"/>
                </a:solidFill>
                <a:latin typeface="Arial MT"/>
                <a:cs typeface="Arial MT"/>
              </a:rPr>
              <a:t>proposal.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32965" y="7189138"/>
            <a:ext cx="2831465" cy="1322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10" algn="just">
              <a:lnSpc>
                <a:spcPct val="100099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well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UK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equity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wider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mentioned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above,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own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financing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support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day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day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liquidity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requirements.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However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£255m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uncommitted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two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committed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amounting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£200m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expire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next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16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months.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letter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support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confirms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TSGH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refinancing,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repaymen(,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40" dirty="0">
                <a:solidFill>
                  <a:srgbClr val="3F3F3F"/>
                </a:solidFill>
                <a:latin typeface="Arial MT"/>
                <a:cs typeface="Arial MT"/>
              </a:rPr>
              <a:t>ąny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committed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falling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next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16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months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well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uncommitted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bank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54145" y="8391689"/>
            <a:ext cx="2846705" cy="82740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 indent="13335" algn="just">
              <a:lnSpc>
                <a:spcPct val="102099"/>
              </a:lnSpc>
              <a:spcBef>
                <a:spcPts val="160"/>
              </a:spcBef>
            </a:pP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2025,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position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č690m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primaŃly</a:t>
            </a:r>
            <a:r>
              <a:rPr sz="850" spc="3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represented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debt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£1,J87m.</a:t>
            </a:r>
            <a:r>
              <a:rPr sz="850" spc="3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assessed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compared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requirements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level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borrowing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facilities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assumed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available.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working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capital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facilities.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5110" y="9322940"/>
            <a:ext cx="283781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just">
              <a:lnSpc>
                <a:spcPct val="100000"/>
              </a:lnSpc>
              <a:spcBef>
                <a:spcPts val="100"/>
              </a:spcBef>
            </a:pP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possible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scenarios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position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(’TSUK’),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reference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(“the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cases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806344" y="8615736"/>
            <a:ext cx="2893060" cy="932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370" marR="30480" indent="-1905" algn="just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case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scenario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severe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but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plausible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downside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scenario.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believe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access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adequate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liquidity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given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undertakings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TSGH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described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above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commitments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2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contained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Grant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Fundin</a:t>
            </a:r>
            <a:r>
              <a:rPr sz="1275" spc="-67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275" spc="-37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Agreement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enable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execution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strategy.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3747" y="9894747"/>
            <a:ext cx="7306547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3747" y="1274184"/>
            <a:ext cx="7273017" cy="24386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801678" y="9246985"/>
            <a:ext cx="2777490" cy="0"/>
          </a:xfrm>
          <a:custGeom>
            <a:avLst/>
            <a:gdLst/>
            <a:ahLst/>
            <a:cxnLst/>
            <a:rect l="l" t="t" r="r" b="b"/>
            <a:pathLst>
              <a:path w="2777490">
                <a:moveTo>
                  <a:pt x="0" y="0"/>
                </a:moveTo>
                <a:lnTo>
                  <a:pt x="2776914" y="0"/>
                </a:lnTo>
              </a:path>
            </a:pathLst>
          </a:custGeom>
          <a:ln w="9144">
            <a:solidFill>
              <a:srgbClr val="386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13870" y="7222921"/>
            <a:ext cx="2764790" cy="0"/>
          </a:xfrm>
          <a:custGeom>
            <a:avLst/>
            <a:gdLst/>
            <a:ahLst/>
            <a:cxnLst/>
            <a:rect l="l" t="t" r="r" b="b"/>
            <a:pathLst>
              <a:path w="2764790">
                <a:moveTo>
                  <a:pt x="0" y="0"/>
                </a:moveTo>
                <a:lnTo>
                  <a:pt x="2764721" y="0"/>
                </a:lnTo>
              </a:path>
            </a:pathLst>
          </a:custGeom>
          <a:ln w="9144">
            <a:solidFill>
              <a:srgbClr val="4874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13870" y="6908948"/>
            <a:ext cx="2764790" cy="0"/>
          </a:xfrm>
          <a:custGeom>
            <a:avLst/>
            <a:gdLst/>
            <a:ahLst/>
            <a:cxnLst/>
            <a:rect l="l" t="t" r="r" b="b"/>
            <a:pathLst>
              <a:path w="2764790">
                <a:moveTo>
                  <a:pt x="0" y="0"/>
                </a:moveTo>
                <a:lnTo>
                  <a:pt x="2764721" y="0"/>
                </a:lnTo>
              </a:path>
            </a:pathLst>
          </a:custGeom>
          <a:ln w="9144">
            <a:solidFill>
              <a:srgbClr val="4870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01678" y="5073877"/>
            <a:ext cx="2774315" cy="0"/>
          </a:xfrm>
          <a:custGeom>
            <a:avLst/>
            <a:gdLst/>
            <a:ahLst/>
            <a:cxnLst/>
            <a:rect l="l" t="t" r="r" b="b"/>
            <a:pathLst>
              <a:path w="2774315">
                <a:moveTo>
                  <a:pt x="0" y="0"/>
                </a:moveTo>
                <a:lnTo>
                  <a:pt x="2773865" y="0"/>
                </a:lnTo>
              </a:path>
            </a:pathLst>
          </a:custGeom>
          <a:ln w="15241">
            <a:solidFill>
              <a:srgbClr val="2F70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772906" y="791794"/>
            <a:ext cx="362902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65" dirty="0">
                <a:solidFill>
                  <a:srgbClr val="0E5BAA"/>
                </a:solidFill>
                <a:latin typeface="Arial MT"/>
                <a:cs typeface="Arial MT"/>
              </a:rPr>
              <a:t>F5. </a:t>
            </a:r>
            <a:r>
              <a:rPr sz="1250" spc="-30" dirty="0">
                <a:solidFill>
                  <a:srgbClr val="0E5BAA"/>
                </a:solidFill>
                <a:latin typeface="Arial MT"/>
                <a:cs typeface="Arial MT"/>
              </a:rPr>
              <a:t>Presentation</a:t>
            </a:r>
            <a:r>
              <a:rPr sz="1250" spc="90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E5BAA"/>
                </a:solidFill>
                <a:latin typeface="Arial MT"/>
                <a:cs typeface="Arial MT"/>
              </a:rPr>
              <a:t>of</a:t>
            </a:r>
            <a:r>
              <a:rPr sz="1250" spc="-40" dirty="0">
                <a:solidFill>
                  <a:srgbClr val="0E5BAA"/>
                </a:solidFill>
                <a:latin typeface="Arial MT"/>
                <a:cs typeface="Arial MT"/>
              </a:rPr>
              <a:t> accounts</a:t>
            </a:r>
            <a:r>
              <a:rPr sz="1250" spc="5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E5BAA"/>
                </a:solidFill>
                <a:latin typeface="Arial MT"/>
                <a:cs typeface="Arial MT"/>
              </a:rPr>
              <a:t>and</a:t>
            </a:r>
            <a:r>
              <a:rPr sz="1250" spc="-15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spc="-20" dirty="0">
                <a:solidFill>
                  <a:srgbClr val="0E5BAA"/>
                </a:solidFill>
                <a:latin typeface="Arial MT"/>
                <a:cs typeface="Arial MT"/>
              </a:rPr>
              <a:t>accounting</a:t>
            </a:r>
            <a:r>
              <a:rPr sz="1250" spc="-40" dirty="0">
                <a:solidFill>
                  <a:srgbClr val="0E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E5BAA"/>
                </a:solidFill>
                <a:latin typeface="Arial MT"/>
                <a:cs typeface="Arial MT"/>
              </a:rPr>
              <a:t>policies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454192" y="10025129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115416" y="10025129"/>
            <a:ext cx="111379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ReportS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&amp;</a:t>
            </a:r>
            <a:r>
              <a:rPr sz="85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Accounts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2" name="object 5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84844" rIns="0" bIns="0" rtlCol="0">
            <a:spAutoFit/>
          </a:bodyPr>
          <a:lstStyle/>
          <a:p>
            <a:pPr marL="155575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4B4B4B"/>
                </a:solidFill>
                <a:latin typeface="Arial MT"/>
                <a:cs typeface="Arial MT"/>
              </a:rPr>
              <a:t>Page</a:t>
            </a:r>
            <a:r>
              <a:rPr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B4B4B"/>
                </a:solidFill>
                <a:latin typeface="Arial MT"/>
                <a:cs typeface="Arial MT"/>
              </a:rPr>
              <a:t>44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74025" y="1382145"/>
            <a:ext cx="2834640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5080" indent="-1905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reasons.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directors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determined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appropriate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statements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be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prepared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going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concern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basis.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75765" y="1927789"/>
            <a:ext cx="2832735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635" algn="just">
              <a:lnSpc>
                <a:spcPct val="101200"/>
              </a:lnSpc>
              <a:spcBef>
                <a:spcPts val="8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accounting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policies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preparation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financial statements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remained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consistent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those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applied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preparation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Annual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Report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2024.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75860" y="2500868"/>
            <a:ext cx="20891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E56A3"/>
                </a:solidFill>
                <a:latin typeface="Arial MT"/>
                <a:cs typeface="Arial MT"/>
              </a:rPr>
              <a:t>II</a:t>
            </a:r>
            <a:r>
              <a:rPr sz="850" spc="50" dirty="0">
                <a:solidFill>
                  <a:srgbClr val="0E56A3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0E56A3"/>
                </a:solidFill>
                <a:latin typeface="Arial MT"/>
                <a:cs typeface="Arial MT"/>
              </a:rPr>
              <a:t>New</a:t>
            </a:r>
            <a:r>
              <a:rPr sz="850" spc="-25" dirty="0">
                <a:solidFill>
                  <a:srgbClr val="0E56A3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0E56A3"/>
                </a:solidFill>
                <a:latin typeface="Arial MT"/>
                <a:cs typeface="Arial MT"/>
              </a:rPr>
              <a:t>Standards</a:t>
            </a:r>
            <a:r>
              <a:rPr sz="850" dirty="0">
                <a:solidFill>
                  <a:srgbClr val="0E56A3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0E56A3"/>
                </a:solidFill>
                <a:latin typeface="Arial MT"/>
                <a:cs typeface="Arial MT"/>
              </a:rPr>
              <a:t>and</a:t>
            </a:r>
            <a:r>
              <a:rPr sz="850" spc="-65" dirty="0">
                <a:solidFill>
                  <a:srgbClr val="0E56A3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E56A3"/>
                </a:solidFill>
                <a:latin typeface="Arial MT"/>
                <a:cs typeface="Arial MT"/>
              </a:rPr>
              <a:t>interpretations</a:t>
            </a:r>
            <a:r>
              <a:rPr sz="850" spc="-40" dirty="0">
                <a:solidFill>
                  <a:srgbClr val="0E56A3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E56A3"/>
                </a:solidFill>
                <a:latin typeface="Arial MT"/>
                <a:cs typeface="Arial MT"/>
              </a:rPr>
              <a:t>applied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74255" y="2805697"/>
            <a:ext cx="2836545" cy="57912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7145" marR="5080" indent="-5080">
              <a:lnSpc>
                <a:spcPct val="101200"/>
              </a:lnSpc>
              <a:spcBef>
                <a:spcPts val="85"/>
              </a:spcBef>
              <a:tabLst>
                <a:tab pos="2797810" algn="l"/>
              </a:tabLst>
            </a:pP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following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new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International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Accounting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Standards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('IAS’)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and </a:t>
            </a:r>
            <a:r>
              <a:rPr sz="850" u="sng" spc="-75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new</a:t>
            </a:r>
            <a:r>
              <a:rPr sz="850" u="sng" spc="-2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12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lFRSs</a:t>
            </a:r>
            <a:r>
              <a:rPr sz="850" u="sng" spc="5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8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have</a:t>
            </a:r>
            <a:r>
              <a:rPr sz="850" u="sng" spc="1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7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been</a:t>
            </a:r>
            <a:r>
              <a:rPr sz="850" u="sng" spc="25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45" dirty="0">
                <a:solidFill>
                  <a:srgbClr val="424242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adopted</a:t>
            </a:r>
            <a:r>
              <a:rPr sz="850" u="sng" spc="-10" dirty="0">
                <a:solidFill>
                  <a:srgbClr val="424242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in</a:t>
            </a:r>
            <a:r>
              <a:rPr sz="850" u="sng" spc="-5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5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the</a:t>
            </a:r>
            <a:r>
              <a:rPr sz="850" u="sng" spc="-25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5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current</a:t>
            </a:r>
            <a:r>
              <a:rPr sz="850" u="sng" spc="10" dirty="0">
                <a:solidFill>
                  <a:srgbClr val="494949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10" dirty="0">
                <a:solidFill>
                  <a:srgbClr val="3B3B3B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year.</a:t>
            </a:r>
            <a:r>
              <a:rPr sz="850" u="sng" dirty="0">
                <a:solidFill>
                  <a:srgbClr val="3B3B3B"/>
                </a:solidFill>
                <a:uFill>
                  <a:solidFill>
                    <a:srgbClr val="4B7497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  <a:p>
            <a:pPr marL="2261870">
              <a:lnSpc>
                <a:spcPts val="1015"/>
              </a:lnSpc>
              <a:spcBef>
                <a:spcPts val="275"/>
              </a:spcBef>
            </a:pP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Effectlve</a:t>
            </a:r>
            <a:endParaRPr sz="850">
              <a:latin typeface="Arial MT"/>
              <a:cs typeface="Arial MT"/>
            </a:endParaRPr>
          </a:p>
          <a:p>
            <a:pPr marL="33020">
              <a:lnSpc>
                <a:spcPts val="1015"/>
              </a:lnSpc>
              <a:tabLst>
                <a:tab pos="2320290" algn="l"/>
                <a:tab pos="2800985" algn="l"/>
              </a:tabLst>
            </a:pPr>
            <a:r>
              <a:rPr sz="850" u="sng" dirty="0">
                <a:solidFill>
                  <a:srgbClr val="494949"/>
                </a:solidFill>
                <a:uFill>
                  <a:solidFill>
                    <a:srgbClr val="3F749C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10" dirty="0">
                <a:solidFill>
                  <a:srgbClr val="494949"/>
                </a:solidFill>
                <a:uFill>
                  <a:solidFill>
                    <a:srgbClr val="3F749C"/>
                  </a:solidFill>
                </a:uFill>
                <a:latin typeface="Arial MT"/>
                <a:cs typeface="Arial MT"/>
              </a:rPr>
              <a:t>Date’</a:t>
            </a:r>
            <a:r>
              <a:rPr sz="850" u="sng" dirty="0">
                <a:solidFill>
                  <a:srgbClr val="494949"/>
                </a:solidFill>
                <a:uFill>
                  <a:solidFill>
                    <a:srgbClr val="3F749C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75860" y="3410783"/>
            <a:ext cx="652145" cy="3365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IAS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1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ct val="100000"/>
              </a:lnSpc>
              <a:spcBef>
                <a:spcPts val="200"/>
              </a:spcBef>
            </a:pP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(Amendments)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548700" y="3422976"/>
            <a:ext cx="1365885" cy="121158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254"/>
              </a:spcBef>
            </a:pPr>
            <a:r>
              <a:rPr sz="1275" spc="-67" baseline="3267" dirty="0">
                <a:solidFill>
                  <a:srgbClr val="494949"/>
                </a:solidFill>
                <a:latin typeface="Arial MT"/>
                <a:cs typeface="Arial MT"/>
              </a:rPr>
              <a:t>Classification</a:t>
            </a:r>
            <a:r>
              <a:rPr sz="1275" spc="240" baseline="3267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1275" baseline="3267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1275" spc="300" baseline="3267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1275" spc="-52" baseline="3267" dirty="0">
                <a:solidFill>
                  <a:srgbClr val="494949"/>
                </a:solidFill>
                <a:latin typeface="Arial MT"/>
                <a:cs typeface="Arial MT"/>
              </a:rPr>
              <a:t>Liabilities</a:t>
            </a:r>
            <a:r>
              <a:rPr sz="1275" spc="307" baseline="3267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450" spc="-25" dirty="0">
                <a:solidFill>
                  <a:srgbClr val="494949"/>
                </a:solidFill>
                <a:latin typeface="Arial MT"/>
                <a:cs typeface="Arial MT"/>
              </a:rPr>
              <a:t>.d</a:t>
            </a:r>
            <a:r>
              <a:rPr sz="700" spc="-25" dirty="0">
                <a:solidFill>
                  <a:srgbClr val="494949"/>
                </a:solidFill>
                <a:latin typeface="Arial MT"/>
                <a:cs typeface="Arial MT"/>
              </a:rPr>
              <a:t>S</a:t>
            </a:r>
            <a:endParaRPr sz="7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155"/>
              </a:spcBef>
            </a:pP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Current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or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Non-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current</a:t>
            </a:r>
            <a:endParaRPr sz="850">
              <a:latin typeface="Arial MT"/>
              <a:cs typeface="Arial MT"/>
            </a:endParaRPr>
          </a:p>
          <a:p>
            <a:pPr marL="14604" marR="28575" indent="635" algn="just">
              <a:lnSpc>
                <a:spcPct val="115300"/>
              </a:lnSpc>
              <a:spcBef>
                <a:spcPts val="745"/>
              </a:spcBef>
            </a:pP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Presentation</a:t>
            </a:r>
            <a:r>
              <a:rPr sz="850" spc="275" dirty="0">
                <a:solidFill>
                  <a:srgbClr val="494949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260" dirty="0">
                <a:solidFill>
                  <a:srgbClr val="494949"/>
                </a:solidFill>
                <a:latin typeface="Arial MT"/>
                <a:cs typeface="Arial MT"/>
              </a:rPr>
              <a:t> 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finąncial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statements</a:t>
            </a:r>
            <a:r>
              <a:rPr sz="850" spc="30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on</a:t>
            </a:r>
            <a:r>
              <a:rPr sz="850" spc="2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Non•current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liabilitles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covenants</a:t>
            </a:r>
            <a:endParaRPr sz="850">
              <a:latin typeface="Arial MT"/>
              <a:cs typeface="Arial MT"/>
            </a:endParaRPr>
          </a:p>
          <a:p>
            <a:pPr marL="17145" marR="23495" indent="-1270" algn="just">
              <a:lnSpc>
                <a:spcPct val="115300"/>
              </a:lnSpc>
              <a:spcBef>
                <a:spcPts val="360"/>
              </a:spcBef>
            </a:pP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Lease</a:t>
            </a:r>
            <a:r>
              <a:rPr sz="850" spc="10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liability</a:t>
            </a:r>
            <a:r>
              <a:rPr sz="850" spc="9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9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sale</a:t>
            </a:r>
            <a:r>
              <a:rPr sz="850" spc="9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leaseback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75860" y="3886315"/>
            <a:ext cx="652145" cy="33083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IAS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1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ct val="100000"/>
              </a:lnSpc>
              <a:spcBef>
                <a:spcPts val="180"/>
              </a:spcBef>
            </a:pP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(Amendments)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060327" y="3985386"/>
            <a:ext cx="4857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1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94949"/>
                </a:solidFill>
                <a:latin typeface="Arial MT"/>
                <a:cs typeface="Arial MT"/>
              </a:rPr>
              <a:t>Jan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75860" y="4310028"/>
            <a:ext cx="652145" cy="32448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850" spc="-130" dirty="0">
                <a:solidFill>
                  <a:srgbClr val="494949"/>
                </a:solidFill>
                <a:latin typeface="Arial MT"/>
                <a:cs typeface="Arial MT"/>
              </a:rPr>
              <a:t>IFRS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16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ct val="100000"/>
              </a:lnSpc>
              <a:spcBef>
                <a:spcPts val="155"/>
              </a:spcBef>
            </a:pP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(Amendments)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53993" y="4691065"/>
            <a:ext cx="216154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indent="2540">
              <a:lnSpc>
                <a:spcPct val="117700"/>
              </a:lnSpc>
              <a:spcBef>
                <a:spcPts val="100"/>
              </a:spcBef>
              <a:tabLst>
                <a:tab pos="812800" algn="l"/>
                <a:tab pos="1800225" algn="l"/>
              </a:tabLst>
            </a:pPr>
            <a:r>
              <a:rPr sz="1275" spc="-142" baseline="6535" dirty="0">
                <a:solidFill>
                  <a:srgbClr val="494949"/>
                </a:solidFill>
                <a:latin typeface="Arial MT"/>
                <a:cs typeface="Arial MT"/>
              </a:rPr>
              <a:t>IAS</a:t>
            </a:r>
            <a:r>
              <a:rPr sz="1275" spc="-89" baseline="65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1275" baseline="6535" dirty="0">
                <a:solidFill>
                  <a:srgbClr val="494949"/>
                </a:solidFill>
                <a:latin typeface="Arial MT"/>
                <a:cs typeface="Arial MT"/>
              </a:rPr>
              <a:t>7</a:t>
            </a:r>
            <a:r>
              <a:rPr sz="1275" spc="-97" baseline="65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1275" spc="-89" baseline="653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1275" spc="-75" baseline="65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1275" spc="-195" baseline="6535" dirty="0">
                <a:solidFill>
                  <a:srgbClr val="494949"/>
                </a:solidFill>
                <a:latin typeface="Arial MT"/>
                <a:cs typeface="Arial MT"/>
              </a:rPr>
              <a:t>IFRS</a:t>
            </a:r>
            <a:r>
              <a:rPr sz="1275" spc="-22" baseline="65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1275" baseline="6535" dirty="0">
                <a:solidFill>
                  <a:srgbClr val="494949"/>
                </a:solidFill>
                <a:latin typeface="Arial MT"/>
                <a:cs typeface="Arial MT"/>
              </a:rPr>
              <a:t>7</a:t>
            </a:r>
            <a:r>
              <a:rPr sz="1275" spc="487" baseline="65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1275" spc="-15" baseline="6535" dirty="0">
                <a:solidFill>
                  <a:srgbClr val="494949"/>
                </a:solidFill>
                <a:latin typeface="Arial MT"/>
                <a:cs typeface="Arial MT"/>
              </a:rPr>
              <a:t>Supplier</a:t>
            </a:r>
            <a:r>
              <a:rPr sz="1275" baseline="6535" dirty="0">
                <a:solidFill>
                  <a:srgbClr val="494949"/>
                </a:solidFill>
                <a:latin typeface="Arial MT"/>
                <a:cs typeface="Arial MT"/>
              </a:rPr>
              <a:t>	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Finance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(Amendments)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	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Arrangements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81958" y="5075147"/>
            <a:ext cx="2830195" cy="763270"/>
          </a:xfrm>
          <a:prstGeom prst="rect">
            <a:avLst/>
          </a:prstGeom>
        </p:spPr>
        <p:txBody>
          <a:bodyPr vert="horz" wrap="square" lIns="0" tIns="86995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685"/>
              </a:spcBef>
            </a:pPr>
            <a:r>
              <a:rPr sz="850" i="1" dirty="0">
                <a:solidFill>
                  <a:srgbClr val="494949"/>
                </a:solidFill>
                <a:latin typeface="Arial"/>
                <a:cs typeface="Arial"/>
              </a:rPr>
              <a:t>*</a:t>
            </a:r>
            <a:r>
              <a:rPr sz="850" i="1" spc="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494949"/>
                </a:solidFill>
                <a:latin typeface="Arial"/>
                <a:cs typeface="Arial"/>
              </a:rPr>
              <a:t>periods</a:t>
            </a:r>
            <a:r>
              <a:rPr sz="850" i="1" spc="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494949"/>
                </a:solidFill>
                <a:latin typeface="Arial"/>
                <a:cs typeface="Arial"/>
              </a:rPr>
              <a:t>commencing</a:t>
            </a:r>
            <a:r>
              <a:rPr sz="850" i="1" spc="2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494949"/>
                </a:solidFill>
                <a:latin typeface="Arial"/>
                <a:cs typeface="Arial"/>
              </a:rPr>
              <a:t>on</a:t>
            </a:r>
            <a:r>
              <a:rPr sz="850" i="1" spc="-2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i="1" spc="-45" dirty="0">
                <a:solidFill>
                  <a:srgbClr val="494949"/>
                </a:solidFill>
                <a:latin typeface="Arial"/>
                <a:cs typeface="Arial"/>
              </a:rPr>
              <a:t>nr</a:t>
            </a:r>
            <a:r>
              <a:rPr sz="850" i="1" spc="-1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94949"/>
                </a:solidFill>
                <a:latin typeface="Arial"/>
                <a:cs typeface="Arial"/>
              </a:rPr>
              <a:t>after</a:t>
            </a:r>
            <a:endParaRPr sz="850">
              <a:latin typeface="Arial"/>
              <a:cs typeface="Arial"/>
            </a:endParaRPr>
          </a:p>
          <a:p>
            <a:pPr marL="15240" marR="5080" indent="-1270">
              <a:lnSpc>
                <a:spcPct val="101200"/>
              </a:lnSpc>
              <a:spcBef>
                <a:spcPts val="580"/>
              </a:spcBef>
            </a:pP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None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these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amendments</a:t>
            </a:r>
            <a:r>
              <a:rPr sz="850" spc="8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had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material</a:t>
            </a:r>
            <a:r>
              <a:rPr sz="850" spc="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impact</a:t>
            </a:r>
            <a:r>
              <a:rPr sz="850" spc="9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on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TSE</a:t>
            </a:r>
            <a:r>
              <a:rPr sz="850" spc="50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statements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850" dirty="0">
                <a:solidFill>
                  <a:srgbClr val="0C54A1"/>
                </a:solidFill>
                <a:latin typeface="Arial MT"/>
                <a:cs typeface="Arial MT"/>
              </a:rPr>
              <a:t>III</a:t>
            </a:r>
            <a:r>
              <a:rPr sz="850" spc="-25" dirty="0">
                <a:solidFill>
                  <a:srgbClr val="0C54A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0C54A1"/>
                </a:solidFill>
                <a:latin typeface="Arial MT"/>
                <a:cs typeface="Arial MT"/>
              </a:rPr>
              <a:t>New</a:t>
            </a:r>
            <a:r>
              <a:rPr sz="850" spc="50" dirty="0">
                <a:solidFill>
                  <a:srgbClr val="0C54A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0C54A1"/>
                </a:solidFill>
                <a:latin typeface="Arial MT"/>
                <a:cs typeface="Arial MT"/>
              </a:rPr>
              <a:t>Standards</a:t>
            </a:r>
            <a:r>
              <a:rPr sz="850" spc="5" dirty="0">
                <a:solidFill>
                  <a:srgbClr val="0C54A1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0C54A1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0C54A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C54A1"/>
                </a:solidFill>
                <a:latin typeface="Arial MT"/>
                <a:cs typeface="Arial MT"/>
              </a:rPr>
              <a:t>interpretations</a:t>
            </a:r>
            <a:r>
              <a:rPr sz="850" spc="-100" dirty="0">
                <a:solidFill>
                  <a:srgbClr val="0C54A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C54A1"/>
                </a:solidFill>
                <a:latin typeface="Arial MT"/>
                <a:cs typeface="Arial MT"/>
              </a:rPr>
              <a:t>not</a:t>
            </a:r>
            <a:r>
              <a:rPr sz="850" spc="-10" dirty="0">
                <a:solidFill>
                  <a:srgbClr val="0C54A1"/>
                </a:solidFill>
                <a:latin typeface="Arial MT"/>
                <a:cs typeface="Arial MT"/>
              </a:rPr>
              <a:t> applied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061018" y="3522300"/>
            <a:ext cx="482600" cy="147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spc="-10" dirty="0">
                <a:solidFill>
                  <a:srgbClr val="494949"/>
                </a:solidFill>
                <a:latin typeface="Arial MT"/>
                <a:cs typeface="Arial MT"/>
              </a:rPr>
              <a:t>1</a:t>
            </a:r>
            <a:r>
              <a:rPr sz="800" spc="-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00" spc="-65" dirty="0">
                <a:solidFill>
                  <a:srgbClr val="494949"/>
                </a:solidFill>
                <a:latin typeface="Arial MT"/>
                <a:cs typeface="Arial MT"/>
              </a:rPr>
              <a:t>Jan</a:t>
            </a:r>
            <a:r>
              <a:rPr sz="80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00" spc="-65" dirty="0">
                <a:solidFill>
                  <a:srgbClr val="494949"/>
                </a:solidFill>
                <a:latin typeface="Arial MT"/>
                <a:cs typeface="Arial MT"/>
              </a:rPr>
              <a:t>2Q24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066423" y="4406050"/>
            <a:ext cx="48005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40" dirty="0">
                <a:solidFill>
                  <a:srgbClr val="494949"/>
                </a:solidFill>
                <a:latin typeface="Arial MT"/>
                <a:cs typeface="Arial MT"/>
              </a:rPr>
              <a:t>1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94949"/>
                </a:solidFill>
                <a:latin typeface="Arial MT"/>
                <a:cs typeface="Arial MT"/>
              </a:rPr>
              <a:t>Jan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20Z4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073330" y="4787086"/>
            <a:ext cx="4718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›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94949"/>
                </a:solidFill>
                <a:latin typeface="Arial MT"/>
                <a:cs typeface="Arial MT"/>
              </a:rPr>
              <a:t>Jan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82027" y="5969823"/>
            <a:ext cx="2830195" cy="801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70" algn="just">
              <a:lnSpc>
                <a:spcPct val="99800"/>
              </a:lnSpc>
              <a:spcBef>
                <a:spcPts val="100"/>
              </a:spcBef>
            </a:pPr>
            <a:r>
              <a:rPr sz="850" spc="-100" dirty="0">
                <a:solidFill>
                  <a:srgbClr val="484848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84848"/>
                </a:solidFill>
                <a:latin typeface="Arial MT"/>
                <a:cs typeface="Arial MT"/>
              </a:rPr>
              <a:t>International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Accounting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Standards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(‘IASB‘)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issued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84848"/>
                </a:solidFill>
                <a:latin typeface="Arial MT"/>
                <a:cs typeface="Arial MT"/>
              </a:rPr>
              <a:t> following</a:t>
            </a:r>
            <a:r>
              <a:rPr sz="850" spc="2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Standards.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relevant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Company's </a:t>
            </a:r>
            <a:r>
              <a:rPr sz="850" spc="-40" dirty="0">
                <a:solidFill>
                  <a:srgbClr val="484848"/>
                </a:solidFill>
                <a:latin typeface="Arial MT"/>
                <a:cs typeface="Arial MT"/>
              </a:rPr>
              <a:t>reporting</a:t>
            </a:r>
            <a:r>
              <a:rPr sz="850" spc="-2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but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either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applied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they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been </a:t>
            </a:r>
            <a:r>
              <a:rPr sz="850" dirty="0">
                <a:solidFill>
                  <a:srgbClr val="484848"/>
                </a:solidFill>
                <a:latin typeface="Arial MT"/>
                <a:cs typeface="Arial MT"/>
              </a:rPr>
              <a:t>adopted</a:t>
            </a:r>
            <a:r>
              <a:rPr sz="850" spc="70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use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under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UK-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adopted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international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accounting </a:t>
            </a:r>
            <a:r>
              <a:rPr sz="850" spc="-55" dirty="0">
                <a:solidFill>
                  <a:srgbClr val="484848"/>
                </a:solidFill>
                <a:latin typeface="Arial MT"/>
                <a:cs typeface="Arial MT"/>
              </a:rPr>
              <a:t>standards</a:t>
            </a:r>
            <a:r>
              <a:rPr sz="850" spc="-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year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ended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2025,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effective </a:t>
            </a:r>
            <a:r>
              <a:rPr sz="850" spc="-45" dirty="0">
                <a:solidFill>
                  <a:srgbClr val="484848"/>
                </a:solidFill>
                <a:latin typeface="Arial MT"/>
                <a:cs typeface="Arial MT"/>
              </a:rPr>
              <a:t>date</a:t>
            </a:r>
            <a:r>
              <a:rPr sz="850" spc="-35" dirty="0">
                <a:solidFill>
                  <a:srgbClr val="48484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after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date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of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statements: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79393" y="7224193"/>
            <a:ext cx="648970" cy="32448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254"/>
              </a:spcBef>
            </a:pP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IAS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21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(Amendments)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81958" y="7640285"/>
            <a:ext cx="34036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40" dirty="0">
                <a:solidFill>
                  <a:srgbClr val="4B4B4B"/>
                </a:solidFill>
                <a:latin typeface="Arial MT"/>
                <a:cs typeface="Arial MT"/>
              </a:rPr>
              <a:t>IFRS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18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81958" y="7978645"/>
            <a:ext cx="34036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40" dirty="0">
                <a:solidFill>
                  <a:srgbClr val="4B4B4B"/>
                </a:solidFill>
                <a:latin typeface="Arial MT"/>
                <a:cs typeface="Arial MT"/>
              </a:rPr>
              <a:t>IFRS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19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555314" y="7320215"/>
            <a:ext cx="10179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Lack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exchangeability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554892" y="7544264"/>
            <a:ext cx="1314450" cy="666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 marR="5080" indent="-4445">
              <a:lnSpc>
                <a:spcPct val="115300"/>
              </a:lnSpc>
              <a:spcBef>
                <a:spcPts val="100"/>
              </a:spcBef>
            </a:pP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Presentation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dis‹Iosure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statements</a:t>
            </a:r>
            <a:endParaRPr sz="850">
              <a:latin typeface="Arial MT"/>
              <a:cs typeface="Arial MT"/>
            </a:endParaRPr>
          </a:p>
          <a:p>
            <a:pPr marL="13970" marR="151765" indent="-1270">
              <a:lnSpc>
                <a:spcPct val="115300"/>
              </a:lnSpc>
              <a:spcBef>
                <a:spcPts val="335"/>
              </a:spcBef>
            </a:pP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Subsidiaries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without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public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accountability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560332" y="8295668"/>
            <a:ext cx="8763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Amendments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79393" y="9034877"/>
            <a:ext cx="1696720" cy="391795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0"/>
              </a:spcBef>
              <a:tabLst>
                <a:tab pos="789305" algn="l"/>
              </a:tabLst>
            </a:pP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(Amendments)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	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dependent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electricity</a:t>
            </a:r>
            <a:endParaRPr sz="850">
              <a:latin typeface="Arial MT"/>
              <a:cs typeface="Arial MT"/>
            </a:endParaRPr>
          </a:p>
          <a:p>
            <a:pPr marL="16510">
              <a:lnSpc>
                <a:spcPct val="100000"/>
              </a:lnSpc>
              <a:spcBef>
                <a:spcPts val="420"/>
              </a:spcBef>
            </a:pPr>
            <a:r>
              <a:rPr sz="850" i="1" dirty="0">
                <a:solidFill>
                  <a:srgbClr val="4B4B4B"/>
                </a:solidFill>
                <a:latin typeface="Arial"/>
                <a:cs typeface="Arial"/>
              </a:rPr>
              <a:t>“</a:t>
            </a:r>
            <a:r>
              <a:rPr sz="850" i="1" spc="2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4B4B4B"/>
                </a:solidFill>
                <a:latin typeface="Arial"/>
                <a:cs typeface="Arial"/>
              </a:rPr>
              <a:t>periods</a:t>
            </a:r>
            <a:r>
              <a:rPr sz="850" i="1" spc="1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4B4B4B"/>
                </a:solidFill>
                <a:latin typeface="Arial"/>
                <a:cs typeface="Arial"/>
              </a:rPr>
              <a:t>commencing</a:t>
            </a:r>
            <a:r>
              <a:rPr sz="850" i="1" spc="7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4B4B4B"/>
                </a:solidFill>
                <a:latin typeface="Arial"/>
                <a:cs typeface="Arial"/>
              </a:rPr>
              <a:t>on</a:t>
            </a:r>
            <a:r>
              <a:rPr sz="850" i="1" spc="-40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850" i="1" spc="-35" dirty="0">
                <a:solidFill>
                  <a:srgbClr val="4B4B4B"/>
                </a:solidFill>
                <a:latin typeface="Arial"/>
                <a:cs typeface="Arial"/>
              </a:rPr>
              <a:t>or</a:t>
            </a:r>
            <a:r>
              <a:rPr sz="850" i="1" spc="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B4B4B"/>
                </a:solidFill>
                <a:latin typeface="Arial"/>
                <a:cs typeface="Arial"/>
              </a:rPr>
              <a:t>o[ter</a:t>
            </a:r>
            <a:endParaRPr sz="850">
              <a:latin typeface="Arial"/>
              <a:cs typeface="Arial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79393" y="8425219"/>
            <a:ext cx="2019935" cy="671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5415" indent="2540">
              <a:lnSpc>
                <a:spcPct val="115300"/>
              </a:lnSpc>
              <a:spcBef>
                <a:spcPts val="100"/>
              </a:spcBef>
              <a:tabLst>
                <a:tab pos="786130" algn="l"/>
              </a:tabLst>
            </a:pPr>
            <a:r>
              <a:rPr sz="850" spc="-135" dirty="0">
                <a:solidFill>
                  <a:srgbClr val="4B4B4B"/>
                </a:solidFill>
                <a:latin typeface="Arial MT"/>
                <a:cs typeface="Arial MT"/>
              </a:rPr>
              <a:t>IFRS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9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B4B4B"/>
                </a:solidFill>
                <a:latin typeface="Arial MT"/>
                <a:cs typeface="Arial MT"/>
              </a:rPr>
              <a:t>IFRS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7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classification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(Amendments)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	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measurement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endParaRPr sz="850">
              <a:latin typeface="Arial MT"/>
              <a:cs typeface="Arial MT"/>
            </a:endParaRPr>
          </a:p>
          <a:p>
            <a:pPr marL="786130">
              <a:lnSpc>
                <a:spcPct val="100000"/>
              </a:lnSpc>
              <a:spcBef>
                <a:spcPts val="180"/>
              </a:spcBef>
            </a:pP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instruments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515"/>
              </a:spcBef>
            </a:pPr>
            <a:r>
              <a:rPr sz="850" spc="-135" dirty="0">
                <a:solidFill>
                  <a:srgbClr val="4B4B4B"/>
                </a:solidFill>
                <a:latin typeface="Arial MT"/>
                <a:cs typeface="Arial MT"/>
              </a:rPr>
              <a:t>IFRS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9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B4B4B"/>
                </a:solidFill>
                <a:latin typeface="Arial MT"/>
                <a:cs typeface="Arial MT"/>
              </a:rPr>
              <a:t>IFRS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7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Contracts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referenc1ng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nature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026965" y="6939177"/>
            <a:ext cx="381635" cy="2832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73660" marR="5080" indent="-61594">
              <a:lnSpc>
                <a:spcPts val="1010"/>
              </a:lnSpc>
              <a:spcBef>
                <a:spcPts val="140"/>
              </a:spcBef>
            </a:pP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Effective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Date“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066423" y="7320215"/>
            <a:ext cx="4787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1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Jan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3066423" y="7640285"/>
            <a:ext cx="4857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1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Jan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2027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066423" y="7981693"/>
            <a:ext cx="4857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1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Jan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2027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066423" y="8521240"/>
            <a:ext cx="4857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1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Jan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2026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142270" y="9015062"/>
            <a:ext cx="4095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Jan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2026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84012" y="9582045"/>
            <a:ext cx="2825750" cy="2832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3335" marR="5080" indent="-1270">
              <a:lnSpc>
                <a:spcPts val="1010"/>
              </a:lnSpc>
              <a:spcBef>
                <a:spcPts val="140"/>
              </a:spcBef>
            </a:pP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Management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performed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review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expected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impact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standards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interpretations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applied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shown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830232" y="1382145"/>
            <a:ext cx="2851785" cy="67945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-635" algn="just">
              <a:lnSpc>
                <a:spcPct val="101200"/>
              </a:lnSpc>
              <a:spcBef>
                <a:spcPts val="85"/>
              </a:spcBef>
            </a:pP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above.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Management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do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expect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material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impact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result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other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new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standards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interpretations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applied,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except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for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adoption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B4B4B"/>
                </a:solidFill>
                <a:latin typeface="Arial MT"/>
                <a:cs typeface="Arial MT"/>
              </a:rPr>
              <a:t>IFRS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1B,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still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assessing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potential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impact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statements.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Company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does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plan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early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adopt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standards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amendments.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827114" y="2189943"/>
            <a:ext cx="25546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F56A5"/>
                </a:solidFill>
                <a:latin typeface="Arial MT"/>
                <a:cs typeface="Arial MT"/>
              </a:rPr>
              <a:t>IV</a:t>
            </a:r>
            <a:r>
              <a:rPr sz="850" spc="-25" dirty="0">
                <a:solidFill>
                  <a:srgbClr val="0F56A5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0F56A5"/>
                </a:solidFill>
                <a:latin typeface="Arial MT"/>
                <a:cs typeface="Arial MT"/>
              </a:rPr>
              <a:t>Use</a:t>
            </a:r>
            <a:r>
              <a:rPr sz="850" spc="-45" dirty="0">
                <a:solidFill>
                  <a:srgbClr val="0F56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F56A5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0F56A5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0F56A5"/>
                </a:solidFill>
                <a:latin typeface="Arial MT"/>
                <a:cs typeface="Arial MT"/>
              </a:rPr>
              <a:t>estimates</a:t>
            </a:r>
            <a:r>
              <a:rPr sz="850" spc="35" dirty="0">
                <a:solidFill>
                  <a:srgbClr val="0F56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F56A5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0F56A5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0F56A5"/>
                </a:solidFill>
                <a:latin typeface="Arial MT"/>
                <a:cs typeface="Arial MT"/>
              </a:rPr>
              <a:t>cŃtical</a:t>
            </a:r>
            <a:r>
              <a:rPr sz="850" spc="15" dirty="0">
                <a:solidFill>
                  <a:srgbClr val="0F56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F56A5"/>
                </a:solidFill>
                <a:latin typeface="Arial MT"/>
                <a:cs typeface="Arial MT"/>
              </a:rPr>
              <a:t>accounting</a:t>
            </a:r>
            <a:r>
              <a:rPr sz="850" spc="70" dirty="0">
                <a:solidFill>
                  <a:srgbClr val="0F56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F56A5"/>
                </a:solidFill>
                <a:latin typeface="Arial MT"/>
                <a:cs typeface="Arial MT"/>
              </a:rPr>
              <a:t>judgemenu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830013" y="2449047"/>
            <a:ext cx="2847975" cy="9505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145" marR="5080" indent="-3175" algn="just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preparation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statements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accordance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wi(h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FRS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101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requires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management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make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estimates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assumptions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affect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the:</a:t>
            </a:r>
            <a:endParaRPr sz="850">
              <a:latin typeface="Arial MT"/>
              <a:cs typeface="Arial MT"/>
            </a:endParaRPr>
          </a:p>
          <a:p>
            <a:pPr marL="101600" indent="-88900" algn="just">
              <a:lnSpc>
                <a:spcPct val="100000"/>
              </a:lnSpc>
              <a:spcBef>
                <a:spcPts val="10"/>
              </a:spcBef>
              <a:buAutoNum type="romanLcPeriod"/>
              <a:tabLst>
                <a:tab pos="101600" algn="l"/>
              </a:tabLst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reported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amounts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liabilities;</a:t>
            </a:r>
            <a:endParaRPr sz="850">
              <a:latin typeface="Arial MT"/>
              <a:cs typeface="Arial MT"/>
            </a:endParaRPr>
          </a:p>
          <a:p>
            <a:pPr marL="97790" marR="8890" indent="-85725" algn="just">
              <a:lnSpc>
                <a:spcPts val="1010"/>
              </a:lnSpc>
              <a:spcBef>
                <a:spcPts val="125"/>
              </a:spcBef>
              <a:buAutoNum type="romanLcPeriod"/>
              <a:tabLst>
                <a:tab pos="97790" algn="l"/>
              </a:tabLst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disclosure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contingent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liabilities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date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accounts;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3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iiireported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amounts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expenses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period.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833281" y="3552528"/>
            <a:ext cx="285432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10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Actual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results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could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differ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those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estimates.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most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significant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techniques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estimation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described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accounting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policies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below.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827377" y="4101221"/>
            <a:ext cx="2850515" cy="801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15" marR="5080" indent="-6350" algn="just">
              <a:lnSpc>
                <a:spcPct val="99800"/>
              </a:lnSpc>
              <a:spcBef>
                <a:spcPts val="100"/>
              </a:spcBef>
            </a:pPr>
            <a:r>
              <a:rPr sz="850" i="1" spc="-40" dirty="0">
                <a:solidFill>
                  <a:srgbClr val="1A60AA"/>
                </a:solidFill>
                <a:latin typeface="Arial"/>
                <a:cs typeface="Arial"/>
              </a:rPr>
              <a:t>Criticaljudgements</a:t>
            </a:r>
            <a:r>
              <a:rPr sz="850" i="1" spc="-20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i="1" spc="-30" dirty="0">
                <a:solidFill>
                  <a:srgbClr val="1A60AA"/>
                </a:solidFill>
                <a:latin typeface="Arial"/>
                <a:cs typeface="Arial"/>
              </a:rPr>
              <a:t>in </a:t>
            </a:r>
            <a:r>
              <a:rPr sz="850" i="1" spc="-50" dirty="0">
                <a:solidFill>
                  <a:srgbClr val="1A60AA"/>
                </a:solidFill>
                <a:latin typeface="Arial"/>
                <a:cs typeface="Arial"/>
              </a:rPr>
              <a:t>applying</a:t>
            </a:r>
            <a:r>
              <a:rPr sz="850" i="1" spc="40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1A60AA"/>
                </a:solidFill>
                <a:latin typeface="Arial"/>
                <a:cs typeface="Arial"/>
              </a:rPr>
              <a:t>the</a:t>
            </a:r>
            <a:r>
              <a:rPr sz="850" i="1" spc="10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1A60AA"/>
                </a:solidFill>
                <a:latin typeface="Arial"/>
                <a:cs typeface="Arial"/>
              </a:rPr>
              <a:t>Company’s</a:t>
            </a:r>
            <a:r>
              <a:rPr sz="850" i="1" spc="85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i="1" spc="-60" dirty="0">
                <a:solidFill>
                  <a:srgbClr val="1A60AA"/>
                </a:solidFill>
                <a:latin typeface="Arial"/>
                <a:cs typeface="Arial"/>
              </a:rPr>
              <a:t>accounting</a:t>
            </a:r>
            <a:r>
              <a:rPr sz="850" i="1" spc="60" dirty="0">
                <a:solidFill>
                  <a:srgbClr val="1A60AA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1A60AA"/>
                </a:solidFill>
                <a:latin typeface="Arial"/>
                <a:cs typeface="Arial"/>
              </a:rPr>
              <a:t>policies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critical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judgements,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apart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involving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estimations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(which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are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presented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separately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below),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directors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have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made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process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applying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Company's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accounting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policies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most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sign1ficant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effect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amounts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statements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presented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below.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3837620" y="5006563"/>
            <a:ext cx="19411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1)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Definition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cash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generating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units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(’CGU‘)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3836013" y="5268715"/>
            <a:ext cx="2848610" cy="1710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10" algn="just">
              <a:lnSpc>
                <a:spcPct val="100000"/>
              </a:lnSpc>
              <a:spcBef>
                <a:spcPts val="100"/>
              </a:spcBef>
            </a:pP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significant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part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Company's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capital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invested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property,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plant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equipment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intangible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assets.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Determining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whether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impaired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requires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estimation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fair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less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costs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sell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B4B4B"/>
                </a:solidFill>
                <a:latin typeface="Arial MT"/>
                <a:cs typeface="Arial MT"/>
              </a:rPr>
              <a:t>CGU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relates.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CGU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smallest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iden(ifiabIe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group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generates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cash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inflows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largely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independent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cash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inflows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or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groups</a:t>
            </a:r>
            <a:r>
              <a:rPr sz="850" spc="1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assets.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previous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years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usually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taken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individual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businesses,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although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combined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split</a:t>
            </a:r>
            <a:r>
              <a:rPr sz="85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into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base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entities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where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deemed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appropriate</a:t>
            </a:r>
            <a:r>
              <a:rPr sz="850" spc="1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refle¢t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specific</a:t>
            </a:r>
            <a:r>
              <a:rPr sz="850" spc="3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economic</a:t>
            </a:r>
            <a:r>
              <a:rPr sz="850" spc="3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850" spc="3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or</a:t>
            </a:r>
            <a:r>
              <a:rPr sz="850" spc="3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operational</a:t>
            </a:r>
            <a:r>
              <a:rPr sz="850" spc="3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inter-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dependence</a:t>
            </a:r>
            <a:r>
              <a:rPr sz="850" spc="2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particular</a:t>
            </a:r>
            <a:r>
              <a:rPr sz="850" spc="2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locations</a:t>
            </a:r>
            <a:r>
              <a:rPr sz="850" spc="2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operations</a:t>
            </a:r>
            <a:r>
              <a:rPr sz="850" spc="2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based</a:t>
            </a:r>
            <a:r>
              <a:rPr sz="850" spc="1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2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governance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structure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lines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reporting.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This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process</a:t>
            </a:r>
            <a:r>
              <a:rPr sz="85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defining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CGU‘s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requires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exercise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significant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judgement.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3837701" y="7085496"/>
            <a:ext cx="2846070" cy="2832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6510" marR="5080" indent="-4445">
              <a:lnSpc>
                <a:spcPts val="1010"/>
              </a:lnSpc>
              <a:spcBef>
                <a:spcPts val="140"/>
              </a:spcBef>
            </a:pP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definition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Company's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CGUs</a:t>
            </a:r>
            <a:r>
              <a:rPr sz="85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current</a:t>
            </a:r>
            <a:r>
              <a:rPr sz="85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year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is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consistent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used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prior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yeąr.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837998" y="7475677"/>
            <a:ext cx="2847340" cy="935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970" marR="5080" indent="-1905" algn="just">
              <a:lnSpc>
                <a:spcPct val="100400"/>
              </a:lnSpc>
              <a:spcBef>
                <a:spcPts val="95"/>
              </a:spcBef>
            </a:pP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During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previous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year,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following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Company's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announcement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close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blast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furnaces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associated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assets,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Company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assessed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carrying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would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closed </a:t>
            </a:r>
            <a:r>
              <a:rPr sz="850" spc="-12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concluded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specific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should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separated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from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4B4B4B"/>
                </a:solidFill>
                <a:latin typeface="Arial MT"/>
                <a:cs typeface="Arial MT"/>
              </a:rPr>
              <a:t>CGU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their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use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fair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nil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they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would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remain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loss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making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until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time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that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they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will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taken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out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service.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further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details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see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disclosure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included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b="1" spc="-75" dirty="0">
                <a:solidFill>
                  <a:srgbClr val="4B4B4B"/>
                </a:solidFill>
                <a:latin typeface="Arial"/>
                <a:cs typeface="Arial"/>
              </a:rPr>
              <a:t>within</a:t>
            </a:r>
            <a:r>
              <a:rPr sz="850" b="1" spc="-5" dirty="0">
                <a:solidFill>
                  <a:srgbClr val="4B4B4B"/>
                </a:solidFill>
                <a:latin typeface="Arial"/>
                <a:cs typeface="Arial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Note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9.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838482" y="8518192"/>
            <a:ext cx="15881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110" dirty="0">
                <a:solidFill>
                  <a:srgbClr val="2D6EAE"/>
                </a:solidFill>
                <a:latin typeface="Arial"/>
                <a:cs typeface="Arial"/>
              </a:rPr>
              <a:t>Key</a:t>
            </a:r>
            <a:r>
              <a:rPr sz="850" i="1" spc="35" dirty="0">
                <a:solidFill>
                  <a:srgbClr val="2D6EAE"/>
                </a:solidFill>
                <a:latin typeface="Arial"/>
                <a:cs typeface="Arial"/>
              </a:rPr>
              <a:t> </a:t>
            </a:r>
            <a:r>
              <a:rPr sz="850" spc="-90" dirty="0">
                <a:solidFill>
                  <a:srgbClr val="2D6EAE"/>
                </a:solidFill>
                <a:latin typeface="Arial MT"/>
                <a:cs typeface="Arial MT"/>
              </a:rPr>
              <a:t>sources</a:t>
            </a:r>
            <a:r>
              <a:rPr sz="850" spc="35" dirty="0">
                <a:solidFill>
                  <a:srgbClr val="2D6EAE"/>
                </a:solidFill>
                <a:latin typeface="Arial MT"/>
                <a:cs typeface="Arial MT"/>
              </a:rPr>
              <a:t> </a:t>
            </a:r>
            <a:r>
              <a:rPr sz="850" i="1" spc="-10" dirty="0">
                <a:solidFill>
                  <a:srgbClr val="2D6EAE"/>
                </a:solidFill>
                <a:latin typeface="Arial"/>
                <a:cs typeface="Arial"/>
              </a:rPr>
              <a:t>al</a:t>
            </a:r>
            <a:r>
              <a:rPr sz="850" i="1" spc="-85" dirty="0">
                <a:solidFill>
                  <a:srgbClr val="2D6EAE"/>
                </a:solidFill>
                <a:latin typeface="Arial"/>
                <a:cs typeface="Arial"/>
              </a:rPr>
              <a:t> </a:t>
            </a:r>
            <a:r>
              <a:rPr sz="850" i="1" spc="-50" dirty="0">
                <a:solidFill>
                  <a:srgbClr val="2D6EAE"/>
                </a:solidFill>
                <a:latin typeface="Arial"/>
                <a:cs typeface="Arial"/>
              </a:rPr>
              <a:t>estimotion</a:t>
            </a:r>
            <a:r>
              <a:rPr sz="850" i="1" spc="35" dirty="0">
                <a:solidFill>
                  <a:srgbClr val="2D6EAE"/>
                </a:solidFill>
                <a:latin typeface="Arial"/>
                <a:cs typeface="Arial"/>
              </a:rPr>
              <a:t> </a:t>
            </a:r>
            <a:r>
              <a:rPr sz="850" i="1" spc="-35" dirty="0">
                <a:solidFill>
                  <a:srgbClr val="2D6EAE"/>
                </a:solidFill>
                <a:latin typeface="Arial"/>
                <a:cs typeface="Arial"/>
              </a:rPr>
              <a:t>uncertainty</a:t>
            </a:r>
            <a:endParaRPr sz="850">
              <a:latin typeface="Arial"/>
              <a:cs typeface="Arial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812301" y="8774249"/>
            <a:ext cx="2905760" cy="676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2545" marR="30480" indent="-5080" algn="just">
              <a:lnSpc>
                <a:spcPct val="100600"/>
              </a:lnSpc>
              <a:spcBef>
                <a:spcPts val="90"/>
              </a:spcBef>
            </a:pP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key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assumptions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concerning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future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key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sources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estimation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uncertainty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reporting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year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end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may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significant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risk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causing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material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adjustment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carryin</a:t>
            </a:r>
            <a:r>
              <a:rPr sz="1275" spc="-44" baseline="-9803" dirty="0">
                <a:solidFill>
                  <a:srgbClr val="4B4B4B"/>
                </a:solidFill>
                <a:latin typeface="Arial MT"/>
                <a:cs typeface="Arial MT"/>
              </a:rPr>
              <a:t>9</a:t>
            </a:r>
            <a:r>
              <a:rPr sz="1275" spc="-30" baseline="-9803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amounts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liabilities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within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next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financial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year,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discussed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below.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45975"/>
            <a:ext cx="7224246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52847"/>
            <a:ext cx="7215101" cy="2438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59450" y="782903"/>
            <a:ext cx="3627754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65" dirty="0">
                <a:solidFill>
                  <a:srgbClr val="0852AA"/>
                </a:solidFill>
                <a:latin typeface="Arial"/>
                <a:cs typeface="Arial"/>
              </a:rPr>
              <a:t>F5.</a:t>
            </a:r>
            <a:r>
              <a:rPr sz="1200" b="1" spc="10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200" b="1" spc="-45" dirty="0">
                <a:solidFill>
                  <a:srgbClr val="0852AA"/>
                </a:solidFill>
                <a:latin typeface="Arial"/>
                <a:cs typeface="Arial"/>
              </a:rPr>
              <a:t>Presentation</a:t>
            </a:r>
            <a:r>
              <a:rPr sz="1200" b="1" spc="135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200" b="1" dirty="0">
                <a:solidFill>
                  <a:srgbClr val="0852AA"/>
                </a:solidFill>
                <a:latin typeface="Arial"/>
                <a:cs typeface="Arial"/>
              </a:rPr>
              <a:t>of</a:t>
            </a:r>
            <a:r>
              <a:rPr sz="1200" b="1" spc="-5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200" b="1" spc="-75" dirty="0">
                <a:solidFill>
                  <a:srgbClr val="0852AA"/>
                </a:solidFill>
                <a:latin typeface="Arial"/>
                <a:cs typeface="Arial"/>
              </a:rPr>
              <a:t>accounts</a:t>
            </a:r>
            <a:r>
              <a:rPr sz="1200" b="1" spc="15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0852AA"/>
                </a:solidFill>
                <a:latin typeface="Arial MT"/>
                <a:cs typeface="Arial MT"/>
              </a:rPr>
              <a:t>and</a:t>
            </a:r>
            <a:r>
              <a:rPr sz="1200" spc="1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0852AA"/>
                </a:solidFill>
                <a:latin typeface="Arial MT"/>
                <a:cs typeface="Arial MT"/>
              </a:rPr>
              <a:t>accounting</a:t>
            </a:r>
            <a:r>
              <a:rPr sz="1200" spc="7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200" b="1" spc="-25" dirty="0">
                <a:solidFill>
                  <a:srgbClr val="0852AA"/>
                </a:solidFill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60289" y="10019032"/>
            <a:ext cx="9436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124560" y="10019032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Reports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Accounts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61925">
              <a:lnSpc>
                <a:spcPct val="100000"/>
              </a:lnSpc>
              <a:spcBef>
                <a:spcPts val="330"/>
              </a:spcBef>
            </a:pPr>
            <a:r>
              <a:rPr spc="-10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D4D4D"/>
                </a:solidFill>
                <a:latin typeface="Arial MT"/>
                <a:cs typeface="Arial MT"/>
              </a:rPr>
              <a:t>45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719" y="1363856"/>
            <a:ext cx="16186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J)</a:t>
            </a:r>
            <a:r>
              <a:rPr sz="850" spc="3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51493" y="1647347"/>
            <a:ext cx="2841625" cy="1191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350" algn="just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use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sell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calculations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require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estimation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future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flows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arise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CGU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suitable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discount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order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calculate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value.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sensitive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discount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used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models,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forecast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profitability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third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Annual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Plan,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impact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decarbonisation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Company.</a:t>
            </a:r>
            <a:endParaRPr sz="850">
              <a:latin typeface="Arial MT"/>
              <a:cs typeface="Arial MT"/>
            </a:endParaRPr>
          </a:p>
          <a:p>
            <a:pPr marL="18415" marR="5715" indent="635" algn="just">
              <a:lnSpc>
                <a:spcPts val="1010"/>
              </a:lnSpc>
              <a:spcBef>
                <a:spcPts val="5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details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2D2D2D"/>
                </a:solidFill>
                <a:latin typeface="Arial MT"/>
                <a:cs typeface="Arial MT"/>
              </a:rPr>
              <a:t>impaiment</a:t>
            </a:r>
            <a:r>
              <a:rPr sz="850" spc="160" dirty="0">
                <a:solidFill>
                  <a:srgbClr val="2D2D2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review,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key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assumptions,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sensitivity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analyses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out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Note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9.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58345" y="2942870"/>
            <a:ext cx="16586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2)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deferred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tax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5965" y="3201974"/>
            <a:ext cx="2835275" cy="673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just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deferred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tax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subject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estimations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taxable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profits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directors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likely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occur,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annual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plans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forecasts.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found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12.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0058" y="3979289"/>
            <a:ext cx="12414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3)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Post-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retirement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55965" y="4241441"/>
            <a:ext cx="2840990" cy="932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5080" indent="-1905" algn="just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Campany‘s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retirement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assessed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selecting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assumptions.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selection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inflation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mortality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rates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sources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estimation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uncertainty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whi¢h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could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lead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adjustment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defined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next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judgements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close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reference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conditions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third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party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actuarial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advice.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53057" y="5277861"/>
            <a:ext cx="2843530" cy="18408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 marR="11430" indent="1905" algn="just">
              <a:lnSpc>
                <a:spcPct val="998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defined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distounted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rate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reference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yields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reporting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high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quality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corporąte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bonds.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most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criteria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selection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bonds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issue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size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bonds,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quality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 bonds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identification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of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outliers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excluded.</a:t>
            </a:r>
            <a:endParaRPr sz="850">
              <a:latin typeface="Arial MT"/>
              <a:cs typeface="Arial MT"/>
            </a:endParaRPr>
          </a:p>
          <a:p>
            <a:pPr marL="12700" marR="6350" indent="2540">
              <a:lnSpc>
                <a:spcPts val="1010"/>
              </a:lnSpc>
              <a:spcBef>
                <a:spcPts val="80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Company‘s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defined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scheme.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BSPS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UK,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surplus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position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sheet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date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endParaRPr sz="850">
              <a:latin typeface="Arial MT"/>
              <a:cs typeface="Arial MT"/>
            </a:endParaRPr>
          </a:p>
          <a:p>
            <a:pPr marL="19050" marR="9525" indent="5715">
              <a:lnSpc>
                <a:spcPts val="980"/>
              </a:lnSpc>
              <a:spcBef>
                <a:spcPts val="4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›g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b»sis.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’asset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ceiling‘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applied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reflect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fact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longer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unconditional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right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refund</a:t>
            </a:r>
            <a:endParaRPr sz="850">
              <a:latin typeface="Arial MT"/>
              <a:cs typeface="Arial MT"/>
            </a:endParaRPr>
          </a:p>
          <a:p>
            <a:pPr marL="17145" marR="5080" indent="2540">
              <a:lnSpc>
                <a:spcPts val="1010"/>
              </a:lnSpc>
              <a:spcBef>
                <a:spcPts val="3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Scheme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net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surplus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restricted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£niI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sheet.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details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endParaRPr sz="850">
              <a:latin typeface="Arial MT"/>
              <a:cs typeface="Arial MT"/>
            </a:endParaRPr>
          </a:p>
          <a:p>
            <a:pPr marL="13970" marR="17145" indent="-1905">
              <a:lnSpc>
                <a:spcPts val="1010"/>
              </a:lnSpc>
              <a:spcBef>
                <a:spcPts val="45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retirement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obligations,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sensitivity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analysis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key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judgements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note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26.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4076" y="7219621"/>
            <a:ext cx="12484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4)</a:t>
            </a:r>
            <a:r>
              <a:rPr sz="850" spc="3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48330" y="7478724"/>
            <a:ext cx="2847340" cy="184403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0160" algn="just">
              <a:lnSpc>
                <a:spcPct val="100299"/>
              </a:lnSpc>
              <a:spcBef>
                <a:spcPts val="95"/>
              </a:spcBef>
            </a:pP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legal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constructive,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result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past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event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probable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outflow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resources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required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settle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obligation,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reliable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estimate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made.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restructuring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rationalisation,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decommissioning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4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5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4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4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facts</a:t>
            </a:r>
            <a:r>
              <a:rPr sz="850" spc="4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circumstances</a:t>
            </a:r>
            <a:r>
              <a:rPr sz="850" spc="4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affect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expectations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about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timing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underlying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activities.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reviewed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sheet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date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adjusted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reflect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best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estimates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although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believe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reasonably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possible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change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estimates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would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lead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materially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different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outcome.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details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redundancy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rationalisation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found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Notes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t9.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6820" y="9423534"/>
            <a:ext cx="2836545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3970" marR="5080" indent="-1905">
              <a:lnSpc>
                <a:spcPct val="101200"/>
              </a:lnSpc>
              <a:spcBef>
                <a:spcPts val="85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detailed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policies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areas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outlined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section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V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below.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18420" y="1363856"/>
            <a:ext cx="14097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0852AA"/>
                </a:solidFill>
                <a:latin typeface="Arial MT"/>
                <a:cs typeface="Arial MT"/>
              </a:rPr>
              <a:t>V</a:t>
            </a:r>
            <a:r>
              <a:rPr sz="850" spc="-55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850" b="1" spc="-30" dirty="0">
                <a:solidFill>
                  <a:srgbClr val="0852AA"/>
                </a:solidFill>
                <a:latin typeface="Arial"/>
                <a:cs typeface="Arial"/>
              </a:rPr>
              <a:t>Materiał</a:t>
            </a:r>
            <a:r>
              <a:rPr sz="850" b="1" spc="20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850" b="1" spc="-70" dirty="0">
                <a:solidFill>
                  <a:srgbClr val="0852AA"/>
                </a:solidFill>
                <a:latin typeface="Arial"/>
                <a:cs typeface="Arial"/>
              </a:rPr>
              <a:t>accounting</a:t>
            </a:r>
            <a:r>
              <a:rPr sz="850" b="1" spc="10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850" spc="-10" dirty="0">
                <a:solidFill>
                  <a:srgbClr val="0852AA"/>
                </a:solidFill>
                <a:latin typeface="Arial MT"/>
                <a:cs typeface="Arial MT"/>
              </a:rPr>
              <a:t>policies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16660" y="1622961"/>
            <a:ext cx="2840990" cy="30054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145" algn="just">
              <a:lnSpc>
                <a:spcPts val="1015"/>
              </a:lnSpc>
              <a:spcBef>
                <a:spcPts val="100"/>
              </a:spcBef>
            </a:pPr>
            <a:r>
              <a:rPr sz="850" dirty="0">
                <a:solidFill>
                  <a:srgbClr val="0852AA"/>
                </a:solidFill>
                <a:latin typeface="Arial MT"/>
                <a:cs typeface="Arial MT"/>
              </a:rPr>
              <a:t>(a)</a:t>
            </a:r>
            <a:r>
              <a:rPr sz="850" spc="85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852AA"/>
                </a:solidFill>
                <a:latin typeface="Arial MT"/>
                <a:cs typeface="Arial MT"/>
              </a:rPr>
              <a:t>Property, </a:t>
            </a:r>
            <a:r>
              <a:rPr sz="850" dirty="0">
                <a:solidFill>
                  <a:srgbClr val="0852AA"/>
                </a:solidFill>
                <a:latin typeface="Arial MT"/>
                <a:cs typeface="Arial MT"/>
              </a:rPr>
              <a:t>plant</a:t>
            </a:r>
            <a:r>
              <a:rPr sz="850" spc="-4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852AA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52AA"/>
                </a:solidFill>
                <a:latin typeface="Arial MT"/>
                <a:cs typeface="Arial MT"/>
              </a:rPr>
              <a:t>equipment</a:t>
            </a:r>
            <a:endParaRPr sz="850">
              <a:latin typeface="Arial MT"/>
              <a:cs typeface="Arial MT"/>
            </a:endParaRPr>
          </a:p>
          <a:p>
            <a:pPr marL="13335" marR="8255" indent="-1270" algn="just">
              <a:lnSpc>
                <a:spcPts val="1030"/>
              </a:lnSpc>
              <a:spcBef>
                <a:spcPts val="20"/>
              </a:spcBef>
            </a:pP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Property,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equipment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recorded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acquisition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accumulated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depreciation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endParaRPr sz="850">
              <a:latin typeface="Arial MT"/>
              <a:cs typeface="Arial MT"/>
            </a:endParaRPr>
          </a:p>
          <a:p>
            <a:pPr marL="13335" marR="16510" algn="just">
              <a:lnSpc>
                <a:spcPts val="1010"/>
              </a:lnSpc>
              <a:spcBef>
                <a:spcPts val="20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professional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fees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and,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constructed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Company,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works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extent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endParaRPr sz="850">
              <a:latin typeface="Arial MT"/>
              <a:cs typeface="Arial MT"/>
            </a:endParaRPr>
          </a:p>
          <a:p>
            <a:pPr marL="19050" marR="12700" algn="just">
              <a:lnSpc>
                <a:spcPts val="1010"/>
              </a:lnSpc>
              <a:spcBef>
                <a:spcPts val="2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directly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a(tributabIe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acquisition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construction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asset.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April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2009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borrowing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endParaRPr sz="850">
              <a:latin typeface="Arial MT"/>
              <a:cs typeface="Arial MT"/>
            </a:endParaRPr>
          </a:p>
          <a:p>
            <a:pPr marL="15240" indent="635" algn="just">
              <a:lnSpc>
                <a:spcPts val="1000"/>
              </a:lnSpc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capitalised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qualifying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endParaRPr sz="850">
              <a:latin typeface="Arial MT"/>
              <a:cs typeface="Arial MT"/>
            </a:endParaRPr>
          </a:p>
          <a:p>
            <a:pPr marL="13335" marR="5080" indent="1270" algn="just">
              <a:lnSpc>
                <a:spcPct val="99800"/>
              </a:lnSpc>
              <a:spcBef>
                <a:spcPts val="15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policy.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Amounts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incurred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connection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capital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projects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directly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attributable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bringing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location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condition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necessary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capable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operating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manner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intended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(which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refers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’commissioning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costs'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expenses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initial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operating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incurred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while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technical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deficiencies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rectified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incremental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operating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incurred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while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new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operating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full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capacity)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written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incurred.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Advances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paid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acquisition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conscruction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item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property.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equipment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initially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capital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advance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transferred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construction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trąnsfer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reward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takes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place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identifiable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created.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course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construction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depreciated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date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ready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intended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use.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22460" y="4735264"/>
            <a:ext cx="2830195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4604" marR="5080" indent="-2540" algn="just">
              <a:lnSpc>
                <a:spcPts val="1010"/>
              </a:lnSpc>
              <a:spcBef>
                <a:spcPts val="14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gain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loss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arising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determined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as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difference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proceeds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carrying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ąmount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21668" y="5250426"/>
            <a:ext cx="2839085" cy="676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1905" algn="just">
              <a:lnSpc>
                <a:spcPct val="100600"/>
              </a:lnSpc>
              <a:spcBef>
                <a:spcPts val="90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Included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property,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equipment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loose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tools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amounts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written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expeCred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useful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lives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estimated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scrap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also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spares,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against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which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where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necessary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cover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slow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moving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obsolete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items.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23987" y="6030788"/>
            <a:ext cx="2834005" cy="673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05" algn="just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Subsequent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carrying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asset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probable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additional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economic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flow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item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measured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reliably.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other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repairs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renewals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charged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incurred.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18452" y="6805053"/>
            <a:ext cx="2835275" cy="28956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88595" marR="5080" indent="-176530">
              <a:lnSpc>
                <a:spcPct val="103499"/>
              </a:lnSpc>
              <a:spcBef>
                <a:spcPts val="65"/>
              </a:spcBef>
            </a:pP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(b)</a:t>
            </a:r>
            <a:r>
              <a:rPr sz="850" spc="4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84DA5"/>
                </a:solidFill>
                <a:latin typeface="Arial MT"/>
                <a:cs typeface="Arial MT"/>
              </a:rPr>
              <a:t>Depreciatlon.</a:t>
            </a:r>
            <a:r>
              <a:rPr sz="850" spc="8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4DA5"/>
                </a:solidFill>
                <a:latin typeface="Arial MT"/>
                <a:cs typeface="Arial MT"/>
              </a:rPr>
              <a:t>amortisation</a:t>
            </a:r>
            <a:r>
              <a:rPr sz="850" spc="6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impairment</a:t>
            </a:r>
            <a:r>
              <a:rPr sz="850" spc="114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4DA5"/>
                </a:solidFill>
                <a:latin typeface="Arial MT"/>
                <a:cs typeface="Arial MT"/>
              </a:rPr>
              <a:t>property, </a:t>
            </a: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plant</a:t>
            </a:r>
            <a:r>
              <a:rPr sz="850" spc="2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084DA5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84DA5"/>
                </a:solidFill>
                <a:latin typeface="Arial MT"/>
                <a:cs typeface="Arial MT"/>
              </a:rPr>
              <a:t>equipment</a:t>
            </a:r>
            <a:r>
              <a:rPr sz="850" spc="6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084DA5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084DA5"/>
                </a:solidFill>
                <a:latin typeface="Arial MT"/>
                <a:cs typeface="Arial MT"/>
              </a:rPr>
              <a:t>inCangible</a:t>
            </a:r>
            <a:r>
              <a:rPr sz="850" spc="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4DA5"/>
                </a:solidFill>
                <a:latin typeface="Arial MT"/>
                <a:cs typeface="Arial MT"/>
              </a:rPr>
              <a:t>assets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14992" y="7198282"/>
            <a:ext cx="2840355" cy="18408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445" algn="just">
              <a:lnSpc>
                <a:spcPct val="100099"/>
              </a:lnSpc>
              <a:spcBef>
                <a:spcPts val="100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Depreciation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amortisation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provided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so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write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off,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straight-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basis,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property,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equipment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other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intangible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assets,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finance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leases,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residual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value.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charges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commenced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dates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intended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use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spread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over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estimated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useful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economic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lives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or,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case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leased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assets,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over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lease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period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shorter.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estimated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useful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lives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residual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values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reviewed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regularly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and.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when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necessary,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revised.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Accelerated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depreciation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amortisacion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provided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become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obsolete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before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normal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useful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life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events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circumstances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indicate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needs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discussed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below.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further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charges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provided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respect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fully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written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down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but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still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use.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14824" y="9188816"/>
            <a:ext cx="2834005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>
              <a:lnSpc>
                <a:spcPct val="101200"/>
              </a:lnSpc>
              <a:spcBef>
                <a:spcPts val="85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estimated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useful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lives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main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categories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property,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plant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equipment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intangible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are: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8988" y="9894747"/>
            <a:ext cx="7257775" cy="2133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3747" y="1265039"/>
            <a:ext cx="7273017" cy="24386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807773" y="1382399"/>
            <a:ext cx="2816860" cy="0"/>
          </a:xfrm>
          <a:custGeom>
            <a:avLst/>
            <a:gdLst/>
            <a:ahLst/>
            <a:cxnLst/>
            <a:rect l="l" t="t" r="r" b="b"/>
            <a:pathLst>
              <a:path w="2816860">
                <a:moveTo>
                  <a:pt x="0" y="0"/>
                </a:moveTo>
                <a:lnTo>
                  <a:pt x="2816540" y="0"/>
                </a:lnTo>
              </a:path>
            </a:pathLst>
          </a:custGeom>
          <a:ln w="9144">
            <a:solidFill>
              <a:srgbClr val="387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642793" y="2356328"/>
            <a:ext cx="478568" cy="884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542013" y="2517887"/>
            <a:ext cx="45723" cy="7315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538965" y="2841005"/>
            <a:ext cx="48771" cy="7315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548110" y="3331780"/>
            <a:ext cx="39626" cy="7315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772906" y="785698"/>
            <a:ext cx="363283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70" dirty="0">
                <a:solidFill>
                  <a:srgbClr val="0C5BAA"/>
                </a:solidFill>
                <a:latin typeface="Arial MT"/>
                <a:cs typeface="Arial MT"/>
              </a:rPr>
              <a:t>F5.</a:t>
            </a:r>
            <a:r>
              <a:rPr sz="1250" spc="-4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25" dirty="0">
                <a:solidFill>
                  <a:srgbClr val="0C5BAA"/>
                </a:solidFill>
                <a:latin typeface="Arial MT"/>
                <a:cs typeface="Arial MT"/>
              </a:rPr>
              <a:t>Presentation</a:t>
            </a:r>
            <a:r>
              <a:rPr sz="1250" spc="-3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C5BAA"/>
                </a:solidFill>
                <a:latin typeface="Arial MT"/>
                <a:cs typeface="Arial MT"/>
              </a:rPr>
              <a:t>of</a:t>
            </a:r>
            <a:r>
              <a:rPr sz="1250" spc="-6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35" dirty="0">
                <a:solidFill>
                  <a:srgbClr val="0C5BAA"/>
                </a:solidFill>
                <a:latin typeface="Arial MT"/>
                <a:cs typeface="Arial MT"/>
              </a:rPr>
              <a:t>accounts</a:t>
            </a:r>
            <a:r>
              <a:rPr sz="1250" spc="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and</a:t>
            </a:r>
            <a:r>
              <a:rPr sz="1250" spc="-6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accounting</a:t>
            </a:r>
            <a:r>
              <a:rPr sz="1250" spc="1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policies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60289" y="10019032"/>
            <a:ext cx="94361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3124560" y="10019032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Reports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Accounts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1910" rIns="0" bIns="0" rtlCol="0">
            <a:spAutoFit/>
          </a:bodyPr>
          <a:lstStyle/>
          <a:p>
            <a:pPr marL="161925">
              <a:lnSpc>
                <a:spcPct val="100000"/>
              </a:lnSpc>
              <a:spcBef>
                <a:spcPts val="330"/>
              </a:spcBef>
            </a:pPr>
            <a:r>
              <a:rPr spc="-10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D4D4D"/>
                </a:solidFill>
                <a:latin typeface="Arial MT"/>
                <a:cs typeface="Arial MT"/>
              </a:rPr>
              <a:t>46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52199" y="1816528"/>
            <a:ext cx="1971039" cy="64452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39370">
              <a:lnSpc>
                <a:spcPct val="100000"/>
              </a:lnSpc>
              <a:spcBef>
                <a:spcPts val="229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wor)‹s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bui'dings</a:t>
            </a:r>
            <a:endParaRPr sz="850">
              <a:latin typeface="Arial MT"/>
              <a:cs typeface="Arial MT"/>
            </a:endParaRPr>
          </a:p>
          <a:p>
            <a:pPr marL="38100">
              <a:lnSpc>
                <a:spcPct val="100000"/>
              </a:lnSpc>
              <a:spcBef>
                <a:spcPts val="135"/>
              </a:spcBef>
            </a:pP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freehold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io</a:t>
            </a:r>
            <a:r>
              <a:rPr sz="1275" baseline="3267" dirty="0">
                <a:solidFill>
                  <a:srgbClr val="4D4D4D"/>
                </a:solidFill>
                <a:latin typeface="Arial MT"/>
                <a:cs typeface="Arial MT"/>
              </a:rPr>
              <a:t>n</a:t>
            </a:r>
            <a:r>
              <a:rPr sz="1275" baseline="-6535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1275" spc="104" baseline="-65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1275" spc="-52" baseline="-6535" dirty="0">
                <a:solidFill>
                  <a:srgbClr val="4D4D4D"/>
                </a:solidFill>
                <a:latin typeface="Arial MT"/>
                <a:cs typeface="Arial MT"/>
              </a:rPr>
              <a:t>•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aseho'd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bu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Idings</a:t>
            </a:r>
            <a:endParaRPr sz="850">
              <a:latin typeface="Arial MT"/>
              <a:cs typeface="Arial MT"/>
            </a:endParaRPr>
          </a:p>
          <a:p>
            <a:pPr marL="124460" marR="923925" indent="-86995">
              <a:lnSpc>
                <a:spcPts val="1300"/>
              </a:lnSpc>
              <a:spcBef>
                <a:spcPts val="60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Plant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mach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nery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Iron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steelmak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ng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63011" y="2432283"/>
            <a:ext cx="1363345" cy="842644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 marR="5080" indent="635">
              <a:lnSpc>
                <a:spcPct val="124700"/>
              </a:lnSpc>
              <a:spcBef>
                <a:spcPts val="125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hardware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sofMare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Office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equipment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furniture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Motor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vehicles</a:t>
            </a:r>
            <a:endParaRPr sz="850">
              <a:latin typeface="Arial MT"/>
              <a:cs typeface="Arial MT"/>
            </a:endParaRPr>
          </a:p>
          <a:p>
            <a:pPr marL="18415">
              <a:lnSpc>
                <a:spcPct val="100000"/>
              </a:lnSpc>
              <a:spcBef>
                <a:spcPts val="275"/>
              </a:spcBef>
            </a:pP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endParaRPr sz="850">
              <a:latin typeface="Arial MT"/>
              <a:cs typeface="Arial MT"/>
            </a:endParaRPr>
          </a:p>
          <a:p>
            <a:pPr marL="18415">
              <a:lnSpc>
                <a:spcPct val="100000"/>
              </a:lnSpc>
              <a:spcBef>
                <a:spcPts val="275"/>
              </a:spcBef>
            </a:pP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Patents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trademarks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77073" y="1386720"/>
            <a:ext cx="2863215" cy="47180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2661920">
              <a:lnSpc>
                <a:spcPct val="100000"/>
              </a:lnSpc>
              <a:spcBef>
                <a:spcPts val="28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Life</a:t>
            </a:r>
            <a:endParaRPr sz="850">
              <a:latin typeface="Arial MT"/>
              <a:cs typeface="Arial MT"/>
            </a:endParaRPr>
          </a:p>
          <a:p>
            <a:pPr marL="12700" marR="5080" indent="20955">
              <a:lnSpc>
                <a:spcPct val="103299"/>
              </a:lnSpc>
              <a:spcBef>
                <a:spcPts val="145"/>
              </a:spcBef>
              <a:tabLst>
                <a:tab pos="2587625" algn="l"/>
              </a:tabLst>
            </a:pPr>
            <a:r>
              <a:rPr sz="850" u="sng" dirty="0">
                <a:solidFill>
                  <a:srgbClr val="4D4D4D"/>
                </a:solidFill>
                <a:uFill>
                  <a:solidFill>
                    <a:srgbClr val="3F6B90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100" dirty="0">
                <a:solidFill>
                  <a:srgbClr val="4D4D4D"/>
                </a:solidFill>
                <a:uFill>
                  <a:solidFill>
                    <a:srgbClr val="3F6B90"/>
                  </a:solidFill>
                </a:uFill>
                <a:latin typeface="Arial MT"/>
                <a:cs typeface="Arial MT"/>
              </a:rPr>
              <a:t>Years</a:t>
            </a:r>
            <a:r>
              <a:rPr sz="850" u="sng" spc="40" dirty="0">
                <a:solidFill>
                  <a:srgbClr val="4D4D4D"/>
                </a:solidFill>
                <a:uFill>
                  <a:solidFill>
                    <a:srgbClr val="3F6B90"/>
                  </a:solidFill>
                </a:uFill>
                <a:latin typeface="Arial MT"/>
                <a:cs typeface="Arial MT"/>
              </a:rPr>
              <a:t> 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Freehold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long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leasehold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build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ngs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house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 plant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92026" y="3281231"/>
            <a:ext cx="28511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837815" algn="l"/>
              </a:tabLst>
            </a:pPr>
            <a:r>
              <a:rPr sz="850" u="sng" spc="355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55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Product</a:t>
            </a:r>
            <a:r>
              <a:rPr sz="850" u="sng" spc="30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65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and</a:t>
            </a:r>
            <a:r>
              <a:rPr sz="850" u="sng" spc="-30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70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process</a:t>
            </a:r>
            <a:r>
              <a:rPr sz="850" u="sng" spc="45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55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development</a:t>
            </a:r>
            <a:r>
              <a:rPr sz="850" u="sng" spc="105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10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costs</a:t>
            </a:r>
            <a:r>
              <a:rPr sz="850" u="sng" dirty="0">
                <a:solidFill>
                  <a:srgbClr val="4D4D4D"/>
                </a:solidFill>
                <a:uFill>
                  <a:solidFill>
                    <a:srgbClr val="3F7093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470211" y="1759880"/>
            <a:ext cx="144780" cy="377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0"/>
              </a:spcBef>
            </a:pP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2›</a:t>
            </a:r>
            <a:endParaRPr sz="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850" spc="-25" dirty="0">
                <a:solidFill>
                  <a:srgbClr val="4D4D4D"/>
                </a:solidFill>
                <a:latin typeface="Courier New"/>
                <a:cs typeface="Courier New"/>
              </a:rPr>
              <a:t>50</a:t>
            </a:r>
            <a:endParaRPr sz="850">
              <a:latin typeface="Courier New"/>
              <a:cs typeface="Courier New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617461" y="2467338"/>
            <a:ext cx="5060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(maximum)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633855" y="2974115"/>
            <a:ext cx="511175" cy="132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dirty="0">
                <a:solidFill>
                  <a:srgbClr val="4D4D4D"/>
                </a:solidFill>
                <a:latin typeface="Arial MT"/>
                <a:cs typeface="Arial MT"/>
              </a:rPr>
              <a:t>(maxi</a:t>
            </a:r>
            <a:r>
              <a:rPr sz="70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700" spc="-10" dirty="0">
                <a:solidFill>
                  <a:srgbClr val="4D4D4D"/>
                </a:solidFill>
                <a:latin typeface="Arial MT"/>
                <a:cs typeface="Arial MT"/>
              </a:rPr>
              <a:t>mum,'</a:t>
            </a:r>
            <a:endParaRPr sz="7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466697" y="2305779"/>
            <a:ext cx="1397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4D4D4D"/>
                </a:solidFill>
                <a:latin typeface="Consolas"/>
                <a:cs typeface="Consolas"/>
              </a:rPr>
              <a:t>25</a:t>
            </a:r>
            <a:endParaRPr sz="850">
              <a:latin typeface="Consolas"/>
              <a:cs typeface="Consola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474206" y="2631945"/>
            <a:ext cx="1352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4D4D4D"/>
                </a:solidFill>
                <a:latin typeface="Cambria"/>
                <a:cs typeface="Cambria"/>
              </a:rPr>
              <a:t>10</a:t>
            </a:r>
            <a:endParaRPr sz="850">
              <a:latin typeface="Cambria"/>
              <a:cs typeface="Cambria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471835" y="2923056"/>
            <a:ext cx="128905" cy="348615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5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15</a:t>
            </a:r>
            <a:endParaRPr sz="850">
              <a:latin typeface="Arial MT"/>
              <a:cs typeface="Arial MT"/>
            </a:endParaRPr>
          </a:p>
          <a:p>
            <a:pPr marL="55244">
              <a:lnSpc>
                <a:spcPct val="100000"/>
              </a:lnSpc>
              <a:spcBef>
                <a:spcPts val="254"/>
              </a:spcBef>
            </a:pPr>
            <a:r>
              <a:rPr sz="850" spc="-50" dirty="0">
                <a:solidFill>
                  <a:srgbClr val="4D4D4D"/>
                </a:solidFill>
                <a:latin typeface="Courier New"/>
                <a:cs typeface="Courier New"/>
              </a:rPr>
              <a:t>4</a:t>
            </a:r>
            <a:endParaRPr sz="850">
              <a:latin typeface="Courier New"/>
              <a:cs typeface="Courier New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81712" y="3613495"/>
            <a:ext cx="2835275" cy="15881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810" algn="just">
              <a:lnSpc>
                <a:spcPct val="100499"/>
              </a:lnSpc>
              <a:spcBef>
                <a:spcPts val="95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each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end,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reviews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amounts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property,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p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equipment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to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determine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whether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there</a:t>
            </a:r>
            <a:r>
              <a:rPr sz="850" spc="3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s</a:t>
            </a:r>
            <a:r>
              <a:rPr sz="850" spc="1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indication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those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may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not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recoverab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continuing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4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If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such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Indication</a:t>
            </a:r>
            <a:r>
              <a:rPr sz="850" spc="25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exists,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reviewed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determine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extent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(if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any)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does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generate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independent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2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estimates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CGU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belongs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w.th</a:t>
            </a:r>
            <a:r>
              <a:rPr sz="850" spc="3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ndefinite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useful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lives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tested</a:t>
            </a:r>
            <a:r>
              <a:rPr sz="850" spc="3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3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rment</a:t>
            </a:r>
            <a:r>
              <a:rPr sz="850" spc="3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annually</a:t>
            </a:r>
            <a:r>
              <a:rPr sz="850" spc="40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whenever</a:t>
            </a:r>
            <a:r>
              <a:rPr sz="850" spc="3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there</a:t>
            </a:r>
            <a:r>
              <a:rPr sz="850" spc="3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‹s</a:t>
            </a:r>
            <a:r>
              <a:rPr sz="850" spc="3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indication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84856" y="5305295"/>
            <a:ext cx="2833370" cy="14566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270" algn="just">
              <a:lnSpc>
                <a:spcPct val="100499"/>
              </a:lnSpc>
              <a:spcBef>
                <a:spcPts val="95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higher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sell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use.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assessing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costs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sell,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estimated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discounted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their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present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pre-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rate,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upon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long-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term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weighted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average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‹ost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(/ACC’),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recognises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comparative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WACCs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European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peers,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appropriate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adjustments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associated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with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relevant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units.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(or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CGU)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estimated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than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amount,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carrying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(or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D4D4D"/>
                </a:solidFill>
                <a:latin typeface="Arial MT"/>
                <a:cs typeface="Arial MT"/>
              </a:rPr>
              <a:t>CGU)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reduced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amount.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immediately.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88009" y="6887357"/>
            <a:ext cx="2830195" cy="935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540" algn="just">
              <a:lnSpc>
                <a:spcPct val="100400"/>
              </a:lnSpc>
              <a:spcBef>
                <a:spcPts val="95"/>
              </a:spcBef>
            </a:pP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2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subsequently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reverses,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(or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CGU)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increased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revised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estimate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2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amount,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but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so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increased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does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exceed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(hat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would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determined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had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(or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CGU)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prior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years.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reversal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income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immediately.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88537" y="7951210"/>
            <a:ext cx="5664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0F57A3"/>
                </a:solidFill>
                <a:latin typeface="Arial MT"/>
                <a:cs typeface="Arial MT"/>
              </a:rPr>
              <a:t>(c)</a:t>
            </a:r>
            <a:r>
              <a:rPr sz="850" spc="-30" dirty="0">
                <a:solidFill>
                  <a:srgbClr val="0F57A3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F57A3"/>
                </a:solidFill>
                <a:latin typeface="Arial MT"/>
                <a:cs typeface="Arial MT"/>
              </a:rPr>
              <a:t>Taxation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88125" y="8213364"/>
            <a:ext cx="2824480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>
              <a:lnSpc>
                <a:spcPct val="101200"/>
              </a:lnSpc>
              <a:spcBef>
                <a:spcPts val="85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represents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sum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currently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payable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deferred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tax.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86744" y="8603545"/>
            <a:ext cx="2834640" cy="119443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4604" marR="6985" indent="635" algn="just">
              <a:lnSpc>
                <a:spcPct val="100600"/>
              </a:lnSpc>
              <a:spcBef>
                <a:spcPts val="90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currently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payable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profit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 year.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profit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differs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from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profit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income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because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excludes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items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deductible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years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further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excludes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items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never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deductible.</a:t>
            </a:r>
            <a:endParaRPr sz="850">
              <a:latin typeface="Arial MT"/>
              <a:cs typeface="Arial MT"/>
            </a:endParaRPr>
          </a:p>
          <a:p>
            <a:pPr marL="13970" marR="5080" indent="-1905" algn="just">
              <a:lnSpc>
                <a:spcPts val="1010"/>
              </a:lnSpc>
              <a:spcBef>
                <a:spcPts val="35"/>
              </a:spcBef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Deferred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tax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payable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differences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between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liabilities</a:t>
            </a:r>
            <a:endParaRPr sz="850">
              <a:latin typeface="Arial MT"/>
              <a:cs typeface="Arial MT"/>
            </a:endParaRPr>
          </a:p>
          <a:p>
            <a:pPr marL="13335" marR="6985" algn="just">
              <a:lnSpc>
                <a:spcPts val="1010"/>
              </a:lnSpc>
              <a:spcBef>
                <a:spcPts val="4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statements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corresponding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bases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used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computation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profit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accounted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839157" y="1376049"/>
            <a:ext cx="2841625" cy="132905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00699"/>
              </a:lnSpc>
              <a:spcBef>
                <a:spcPts val="90"/>
              </a:spcBef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baIanr.e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sheet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liability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method.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Deferred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liabilities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generally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temporary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differences.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contrast,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deferred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only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extent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probable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profits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will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available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against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which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temporary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differences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utilised.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Liabilities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not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taxable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temporary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differences</a:t>
            </a:r>
            <a:r>
              <a:rPr sz="850" spc="20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arising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investments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subsidiaries,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joint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ventures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associates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where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able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control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reversal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temporary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difference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probable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temporary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difference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not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reverse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foreseeable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future.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841468" y="2833132"/>
            <a:ext cx="2842260" cy="1063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335" marR="5080" indent="-1270" algn="just">
              <a:lnSpc>
                <a:spcPct val="100200"/>
              </a:lnSpc>
              <a:spcBef>
                <a:spcPts val="95"/>
              </a:spcBef>
            </a:pP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Both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deferred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items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calculated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tax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rates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apply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when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liability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settled,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realised.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means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rates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enacted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substantially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enacted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Deferred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charged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credited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income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except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when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relates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items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charged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credited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directly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equity,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case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deferred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dealt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with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equity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839790" y="4031110"/>
            <a:ext cx="13163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(d)</a:t>
            </a:r>
            <a:r>
              <a:rPr sz="850" spc="-45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0E57A5"/>
                </a:solidFill>
                <a:latin typeface="Arial MT"/>
                <a:cs typeface="Arial MT"/>
              </a:rPr>
              <a:t>Retirement</a:t>
            </a:r>
            <a:r>
              <a:rPr sz="850" spc="20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benefit</a:t>
            </a:r>
            <a:r>
              <a:rPr sz="850" spc="-20" dirty="0">
                <a:solidFill>
                  <a:srgbClr val="0E57A5"/>
                </a:solidFill>
                <a:latin typeface="Arial MT"/>
                <a:cs typeface="Arial MT"/>
              </a:rPr>
              <a:t> cosD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841046" y="4287166"/>
            <a:ext cx="2842260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6510" marR="5080" indent="-4445">
              <a:lnSpc>
                <a:spcPct val="101200"/>
              </a:lnSpc>
              <a:spcBef>
                <a:spcPts val="85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Payments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defined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contribution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retirement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benefit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schemes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charged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fall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due.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842311" y="4677347"/>
            <a:ext cx="2845435" cy="22339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810">
              <a:lnSpc>
                <a:spcPct val="100299"/>
              </a:lnSpc>
              <a:spcBef>
                <a:spcPts val="95"/>
              </a:spcBef>
            </a:pP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defined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benefit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retirement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schemes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providing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determined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Projected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Unit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Credit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Method,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actuarial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valuat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ons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carried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out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least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triennially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updated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each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end.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applies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IAS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19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’Employee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Benefits’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(revised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2011)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recognise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actuarial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gains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osses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directly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retained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earnings,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presenting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those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arising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one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relevant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comprehensive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income.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applying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IAS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19,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relation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retirement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costs,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treated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within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employment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costs.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Past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immediately.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retirement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benefit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liability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balance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sheet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represents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assecs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present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defined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benefit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obligation.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resulting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from this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calculation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unrecognised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past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cost,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plus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present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available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refunds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reductions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future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contributions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plan.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843997" y="7039772"/>
            <a:ext cx="2847340" cy="14598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just">
              <a:lnSpc>
                <a:spcPct val="100699"/>
              </a:lnSpc>
              <a:spcBef>
                <a:spcPts val="9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29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September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2023,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Trustee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signed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Amendment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that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stipulated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Trustee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shall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apply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surplus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time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winding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up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augment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member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fullest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extent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possible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after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allowing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expenses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necessary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up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Scheme.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Deed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Amendment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means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there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no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longer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ability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access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surplus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Scheme.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accordance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with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IAS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19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’asset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ceiling’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applied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reflect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fact that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longer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unconditional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right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refund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from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surplus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restricted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£niI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balance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sheet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29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September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2023.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845887" y="8624882"/>
            <a:ext cx="6426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1157A5"/>
                </a:solidFill>
                <a:latin typeface="Arial MT"/>
                <a:cs typeface="Arial MT"/>
              </a:rPr>
              <a:t>(e)</a:t>
            </a:r>
            <a:r>
              <a:rPr sz="850" spc="-30" dirty="0">
                <a:solidFill>
                  <a:srgbClr val="1157A5"/>
                </a:solidFill>
                <a:latin typeface="Arial MT"/>
                <a:cs typeface="Arial MT"/>
              </a:rPr>
              <a:t> Provisions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847142" y="8887035"/>
            <a:ext cx="2845435" cy="932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marR="5080" indent="-1270" algn="just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Provisions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rationalisation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related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measures,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environmental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remediation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legal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claims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when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present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legal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constructive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obligation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result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past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events,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likely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than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outflow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resources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will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required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settle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obligation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can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reliably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estimated.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involves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series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management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judgements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estimates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based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past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experience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similar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events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39878"/>
            <a:ext cx="7285210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40653"/>
            <a:ext cx="7215101" cy="24386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54096" y="761057"/>
            <a:ext cx="363029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65" dirty="0">
                <a:solidFill>
                  <a:srgbClr val="0854AC"/>
                </a:solidFill>
                <a:latin typeface="Arial MT"/>
                <a:cs typeface="Arial MT"/>
              </a:rPr>
              <a:t>FS.</a:t>
            </a:r>
            <a:r>
              <a:rPr sz="1300" spc="-1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spc="-55" dirty="0">
                <a:solidFill>
                  <a:srgbClr val="0854AC"/>
                </a:solidFill>
                <a:latin typeface="Arial MT"/>
                <a:cs typeface="Arial MT"/>
              </a:rPr>
              <a:t>Presentation</a:t>
            </a:r>
            <a:r>
              <a:rPr sz="1300" spc="20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4AC"/>
                </a:solidFill>
                <a:latin typeface="Arial MT"/>
                <a:cs typeface="Arial MT"/>
              </a:rPr>
              <a:t>of</a:t>
            </a:r>
            <a:r>
              <a:rPr sz="1300" spc="-4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spc="-60" dirty="0">
                <a:solidFill>
                  <a:srgbClr val="0854AC"/>
                </a:solidFill>
                <a:latin typeface="Arial MT"/>
                <a:cs typeface="Arial MT"/>
              </a:rPr>
              <a:t>accounts</a:t>
            </a:r>
            <a:r>
              <a:rPr sz="1300" spc="-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854AC"/>
                </a:solidFill>
                <a:latin typeface="Arial MT"/>
                <a:cs typeface="Arial MT"/>
              </a:rPr>
              <a:t>and</a:t>
            </a:r>
            <a:r>
              <a:rPr sz="1300" spc="-40" dirty="0">
                <a:solidFill>
                  <a:srgbClr val="0854AC"/>
                </a:solidFill>
                <a:latin typeface="Arial MT"/>
                <a:cs typeface="Arial MT"/>
              </a:rPr>
              <a:t> accounting</a:t>
            </a:r>
            <a:r>
              <a:rPr sz="1300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54AC"/>
                </a:solidFill>
                <a:latin typeface="Arial MT"/>
                <a:cs typeface="Arial MT"/>
              </a:rPr>
              <a:t>policies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35904" y="9973308"/>
            <a:ext cx="95250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103223" y="9970259"/>
            <a:ext cx="112585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8270">
              <a:lnSpc>
                <a:spcPct val="100000"/>
              </a:lnSpc>
              <a:spcBef>
                <a:spcPts val="20"/>
              </a:spcBef>
            </a:pPr>
            <a:r>
              <a:rPr spc="-85" dirty="0">
                <a:solidFill>
                  <a:srgbClr val="3A3A3A"/>
                </a:solidFill>
                <a:latin typeface="Arial MT"/>
                <a:cs typeface="Arial MT"/>
              </a:rPr>
              <a:t>Paga</a:t>
            </a:r>
            <a:r>
              <a:rPr spc="5" dirty="0">
                <a:solidFill>
                  <a:srgbClr val="3A3A3A"/>
                </a:solidFill>
                <a:latin typeface="Arial MT"/>
                <a:cs typeface="Arial MT"/>
              </a:rPr>
              <a:t> </a:t>
            </a:r>
            <a:r>
              <a:rPr spc="-25" dirty="0">
                <a:latin typeface="Arial MT"/>
                <a:cs typeface="Arial MT"/>
              </a:rPr>
              <a:t>47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4278" y="1354711"/>
            <a:ext cx="283781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(hird party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advice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applicable.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appropriate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3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discounted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take</a:t>
            </a:r>
            <a:r>
              <a:rPr sz="850" spc="2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into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time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money.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54523" y="1872921"/>
            <a:ext cx="2841625" cy="935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240" marR="5080" indent="-3175" algn="just">
              <a:lnSpc>
                <a:spcPct val="100400"/>
              </a:lnSpc>
              <a:spcBef>
                <a:spcPts val="9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particular,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redundancy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plans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sufficiently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detailed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well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advanced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appropriate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communication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affected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reporting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charges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any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termination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arising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enhancement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retirement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post-employment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affected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plans.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59310" y="2933726"/>
            <a:ext cx="2835275" cy="1066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335" marR="5080" indent="-1270" algn="just">
              <a:lnSpc>
                <a:spcPct val="100499"/>
              </a:lnSpc>
              <a:spcBef>
                <a:spcPts val="9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onerous</a:t>
            </a:r>
            <a:r>
              <a:rPr sz="850" spc="4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contracts</a:t>
            </a:r>
            <a:r>
              <a:rPr sz="850" spc="4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3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derived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lower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unavoidable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meeting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is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measured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lower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terminating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contract.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Before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established,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recognises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3738" y="4104269"/>
            <a:ext cx="2835910" cy="10636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270" algn="just">
              <a:lnSpc>
                <a:spcPct val="100200"/>
              </a:lnSpc>
              <a:spcBef>
                <a:spcPts val="9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created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long-term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depend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length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service,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service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sabbatical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awards,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disability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long-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compensated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absences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sick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leave.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reporting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movements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(including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actuarial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gains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past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service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costs)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immediately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5110" y="5268715"/>
            <a:ext cx="2835275" cy="935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3970" marR="5080" indent="-1905" algn="just">
              <a:lnSpc>
                <a:spcPct val="100400"/>
              </a:lnSpc>
              <a:spcBef>
                <a:spcPts val="95"/>
              </a:spcBef>
            </a:pP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TSUK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participates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Trading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Scheme,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initially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measuring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3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rights</a:t>
            </a:r>
            <a:r>
              <a:rPr sz="850" spc="3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received</a:t>
            </a:r>
            <a:r>
              <a:rPr sz="850" spc="4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3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purchased</a:t>
            </a:r>
            <a:r>
              <a:rPr sz="850" spc="4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3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4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recognises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carbon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dioxide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quotas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anticipated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shortfall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level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quotas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received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purchased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compared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accual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emissions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given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period.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surplus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only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once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realised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form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external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70248" y="6308182"/>
            <a:ext cx="25393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A4FA5"/>
                </a:solidFill>
                <a:latin typeface="Arial MT"/>
                <a:cs typeface="Arial MT"/>
              </a:rPr>
              <a:t>(f}</a:t>
            </a:r>
            <a:r>
              <a:rPr sz="850" spc="-60" dirty="0">
                <a:solidFill>
                  <a:srgbClr val="0A4F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A4FA5"/>
                </a:solidFill>
                <a:latin typeface="Arial MT"/>
                <a:cs typeface="Arial MT"/>
              </a:rPr>
              <a:t>Other</a:t>
            </a:r>
            <a:r>
              <a:rPr sz="850" spc="-30" dirty="0">
                <a:solidFill>
                  <a:srgbClr val="0A4FA5"/>
                </a:solidFill>
                <a:latin typeface="Arial MT"/>
                <a:cs typeface="Arial MT"/>
              </a:rPr>
              <a:t> non-</a:t>
            </a:r>
            <a:r>
              <a:rPr sz="850" spc="-10" dirty="0">
                <a:solidFill>
                  <a:srgbClr val="0A4FA5"/>
                </a:solidFill>
                <a:latin typeface="Arial MT"/>
                <a:cs typeface="Arial MT"/>
              </a:rPr>
              <a:t>current</a:t>
            </a:r>
            <a:r>
              <a:rPr sz="850" spc="60" dirty="0">
                <a:solidFill>
                  <a:srgbClr val="0A4F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A4FA5"/>
                </a:solidFill>
                <a:latin typeface="Arial MT"/>
                <a:cs typeface="Arial MT"/>
              </a:rPr>
              <a:t>investments</a:t>
            </a:r>
            <a:r>
              <a:rPr sz="850" spc="75" dirty="0">
                <a:solidFill>
                  <a:srgbClr val="0A4FA5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0A4FA5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0A4F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A4FA5"/>
                </a:solidFill>
                <a:latin typeface="Arial MT"/>
                <a:cs typeface="Arial MT"/>
              </a:rPr>
              <a:t>loan</a:t>
            </a:r>
            <a:r>
              <a:rPr sz="850" spc="-40" dirty="0">
                <a:solidFill>
                  <a:srgbClr val="0A4F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A4FA5"/>
                </a:solidFill>
                <a:latin typeface="Arial MT"/>
                <a:cs typeface="Arial MT"/>
              </a:rPr>
              <a:t>receivables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8455" y="6567286"/>
            <a:ext cx="2836545" cy="8045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just">
              <a:lnSpc>
                <a:spcPct val="100200"/>
              </a:lnSpc>
              <a:spcBef>
                <a:spcPts val="95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investments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loan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receivables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stated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at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cost.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events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circumstances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indicate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(ha(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carrying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recoverable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Income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non-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investments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comprises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dividends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declared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up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sheet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date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and,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relevant,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shown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before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deduction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overseas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withholding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taxes.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70214" y="7469581"/>
            <a:ext cx="13112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35" dirty="0">
                <a:solidFill>
                  <a:srgbClr val="084DA5"/>
                </a:solidFill>
                <a:latin typeface="Arial MT"/>
                <a:cs typeface="Arial MT"/>
              </a:rPr>
              <a:t>VI</a:t>
            </a:r>
            <a:r>
              <a:rPr sz="850" spc="-4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4DA5"/>
                </a:solidFill>
                <a:latin typeface="Arial MT"/>
                <a:cs typeface="Arial MT"/>
              </a:rPr>
              <a:t>Other </a:t>
            </a:r>
            <a:r>
              <a:rPr sz="850" spc="-25" dirty="0">
                <a:solidFill>
                  <a:srgbClr val="084DA5"/>
                </a:solidFill>
                <a:latin typeface="Arial MT"/>
                <a:cs typeface="Arial MT"/>
              </a:rPr>
              <a:t>accounting</a:t>
            </a:r>
            <a:r>
              <a:rPr sz="850" spc="1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4DA5"/>
                </a:solidFill>
                <a:latin typeface="Arial MT"/>
                <a:cs typeface="Arial MT"/>
              </a:rPr>
              <a:t>policies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70248" y="7731734"/>
            <a:ext cx="2838450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86055" marR="5080" indent="-173990">
              <a:lnSpc>
                <a:spcPct val="101200"/>
              </a:lnSpc>
              <a:spcBef>
                <a:spcPts val="85"/>
              </a:spcBef>
            </a:pP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(a)</a:t>
            </a:r>
            <a:r>
              <a:rPr sz="850" spc="10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84DA5"/>
                </a:solidFill>
                <a:latin typeface="Arial MT"/>
                <a:cs typeface="Arial MT"/>
              </a:rPr>
              <a:t>Non-</a:t>
            </a: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current</a:t>
            </a:r>
            <a:r>
              <a:rPr sz="850" spc="7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084DA5"/>
                </a:solidFill>
                <a:latin typeface="Arial MT"/>
                <a:cs typeface="Arial MT"/>
              </a:rPr>
              <a:t>assets</a:t>
            </a:r>
            <a:r>
              <a:rPr sz="850" spc="3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084DA5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084DA5"/>
                </a:solidFill>
                <a:latin typeface="Arial MT"/>
                <a:cs typeface="Arial MT"/>
              </a:rPr>
              <a:t>disposal</a:t>
            </a:r>
            <a:r>
              <a:rPr sz="850" spc="2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84DA5"/>
                </a:solidFill>
                <a:latin typeface="Arial MT"/>
                <a:cs typeface="Arial MT"/>
              </a:rPr>
              <a:t>groups</a:t>
            </a:r>
            <a:r>
              <a:rPr sz="850" spc="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held</a:t>
            </a:r>
            <a:r>
              <a:rPr sz="850" spc="-1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084DA5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084DA5"/>
                </a:solidFill>
                <a:latin typeface="Arial MT"/>
                <a:cs typeface="Arial MT"/>
              </a:rPr>
              <a:t>sale</a:t>
            </a:r>
            <a:r>
              <a:rPr sz="850" spc="-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084DA5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084DA5"/>
                </a:solidFill>
                <a:latin typeface="Arial MT"/>
                <a:cs typeface="Arial MT"/>
              </a:rPr>
              <a:t>discontinued</a:t>
            </a:r>
            <a:r>
              <a:rPr sz="850" spc="20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4DA5"/>
                </a:solidFill>
                <a:latin typeface="Arial MT"/>
                <a:cs typeface="Arial MT"/>
              </a:rPr>
              <a:t>operations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68561" y="8121915"/>
            <a:ext cx="2836545" cy="1450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marR="5080" indent="-1270" algn="just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groups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classified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measured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lower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carrying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sell.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groups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classified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carrying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recovered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transaction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rather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through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continuing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use.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condition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only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met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highly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probable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asset,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group,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available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immediate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condition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marke(ed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price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reasonable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value.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must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committed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sale.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should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qualify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completed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one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date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22862" y="1348615"/>
            <a:ext cx="2824480" cy="676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3970" marR="5080" indent="-1905" algn="just">
              <a:lnSpc>
                <a:spcPct val="100600"/>
              </a:lnSpc>
              <a:spcBef>
                <a:spcPts val="9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Classified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classified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presented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separately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sheet.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classified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presented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separately from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sheet.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22862" y="2125928"/>
            <a:ext cx="2828290" cy="67945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3970" marR="5080" indent="-1905" algn="just">
              <a:lnSpc>
                <a:spcPct val="101200"/>
              </a:lnSpc>
              <a:spcBef>
                <a:spcPts val="85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(including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those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group)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depreciated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amortised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while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classified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sale.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initial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subsequent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write-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down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less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sell.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24022" y="2927629"/>
            <a:ext cx="282638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 algn="just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represents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separate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major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geographical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area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operation,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single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coordinated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dispose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separate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major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02102" y="3320858"/>
            <a:ext cx="28898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75" baseline="-9803" dirty="0">
                <a:solidFill>
                  <a:srgbClr val="3F3F3F"/>
                </a:solidFill>
                <a:latin typeface="Arial MT"/>
                <a:cs typeface="Arial MT"/>
              </a:rPr>
              <a:t>o</a:t>
            </a:r>
            <a:r>
              <a:rPr sz="1275" spc="622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7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eographical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area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operation,</a:t>
            </a:r>
            <a:r>
              <a:rPr sz="850" spc="2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then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2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treated</a:t>
            </a:r>
            <a:r>
              <a:rPr sz="850" spc="20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27395" y="3448887"/>
            <a:ext cx="28219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discontinued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operation.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resulc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discontinued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27184" y="3576915"/>
            <a:ext cx="2822575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4604" marR="5080" indent="-2540">
              <a:lnSpc>
                <a:spcPct val="101200"/>
              </a:lnSpc>
              <a:spcBef>
                <a:spcPts val="85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presented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face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income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Statement,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prior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years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being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presented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basis.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26869" y="3991482"/>
            <a:ext cx="2832735" cy="676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2540" algn="just">
              <a:lnSpc>
                <a:spcPct val="100600"/>
              </a:lnSpc>
              <a:spcBef>
                <a:spcPts val="9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intercompany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transactions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occurred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between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continuing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discontinued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operations,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eliminated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against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discontinued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except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intercompany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financing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arrangements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continue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after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disposal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eliminated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against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continuing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operations.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28493" y="4771844"/>
            <a:ext cx="5873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dirty="0">
                <a:solidFill>
                  <a:srgbClr val="0A4FA8"/>
                </a:solidFill>
                <a:latin typeface="Arial"/>
                <a:cs typeface="Arial"/>
              </a:rPr>
              <a:t>(b)</a:t>
            </a:r>
            <a:r>
              <a:rPr sz="850" b="1" spc="25" dirty="0">
                <a:solidFill>
                  <a:srgbClr val="0A4FA8"/>
                </a:solidFill>
                <a:latin typeface="Arial"/>
                <a:cs typeface="Arial"/>
              </a:rPr>
              <a:t> </a:t>
            </a:r>
            <a:r>
              <a:rPr sz="850" b="1" spc="-70" dirty="0">
                <a:solidFill>
                  <a:srgbClr val="0A4FA8"/>
                </a:solidFill>
                <a:latin typeface="Arial"/>
                <a:cs typeface="Arial"/>
              </a:rPr>
              <a:t>Revenue</a:t>
            </a:r>
            <a:endParaRPr sz="85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828555" y="5030950"/>
            <a:ext cx="2837180" cy="1454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7145" marR="5080" indent="-5080" algn="just">
              <a:lnSpc>
                <a:spcPct val="100200"/>
              </a:lnSpc>
              <a:spcBef>
                <a:spcPts val="9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revenue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primarily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derived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single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obligation</a:t>
            </a:r>
            <a:r>
              <a:rPr sz="850" spc="2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transfer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under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arrangements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transfer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control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fulfilment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performance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obligation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occur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at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same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time.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Revenue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sale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goods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when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transferred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control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goods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buyer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buyer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obtains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goods,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potential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flows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revenue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(the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transaction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price)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can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measured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reliably,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probable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collect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entitled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exchange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goods.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833166" y="6582527"/>
            <a:ext cx="2828290" cy="10668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270" algn="just">
              <a:lnSpc>
                <a:spcPct val="100499"/>
              </a:lnSpc>
              <a:spcBef>
                <a:spcPts val="95"/>
              </a:spcBef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manufactures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sells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range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products.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control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transferred,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being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delivered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customer.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Delivery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occurs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shipped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specific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location,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obsolescence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transferred,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either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customer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accepted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products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accordance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contract,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objective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evidence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criteria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acceptance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satisfied.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833220" y="7753071"/>
            <a:ext cx="2832100" cy="542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4445" algn="just">
              <a:lnSpc>
                <a:spcPct val="99600"/>
              </a:lnSpc>
              <a:spcBef>
                <a:spcPts val="105"/>
              </a:spcBef>
            </a:pP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often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sold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volume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discounts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aggregate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over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12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month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period.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Revenue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price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specified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estimated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volume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discounts.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833220" y="8402358"/>
            <a:ext cx="2834640" cy="11918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6985" algn="just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Accumulated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experience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estimate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discounts,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method,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revenue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only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extent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highly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probable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reversal</a:t>
            </a:r>
            <a:r>
              <a:rPr sz="850" spc="3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occur.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liability</a:t>
            </a:r>
            <a:r>
              <a:rPr sz="850" spc="2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3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volume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discounts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payable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customers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until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reporting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element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deemed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present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sales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normally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60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days,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consistent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practice.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refund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recognised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2891" y="1265039"/>
            <a:ext cx="7269968" cy="2438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8988" y="9748430"/>
            <a:ext cx="7269967" cy="1768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82050" y="782648"/>
            <a:ext cx="3629025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90" dirty="0">
                <a:solidFill>
                  <a:srgbClr val="0C5BAA"/>
                </a:solidFill>
                <a:latin typeface="Arial MT"/>
                <a:cs typeface="Arial MT"/>
              </a:rPr>
              <a:t>F5.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30" dirty="0">
                <a:solidFill>
                  <a:srgbClr val="0C5BAA"/>
                </a:solidFill>
                <a:latin typeface="Arial MT"/>
                <a:cs typeface="Arial MT"/>
              </a:rPr>
              <a:t>Presentation</a:t>
            </a:r>
            <a:r>
              <a:rPr sz="1250" spc="7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C5BAA"/>
                </a:solidFill>
                <a:latin typeface="Arial MT"/>
                <a:cs typeface="Arial MT"/>
              </a:rPr>
              <a:t>of</a:t>
            </a:r>
            <a:r>
              <a:rPr sz="1250" spc="-2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40" dirty="0">
                <a:solidFill>
                  <a:srgbClr val="0C5BAA"/>
                </a:solidFill>
                <a:latin typeface="Arial MT"/>
                <a:cs typeface="Arial MT"/>
              </a:rPr>
              <a:t>accounts</a:t>
            </a:r>
            <a:r>
              <a:rPr sz="1250" spc="-2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and</a:t>
            </a:r>
            <a:r>
              <a:rPr sz="1250" spc="-2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20" dirty="0">
                <a:solidFill>
                  <a:srgbClr val="0C5BAA"/>
                </a:solidFill>
                <a:latin typeface="Arial MT"/>
                <a:cs typeface="Arial MT"/>
              </a:rPr>
              <a:t>accounting</a:t>
            </a:r>
            <a:r>
              <a:rPr sz="1250" spc="15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C5BAA"/>
                </a:solidFill>
                <a:latin typeface="Arial MT"/>
                <a:cs typeface="Arial MT"/>
              </a:rPr>
              <a:t>policies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2345" y="1373000"/>
            <a:ext cx="283146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" algn="just">
              <a:lnSpc>
                <a:spcPct val="100000"/>
              </a:lnSpc>
              <a:spcBef>
                <a:spcPts val="100"/>
              </a:spcBef>
            </a:pP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receivable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when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goods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delivered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point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time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consideration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unconditional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because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only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passage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time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required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before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payment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due.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1712" y="1894259"/>
            <a:ext cx="2833370" cy="67945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 algn="just">
              <a:lnSpc>
                <a:spcPct val="101200"/>
              </a:lnSpc>
              <a:spcBef>
                <a:spcPts val="85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does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have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contracts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period beMeen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transfer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promised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goods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services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customer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payment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customer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exceeds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year.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consequence,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does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adjust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transaction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prices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time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money.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7194" y="2664967"/>
            <a:ext cx="1087120" cy="170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50" b="1" spc="-10" dirty="0">
                <a:solidFill>
                  <a:srgbClr val="0E56A1"/>
                </a:solidFill>
                <a:latin typeface="Times New Roman"/>
                <a:cs typeface="Times New Roman"/>
              </a:rPr>
              <a:t>(c)</a:t>
            </a:r>
            <a:r>
              <a:rPr sz="950" b="1" spc="60" dirty="0">
                <a:solidFill>
                  <a:srgbClr val="0E56A1"/>
                </a:solidFill>
                <a:latin typeface="Times New Roman"/>
                <a:cs typeface="Times New Roman"/>
              </a:rPr>
              <a:t> </a:t>
            </a:r>
            <a:r>
              <a:rPr sz="950" b="1" spc="-50" dirty="0">
                <a:solidFill>
                  <a:srgbClr val="0E56A1"/>
                </a:solidFill>
                <a:latin typeface="Times New Roman"/>
                <a:cs typeface="Times New Roman"/>
              </a:rPr>
              <a:t>Govemment</a:t>
            </a:r>
            <a:r>
              <a:rPr sz="950" b="1" spc="-5" dirty="0">
                <a:solidFill>
                  <a:srgbClr val="0E56A1"/>
                </a:solidFill>
                <a:latin typeface="Times New Roman"/>
                <a:cs typeface="Times New Roman"/>
              </a:rPr>
              <a:t> </a:t>
            </a:r>
            <a:r>
              <a:rPr sz="950" b="1" spc="-20" dirty="0">
                <a:solidFill>
                  <a:srgbClr val="0E56A1"/>
                </a:solidFill>
                <a:latin typeface="Times New Roman"/>
                <a:cs typeface="Times New Roman"/>
              </a:rPr>
              <a:t>granu</a:t>
            </a:r>
            <a:endParaRPr sz="9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4909" y="2958111"/>
            <a:ext cx="2834640" cy="14566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270" algn="just">
              <a:lnSpc>
                <a:spcPct val="100499"/>
              </a:lnSpc>
              <a:spcBef>
                <a:spcPts val="95"/>
              </a:spcBef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Governmen(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grants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only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if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reasonable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assurance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associated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conditions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will be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grants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will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granted.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Grants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expenditure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property,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plant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equipment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credited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statement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reduction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depreciation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useful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lives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qualifying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assets.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Grants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revenue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credited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line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timing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when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associated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grants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incurred.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Total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grants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receivable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received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amounts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credited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included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balance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sheet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deferred income.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88537" y="4546271"/>
            <a:ext cx="6369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C54A1"/>
                </a:solidFill>
                <a:latin typeface="Arial MT"/>
                <a:cs typeface="Arial MT"/>
              </a:rPr>
              <a:t>(d)</a:t>
            </a:r>
            <a:r>
              <a:rPr sz="850" spc="40" dirty="0">
                <a:solidFill>
                  <a:srgbClr val="0C54A1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0C54A1"/>
                </a:solidFill>
                <a:latin typeface="Arial MT"/>
                <a:cs typeface="Arial MT"/>
              </a:rPr>
              <a:t>Insurance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5006" y="4802327"/>
            <a:ext cx="2837180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5240" marR="5080" indent="-3175" algn="just">
              <a:lnSpc>
                <a:spcPct val="101200"/>
              </a:lnSpc>
              <a:spcBef>
                <a:spcPts val="85"/>
              </a:spcBef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Insurance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premiums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insurance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placed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third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parties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charged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profit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they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relate.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87957" y="5323584"/>
            <a:ext cx="2831465" cy="673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addition,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provides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insurance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charges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historic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industrial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exposures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personnel.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provisions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subject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regular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review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adjusted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appropriate;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insurance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settlements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uncertain,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29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timing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expenditure.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90997" y="6100898"/>
            <a:ext cx="5467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F56A5"/>
                </a:solidFill>
                <a:latin typeface="Trebuchet MS"/>
                <a:cs typeface="Trebuchet MS"/>
              </a:rPr>
              <a:t>(e)</a:t>
            </a:r>
            <a:r>
              <a:rPr sz="850" spc="15" dirty="0">
                <a:solidFill>
                  <a:srgbClr val="0F56A5"/>
                </a:solidFill>
                <a:latin typeface="Trebuchet MS"/>
                <a:cs typeface="Trebuchet MS"/>
              </a:rPr>
              <a:t> </a:t>
            </a:r>
            <a:r>
              <a:rPr sz="850" spc="-30" dirty="0">
                <a:solidFill>
                  <a:srgbClr val="0F56A5"/>
                </a:solidFill>
                <a:latin typeface="Trebuchet MS"/>
                <a:cs typeface="Trebuchet MS"/>
              </a:rPr>
              <a:t>lnterest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87905" y="6363051"/>
            <a:ext cx="2833370" cy="14541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175" algn="just">
              <a:lnSpc>
                <a:spcPct val="100200"/>
              </a:lnSpc>
              <a:spcBef>
                <a:spcPts val="95"/>
              </a:spcBef>
            </a:pP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accrued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time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basis,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reference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outstanding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effective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applicable.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expense,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excluding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financing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construction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qualifying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property,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plant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equipment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expensed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6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incurred.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Discounts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premiums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expenses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issue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debt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securities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amortised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term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related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security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included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expense.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Unamortised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amounts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shown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balance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sheet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29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outstanding balance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security.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Premiums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payable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early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redemptions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debt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securities,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lieu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costs,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written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when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paid.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88537" y="7923776"/>
            <a:ext cx="10375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F57A3"/>
                </a:solidFill>
                <a:latin typeface="Arial MT"/>
                <a:cs typeface="Arial MT"/>
              </a:rPr>
              <a:t>(f}</a:t>
            </a:r>
            <a:r>
              <a:rPr sz="850" spc="365" dirty="0">
                <a:solidFill>
                  <a:srgbClr val="0F57A3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0F57A3"/>
                </a:solidFill>
                <a:latin typeface="Arial MT"/>
                <a:cs typeface="Arial MT"/>
              </a:rPr>
              <a:t>Foreign currencies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87905" y="8182880"/>
            <a:ext cx="2835910" cy="15881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5080" algn="just">
              <a:lnSpc>
                <a:spcPct val="100499"/>
              </a:lnSpc>
              <a:spcBef>
                <a:spcPts val="95"/>
              </a:spcBef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Monetary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liabilities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foreign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currencies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translated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into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sterling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quoted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rates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exchange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ruling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4D4D4D"/>
                </a:solidFill>
                <a:latin typeface="Arial MT"/>
                <a:cs typeface="Arial MT"/>
              </a:rPr>
              <a:t>ac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each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reporting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year.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items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translated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sterling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average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rates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year.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hedge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exposure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certain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foreign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exchange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transaction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risks.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enters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into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forward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contracts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options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(see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(g)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below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details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accounting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policies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such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derivative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instruments).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preparing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statements,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transactions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currencies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than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Company's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functional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currency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at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rates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exchange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prevailing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dates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transactions.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impact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revąluations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foreign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currency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loaris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included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42839" y="1376049"/>
            <a:ext cx="11671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C5BAA"/>
                </a:solidFill>
                <a:latin typeface="Arial MT"/>
                <a:cs typeface="Arial MT"/>
              </a:rPr>
              <a:t>(g)</a:t>
            </a:r>
            <a:r>
              <a:rPr sz="850" spc="8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0C5BAA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0C5BAA"/>
                </a:solidFill>
                <a:latin typeface="Arial MT"/>
                <a:cs typeface="Arial MT"/>
              </a:rPr>
              <a:t> Instruments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37471" y="1632106"/>
            <a:ext cx="2847340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-635" algn="just">
              <a:lnSpc>
                <a:spcPct val="101200"/>
              </a:lnSpc>
              <a:spcBef>
                <a:spcPts val="85"/>
              </a:spcBef>
            </a:pP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assets</a:t>
            </a:r>
            <a:r>
              <a:rPr sz="850" spc="19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1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2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liabilities</a:t>
            </a:r>
            <a:r>
              <a:rPr sz="850" spc="2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are</a:t>
            </a:r>
            <a:r>
              <a:rPr sz="850" spc="204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recognised</a:t>
            </a:r>
            <a:r>
              <a:rPr sz="850" spc="28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on</a:t>
            </a:r>
            <a:r>
              <a:rPr sz="850" spc="2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Company's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balance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sheet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when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becomes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party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contractual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provisions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instrument.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04159" y="2156413"/>
            <a:ext cx="2921000" cy="145669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50165" marR="44450" indent="-4445" algn="just">
              <a:lnSpc>
                <a:spcPct val="101200"/>
              </a:lnSpc>
              <a:spcBef>
                <a:spcPts val="85"/>
              </a:spcBef>
            </a:pP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assets</a:t>
            </a:r>
            <a:r>
              <a:rPr sz="850" spc="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liabilities</a:t>
            </a:r>
            <a:r>
              <a:rPr sz="850" spc="6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94949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initially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measured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at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fair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value.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detailed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accounting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treatmen(</a:t>
            </a:r>
            <a:r>
              <a:rPr sz="850" spc="7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94949"/>
                </a:solidFill>
                <a:latin typeface="Arial MT"/>
                <a:cs typeface="Arial MT"/>
              </a:rPr>
              <a:t>such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items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94949"/>
                </a:solidFill>
                <a:latin typeface="Arial MT"/>
                <a:cs typeface="Arial MT"/>
              </a:rPr>
              <a:t>can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differ, </a:t>
            </a:r>
            <a:r>
              <a:rPr sz="850" spc="-95" dirty="0">
                <a:solidFill>
                  <a:srgbClr val="494949"/>
                </a:solidFill>
                <a:latin typeface="Arial MT"/>
                <a:cs typeface="Arial MT"/>
              </a:rPr>
              <a:t>as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described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following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sections: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Arial MT"/>
              <a:cs typeface="Arial MT"/>
            </a:endParaRPr>
          </a:p>
          <a:p>
            <a:pPr marL="46355" algn="just">
              <a:lnSpc>
                <a:spcPct val="100000"/>
              </a:lnSpc>
              <a:tabLst>
                <a:tab pos="628650" algn="l"/>
              </a:tabLst>
            </a:pPr>
            <a:r>
              <a:rPr sz="850" i="1" spc="-25" dirty="0">
                <a:solidFill>
                  <a:srgbClr val="606B85"/>
                </a:solidFill>
                <a:latin typeface="Arial"/>
                <a:cs typeface="Arial"/>
              </a:rPr>
              <a:t>fi)</a:t>
            </a:r>
            <a:r>
              <a:rPr sz="850" i="1" dirty="0">
                <a:solidFill>
                  <a:srgbClr val="606B85"/>
                </a:solidFill>
                <a:latin typeface="Arial"/>
                <a:cs typeface="Arial"/>
              </a:rPr>
              <a:t>	</a:t>
            </a:r>
            <a:r>
              <a:rPr sz="850" i="1" spc="-10" dirty="0">
                <a:solidFill>
                  <a:srgbClr val="286EAF"/>
                </a:solidFill>
                <a:latin typeface="Arial"/>
                <a:cs typeface="Arial"/>
              </a:rPr>
              <a:t>assets</a:t>
            </a:r>
            <a:endParaRPr sz="8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50">
              <a:latin typeface="Arial"/>
              <a:cs typeface="Arial"/>
            </a:endParaRPr>
          </a:p>
          <a:p>
            <a:pPr marL="50800" marR="43180" indent="3810" algn="just">
              <a:lnSpc>
                <a:spcPct val="100600"/>
              </a:lnSpc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Ali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regular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way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purchases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sales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rec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1275" baseline="-6535" dirty="0">
                <a:solidFill>
                  <a:srgbClr val="4D4D4D"/>
                </a:solidFill>
                <a:latin typeface="Arial MT"/>
                <a:cs typeface="Arial MT"/>
              </a:rPr>
              <a:t>9•</a:t>
            </a:r>
            <a:r>
              <a:rPr sz="1275" baseline="3267" dirty="0">
                <a:solidFill>
                  <a:srgbClr val="4D4D4D"/>
                </a:solidFill>
                <a:latin typeface="Arial MT"/>
                <a:cs typeface="Arial MT"/>
              </a:rPr>
              <a:t>ised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derecognised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trade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date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basis.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</a:t>
            </a:r>
            <a:r>
              <a:rPr sz="1275" spc="-75" baseline="-9803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ular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way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purchases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sales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purchąses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sąles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require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delivery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within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 time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frame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established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by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regulation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convention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marketplace.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19758" y="3717136"/>
            <a:ext cx="2893060" cy="11944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 marR="30480" indent="3810" algn="just">
              <a:lnSpc>
                <a:spcPct val="100299"/>
              </a:lnSpc>
              <a:spcBef>
                <a:spcPts val="95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measured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subsequently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(heir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entirety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either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amortised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value,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depending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classification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assets.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transfers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substantially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rewards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ownership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financial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asset,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dereco</a:t>
            </a:r>
            <a:r>
              <a:rPr sz="1275" spc="-52" baseline="-9803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nised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rights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obligations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created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retained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transfer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recognised separately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liabilities.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includes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arrangements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where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securitises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trade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receivables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non-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recourse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basis.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47142" y="5018755"/>
            <a:ext cx="2842260" cy="411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>
              <a:lnSpc>
                <a:spcPts val="1015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C/orsi/icotion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i="1" spc="-25" dirty="0">
                <a:solidFill>
                  <a:srgbClr val="4D4D4D"/>
                </a:solidFill>
                <a:latin typeface="Arial"/>
                <a:cs typeface="Arial"/>
              </a:rPr>
              <a:t>o(financial</a:t>
            </a:r>
            <a:r>
              <a:rPr sz="850" i="1" spc="9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4D4D4D"/>
                </a:solidFill>
                <a:latin typeface="Arial"/>
                <a:cs typeface="Arial"/>
              </a:rPr>
              <a:t>assets</a:t>
            </a:r>
            <a:endParaRPr sz="850">
              <a:latin typeface="Arial"/>
              <a:cs typeface="Arial"/>
            </a:endParaRPr>
          </a:p>
          <a:p>
            <a:pPr marL="13335" marR="5080" indent="-1270">
              <a:lnSpc>
                <a:spcPts val="1010"/>
              </a:lnSpc>
              <a:spcBef>
                <a:spcPts val="3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Debt</a:t>
            </a:r>
            <a:r>
              <a:rPr sz="850" spc="2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850" spc="3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2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meet</a:t>
            </a:r>
            <a:r>
              <a:rPr sz="850" spc="2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following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conditions</a:t>
            </a:r>
            <a:r>
              <a:rPr sz="850" spc="2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measured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subsequently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amortised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cost: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849727" y="5533917"/>
            <a:ext cx="2837180" cy="81343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81610" marR="10160" indent="-169545" algn="just">
              <a:lnSpc>
                <a:spcPct val="101200"/>
              </a:lnSpc>
              <a:spcBef>
                <a:spcPts val="85"/>
              </a:spcBef>
              <a:buChar char="•"/>
              <a:tabLst>
                <a:tab pos="181610" algn="l"/>
                <a:tab pos="189865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	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held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model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whose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objective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hold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order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collect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contractual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flows;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184785" marR="5080" indent="-172720" algn="just">
              <a:lnSpc>
                <a:spcPct val="101200"/>
              </a:lnSpc>
              <a:spcBef>
                <a:spcPts val="25"/>
              </a:spcBef>
              <a:buChar char="•"/>
              <a:tabLst>
                <a:tab pos="184785" algn="l"/>
                <a:tab pos="189865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	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contractual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terms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give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rise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specified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dates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solely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payments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outstanding.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848355" y="6448403"/>
            <a:ext cx="2840990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 algn="just">
              <a:lnSpc>
                <a:spcPct val="101200"/>
              </a:lnSpc>
              <a:spcBef>
                <a:spcPts val="85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Debt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meet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following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conditions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measured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subsequently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4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other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comprehensive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(FVTOCI):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849727" y="6972710"/>
            <a:ext cx="283781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1610" marR="5080" indent="-169545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181610" algn="l"/>
                <a:tab pos="189865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	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held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within a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model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whose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objective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achieved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both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collecting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contractual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flows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selling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assets;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849727" y="7490918"/>
            <a:ext cx="2837180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4785" marR="5080" indent="-172720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184785" algn="l"/>
                <a:tab pos="189865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	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contractual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terms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give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rise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on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specified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dates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solely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payments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principal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outstanding.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850612" y="8009128"/>
            <a:ext cx="2836545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6510" marR="5080" indent="-4445">
              <a:lnSpc>
                <a:spcPct val="101200"/>
              </a:lnSpc>
              <a:spcBef>
                <a:spcPts val="85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default.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measured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subsequently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at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profit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(FWPL).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848566" y="8402358"/>
            <a:ext cx="2840355" cy="673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080" algn="just"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purchases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rights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emission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trading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scheme.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recognises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asset,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values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cost.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amortisation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recognised,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provided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thąt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intends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utilise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settle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emission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rights liabilities.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870738" y="9179671"/>
            <a:ext cx="14255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25" dirty="0">
                <a:solidFill>
                  <a:srgbClr val="2D70AE"/>
                </a:solidFill>
                <a:latin typeface="Arial"/>
                <a:cs typeface="Arial"/>
              </a:rPr>
              <a:t>(ii)</a:t>
            </a:r>
            <a:r>
              <a:rPr sz="850" i="1" spc="-50" dirty="0">
                <a:solidFill>
                  <a:srgbClr val="2D70AE"/>
                </a:solidFill>
                <a:latin typeface="Arial"/>
                <a:cs typeface="Arial"/>
              </a:rPr>
              <a:t> Impairment</a:t>
            </a:r>
            <a:r>
              <a:rPr sz="850" i="1" spc="110" dirty="0">
                <a:solidFill>
                  <a:srgbClr val="2D70AE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2D70AE"/>
                </a:solidFill>
                <a:latin typeface="Arial"/>
                <a:cs typeface="Arial"/>
              </a:rPr>
              <a:t>of</a:t>
            </a:r>
            <a:r>
              <a:rPr sz="850" i="1" spc="-25" dirty="0">
                <a:solidFill>
                  <a:srgbClr val="909090"/>
                </a:solidFill>
                <a:latin typeface="Arial"/>
                <a:cs typeface="Arial"/>
              </a:rPr>
              <a:t>(inancłal</a:t>
            </a:r>
            <a:r>
              <a:rPr sz="850" i="1" spc="-10" dirty="0">
                <a:solidFill>
                  <a:srgbClr val="909090"/>
                </a:solidFill>
                <a:latin typeface="Arial"/>
                <a:cs typeface="Arial"/>
              </a:rPr>
              <a:t> </a:t>
            </a:r>
            <a:r>
              <a:rPr sz="850" i="1" spc="-75" dirty="0">
                <a:solidFill>
                  <a:srgbClr val="2D70AE"/>
                </a:solidFill>
                <a:latin typeface="Arial"/>
                <a:cs typeface="Arial"/>
              </a:rPr>
              <a:t>assets</a:t>
            </a:r>
            <a:endParaRPr sz="850">
              <a:latin typeface="Arial"/>
              <a:cs typeface="Arial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851614" y="9441824"/>
            <a:ext cx="2835275" cy="2832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indent="1270">
              <a:lnSpc>
                <a:spcPts val="1010"/>
              </a:lnSpc>
              <a:spcBef>
                <a:spcPts val="14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allowance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credit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losses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investments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debt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measured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63337" y="10002709"/>
            <a:ext cx="944244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124560" y="10002709"/>
            <a:ext cx="11214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Reports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Accounts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2Q2S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6663683" y="10005758"/>
            <a:ext cx="3746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48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39878"/>
            <a:ext cx="7285210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46750"/>
            <a:ext cx="7215101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47999" y="767153"/>
            <a:ext cx="364236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05" dirty="0">
                <a:solidFill>
                  <a:srgbClr val="0854AC"/>
                </a:solidFill>
                <a:latin typeface="Arial MT"/>
                <a:cs typeface="Arial MT"/>
              </a:rPr>
              <a:t>F5.</a:t>
            </a:r>
            <a:r>
              <a:rPr sz="1300" spc="-50" dirty="0">
                <a:solidFill>
                  <a:srgbClr val="0854AC"/>
                </a:solidFill>
                <a:latin typeface="Arial MT"/>
                <a:cs typeface="Arial MT"/>
              </a:rPr>
              <a:t> Presentation</a:t>
            </a:r>
            <a:r>
              <a:rPr sz="1300" spc="3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4AC"/>
                </a:solidFill>
                <a:latin typeface="Arial MT"/>
                <a:cs typeface="Arial MT"/>
              </a:rPr>
              <a:t>of</a:t>
            </a:r>
            <a:r>
              <a:rPr sz="1300" spc="-5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spc="-75" dirty="0">
                <a:solidFill>
                  <a:srgbClr val="0854AC"/>
                </a:solidFill>
                <a:latin typeface="Arial MT"/>
                <a:cs typeface="Arial MT"/>
              </a:rPr>
              <a:t>accounts</a:t>
            </a:r>
            <a:r>
              <a:rPr sz="1300" spc="20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spc="-25" dirty="0">
                <a:solidFill>
                  <a:srgbClr val="0854AC"/>
                </a:solidFill>
                <a:latin typeface="Arial MT"/>
                <a:cs typeface="Arial MT"/>
              </a:rPr>
              <a:t>and</a:t>
            </a:r>
            <a:r>
              <a:rPr sz="1300" spc="-20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spc="-45" dirty="0">
                <a:solidFill>
                  <a:srgbClr val="0854AC"/>
                </a:solidFill>
                <a:latin typeface="Arial MT"/>
                <a:cs typeface="Arial MT"/>
              </a:rPr>
              <a:t>accounting</a:t>
            </a:r>
            <a:r>
              <a:rPr sz="1300" spc="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854AC"/>
                </a:solidFill>
                <a:latin typeface="Arial MT"/>
                <a:cs typeface="Arial MT"/>
              </a:rPr>
              <a:t>policies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05422" y="10012936"/>
            <a:ext cx="944244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70" dirty="0"/>
              <a:t>Reports</a:t>
            </a:r>
            <a:r>
              <a:rPr spc="10" dirty="0"/>
              <a:t> </a:t>
            </a:r>
            <a:r>
              <a:rPr dirty="0"/>
              <a:t>&amp;</a:t>
            </a:r>
            <a:r>
              <a:rPr spc="70" dirty="0"/>
              <a:t> </a:t>
            </a:r>
            <a:r>
              <a:rPr spc="-55" dirty="0"/>
              <a:t>Accounts</a:t>
            </a:r>
            <a:r>
              <a:rPr spc="25" dirty="0"/>
              <a:t> </a:t>
            </a:r>
            <a:r>
              <a:rPr spc="-55" dirty="0"/>
              <a:t>2025</a:t>
            </a:r>
          </a:p>
        </p:txBody>
      </p:sp>
      <p:sp>
        <p:nvSpPr>
          <p:cNvPr id="23" name="object 2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09855">
              <a:lnSpc>
                <a:spcPct val="100000"/>
              </a:lnSpc>
              <a:spcBef>
                <a:spcPts val="305"/>
              </a:spcBef>
            </a:pPr>
            <a:r>
              <a:rPr spc="-10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49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8541" y="1357760"/>
            <a:ext cx="283908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 algn="just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contract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assets.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updated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reporting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date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reflect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risk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since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initial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respective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instrument,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51230" y="1875969"/>
            <a:ext cx="2842895" cy="11944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270" algn="just">
              <a:lnSpc>
                <a:spcPct val="100200"/>
              </a:lnSpc>
              <a:spcBef>
                <a:spcPts val="95"/>
              </a:spcBef>
            </a:pP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alwąys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lifetime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15" dirty="0">
                <a:solidFill>
                  <a:srgbClr val="3F3F3F"/>
                </a:solidFill>
                <a:latin typeface="Arial MT"/>
                <a:cs typeface="Arial MT"/>
              </a:rPr>
              <a:t>ECL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trade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receivables,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contract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assets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lease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receivables.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instruments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intercompany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receivabies,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recognises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lifetime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ECL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0" dirty="0">
                <a:solidFill>
                  <a:srgbClr val="3F3F3F"/>
                </a:solidFill>
                <a:latin typeface="Arial MT"/>
                <a:cs typeface="Arial MT"/>
              </a:rPr>
              <a:t>ą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increase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since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initial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recognition.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However,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instrument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not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increased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significantly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since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initial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recognition,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measures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allowance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instrument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equal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to</a:t>
            </a:r>
            <a:endParaRPr sz="850">
              <a:latin typeface="Arial MT"/>
              <a:cs typeface="Arial MT"/>
            </a:endParaRPr>
          </a:p>
          <a:p>
            <a:pPr marL="31750" algn="just">
              <a:lnSpc>
                <a:spcPct val="100000"/>
              </a:lnSpc>
              <a:spcBef>
                <a:spcPts val="15"/>
              </a:spcBef>
            </a:pP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\2-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month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ECL.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54427" y="3174541"/>
            <a:ext cx="2837815" cy="676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4445" algn="just">
              <a:lnSpc>
                <a:spcPct val="100600"/>
              </a:lnSpc>
              <a:spcBef>
                <a:spcPts val="9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measurement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function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probability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default,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given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default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(i.e.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magnitude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default)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exposure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default.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assessment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probability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default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given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default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historical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data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adjusted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by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forward-looking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information.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59100" y="3994531"/>
            <a:ext cx="2834005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604" marR="5080" indent="-2540" algn="just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Even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recognised,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amounts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only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fully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written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off</a:t>
            </a:r>
            <a:r>
              <a:rPr sz="850" spc="1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once</a:t>
            </a:r>
            <a:r>
              <a:rPr sz="850" spc="2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possibility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recoverability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been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extinguished.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3053" y="4537127"/>
            <a:ext cx="1593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90" dirty="0">
                <a:solidFill>
                  <a:srgbClr val="246DB5"/>
                </a:solidFill>
                <a:latin typeface="Cambria"/>
                <a:cs typeface="Cambria"/>
              </a:rPr>
              <a:t>min</a:t>
            </a:r>
            <a:endParaRPr sz="850">
              <a:latin typeface="Cambria"/>
              <a:cs typeface="Cambr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63423" y="4793181"/>
            <a:ext cx="2822575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>
              <a:lnSpc>
                <a:spcPct val="101200"/>
              </a:lnSpc>
              <a:spcBef>
                <a:spcPts val="85"/>
              </a:spcBef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measured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subsequently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amortised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effective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method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FVTPL.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35334" y="5183364"/>
            <a:ext cx="2887980" cy="1322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indent="3810" algn="just">
              <a:lnSpc>
                <a:spcPct val="100099"/>
              </a:lnSpc>
              <a:spcBef>
                <a:spcPts val="10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classified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FWPL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(i)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contingent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aCquirer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combination,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(ii)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held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trading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(iii)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designated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FVTPL.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Financial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FWPL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measured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value,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gains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arisin</a:t>
            </a:r>
            <a:r>
              <a:rPr sz="1275" spc="-60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275" spc="-187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extent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designated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hedging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relationship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(see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poliCy)</a:t>
            </a:r>
            <a:r>
              <a:rPr sz="850" spc="2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gain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incorporates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pąid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liability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is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’other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gains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and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losses‘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line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item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8521" y="6609962"/>
            <a:ext cx="2840355" cy="23558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0320" marR="5080" indent="-1905" algn="just">
              <a:lnSpc>
                <a:spcPct val="99600"/>
              </a:lnSpc>
              <a:spcBef>
                <a:spcPts val="10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(i)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contingent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acquirer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combination,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(ii)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held-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for-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trading,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(iii)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designated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FWPL,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measured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subsequently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amortised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using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effective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method.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tabLst>
                <a:tab pos="1024255" algn="l"/>
              </a:tabLst>
            </a:pPr>
            <a:r>
              <a:rPr sz="850" i="1" spc="-30" dirty="0">
                <a:solidFill>
                  <a:srgbClr val="5B7593"/>
                </a:solidFill>
                <a:latin typeface="Arial"/>
                <a:cs typeface="Arial"/>
              </a:rPr>
              <a:t>(iv) </a:t>
            </a:r>
            <a:r>
              <a:rPr sz="850" i="1" spc="-10" dirty="0">
                <a:solidFill>
                  <a:srgbClr val="2366AF"/>
                </a:solidFill>
                <a:latin typeface="Arial"/>
                <a:cs typeface="Arial"/>
              </a:rPr>
              <a:t>Derivoiive</a:t>
            </a:r>
            <a:r>
              <a:rPr sz="850" i="1" dirty="0">
                <a:solidFill>
                  <a:srgbClr val="2366AF"/>
                </a:solidFill>
                <a:latin typeface="Arial"/>
                <a:cs typeface="Arial"/>
              </a:rPr>
              <a:t>	</a:t>
            </a:r>
            <a:r>
              <a:rPr sz="850" i="1" spc="-60" dirty="0">
                <a:solidFill>
                  <a:srgbClr val="2366AF"/>
                </a:solidFill>
                <a:latin typeface="Arial"/>
                <a:cs typeface="Arial"/>
              </a:rPr>
              <a:t>instruments</a:t>
            </a:r>
            <a:r>
              <a:rPr sz="850" i="1" spc="50" dirty="0">
                <a:solidFill>
                  <a:srgbClr val="2366AF"/>
                </a:solidFill>
                <a:latin typeface="Arial"/>
                <a:cs typeface="Arial"/>
              </a:rPr>
              <a:t> </a:t>
            </a:r>
            <a:r>
              <a:rPr sz="850" i="1" spc="-65" dirty="0">
                <a:solidFill>
                  <a:srgbClr val="2366AF"/>
                </a:solidFill>
                <a:latin typeface="Arial"/>
                <a:cs typeface="Arial"/>
              </a:rPr>
              <a:t>and</a:t>
            </a:r>
            <a:r>
              <a:rPr sz="850" i="1" spc="10" dirty="0">
                <a:solidFill>
                  <a:srgbClr val="2366AF"/>
                </a:solidFill>
                <a:latin typeface="Arial"/>
                <a:cs typeface="Arial"/>
              </a:rPr>
              <a:t> </a:t>
            </a:r>
            <a:r>
              <a:rPr sz="850" i="1" spc="-90" dirty="0">
                <a:solidFill>
                  <a:srgbClr val="2366AF"/>
                </a:solidFill>
                <a:latin typeface="Arial"/>
                <a:cs typeface="Arial"/>
              </a:rPr>
              <a:t>hedge</a:t>
            </a:r>
            <a:r>
              <a:rPr sz="850" i="1" dirty="0">
                <a:solidFill>
                  <a:srgbClr val="2366AF"/>
                </a:solidFill>
                <a:latin typeface="Arial"/>
                <a:cs typeface="Arial"/>
              </a:rPr>
              <a:t> </a:t>
            </a:r>
            <a:r>
              <a:rPr sz="850" i="1" spc="-10" dirty="0">
                <a:solidFill>
                  <a:srgbClr val="2366AF"/>
                </a:solidFill>
                <a:latin typeface="Arial"/>
                <a:cs typeface="Arial"/>
              </a:rPr>
              <a:t>accounting</a:t>
            </a:r>
            <a:endParaRPr sz="8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50">
              <a:latin typeface="Arial"/>
              <a:cs typeface="Arial"/>
            </a:endParaRPr>
          </a:p>
          <a:p>
            <a:pPr marL="16510" marR="5080" indent="635" algn="just">
              <a:lnSpc>
                <a:spcPct val="100200"/>
              </a:lnSpc>
            </a:pP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ordinary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course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business,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Company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uses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certain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derivative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instruments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reduce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business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risks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which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arise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from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exposure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foreign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exchange,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base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metal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prices,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energy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CO2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prices,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interest</a:t>
            </a:r>
            <a:r>
              <a:rPr sz="850" spc="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rate</a:t>
            </a:r>
            <a:r>
              <a:rPr sz="850" spc="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fluctuations.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instrumencs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confined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principally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forward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foreign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exchange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contracts,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forward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rate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agreements,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interest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rate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swaps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and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London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Metal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Exchange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(LME)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contracts.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instruments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are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employed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economic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hedges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transactions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included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or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forecast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firm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contractual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commitments.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Contracts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do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not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generally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extend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beyond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6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months,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except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for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certain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interest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rate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swaps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commodity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contracts.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63519" y="9094318"/>
            <a:ext cx="2832100" cy="673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445" algn="just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Derivatives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initially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accounted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measured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at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fair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value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from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date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derivative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contract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taken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out.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Following</a:t>
            </a:r>
            <a:r>
              <a:rPr sz="850" spc="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this,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each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subsequent</a:t>
            </a:r>
            <a:r>
              <a:rPr sz="850" spc="10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reporting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year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end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derivative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re-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measured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its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current</a:t>
            </a:r>
            <a:r>
              <a:rPr sz="850" spc="10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fair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value.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forward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currency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contracts,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interest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rate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swaps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commodity</a:t>
            </a:r>
            <a:r>
              <a:rPr sz="850" spc="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contracts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fair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values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789372" y="1357760"/>
            <a:ext cx="2897505" cy="391985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 marR="30480" indent="6350">
              <a:lnSpc>
                <a:spcPct val="100200"/>
              </a:lnSpc>
              <a:spcBef>
                <a:spcPts val="95"/>
              </a:spcBef>
            </a:pP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determined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market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forward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rates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reporting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seeks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adopt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accounting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currency,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commodity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contracts.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At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inception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relationship,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documents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economic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relationship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hedging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instruments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hedged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items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whether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in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flows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hedgin</a:t>
            </a:r>
            <a:r>
              <a:rPr sz="1275" spc="-15" baseline="-9803" dirty="0">
                <a:solidFill>
                  <a:srgbClr val="3F3F3F"/>
                </a:solidFill>
                <a:latin typeface="Arial MT"/>
                <a:cs typeface="Arial MT"/>
              </a:rPr>
              <a:t>9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instruments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offset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flows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hedged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items.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documentation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includes,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inter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alia,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items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such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identification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hed</a:t>
            </a:r>
            <a:r>
              <a:rPr sz="1275" spc="-60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ed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item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transaction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nature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1275" spc="-30" baseline="3267" dirty="0">
                <a:solidFill>
                  <a:srgbClr val="3F3F3F"/>
                </a:solidFill>
                <a:latin typeface="Arial MT"/>
                <a:cs typeface="Arial MT"/>
              </a:rPr>
              <a:t>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edged.At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inception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highly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effective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achieving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offset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value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flows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attributable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hedged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risk,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methodol</a:t>
            </a:r>
            <a:r>
              <a:rPr sz="850" spc="3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9y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•! testing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effectiveness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reliability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approach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testing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considered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documented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inception.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This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effectiveness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assessed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ongoing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basis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throughout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life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cycle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hedging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relationship.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particular,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only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forecast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transactions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highly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probable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subject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flow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hedges.</a:t>
            </a:r>
            <a:r>
              <a:rPr sz="850" spc="25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3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3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3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derivative</a:t>
            </a:r>
            <a:r>
              <a:rPr sz="850" spc="3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financial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instruments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designated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effective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hedges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future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flows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directly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ineffective portion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immediately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cash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flow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firm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commitment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forecasted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transaction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results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(he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recognition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non-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liability,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then,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at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time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liability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recognised,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gains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derivative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had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previously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initial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measurement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liability.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hedges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result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recognition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non-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asset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liability.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amounts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deferred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same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period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hedged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item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aPects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01784" y="5402840"/>
            <a:ext cx="2885440" cy="932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indent="635" algn="just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effective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exposure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value,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hedged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item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adjusted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attributable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being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hedged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corresponding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entry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Gains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re-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measuring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associated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derivative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also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22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Chan</a:t>
            </a:r>
            <a:r>
              <a:rPr sz="1275" spc="-52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fair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value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derivative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instruments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do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qualify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hedge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arise.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825490" y="6439259"/>
            <a:ext cx="2836545" cy="932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 marR="5080" indent="-1905" algn="just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accounting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discontinued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when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hedging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instrument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expires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sold,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terminated,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exercised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longer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qualifies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hedge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accounting.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time,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cumulative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gain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hedging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instrument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retained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until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forecasted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transaction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occurs.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hedged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transaction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no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longer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occur,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cumulative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gain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loss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equity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reclassified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profit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loss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831085" y="7472629"/>
            <a:ext cx="10572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5" dirty="0">
                <a:solidFill>
                  <a:srgbClr val="546B85"/>
                </a:solidFill>
                <a:latin typeface="Arial MT"/>
                <a:cs typeface="Arial MT"/>
              </a:rPr>
              <a:t>/vJ</a:t>
            </a:r>
            <a:r>
              <a:rPr sz="850" spc="-30" dirty="0">
                <a:solidFill>
                  <a:srgbClr val="546B85"/>
                </a:solidFill>
                <a:latin typeface="Arial MT"/>
                <a:cs typeface="Arial MT"/>
              </a:rPr>
              <a:t> </a:t>
            </a:r>
            <a:r>
              <a:rPr sz="850" i="1" spc="-100" dirty="0">
                <a:solidFill>
                  <a:srgbClr val="2166AF"/>
                </a:solidFill>
                <a:latin typeface="Arial"/>
                <a:cs typeface="Arial"/>
              </a:rPr>
              <a:t>Embedded</a:t>
            </a:r>
            <a:r>
              <a:rPr sz="850" i="1" spc="85" dirty="0">
                <a:solidFill>
                  <a:srgbClr val="2166AF"/>
                </a:solidFill>
                <a:latin typeface="Arial"/>
                <a:cs typeface="Arial"/>
              </a:rPr>
              <a:t> </a:t>
            </a:r>
            <a:r>
              <a:rPr sz="850" i="1" spc="-55" dirty="0">
                <a:solidFill>
                  <a:srgbClr val="2166AF"/>
                </a:solidFill>
                <a:latin typeface="Arial"/>
                <a:cs typeface="Arial"/>
              </a:rPr>
              <a:t>derivatives</a:t>
            </a:r>
            <a:endParaRPr sz="85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830232" y="7731734"/>
            <a:ext cx="2833370" cy="5454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810" algn="just">
              <a:lnSpc>
                <a:spcPct val="100400"/>
              </a:lnSpc>
              <a:spcBef>
                <a:spcPts val="95"/>
              </a:spcBef>
            </a:pP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An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embedded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derivative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component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hybrid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contract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13131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also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includes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non-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derivative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host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45" dirty="0">
                <a:solidFill>
                  <a:srgbClr val="3D3D3D"/>
                </a:solidFill>
                <a:latin typeface="Arial MT"/>
                <a:cs typeface="Arial MT"/>
              </a:rPr>
              <a:t>—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with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effect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some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33333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cash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flows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combined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instrument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vary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way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similar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to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stand-alone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derivative.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823970" y="8381019"/>
            <a:ext cx="2834640" cy="5454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270" algn="just">
              <a:lnSpc>
                <a:spcPct val="100400"/>
              </a:lnSpc>
              <a:spcBef>
                <a:spcPts val="95"/>
              </a:spcBef>
            </a:pP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Derivatives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embedded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in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hybrid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contracts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with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asset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host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within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scope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D3D3D"/>
                </a:solidFill>
                <a:latin typeface="Arial MT"/>
                <a:cs typeface="Arial MT"/>
              </a:rPr>
              <a:t>IFRS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9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not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separated.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entire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hybrid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contract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classified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subsequently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measured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1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either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amortised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cost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or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fair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appropriate.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825805" y="9030305"/>
            <a:ext cx="2830195" cy="801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 marR="5080" indent="-1270" algn="just">
              <a:lnSpc>
                <a:spcPct val="99800"/>
              </a:lnSpc>
              <a:spcBef>
                <a:spcPts val="100"/>
              </a:spcBef>
            </a:pP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Derivatives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embedded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hybrid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contracts</a:t>
            </a:r>
            <a:r>
              <a:rPr sz="850" spc="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with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hosts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not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assets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within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scope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D3D3D"/>
                </a:solidFill>
                <a:latin typeface="Arial MT"/>
                <a:cs typeface="Arial MT"/>
              </a:rPr>
              <a:t>IFRS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9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(e.g.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liabilities)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treated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separate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derivatives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when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they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meet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definition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derivative,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their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risks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characteristics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not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closely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related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1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those</a:t>
            </a:r>
            <a:r>
              <a:rPr sz="850" spc="1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1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host</a:t>
            </a:r>
            <a:r>
              <a:rPr sz="850" spc="1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contracts</a:t>
            </a:r>
            <a:r>
              <a:rPr sz="850" spc="1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1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host</a:t>
            </a:r>
            <a:r>
              <a:rPr sz="850" spc="1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contracts</a:t>
            </a:r>
            <a:r>
              <a:rPr sz="850" spc="1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8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not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measured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at </a:t>
            </a: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FWPL.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31" y="9882554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024" y="1261991"/>
            <a:ext cx="7273017" cy="2133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27182" y="776553"/>
            <a:ext cx="362966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80" dirty="0">
                <a:solidFill>
                  <a:srgbClr val="0E5DAC"/>
                </a:solidFill>
                <a:latin typeface="Arial MT"/>
                <a:cs typeface="Arial MT"/>
              </a:rPr>
              <a:t>F5.</a:t>
            </a:r>
            <a:r>
              <a:rPr sz="1250" spc="-10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spc="-30" dirty="0">
                <a:solidFill>
                  <a:srgbClr val="0E5DAC"/>
                </a:solidFill>
                <a:latin typeface="Arial MT"/>
                <a:cs typeface="Arial MT"/>
              </a:rPr>
              <a:t>Presentation</a:t>
            </a:r>
            <a:r>
              <a:rPr sz="1250" spc="50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E5DAC"/>
                </a:solidFill>
                <a:latin typeface="Arial MT"/>
                <a:cs typeface="Arial MT"/>
              </a:rPr>
              <a:t>of</a:t>
            </a:r>
            <a:r>
              <a:rPr sz="1250" spc="-30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spc="-35" dirty="0">
                <a:solidFill>
                  <a:srgbClr val="0E5DAC"/>
                </a:solidFill>
                <a:latin typeface="Arial MT"/>
                <a:cs typeface="Arial MT"/>
              </a:rPr>
              <a:t>accounts</a:t>
            </a:r>
            <a:r>
              <a:rPr sz="1250" spc="10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E5DAC"/>
                </a:solidFill>
                <a:latin typeface="Arial MT"/>
                <a:cs typeface="Arial MT"/>
              </a:rPr>
              <a:t>and</a:t>
            </a:r>
            <a:r>
              <a:rPr sz="1250" spc="-35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spc="-20" dirty="0">
                <a:solidFill>
                  <a:srgbClr val="0E5DAC"/>
                </a:solidFill>
                <a:latin typeface="Arial MT"/>
                <a:cs typeface="Arial MT"/>
              </a:rPr>
              <a:t>accounting</a:t>
            </a:r>
            <a:r>
              <a:rPr sz="1250" spc="5" dirty="0">
                <a:solidFill>
                  <a:srgbClr val="0E5DAC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E5DAC"/>
                </a:solidFill>
                <a:latin typeface="Arial MT"/>
                <a:cs typeface="Arial MT"/>
              </a:rPr>
              <a:t>policies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05422" y="10012936"/>
            <a:ext cx="944244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70" dirty="0"/>
              <a:t>Reports</a:t>
            </a:r>
            <a:r>
              <a:rPr spc="10" dirty="0"/>
              <a:t> </a:t>
            </a:r>
            <a:r>
              <a:rPr dirty="0"/>
              <a:t>&amp;</a:t>
            </a:r>
            <a:r>
              <a:rPr spc="70" dirty="0"/>
              <a:t> </a:t>
            </a:r>
            <a:r>
              <a:rPr spc="-55" dirty="0"/>
              <a:t>Accounts</a:t>
            </a:r>
            <a:r>
              <a:rPr spc="25" dirty="0"/>
              <a:t> </a:t>
            </a:r>
            <a:r>
              <a:rPr spc="-55" dirty="0"/>
              <a:t>2025</a:t>
            </a:r>
          </a:p>
        </p:txBody>
      </p:sp>
      <p:sp>
        <p:nvSpPr>
          <p:cNvPr id="25" name="object 2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09855">
              <a:lnSpc>
                <a:spcPct val="100000"/>
              </a:lnSpc>
              <a:spcBef>
                <a:spcPts val="305"/>
              </a:spcBef>
            </a:pPr>
            <a:r>
              <a:rPr spc="-10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50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7090" y="1501029"/>
            <a:ext cx="2828290" cy="9385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-635" algn="just">
              <a:lnSpc>
                <a:spcPct val="100800"/>
              </a:lnSpc>
              <a:spcBef>
                <a:spcPts val="90"/>
              </a:spcBef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If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hybrid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contract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quoted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liability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instead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separating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embedded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derivative,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generally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designates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whole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hybrid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contract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FVTPL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embedded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derivative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presented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non-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current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liability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remaining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maturity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hybrid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instrument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embedded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derivative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relates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than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12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months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realised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settled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12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months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1517" y="2540496"/>
            <a:ext cx="96011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dirty="0">
                <a:solidFill>
                  <a:srgbClr val="0E57A5"/>
                </a:solidFill>
                <a:latin typeface="Arial"/>
                <a:cs typeface="Arial"/>
              </a:rPr>
              <a:t>(h)</a:t>
            </a:r>
            <a:r>
              <a:rPr sz="850" b="1" spc="40" dirty="0">
                <a:solidFill>
                  <a:srgbClr val="0E57A5"/>
                </a:solidFill>
                <a:latin typeface="Arial"/>
                <a:cs typeface="Arial"/>
              </a:rPr>
              <a:t> </a:t>
            </a:r>
            <a:r>
              <a:rPr sz="850" b="1" spc="-45" dirty="0">
                <a:solidFill>
                  <a:srgbClr val="0E57A5"/>
                </a:solidFill>
                <a:latin typeface="Arial"/>
                <a:cs typeface="Arial"/>
              </a:rPr>
              <a:t>Intangible</a:t>
            </a:r>
            <a:r>
              <a:rPr sz="850" b="1" spc="-15" dirty="0">
                <a:solidFill>
                  <a:srgbClr val="0E57A5"/>
                </a:solidFill>
                <a:latin typeface="Arial"/>
                <a:cs typeface="Arial"/>
              </a:rPr>
              <a:t> </a:t>
            </a:r>
            <a:r>
              <a:rPr sz="850" spc="-50" dirty="0">
                <a:solidFill>
                  <a:srgbClr val="0E57A5"/>
                </a:solidFill>
                <a:latin typeface="Arial MT"/>
                <a:cs typeface="Arial MT"/>
              </a:rPr>
              <a:t>assets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28828" y="2799600"/>
            <a:ext cx="2832735" cy="9385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3335" marR="5080" indent="-1270" algn="just">
              <a:lnSpc>
                <a:spcPct val="100800"/>
              </a:lnSpc>
              <a:spcBef>
                <a:spcPts val="90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Patents,</a:t>
            </a:r>
            <a:r>
              <a:rPr sz="850" spc="2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trademarks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sofiware</a:t>
            </a:r>
            <a:r>
              <a:rPr sz="850" spc="2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included</a:t>
            </a:r>
            <a:r>
              <a:rPr sz="850" spc="1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balance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sheet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they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clearly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linked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long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term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economic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Company.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case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they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measured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initially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acquisition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purchase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amortised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straight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line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basis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estimated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useful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lives.</a:t>
            </a:r>
            <a:r>
              <a:rPr sz="850" spc="1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1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1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patents,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trademarks</a:t>
            </a:r>
            <a:r>
              <a:rPr sz="850" spc="2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sofMare</a:t>
            </a:r>
            <a:r>
              <a:rPr sz="850" spc="2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expensed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profit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incurred.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0622" y="3842117"/>
            <a:ext cx="2834005" cy="23895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240" marR="7620" indent="-1905" algn="just">
              <a:lnSpc>
                <a:spcPct val="100400"/>
              </a:lnSpc>
              <a:spcBef>
                <a:spcPts val="95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Expenditure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research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activities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is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incurred.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incurred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individual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projects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8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3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date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following cond'tions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met</a:t>
            </a:r>
            <a:endParaRPr sz="850">
              <a:latin typeface="Arial MT"/>
              <a:cs typeface="Arial MT"/>
            </a:endParaRPr>
          </a:p>
          <a:p>
            <a:pPr marL="187960" indent="-175260" algn="just">
              <a:lnSpc>
                <a:spcPct val="100000"/>
              </a:lnSpc>
              <a:spcBef>
                <a:spcPts val="10"/>
              </a:spcBef>
              <a:buAutoNum type="romanLcParenBoth"/>
              <a:tabLst>
                <a:tab pos="187960" algn="l"/>
              </a:tabLst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completion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technically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feasible;</a:t>
            </a:r>
            <a:endParaRPr sz="850">
              <a:latin typeface="Arial MT"/>
              <a:cs typeface="Arial MT"/>
            </a:endParaRPr>
          </a:p>
          <a:p>
            <a:pPr marL="183515" marR="8890" indent="-171450" algn="just">
              <a:lnSpc>
                <a:spcPct val="101200"/>
              </a:lnSpc>
              <a:spcBef>
                <a:spcPts val="25"/>
              </a:spcBef>
              <a:buAutoNum type="romanLcParenBoth"/>
              <a:tabLst>
                <a:tab pos="189230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intention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complete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or 	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sell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it.</a:t>
            </a:r>
            <a:endParaRPr sz="850">
              <a:latin typeface="Arial MT"/>
              <a:cs typeface="Arial MT"/>
            </a:endParaRPr>
          </a:p>
          <a:p>
            <a:pPr marL="186055" marR="13970" indent="-173990" algn="just">
              <a:lnSpc>
                <a:spcPct val="101200"/>
              </a:lnSpc>
              <a:spcBef>
                <a:spcPts val="50"/>
              </a:spcBef>
              <a:buAutoNum type="romanLcParenBoth"/>
              <a:tabLst>
                <a:tab pos="191770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clear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generace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probable 	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economic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benefits.</a:t>
            </a:r>
            <a:endParaRPr sz="850">
              <a:latin typeface="Arial MT"/>
              <a:cs typeface="Arial MT"/>
            </a:endParaRPr>
          </a:p>
          <a:p>
            <a:pPr marL="188595" marR="7620" indent="-173355" algn="just">
              <a:lnSpc>
                <a:spcPct val="100000"/>
              </a:lnSpc>
              <a:spcBef>
                <a:spcPts val="35"/>
              </a:spcBef>
              <a:buAutoNum type="romanLcParenBoth"/>
              <a:tabLst>
                <a:tab pos="188595" algn="l"/>
              </a:tabLst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adequate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technical,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resources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complete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sell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are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available;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endParaRPr sz="850">
              <a:latin typeface="Arial MT"/>
              <a:cs typeface="Arial MT"/>
            </a:endParaRPr>
          </a:p>
          <a:p>
            <a:pPr marL="187960" marR="11430" indent="-172720" algn="just">
              <a:lnSpc>
                <a:spcPts val="1010"/>
              </a:lnSpc>
              <a:spcBef>
                <a:spcPts val="100"/>
              </a:spcBef>
              <a:buAutoNum type="romanLcParenBoth"/>
              <a:tabLst>
                <a:tab pos="193675" algn="l"/>
              </a:tabLst>
            </a:pP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possible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reliably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measure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expenditure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attributable 	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development.</a:t>
            </a:r>
            <a:endParaRPr sz="850">
              <a:latin typeface="Arial MT"/>
              <a:cs typeface="Arial MT"/>
            </a:endParaRPr>
          </a:p>
          <a:p>
            <a:pPr marL="16510" algn="just">
              <a:lnSpc>
                <a:spcPts val="975"/>
              </a:lnSpc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longer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when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project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endParaRPr sz="850">
              <a:latin typeface="Arial MT"/>
              <a:cs typeface="Arial MT"/>
            </a:endParaRPr>
          </a:p>
          <a:p>
            <a:pPr marL="15240" marR="5080" indent="-635" algn="just">
              <a:lnSpc>
                <a:spcPct val="101200"/>
              </a:lnSpc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complete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available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intended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use,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criteria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no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longer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apply.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approach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amortisation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intangible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described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section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IV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above.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3196" y="6335617"/>
            <a:ext cx="2832100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indent="2540" algn="just">
              <a:lnSpc>
                <a:spcPts val="1010"/>
              </a:lnSpc>
              <a:spcBef>
                <a:spcPts val="140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development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activities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meet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conditions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recognition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asseL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associated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expenditure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treated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as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expense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incurred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33670" y="6853826"/>
            <a:ext cx="4902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E57A5"/>
                </a:solidFill>
                <a:latin typeface="Arial MT"/>
                <a:cs typeface="Arial MT"/>
              </a:rPr>
              <a:t>(i)</a:t>
            </a:r>
            <a:r>
              <a:rPr sz="850" spc="345" dirty="0">
                <a:solidFill>
                  <a:srgbClr val="0E57A5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0E57A5"/>
                </a:solidFill>
                <a:latin typeface="Arial MT"/>
                <a:cs typeface="Arial MT"/>
              </a:rPr>
              <a:t>Leases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33300" y="7112930"/>
            <a:ext cx="2829560" cy="5454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810" algn="just">
              <a:lnSpc>
                <a:spcPct val="100400"/>
              </a:lnSpc>
              <a:spcBef>
                <a:spcPts val="95"/>
              </a:spcBef>
            </a:pP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lessee,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assesses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contract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contains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inception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contract.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contract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contains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conveys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right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control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use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identified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asset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period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time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›n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exchange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consideration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33089" y="7762216"/>
            <a:ext cx="2832735" cy="676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1270">
              <a:lnSpc>
                <a:spcPct val="100600"/>
              </a:lnSpc>
              <a:spcBef>
                <a:spcPts val="9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recognises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right-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use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asset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liability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commencement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date,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except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short</a:t>
            </a:r>
            <a:r>
              <a:rPr sz="850" spc="1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term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leases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of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twelve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months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less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leases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underlying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asset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low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value,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expensed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income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statement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straight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line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basis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over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term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31780" y="8545626"/>
            <a:ext cx="2835275" cy="1322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 algn="just">
              <a:lnSpc>
                <a:spcPct val="100099"/>
              </a:lnSpc>
              <a:spcBef>
                <a:spcPts val="100"/>
              </a:spcBef>
            </a:pP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liability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initialJy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measured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present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value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payments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not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paid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date,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discounted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using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interest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rate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implicit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lease,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if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rate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readily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determined.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rate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cannot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readily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determined,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uses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incremental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borrowing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rate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incremental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borrowing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rate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calculated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reference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businesses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cost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funding,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length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suitability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of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leasing.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payments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include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fixed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payments,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variable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payments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depend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index</a:t>
            </a:r>
            <a:r>
              <a:rPr sz="850" spc="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rate</a:t>
            </a:r>
            <a:r>
              <a:rPr sz="850" spc="1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known</a:t>
            </a:r>
            <a:r>
              <a:rPr sz="850" spc="1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commencement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date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extension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options,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784448" y="1366904"/>
            <a:ext cx="2843530" cy="28956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5240" marR="5080" indent="-3175">
              <a:lnSpc>
                <a:spcPct val="103499"/>
              </a:lnSpc>
              <a:spcBef>
                <a:spcPts val="65"/>
              </a:spcBef>
            </a:pP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reasonably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certain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exercise</a:t>
            </a:r>
            <a:r>
              <a:rPr sz="850" spc="1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option.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liabilities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are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classified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part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of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borrowings.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784289" y="1760135"/>
            <a:ext cx="2846070" cy="8077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4445" algn="just">
              <a:lnSpc>
                <a:spcPct val="100699"/>
              </a:lnSpc>
              <a:spcBef>
                <a:spcPts val="90"/>
              </a:spcBef>
            </a:pP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associated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right-of-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use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asset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capitalised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equal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liability</a:t>
            </a:r>
            <a:r>
              <a:rPr sz="850" spc="45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disclosed</a:t>
            </a:r>
            <a:r>
              <a:rPr sz="850" spc="5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together</a:t>
            </a:r>
            <a:r>
              <a:rPr sz="850" spc="5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4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property,</a:t>
            </a:r>
            <a:r>
              <a:rPr sz="850" spc="50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plant</a:t>
            </a:r>
            <a:r>
              <a:rPr sz="850" spc="4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equipment,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right-of-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use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asset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subsequently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depreciated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straight-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line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basis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over</a:t>
            </a:r>
            <a:r>
              <a:rPr sz="850" spc="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term.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Right-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of-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use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assets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subject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testing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impairment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there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indicator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impairment.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3784289" y="2671573"/>
            <a:ext cx="2844165" cy="5454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6350" algn="just">
              <a:lnSpc>
                <a:spcPct val="100400"/>
              </a:lnSpc>
              <a:spcBef>
                <a:spcPts val="95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Variable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paymencs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not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included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measurement</a:t>
            </a:r>
            <a:r>
              <a:rPr sz="85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liabilities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expensed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income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statement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period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the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events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conditions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trigger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those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payments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occur.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784554" y="3320858"/>
            <a:ext cx="2852420" cy="132905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6985" algn="just">
              <a:lnSpc>
                <a:spcPct val="100699"/>
              </a:lnSpc>
              <a:spcBef>
                <a:spcPts val="90"/>
              </a:spcBef>
            </a:pPr>
            <a:r>
              <a:rPr sz="850" spc="-11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lessor,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recognises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then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amortised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over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life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leases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interest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recognised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either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operating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finance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leases.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classified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finance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transfers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substantially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all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risks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rewards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incidental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ownership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underlying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asset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classified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an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operating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if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it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does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not.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These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leases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relate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property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vessels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that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soblet</a:t>
            </a:r>
            <a:r>
              <a:rPr sz="850" spc="114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relation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head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lease.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risk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associated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any</a:t>
            </a:r>
            <a:r>
              <a:rPr sz="850" spc="2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rights</a:t>
            </a:r>
            <a:r>
              <a:rPr sz="850" spc="2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retained</a:t>
            </a:r>
            <a:r>
              <a:rPr sz="850" spc="229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2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2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underlying</a:t>
            </a:r>
            <a:r>
              <a:rPr sz="850" spc="2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asset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2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managed</a:t>
            </a:r>
            <a:r>
              <a:rPr sz="850" spc="3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via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safeguards</a:t>
            </a:r>
            <a:r>
              <a:rPr sz="850" spc="4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within</a:t>
            </a:r>
            <a:r>
              <a:rPr sz="850" spc="3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3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sub</a:t>
            </a:r>
            <a:r>
              <a:rPr sz="850" spc="3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lease</a:t>
            </a:r>
            <a:r>
              <a:rPr sz="850" spc="3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contract</a:t>
            </a:r>
            <a:r>
              <a:rPr sz="850" spc="3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2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vetting</a:t>
            </a:r>
            <a:r>
              <a:rPr sz="850" spc="3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monitoring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lessees.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794551" y="4753555"/>
            <a:ext cx="7048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dirty="0">
                <a:solidFill>
                  <a:srgbClr val="0E56A1"/>
                </a:solidFill>
                <a:latin typeface="Arial MT"/>
                <a:cs typeface="Arial MT"/>
              </a:rPr>
              <a:t>{j)</a:t>
            </a:r>
            <a:r>
              <a:rPr sz="850" spc="295" dirty="0">
                <a:solidFill>
                  <a:srgbClr val="0E56A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E56A1"/>
                </a:solidFill>
                <a:latin typeface="Arial MT"/>
                <a:cs typeface="Arial MT"/>
              </a:rPr>
              <a:t>Inventories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790923" y="5012659"/>
            <a:ext cx="2844165" cy="67627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635" algn="just">
              <a:lnSpc>
                <a:spcPct val="100600"/>
              </a:lnSpc>
              <a:spcBef>
                <a:spcPts val="90"/>
              </a:spcBef>
            </a:pPr>
            <a:r>
              <a:rPr sz="850" spc="-140" dirty="0">
                <a:solidFill>
                  <a:srgbClr val="4F4F4F"/>
                </a:solidFill>
                <a:latin typeface="Arial MT"/>
                <a:cs typeface="Arial MT"/>
              </a:rPr>
              <a:t>Raw</a:t>
            </a:r>
            <a:r>
              <a:rPr sz="85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materials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categorised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those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inputs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required to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produce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products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add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products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part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of their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further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processing.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Work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progress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categorised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9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steel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products</a:t>
            </a:r>
            <a:r>
              <a:rPr sz="850" spc="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available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1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further</a:t>
            </a:r>
            <a:r>
              <a:rPr sz="850" spc="1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processing</a:t>
            </a:r>
            <a:r>
              <a:rPr sz="850" spc="1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inclusive</a:t>
            </a:r>
            <a:r>
              <a:rPr sz="850" spc="1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any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purchases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products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F4F4F"/>
                </a:solidFill>
                <a:latin typeface="Arial MT"/>
                <a:cs typeface="Arial MT"/>
              </a:rPr>
              <a:t>such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F4F4F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slab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coil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790536" y="5789973"/>
            <a:ext cx="2846070" cy="210947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5240" marR="5080" indent="-3175" algn="just">
              <a:lnSpc>
                <a:spcPct val="100600"/>
              </a:lnSpc>
              <a:spcBef>
                <a:spcPts val="90"/>
              </a:spcBef>
            </a:pP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Inventories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raw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materials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valued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at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lower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of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realisable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value.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generally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determined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using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the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weighted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average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method.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Inventories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partly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processed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materials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(including</a:t>
            </a:r>
            <a:r>
              <a:rPr sz="850" spc="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imports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slab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coil)</a:t>
            </a:r>
            <a:r>
              <a:rPr sz="85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finished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products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stores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individually</a:t>
            </a:r>
            <a:r>
              <a:rPr sz="85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valued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lower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cost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realisable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value.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comprises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direct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materia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and,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where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applicable,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direct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labour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those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overheads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that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have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been incurred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bringing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inventories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r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present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location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condition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realisable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is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price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which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inventories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can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realised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normal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course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business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aker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allowing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for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conversion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existing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state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finished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condition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marketing,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selling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distribution</a:t>
            </a:r>
            <a:r>
              <a:rPr sz="850" spc="1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Provisions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made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cover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slow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moving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and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obsolete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items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based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historical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experience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utilisation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on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product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category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basis,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which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involves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individual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businesses</a:t>
            </a:r>
            <a:r>
              <a:rPr sz="85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considering</a:t>
            </a:r>
            <a:r>
              <a:rPr sz="85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their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local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product</a:t>
            </a:r>
            <a:r>
              <a:rPr sz="85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lines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market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conditions.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794068" y="7999983"/>
            <a:ext cx="13671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1157A5"/>
                </a:solidFill>
                <a:latin typeface="Arial MT"/>
                <a:cs typeface="Arial MT"/>
              </a:rPr>
              <a:t>(k)</a:t>
            </a:r>
            <a:r>
              <a:rPr sz="850" spc="-40" dirty="0">
                <a:solidFill>
                  <a:srgbClr val="1157A5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1157A5"/>
                </a:solidFill>
                <a:latin typeface="Arial MT"/>
                <a:cs typeface="Arial MT"/>
              </a:rPr>
              <a:t>Cash</a:t>
            </a:r>
            <a:r>
              <a:rPr sz="850" spc="-20" dirty="0">
                <a:solidFill>
                  <a:srgbClr val="1157A5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1157A5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1157A5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1157A5"/>
                </a:solidFill>
                <a:latin typeface="Arial MT"/>
                <a:cs typeface="Arial MT"/>
              </a:rPr>
              <a:t>cash</a:t>
            </a:r>
            <a:r>
              <a:rPr sz="850" spc="-25" dirty="0">
                <a:solidFill>
                  <a:srgbClr val="1157A5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1157A5"/>
                </a:solidFill>
                <a:latin typeface="Arial MT"/>
                <a:cs typeface="Arial MT"/>
              </a:rPr>
              <a:t>equivalents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795227" y="8286522"/>
            <a:ext cx="2842260" cy="673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just">
              <a:lnSpc>
                <a:spcPct val="100000"/>
              </a:lnSpc>
              <a:spcBef>
                <a:spcPts val="100"/>
              </a:spcBef>
            </a:pPr>
            <a:r>
              <a:rPr sz="850" spc="-130" dirty="0">
                <a:solidFill>
                  <a:srgbClr val="4F4F4F"/>
                </a:solidFill>
                <a:latin typeface="Arial MT"/>
                <a:cs typeface="Arial MT"/>
              </a:rPr>
              <a:t>Cash</a:t>
            </a:r>
            <a:r>
              <a:rPr sz="85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F4F4F"/>
                </a:solidFill>
                <a:latin typeface="Arial MT"/>
                <a:cs typeface="Arial MT"/>
              </a:rPr>
              <a:t>cash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equivalents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includes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cash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hand,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deposits</a:t>
            </a:r>
            <a:r>
              <a:rPr sz="85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held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at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call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banks,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short-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term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highly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liquid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investments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with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original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maturities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three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months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or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less,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bank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overdrafts.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Bank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overdrafts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shown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within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borrowings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current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liabilities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on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balance</a:t>
            </a:r>
            <a:r>
              <a:rPr sz="85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sheet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1072" y="9827685"/>
            <a:ext cx="7312643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362" y="1228460"/>
            <a:ext cx="7266920" cy="27434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71484" y="2321272"/>
          <a:ext cx="5977255" cy="73215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154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61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94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b="1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2720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b="1" spc="-9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Revenue</a:t>
                      </a:r>
                      <a:r>
                        <a:rPr sz="850" b="1" spc="5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5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by</a:t>
                      </a:r>
                      <a:r>
                        <a:rPr sz="850" b="1" spc="-2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destination: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6845">
                <a:tc>
                  <a:txBody>
                    <a:bodyPr/>
                    <a:lstStyle/>
                    <a:p>
                      <a:pPr marL="36830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85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0160" marB="0"/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b="1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1,300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1,481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36830">
                        <a:lnSpc>
                          <a:spcPct val="100000"/>
                        </a:lnSpc>
                        <a:spcBef>
                          <a:spcPts val="65"/>
                        </a:spcBef>
                      </a:pPr>
                      <a:r>
                        <a:rPr sz="850" spc="-85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Europe</a:t>
                      </a:r>
                      <a:r>
                        <a:rPr sz="850" spc="85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excluding</a:t>
                      </a:r>
                      <a:r>
                        <a:rPr sz="850" spc="5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/>
                </a:tc>
                <a:tc>
                  <a:txBody>
                    <a:bodyPr/>
                    <a:lstStyle/>
                    <a:p>
                      <a:pPr marR="21907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811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1,021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9065">
                <a:tc>
                  <a:txBody>
                    <a:bodyPr/>
                    <a:lstStyle/>
                    <a:p>
                      <a:pPr marL="36830">
                        <a:lnSpc>
                          <a:spcPts val="905"/>
                        </a:lnSpc>
                        <a:spcBef>
                          <a:spcPts val="65"/>
                        </a:spcBef>
                      </a:pPr>
                      <a:r>
                        <a:rPr sz="850" spc="-10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Rest</a:t>
                      </a:r>
                      <a:r>
                        <a:rPr sz="85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 of</a:t>
                      </a:r>
                      <a:r>
                        <a:rPr sz="850" spc="15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6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world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5425" algn="r">
                        <a:lnSpc>
                          <a:spcPts val="905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135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ts val="93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127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A0"/>
                      </a:solidFill>
                      <a:prstDash val="solid"/>
                    </a:lnT>
                    <a:lnB w="19050">
                      <a:solidFill>
                        <a:srgbClr val="0857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0979" algn="r">
                        <a:lnSpc>
                          <a:spcPts val="905"/>
                        </a:lnSpc>
                        <a:spcBef>
                          <a:spcPts val="195"/>
                        </a:spcBef>
                      </a:pPr>
                      <a:r>
                        <a:rPr sz="850" b="1" spc="-10" dirty="0">
                          <a:solidFill>
                            <a:srgbClr val="2A2A2A"/>
                          </a:solidFill>
                          <a:latin typeface="Arial"/>
                          <a:cs typeface="Arial"/>
                        </a:rPr>
                        <a:t>2,246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35BA0"/>
                      </a:solidFill>
                      <a:prstDash val="solid"/>
                    </a:lnT>
                    <a:lnB w="19050">
                      <a:solidFill>
                        <a:srgbClr val="0857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905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2,629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35BA0"/>
                      </a:solidFill>
                      <a:prstDash val="solid"/>
                    </a:lnT>
                    <a:lnB w="19050">
                      <a:solidFill>
                        <a:srgbClr val="0857A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180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19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254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2.</a:t>
                      </a:r>
                      <a:r>
                        <a:rPr sz="850" spc="43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5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Operatir›9</a:t>
                      </a:r>
                      <a:r>
                        <a:rPr sz="850" spc="4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04139" marB="0">
                    <a:lnT w="19050">
                      <a:solidFill>
                        <a:srgbClr val="0857AF"/>
                      </a:solidFill>
                      <a:prstDash val="solid"/>
                    </a:lnT>
                    <a:lnB w="19050">
                      <a:solidFill>
                        <a:srgbClr val="0857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857AF"/>
                      </a:solidFill>
                      <a:prstDash val="solid"/>
                    </a:lnT>
                    <a:lnB w="19050">
                      <a:solidFill>
                        <a:srgbClr val="0857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857AF"/>
                      </a:solidFill>
                      <a:prstDash val="solid"/>
                    </a:lnT>
                    <a:lnB w="19050">
                      <a:solidFill>
                        <a:srgbClr val="0857A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003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857AF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860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b="1" spc="-2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0857AF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0857AF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1209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409"/>
                        </a:spcBef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CosD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type: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2069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spc="-1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850" spc="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materials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consumables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/>
                </a:tc>
                <a:tc>
                  <a:txBody>
                    <a:bodyPr/>
                    <a:lstStyle/>
                    <a:p>
                      <a:pPr marR="226060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b="1" spc="-10" dirty="0">
                          <a:solidFill>
                            <a:srgbClr val="1F1F1F"/>
                          </a:solidFill>
                          <a:latin typeface="Arial"/>
                          <a:cs typeface="Arial"/>
                        </a:rPr>
                        <a:t>1,683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2225" marB="0"/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1,540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Maintenance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(excluding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labour)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/>
                </a:tc>
                <a:tc>
                  <a:txBody>
                    <a:bodyPr/>
                    <a:lstStyle/>
                    <a:p>
                      <a:pPr marR="21844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175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charges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(including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fuels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&amp;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utilities,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hire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charges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carriage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tc>
                  <a:txBody>
                    <a:bodyPr/>
                    <a:lstStyle/>
                    <a:p>
                      <a:pPr marR="21590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426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673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Employment</a:t>
                      </a:r>
                      <a:r>
                        <a:rPr sz="850" spc="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0" marB="0"/>
                </a:tc>
                <a:tc>
                  <a:txBody>
                    <a:bodyPr/>
                    <a:lstStyle/>
                    <a:p>
                      <a:pPr marR="214629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340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673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Depreciation.</a:t>
                      </a:r>
                      <a:r>
                        <a:rPr sz="850" spc="1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amonisation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3,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8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/>
                </a:tc>
                <a:tc>
                  <a:txBody>
                    <a:bodyPr/>
                    <a:lstStyle/>
                    <a:p>
                      <a:pPr marR="218440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45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12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315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875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items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(including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rent,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general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expenses)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/>
                </a:tc>
                <a:tc>
                  <a:txBody>
                    <a:bodyPr/>
                    <a:lstStyle/>
                    <a:p>
                      <a:pPr marR="21526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117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149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200"/>
                        </a:spcBef>
                      </a:pP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inventory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finished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goods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work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progress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0" marB="0"/>
                </a:tc>
                <a:tc>
                  <a:txBody>
                    <a:bodyPr/>
                    <a:lstStyle/>
                    <a:p>
                      <a:pPr marR="217170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f93)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(1)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73990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work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«apitalised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3495" marB="0"/>
                </a:tc>
                <a:tc>
                  <a:txBody>
                    <a:bodyPr/>
                    <a:lstStyle/>
                    <a:p>
                      <a:pPr marR="217804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{3)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78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disposal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 property.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plant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equipment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2384" marB="0"/>
                </a:tc>
                <a:tc>
                  <a:txBody>
                    <a:bodyPr/>
                    <a:lstStyle/>
                    <a:p>
                      <a:pPr marR="21907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1000" spc="-2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(13)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6034" marB="0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63195">
                <a:tc>
                  <a:txBody>
                    <a:bodyPr/>
                    <a:lstStyle/>
                    <a:p>
                      <a:pPr marL="43180">
                        <a:lnSpc>
                          <a:spcPts val="880"/>
                        </a:lnSpc>
                        <a:spcBef>
                          <a:spcPts val="254"/>
                        </a:spcBef>
                      </a:pPr>
                      <a:r>
                        <a:rPr sz="8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Loss/(profit)</a:t>
                      </a:r>
                      <a:r>
                        <a:rPr sz="850" spc="4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43434"/>
                          </a:solidFill>
                          <a:latin typeface="Arial MT"/>
                          <a:cs typeface="Arial MT"/>
                        </a:rPr>
                        <a:t>disposal</a:t>
                      </a:r>
                      <a:r>
                        <a:rPr sz="850" dirty="0">
                          <a:solidFill>
                            <a:srgbClr val="34343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qroup</a:t>
                      </a:r>
                      <a:r>
                        <a:rPr sz="8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undertakinqs</a:t>
                      </a:r>
                      <a:r>
                        <a:rPr sz="850" spc="35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30)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2384" marB="0">
                    <a:lnB w="19050">
                      <a:solidFill>
                        <a:srgbClr val="2B578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7010" algn="r">
                        <a:lnSpc>
                          <a:spcPts val="1080"/>
                        </a:lnSpc>
                        <a:spcBef>
                          <a:spcPts val="55"/>
                        </a:spcBef>
                      </a:pPr>
                      <a:r>
                        <a:rPr sz="1000" spc="-5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B w="19050">
                      <a:solidFill>
                        <a:srgbClr val="2B578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930"/>
                        </a:lnSpc>
                        <a:spcBef>
                          <a:spcPts val="204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6034" marB="0">
                    <a:lnB w="19050">
                      <a:solidFill>
                        <a:srgbClr val="2B578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578C"/>
                      </a:solidFill>
                      <a:prstDash val="solid"/>
                    </a:lnT>
                    <a:lnB w="19050">
                      <a:solidFill>
                        <a:srgbClr val="1C5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7804" algn="r">
                        <a:lnSpc>
                          <a:spcPts val="930"/>
                        </a:lnSpc>
                        <a:spcBef>
                          <a:spcPts val="480"/>
                        </a:spcBef>
                      </a:pPr>
                      <a:r>
                        <a:rPr sz="850" b="1" spc="-10" dirty="0">
                          <a:solidFill>
                            <a:srgbClr val="1F1F1F"/>
                          </a:solidFill>
                          <a:latin typeface="Arial"/>
                          <a:cs typeface="Arial"/>
                        </a:rPr>
                        <a:t>2,678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60960" marB="0">
                    <a:lnT w="19050">
                      <a:solidFill>
                        <a:srgbClr val="2B578C"/>
                      </a:solidFill>
                      <a:prstDash val="solid"/>
                    </a:lnT>
                    <a:lnB w="19050">
                      <a:solidFill>
                        <a:srgbClr val="1C5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930"/>
                        </a:lnSpc>
                        <a:spcBef>
                          <a:spcPts val="480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3,683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0960" marB="0">
                    <a:lnT w="19050">
                      <a:solidFill>
                        <a:srgbClr val="2B578C"/>
                      </a:solidFill>
                      <a:prstDash val="solid"/>
                    </a:lnT>
                    <a:lnB w="19050">
                      <a:solidFill>
                        <a:srgbClr val="1C57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190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A0"/>
                      </a:solidFill>
                      <a:prstDash val="solid"/>
                    </a:lnT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A0"/>
                      </a:solidFill>
                      <a:prstDash val="solid"/>
                    </a:lnT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A0"/>
                      </a:solidFill>
                      <a:prstDash val="solid"/>
                    </a:lnT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53035">
                <a:tc>
                  <a:txBody>
                    <a:bodyPr/>
                    <a:lstStyle/>
                    <a:p>
                      <a:pPr marR="48260" algn="r">
                        <a:lnSpc>
                          <a:spcPts val="960"/>
                        </a:lnSpc>
                        <a:spcBef>
                          <a:spcPts val="145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items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before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61620">
                <a:tc>
                  <a:txBody>
                    <a:bodyPr/>
                    <a:lstStyle/>
                    <a:p>
                      <a:pPr marR="31115" algn="r">
                        <a:lnSpc>
                          <a:spcPts val="969"/>
                        </a:lnSpc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restructurin</a:t>
                      </a:r>
                      <a:r>
                        <a:rPr sz="1275" spc="-15" baseline="-9803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9.</a:t>
                      </a:r>
                      <a:endParaRPr sz="1275" baseline="-9803">
                        <a:latin typeface="Arial MT"/>
                        <a:cs typeface="Arial MT"/>
                      </a:endParaRPr>
                    </a:p>
                    <a:p>
                      <a:pPr marR="55244" algn="r">
                        <a:lnSpc>
                          <a:spcPts val="960"/>
                        </a:lnSpc>
                        <a:spcBef>
                          <a:spcPts val="3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9235" algn="r">
                        <a:lnSpc>
                          <a:spcPts val="994"/>
                        </a:lnSpc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R="232410" algn="r">
                        <a:lnSpc>
                          <a:spcPts val="960"/>
                        </a:lnSpc>
                        <a:spcBef>
                          <a:spcPts val="1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48920">
                <a:tc>
                  <a:txBody>
                    <a:bodyPr/>
                    <a:lstStyle/>
                    <a:p>
                      <a:pPr marR="50800" algn="r">
                        <a:lnSpc>
                          <a:spcPts val="969"/>
                        </a:lnSpc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disposals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ts val="969"/>
                        </a:lnSpc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disposals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ts val="969"/>
                        </a:lnSpc>
                      </a:pPr>
                      <a:r>
                        <a:rPr sz="850" spc="-10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16535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above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cast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2025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includes: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785" marB="0">
                    <a:lnT w="19050">
                      <a:solidFill>
                        <a:srgbClr val="285B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85"/>
                        </a:spcBef>
                        <a:tabLst>
                          <a:tab pos="4191000" algn="l"/>
                        </a:tabLst>
                      </a:pPr>
                      <a:r>
                        <a:rPr sz="850" spc="-1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Raw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consumables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15" baseline="3267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1,683</a:t>
                      </a:r>
                      <a:endParaRPr sz="1275" baseline="3267">
                        <a:latin typeface="Arial MT"/>
                        <a:cs typeface="Arial MT"/>
                      </a:endParaRPr>
                    </a:p>
                  </a:txBody>
                  <a:tcPr marL="0" marR="0" marT="2349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50" b="1" spc="-10" dirty="0">
                          <a:solidFill>
                            <a:srgbClr val="1C1C1C"/>
                          </a:solidFill>
                          <a:latin typeface="Arial"/>
                          <a:cs typeface="Arial"/>
                        </a:rPr>
                        <a:t>1,683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778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93040"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165"/>
                        </a:spcBef>
                        <a:tabLst>
                          <a:tab pos="4266565" algn="l"/>
                        </a:tabLst>
                      </a:pP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Maintenance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(excluding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labour)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175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095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175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780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94945">
                <a:tc>
                  <a:txBody>
                    <a:bodyPr/>
                    <a:lstStyle/>
                    <a:p>
                      <a:pPr marR="41910" algn="r">
                        <a:lnSpc>
                          <a:spcPct val="100000"/>
                        </a:lnSpc>
                        <a:spcBef>
                          <a:spcPts val="270"/>
                        </a:spcBef>
                        <a:tabLst>
                          <a:tab pos="4262120" algn="l"/>
                        </a:tabLst>
                      </a:pP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charges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(including</a:t>
                      </a:r>
                      <a:r>
                        <a:rPr sz="850" spc="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fuels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&amp;</a:t>
                      </a:r>
                      <a:r>
                        <a:rPr sz="850" spc="1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utilities,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hire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charges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carriage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costs)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426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429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ct val="100000"/>
                        </a:lnSpc>
                        <a:spcBef>
                          <a:spcPts val="245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426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115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R="41275" algn="r">
                        <a:lnSpc>
                          <a:spcPct val="100000"/>
                        </a:lnSpc>
                        <a:spcBef>
                          <a:spcPts val="200"/>
                        </a:spcBef>
                        <a:tabLst>
                          <a:tab pos="4267835" algn="l"/>
                        </a:tabLst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Employment</a:t>
                      </a:r>
                      <a:r>
                        <a:rPr sz="850" spc="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(Note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4)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374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0" marB="0"/>
                </a:tc>
                <a:tc>
                  <a:txBody>
                    <a:bodyPr/>
                    <a:lstStyle/>
                    <a:p>
                      <a:pPr marR="221615" algn="r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850" spc="-2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(34)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0" marB="0"/>
                </a:tc>
                <a:tc>
                  <a:txBody>
                    <a:bodyPr/>
                    <a:lstStyle/>
                    <a:p>
                      <a:pPr marR="38735" algn="r">
                        <a:lnSpc>
                          <a:spcPct val="100000"/>
                        </a:lnSpc>
                        <a:spcBef>
                          <a:spcPts val="175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340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225" marB="0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R="40005" algn="r">
                        <a:lnSpc>
                          <a:spcPct val="100000"/>
                        </a:lnSpc>
                        <a:spcBef>
                          <a:spcPts val="185"/>
                        </a:spcBef>
                        <a:tabLst>
                          <a:tab pos="4319905" algn="l"/>
                        </a:tabLst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Depreciation,</a:t>
                      </a:r>
                      <a:r>
                        <a:rPr sz="850" spc="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amortisation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3.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8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349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45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780" marB="0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R="40640" algn="r">
                        <a:lnSpc>
                          <a:spcPct val="100000"/>
                        </a:lnSpc>
                        <a:spcBef>
                          <a:spcPts val="185"/>
                        </a:spcBef>
                        <a:tabLst>
                          <a:tab pos="4316730" algn="l"/>
                        </a:tabLst>
                      </a:pP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items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(including</a:t>
                      </a:r>
                      <a:r>
                        <a:rPr sz="850" spc="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rents,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general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expenses)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98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3495" marB="0"/>
                </a:tc>
                <a:tc>
                  <a:txBody>
                    <a:bodyPr/>
                    <a:lstStyle/>
                    <a:p>
                      <a:pPr marR="219710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50" spc="-2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19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0955" marB="0"/>
                </a:tc>
                <a:tc>
                  <a:txBody>
                    <a:bodyPr/>
                    <a:lstStyle/>
                    <a:p>
                      <a:pPr marR="69850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1]7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780" marB="0"/>
                </a:tc>
                <a:extLst>
                  <a:ext uri="{0D108BD9-81ED-4DB2-BD59-A6C34878D82A}">
                    <a16:rowId xmlns:a16="http://schemas.microsoft.com/office/drawing/2014/main" val="10030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marR="46355" algn="r">
                        <a:lnSpc>
                          <a:spcPct val="100000"/>
                        </a:lnSpc>
                        <a:spcBef>
                          <a:spcPts val="185"/>
                        </a:spcBef>
                        <a:tabLst>
                          <a:tab pos="4257040" algn="l"/>
                        </a:tabLst>
                      </a:pPr>
                      <a:r>
                        <a:rPr sz="850" spc="-9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inventory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finished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goods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work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progress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(93)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349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50" spc="-20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(93)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780" marB="0"/>
                </a:tc>
                <a:extLst>
                  <a:ext uri="{0D108BD9-81ED-4DB2-BD59-A6C34878D82A}">
                    <a16:rowId xmlns:a16="http://schemas.microsoft.com/office/drawing/2014/main" val="10031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165"/>
                        </a:spcBef>
                        <a:tabLst>
                          <a:tab pos="4308475" algn="l"/>
                        </a:tabLst>
                      </a:pPr>
                      <a:r>
                        <a:rPr sz="850" spc="-9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Own</a:t>
                      </a:r>
                      <a:r>
                        <a:rPr sz="850" spc="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work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capitalised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(3)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095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(3}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0955" marB="0"/>
                </a:tc>
                <a:extLst>
                  <a:ext uri="{0D108BD9-81ED-4DB2-BD59-A6C34878D82A}">
                    <a16:rowId xmlns:a16="http://schemas.microsoft.com/office/drawing/2014/main" val="10032"/>
                  </a:ext>
                </a:extLst>
              </a:tr>
              <a:tr h="185420">
                <a:tc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Profit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disposal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of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property.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plant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equipment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3495" marB="0"/>
                </a:tc>
                <a:tc>
                  <a:txBody>
                    <a:bodyPr/>
                    <a:lstStyle/>
                    <a:p>
                      <a:pPr marR="221615" algn="r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850" spc="-2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(13)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78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850" spc="-20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(13)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3495" marB="0"/>
                </a:tc>
                <a:extLst>
                  <a:ext uri="{0D108BD9-81ED-4DB2-BD59-A6C34878D82A}">
                    <a16:rowId xmlns:a16="http://schemas.microsoft.com/office/drawing/2014/main" val="10033"/>
                  </a:ext>
                </a:extLst>
              </a:tr>
              <a:tr h="151130">
                <a:tc>
                  <a:txBody>
                    <a:bodyPr/>
                    <a:lstStyle/>
                    <a:p>
                      <a:pPr marL="43180">
                        <a:lnSpc>
                          <a:spcPts val="905"/>
                        </a:lnSpc>
                        <a:spcBef>
                          <a:spcPts val="165"/>
                        </a:spcBef>
                      </a:pPr>
                      <a:r>
                        <a:rPr sz="850" spc="-1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disposal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-2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0955" marB="0"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4"/>
                  </a:ext>
                </a:extLst>
              </a:tr>
              <a:tr h="18859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1615" algn="r">
                        <a:lnSpc>
                          <a:spcPts val="905"/>
                        </a:lnSpc>
                        <a:spcBef>
                          <a:spcPts val="480"/>
                        </a:spcBef>
                      </a:pPr>
                      <a:r>
                        <a:rPr sz="850" spc="-2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(13)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0960" marB="0">
                    <a:lnT w="19050">
                      <a:solidFill>
                        <a:srgbClr val="285B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ts val="905"/>
                        </a:lnSpc>
                        <a:spcBef>
                          <a:spcPts val="480"/>
                        </a:spcBef>
                      </a:pPr>
                      <a:r>
                        <a:rPr sz="850" b="1" spc="-10" dirty="0">
                          <a:solidFill>
                            <a:srgbClr val="1C1C1C"/>
                          </a:solidFill>
                          <a:latin typeface="Arial"/>
                          <a:cs typeface="Arial"/>
                        </a:rPr>
                        <a:t>2,678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60960" marB="0">
                    <a:lnT w="19050">
                      <a:solidFill>
                        <a:srgbClr val="285B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5"/>
                  </a:ext>
                </a:extLst>
              </a:tr>
              <a:tr h="173355">
                <a:tc>
                  <a:txBody>
                    <a:bodyPr/>
                    <a:lstStyle/>
                    <a:p>
                      <a:pPr>
                        <a:lnSpc>
                          <a:spcPts val="930"/>
                        </a:lnSpc>
                        <a:spcBef>
                          <a:spcPts val="360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Further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analysis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presented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Note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B="0">
                    <a:lnT w="19050">
                      <a:solidFill>
                        <a:srgbClr val="23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36"/>
                  </a:ext>
                </a:extLst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889132" y="9190594"/>
            <a:ext cx="27433" cy="7315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6574977" y="9193641"/>
            <a:ext cx="36578" cy="7315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005152" y="9379587"/>
            <a:ext cx="219470" cy="94496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837312" y="8276106"/>
            <a:ext cx="88397" cy="7315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754617" y="758263"/>
            <a:ext cx="253492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70" dirty="0">
                <a:solidFill>
                  <a:srgbClr val="084FAA"/>
                </a:solidFill>
                <a:latin typeface="Arial MT"/>
                <a:cs typeface="Arial MT"/>
              </a:rPr>
              <a:t>F6. </a:t>
            </a:r>
            <a:r>
              <a:rPr sz="1250" spc="-25" dirty="0">
                <a:solidFill>
                  <a:srgbClr val="084FAA"/>
                </a:solidFill>
                <a:latin typeface="Arial MT"/>
                <a:cs typeface="Arial MT"/>
              </a:rPr>
              <a:t>Notes</a:t>
            </a:r>
            <a:r>
              <a:rPr sz="1250" spc="-65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84FAA"/>
                </a:solidFill>
                <a:latin typeface="Arial MT"/>
                <a:cs typeface="Arial MT"/>
              </a:rPr>
              <a:t>to</a:t>
            </a:r>
            <a:r>
              <a:rPr sz="1250" spc="8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84FAA"/>
                </a:solidFill>
                <a:latin typeface="Arial MT"/>
                <a:cs typeface="Arial MT"/>
              </a:rPr>
              <a:t>the</a:t>
            </a:r>
            <a:r>
              <a:rPr sz="1250" spc="-9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84FAA"/>
                </a:solidFill>
                <a:latin typeface="Arial MT"/>
                <a:cs typeface="Arial MT"/>
              </a:rPr>
              <a:t>financial</a:t>
            </a:r>
            <a:r>
              <a:rPr sz="1250" spc="-5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4FAA"/>
                </a:solidFill>
                <a:latin typeface="Arial MT"/>
                <a:cs typeface="Arial MT"/>
              </a:rPr>
              <a:t>statements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05422" y="10012936"/>
            <a:ext cx="944244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F4F4F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dt" sz="half" idx="6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70" dirty="0"/>
              <a:t>Reports</a:t>
            </a:r>
            <a:r>
              <a:rPr spc="10" dirty="0"/>
              <a:t> </a:t>
            </a:r>
            <a:r>
              <a:rPr dirty="0"/>
              <a:t>&amp;</a:t>
            </a:r>
            <a:r>
              <a:rPr spc="70" dirty="0"/>
              <a:t> </a:t>
            </a:r>
            <a:r>
              <a:rPr spc="-55" dirty="0"/>
              <a:t>Accounts</a:t>
            </a:r>
            <a:r>
              <a:rPr spc="25" dirty="0"/>
              <a:t> </a:t>
            </a:r>
            <a:r>
              <a:rPr spc="-55" dirty="0"/>
              <a:t>2025</a:t>
            </a: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09855">
              <a:lnSpc>
                <a:spcPct val="100000"/>
              </a:lnSpc>
              <a:spcBef>
                <a:spcPts val="305"/>
              </a:spcBef>
            </a:pPr>
            <a:r>
              <a:rPr spc="-100" dirty="0">
                <a:solidFill>
                  <a:srgbClr val="4F4F4F"/>
                </a:solidFill>
                <a:latin typeface="Arial MT"/>
                <a:cs typeface="Arial MT"/>
              </a:rPr>
              <a:t>Page</a:t>
            </a:r>
            <a:r>
              <a:rPr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F4F4F"/>
                </a:solidFill>
                <a:latin typeface="Arial MT"/>
                <a:cs typeface="Arial MT"/>
              </a:rPr>
              <a:t>51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53383" y="1375034"/>
            <a:ext cx="5908040" cy="674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-50" dirty="0">
                <a:solidFill>
                  <a:srgbClr val="0854AC"/>
                </a:solidFill>
                <a:latin typeface="Arial MT"/>
                <a:cs typeface="Arial MT"/>
              </a:rPr>
              <a:t>For</a:t>
            </a:r>
            <a:r>
              <a:rPr sz="1050" spc="-2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050" dirty="0">
                <a:solidFill>
                  <a:srgbClr val="0854AC"/>
                </a:solidFill>
                <a:latin typeface="Arial MT"/>
                <a:cs typeface="Arial MT"/>
              </a:rPr>
              <a:t>the</a:t>
            </a:r>
            <a:r>
              <a:rPr sz="1050" spc="-40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050" spc="-20" dirty="0">
                <a:solidFill>
                  <a:srgbClr val="0854AC"/>
                </a:solidFill>
                <a:latin typeface="Arial MT"/>
                <a:cs typeface="Arial MT"/>
              </a:rPr>
              <a:t>financial</a:t>
            </a:r>
            <a:r>
              <a:rPr sz="1050" spc="10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050" spc="-35" dirty="0">
                <a:solidFill>
                  <a:srgbClr val="0854AC"/>
                </a:solidFill>
                <a:latin typeface="Arial MT"/>
                <a:cs typeface="Arial MT"/>
              </a:rPr>
              <a:t>year</a:t>
            </a:r>
            <a:r>
              <a:rPr sz="1050" spc="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050" spc="-30" dirty="0">
                <a:solidFill>
                  <a:srgbClr val="0854AC"/>
                </a:solidFill>
                <a:latin typeface="Arial MT"/>
                <a:cs typeface="Arial MT"/>
              </a:rPr>
              <a:t>ended</a:t>
            </a:r>
            <a:r>
              <a:rPr sz="1050" spc="-1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050" spc="-40" dirty="0">
                <a:solidFill>
                  <a:srgbClr val="0854AC"/>
                </a:solidFill>
                <a:latin typeface="Arial MT"/>
                <a:cs typeface="Arial MT"/>
              </a:rPr>
              <a:t>31</a:t>
            </a:r>
            <a:r>
              <a:rPr sz="1050" spc="-80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854AC"/>
                </a:solidFill>
                <a:latin typeface="Arial MT"/>
                <a:cs typeface="Arial MT"/>
              </a:rPr>
              <a:t>March</a:t>
            </a:r>
            <a:endParaRPr sz="10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95"/>
              </a:spcBef>
            </a:pPr>
            <a:endParaRPr sz="105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</a:pPr>
            <a:r>
              <a:rPr sz="850" dirty="0">
                <a:solidFill>
                  <a:srgbClr val="0854AC"/>
                </a:solidFill>
                <a:latin typeface="Arial MT"/>
                <a:cs typeface="Arial MT"/>
              </a:rPr>
              <a:t>1.</a:t>
            </a:r>
            <a:r>
              <a:rPr sz="850" spc="415" dirty="0">
                <a:solidFill>
                  <a:srgbClr val="0854AC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54AC"/>
                </a:solidFill>
                <a:latin typeface="Arial MT"/>
                <a:cs typeface="Arial MT"/>
              </a:rPr>
              <a:t>Revenue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50" spc="-65" dirty="0">
                <a:solidFill>
                  <a:srgbClr val="2A2A2A"/>
                </a:solidFill>
                <a:latin typeface="Arial MT"/>
                <a:cs typeface="Arial MT"/>
              </a:rPr>
              <a:t>7he</a:t>
            </a:r>
            <a:r>
              <a:rPr sz="850" spc="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2A2A2A"/>
                </a:solidFill>
                <a:latin typeface="Arial MT"/>
                <a:cs typeface="Arial MT"/>
              </a:rPr>
              <a:t>Company‘s</a:t>
            </a:r>
            <a:r>
              <a:rPr sz="850" spc="2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2A2A2A"/>
                </a:solidFill>
                <a:latin typeface="Arial MT"/>
                <a:cs typeface="Arial MT"/>
              </a:rPr>
              <a:t>revenue</a:t>
            </a:r>
            <a:r>
              <a:rPr sz="850" spc="5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2A2A2A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2A2A2A"/>
                </a:solidFill>
                <a:latin typeface="Arial MT"/>
                <a:cs typeface="Arial MT"/>
              </a:rPr>
              <a:t>loss</a:t>
            </a:r>
            <a:r>
              <a:rPr sz="850" spc="-1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2A2A2A"/>
                </a:solidFill>
                <a:latin typeface="Arial MT"/>
                <a:cs typeface="Arial MT"/>
              </a:rPr>
              <a:t>before</a:t>
            </a:r>
            <a:r>
              <a:rPr sz="850" spc="4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2A2A2A"/>
                </a:solidFill>
                <a:latin typeface="Arial MT"/>
                <a:cs typeface="Arial MT"/>
              </a:rPr>
              <a:t>taxation</a:t>
            </a:r>
            <a:r>
              <a:rPr sz="850" spc="3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2A2A2A"/>
                </a:solidFill>
                <a:latin typeface="Arial MT"/>
                <a:cs typeface="Arial MT"/>
              </a:rPr>
              <a:t>all</a:t>
            </a:r>
            <a:r>
              <a:rPr sz="850" spc="-4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2A2A2A"/>
                </a:solidFill>
                <a:latin typeface="Arial MT"/>
                <a:cs typeface="Arial MT"/>
              </a:rPr>
              <a:t>arose</a:t>
            </a:r>
            <a:r>
              <a:rPr sz="850" spc="5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2A2A2A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2A2A2A"/>
                </a:solidFill>
                <a:latin typeface="Arial MT"/>
                <a:cs typeface="Arial MT"/>
              </a:rPr>
              <a:t>one</a:t>
            </a:r>
            <a:r>
              <a:rPr sz="850" spc="3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2A2A2A"/>
                </a:solidFill>
                <a:latin typeface="Arial MT"/>
                <a:cs typeface="Arial MT"/>
              </a:rPr>
              <a:t>class</a:t>
            </a:r>
            <a:r>
              <a:rPr sz="850" spc="2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2A2A2A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2A2A2A"/>
                </a:solidFill>
                <a:latin typeface="Arial MT"/>
                <a:cs typeface="Arial MT"/>
              </a:rPr>
              <a:t>business.</a:t>
            </a:r>
            <a:r>
              <a:rPr sz="850" spc="5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2A2A2A"/>
                </a:solidFill>
                <a:latin typeface="Arial MT"/>
                <a:cs typeface="Arial MT"/>
              </a:rPr>
              <a:t>An</a:t>
            </a:r>
            <a:r>
              <a:rPr sz="850" spc="1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2A2A2A"/>
                </a:solidFill>
                <a:latin typeface="Arial MT"/>
                <a:cs typeface="Arial MT"/>
              </a:rPr>
              <a:t>analysis</a:t>
            </a:r>
            <a:r>
              <a:rPr sz="850" spc="3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2A2A2A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2A2A2A"/>
                </a:solidFill>
                <a:latin typeface="Arial MT"/>
                <a:cs typeface="Arial MT"/>
              </a:rPr>
              <a:t>revenue</a:t>
            </a:r>
            <a:r>
              <a:rPr sz="850" spc="5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2A2A2A"/>
                </a:solidFill>
                <a:latin typeface="Arial MT"/>
                <a:cs typeface="Arial MT"/>
              </a:rPr>
              <a:t>by</a:t>
            </a:r>
            <a:r>
              <a:rPr sz="850" spc="-1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2A2A2A"/>
                </a:solidFill>
                <a:latin typeface="Arial MT"/>
                <a:cs typeface="Arial MT"/>
              </a:rPr>
              <a:t>destination</a:t>
            </a:r>
            <a:r>
              <a:rPr sz="850" spc="35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2A2A2A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2A2A2A"/>
                </a:solidFill>
                <a:latin typeface="Arial MT"/>
                <a:cs typeface="Arial MT"/>
              </a:rPr>
              <a:t>shown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218" y="9870361"/>
            <a:ext cx="7291306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3762" y="1365633"/>
            <a:ext cx="5901324" cy="365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8880" y="1243702"/>
            <a:ext cx="7312643" cy="30482"/>
          </a:xfrm>
          <a:prstGeom prst="rect">
            <a:avLst/>
          </a:prstGeom>
        </p:spPr>
      </p:pic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752906" y="5119628"/>
          <a:ext cx="5984240" cy="26269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576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39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1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7340">
                <a:tc>
                  <a:txBody>
                    <a:bodyPr/>
                    <a:lstStyle/>
                    <a:p>
                      <a:pPr>
                        <a:lnSpc>
                          <a:spcPts val="1215"/>
                        </a:lnSpc>
                      </a:pPr>
                      <a:r>
                        <a:rPr sz="1100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3.</a:t>
                      </a:r>
                      <a:r>
                        <a:rPr sz="1100" spc="150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45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1100" spc="-30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25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r>
                        <a:rPr sz="1100" spc="20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60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and </a:t>
                      </a:r>
                      <a:r>
                        <a:rPr sz="1100" spc="-25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1100" spc="15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100" spc="-10" dirty="0">
                          <a:solidFill>
                            <a:srgbClr val="0C5BAE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endParaRPr sz="11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0C5BAC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C5BAC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5BAC"/>
                      </a:solidFill>
                      <a:prstDash val="solid"/>
                    </a:lnT>
                    <a:lnB w="19050">
                      <a:solidFill>
                        <a:srgbClr val="2F6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3204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900" b="1" spc="-20" dirty="0">
                          <a:solidFill>
                            <a:srgbClr val="4F4F4F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8890" marB="0">
                    <a:lnT w="19050">
                      <a:solidFill>
                        <a:srgbClr val="0C5BAC"/>
                      </a:solidFill>
                      <a:prstDash val="solid"/>
                    </a:lnT>
                    <a:lnB w="19050">
                      <a:solidFill>
                        <a:srgbClr val="2F6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900" spc="-20" dirty="0">
                          <a:solidFill>
                            <a:srgbClr val="4F4F4F"/>
                          </a:solidFill>
                          <a:latin typeface="Trebuchet MS"/>
                          <a:cs typeface="Trebuchet MS"/>
                        </a:rPr>
                        <a:t>2024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0C5BAC"/>
                      </a:solidFill>
                      <a:prstDash val="solid"/>
                    </a:lnT>
                    <a:lnB w="19050">
                      <a:solidFill>
                        <a:srgbClr val="2F60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0020">
                <a:tc>
                  <a:txBody>
                    <a:bodyPr/>
                    <a:lstStyle/>
                    <a:p>
                      <a:pPr marL="36830">
                        <a:lnSpc>
                          <a:spcPts val="1065"/>
                        </a:lnSpc>
                        <a:spcBef>
                          <a:spcPts val="95"/>
                        </a:spcBef>
                      </a:pPr>
                      <a:r>
                        <a:rPr sz="900" spc="-7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Provision</a:t>
                      </a:r>
                      <a:r>
                        <a:rPr sz="900" spc="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900" spc="-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-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measures: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2F60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0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09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55575">
                        <a:lnSpc>
                          <a:spcPts val="1050"/>
                        </a:lnSpc>
                      </a:pPr>
                      <a:r>
                        <a:rPr sz="900" spc="-1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Redundancy</a:t>
                      </a:r>
                      <a:r>
                        <a:rPr sz="900" spc="1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-4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900" spc="-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&amp;</a:t>
                      </a:r>
                      <a:r>
                        <a:rPr sz="900" spc="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J9)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1050"/>
                        </a:lnSpc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152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55575">
                        <a:lnSpc>
                          <a:spcPts val="1050"/>
                        </a:lnSpc>
                      </a:pPr>
                      <a:r>
                        <a:rPr sz="900" spc="-1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900" spc="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r>
                        <a:rPr sz="900" spc="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1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r>
                        <a:rPr sz="90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&amp;</a:t>
                      </a:r>
                      <a:r>
                        <a:rPr sz="900" spc="-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26)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2705" algn="r">
                        <a:lnSpc>
                          <a:spcPts val="1050"/>
                        </a:lnSpc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115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8590">
                <a:tc>
                  <a:txBody>
                    <a:bodyPr/>
                    <a:lstStyle/>
                    <a:p>
                      <a:pPr marL="158750">
                        <a:lnSpc>
                          <a:spcPts val="1070"/>
                        </a:lnSpc>
                      </a:pPr>
                      <a:r>
                        <a:rPr sz="900" spc="-7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900" spc="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rationalisation</a:t>
                      </a:r>
                      <a:r>
                        <a:rPr sz="900" spc="-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900" spc="-1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19)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36854" algn="r">
                        <a:lnSpc>
                          <a:spcPts val="1070"/>
                        </a:lnSpc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Consolas"/>
                          <a:cs typeface="Consolas"/>
                        </a:rPr>
                        <a:t>19</a:t>
                      </a:r>
                      <a:endParaRPr sz="900">
                        <a:latin typeface="Consolas"/>
                        <a:cs typeface="Consola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1070"/>
                        </a:lnSpc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93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3510">
                <a:tc>
                  <a:txBody>
                    <a:bodyPr/>
                    <a:lstStyle/>
                    <a:p>
                      <a:pPr marL="153670">
                        <a:lnSpc>
                          <a:spcPts val="1030"/>
                        </a:lnSpc>
                      </a:pP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4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1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investment</a:t>
                      </a:r>
                      <a:r>
                        <a:rPr sz="900" spc="5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90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subsidiaries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1030"/>
                        </a:lnSpc>
                      </a:pPr>
                      <a:r>
                        <a:rPr sz="900" spc="-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53670">
                        <a:lnSpc>
                          <a:spcPts val="1050"/>
                        </a:lnSpc>
                      </a:pP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7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property,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plant</a:t>
                      </a:r>
                      <a:r>
                        <a:rPr sz="900" spc="1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equipment</a:t>
                      </a:r>
                      <a:r>
                        <a:rPr sz="900" spc="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1050"/>
                        </a:lnSpc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167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61290">
                        <a:lnSpc>
                          <a:spcPts val="1050"/>
                        </a:lnSpc>
                      </a:pPr>
                      <a:r>
                        <a:rPr sz="900" spc="-1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Jmpairment</a:t>
                      </a:r>
                      <a:r>
                        <a:rPr sz="900" spc="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right</a:t>
                      </a:r>
                      <a:r>
                        <a:rPr sz="900" spc="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-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use</a:t>
                      </a:r>
                      <a:r>
                        <a:rPr sz="900" spc="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90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ct val="100000"/>
                        </a:lnSpc>
                        <a:spcBef>
                          <a:spcPts val="85"/>
                        </a:spcBef>
                      </a:pPr>
                      <a:r>
                        <a:rPr sz="8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S4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10795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60020">
                        <a:lnSpc>
                          <a:spcPts val="1050"/>
                        </a:lnSpc>
                      </a:pP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intangible</a:t>
                      </a:r>
                      <a:r>
                        <a:rPr sz="900" spc="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fixed</a:t>
                      </a:r>
                      <a:r>
                        <a:rPr sz="900" spc="-5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900" spc="-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8)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7955">
                <a:tc>
                  <a:txBody>
                    <a:bodyPr/>
                    <a:lstStyle/>
                    <a:p>
                      <a:pPr marL="160020">
                        <a:lnSpc>
                          <a:spcPts val="969"/>
                        </a:lnSpc>
                      </a:pPr>
                      <a:r>
                        <a:rPr sz="90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4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loose</a:t>
                      </a:r>
                      <a:r>
                        <a:rPr sz="900" spc="-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plant</a:t>
                      </a:r>
                      <a:r>
                        <a:rPr sz="900" spc="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tools</a:t>
                      </a:r>
                      <a:r>
                        <a:rPr sz="90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spares</a:t>
                      </a:r>
                      <a:r>
                        <a:rPr sz="900" spc="4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ts val="930"/>
                        </a:lnSpc>
                        <a:spcBef>
                          <a:spcPts val="35"/>
                        </a:spcBef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Consolas"/>
                          <a:cs typeface="Consolas"/>
                        </a:rPr>
                        <a:t>39</a:t>
                      </a:r>
                      <a:endParaRPr sz="900">
                        <a:latin typeface="Consolas"/>
                        <a:cs typeface="Consolas"/>
                      </a:endParaRPr>
                    </a:p>
                  </a:txBody>
                  <a:tcPr marL="0" marR="0" marT="4445" marB="0"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2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 marL="36830">
                        <a:lnSpc>
                          <a:spcPts val="1075"/>
                        </a:lnSpc>
                        <a:spcBef>
                          <a:spcPts val="5"/>
                        </a:spcBef>
                      </a:pPr>
                      <a:r>
                        <a:rPr sz="900" spc="-7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Credits</a:t>
                      </a:r>
                      <a:r>
                        <a:rPr sz="900" spc="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r>
                        <a:rPr sz="900" spc="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-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measures: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23495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939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33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Consolas"/>
                          <a:cs typeface="Consolas"/>
                        </a:rPr>
                        <a:t>6ZS</a:t>
                      </a:r>
                      <a:endParaRPr sz="900">
                        <a:latin typeface="Consolas"/>
                        <a:cs typeface="Consolas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3985">
                <a:tc>
                  <a:txBody>
                    <a:bodyPr/>
                    <a:lstStyle/>
                    <a:p>
                      <a:pPr marL="161290">
                        <a:lnSpc>
                          <a:spcPts val="955"/>
                        </a:lnSpc>
                      </a:pPr>
                      <a:r>
                        <a:rPr sz="900" spc="-10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Redundancy</a:t>
                      </a:r>
                      <a:r>
                        <a:rPr sz="900" spc="7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1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900" spc="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3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@</a:t>
                      </a:r>
                      <a:r>
                        <a:rPr sz="900" spc="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19)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4315" algn="r">
                        <a:lnSpc>
                          <a:spcPts val="955"/>
                        </a:lnSpc>
                      </a:pPr>
                      <a:r>
                        <a:rPr sz="90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(34)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090"/>
                      </a:solidFill>
                      <a:prstDash val="solid"/>
                    </a:lnT>
                    <a:lnB w="19050">
                      <a:solidFill>
                        <a:srgbClr val="2F578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090"/>
                      </a:solidFill>
                      <a:prstDash val="solid"/>
                    </a:lnT>
                    <a:lnB w="19050">
                      <a:solidFill>
                        <a:srgbClr val="2F578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090"/>
                      </a:solidFill>
                      <a:prstDash val="solid"/>
                    </a:lnT>
                    <a:lnB w="19050">
                      <a:solidFill>
                        <a:srgbClr val="2F578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38100">
                        <a:lnSpc>
                          <a:spcPts val="910"/>
                        </a:lnSpc>
                        <a:spcBef>
                          <a:spcPts val="120"/>
                        </a:spcBef>
                      </a:pPr>
                      <a:r>
                        <a:rPr sz="900" b="1" spc="-7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Total</a:t>
                      </a:r>
                      <a:r>
                        <a:rPr sz="900" b="1" spc="1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spc="-2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net</a:t>
                      </a:r>
                      <a:r>
                        <a:rPr sz="900" spc="-3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b="1" spc="-7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restructurin9</a:t>
                      </a:r>
                      <a:r>
                        <a:rPr sz="900" b="1" spc="15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and</a:t>
                      </a:r>
                      <a:r>
                        <a:rPr sz="900" spc="1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spc="-40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impairment</a:t>
                      </a:r>
                      <a:r>
                        <a:rPr sz="900" spc="35" dirty="0">
                          <a:solidFill>
                            <a:srgbClr val="424242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4F4F4F"/>
                          </a:solidFill>
                          <a:latin typeface="Times New Roman"/>
                          <a:cs typeface="Times New Roman"/>
                        </a:rPr>
                        <a:t>costs</a:t>
                      </a: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F5783"/>
                      </a:solidFill>
                      <a:prstDash val="solid"/>
                    </a:lnT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5783"/>
                      </a:solidFill>
                      <a:prstDash val="solid"/>
                    </a:lnT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ts val="910"/>
                        </a:lnSpc>
                        <a:spcBef>
                          <a:spcPts val="120"/>
                        </a:spcBef>
                      </a:pPr>
                      <a:r>
                        <a:rPr sz="90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625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F5783"/>
                      </a:solidFill>
                      <a:prstDash val="solid"/>
                    </a:lnT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747179" y="1386327"/>
          <a:ext cx="5989955" cy="31330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64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78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05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641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0190" algn="r">
                        <a:lnSpc>
                          <a:spcPts val="1050"/>
                        </a:lnSpc>
                      </a:pP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20Z5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9055" algn="r">
                        <a:lnSpc>
                          <a:spcPts val="1025"/>
                        </a:lnSpc>
                      </a:pPr>
                      <a:r>
                        <a:rPr sz="900" spc="-20" dirty="0">
                          <a:solidFill>
                            <a:srgbClr val="464646"/>
                          </a:solidFill>
                          <a:latin typeface="Trebuchet MS"/>
                          <a:cs typeface="Trebuchet MS"/>
                        </a:rPr>
                        <a:t>2024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B w="19050">
                      <a:solidFill>
                        <a:srgbClr val="2860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3670">
                <a:tc>
                  <a:txBody>
                    <a:bodyPr/>
                    <a:lstStyle/>
                    <a:p>
                      <a:pPr marL="30480">
                        <a:lnSpc>
                          <a:spcPts val="1065"/>
                        </a:lnSpc>
                        <a:spcBef>
                          <a:spcPts val="45"/>
                        </a:spcBef>
                      </a:pPr>
                      <a:r>
                        <a:rPr sz="900" spc="-7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above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cosu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stated</a:t>
                      </a:r>
                      <a:r>
                        <a:rPr sz="900" spc="1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after</a:t>
                      </a:r>
                      <a:r>
                        <a:rPr sz="900" spc="-8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b="1" spc="-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Including: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T w="19050">
                      <a:solidFill>
                        <a:srgbClr val="28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60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9370">
                        <a:lnSpc>
                          <a:spcPts val="1055"/>
                        </a:lnSpc>
                      </a:pPr>
                      <a:r>
                        <a:rPr sz="900" spc="-7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Amortisation</a:t>
                      </a:r>
                      <a:r>
                        <a:rPr sz="900" spc="7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intangible</a:t>
                      </a:r>
                      <a:r>
                        <a:rPr sz="900" spc="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900" spc="-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8)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7650" algn="r">
                        <a:lnSpc>
                          <a:spcPts val="1045"/>
                        </a:lnSpc>
                      </a:pPr>
                      <a:r>
                        <a:rPr sz="900" spc="-50" dirty="0">
                          <a:solidFill>
                            <a:srgbClr val="464646"/>
                          </a:solidFill>
                          <a:latin typeface="Courier New"/>
                          <a:cs typeface="Courier New"/>
                        </a:rPr>
                        <a:t>2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33020">
                        <a:lnSpc>
                          <a:spcPts val="1030"/>
                        </a:lnSpc>
                      </a:pP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900" spc="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owned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900" spc="-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0029" algn="r">
                        <a:lnSpc>
                          <a:spcPts val="1030"/>
                        </a:lnSpc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Trebuchet MS"/>
                          <a:cs typeface="Trebuchet MS"/>
                        </a:rPr>
                        <a:t>19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ts val="1030"/>
                        </a:lnSpc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Trebuchet MS"/>
                          <a:cs typeface="Trebuchet MS"/>
                        </a:rPr>
                        <a:t>22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6685">
                <a:tc>
                  <a:txBody>
                    <a:bodyPr/>
                    <a:lstStyle/>
                    <a:p>
                      <a:pPr marL="33020">
                        <a:lnSpc>
                          <a:spcPts val="1055"/>
                        </a:lnSpc>
                      </a:pP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900" spc="8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right</a:t>
                      </a:r>
                      <a:r>
                        <a:rPr sz="900" spc="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use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900" spc="1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ts val="1055"/>
                        </a:lnSpc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Trebuchet MS"/>
                          <a:cs typeface="Trebuchet MS"/>
                        </a:rPr>
                        <a:t>23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5415">
                <a:tc>
                  <a:txBody>
                    <a:bodyPr/>
                    <a:lstStyle/>
                    <a:p>
                      <a:pPr marL="31115">
                        <a:lnSpc>
                          <a:spcPts val="1045"/>
                        </a:lnSpc>
                      </a:pP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-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intangible</a:t>
                      </a:r>
                      <a:r>
                        <a:rPr sz="900" spc="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8)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1115">
                        <a:lnSpc>
                          <a:spcPts val="1040"/>
                        </a:lnSpc>
                      </a:pP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property,</a:t>
                      </a:r>
                      <a:r>
                        <a:rPr sz="900" spc="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plant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equipment</a:t>
                      </a:r>
                      <a:r>
                        <a:rPr sz="900" spc="9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1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935" algn="r">
                        <a:lnSpc>
                          <a:spcPts val="1040"/>
                        </a:lnSpc>
                      </a:pPr>
                      <a:r>
                        <a:rPr sz="90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ts val="1040"/>
                        </a:lnSpc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167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1115">
                        <a:lnSpc>
                          <a:spcPts val="1050"/>
                        </a:lnSpc>
                      </a:pP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right</a:t>
                      </a:r>
                      <a:r>
                        <a:rPr sz="90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900" spc="-114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use</a:t>
                      </a:r>
                      <a:r>
                        <a:rPr sz="900" spc="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14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900" spc="1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ts val="1050"/>
                        </a:lnSpc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54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1115">
                        <a:lnSpc>
                          <a:spcPts val="1050"/>
                        </a:lnSpc>
                      </a:pP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7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900" spc="-8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loose</a:t>
                      </a:r>
                      <a:r>
                        <a:rPr sz="900" spc="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plant</a:t>
                      </a:r>
                      <a:r>
                        <a:rPr sz="900" spc="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tools</a:t>
                      </a: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spares</a:t>
                      </a:r>
                      <a:r>
                        <a:rPr sz="900" spc="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900" spc="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9)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ts val="1050"/>
                        </a:lnSpc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39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1115">
                        <a:lnSpc>
                          <a:spcPts val="1050"/>
                        </a:lnSpc>
                      </a:pP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900" spc="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900" spc="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900" spc="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investment</a:t>
                      </a:r>
                      <a:r>
                        <a:rPr sz="900" spc="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900" spc="-8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subsidiaries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ts val="1050"/>
                        </a:lnSpc>
                      </a:pPr>
                      <a:r>
                        <a:rPr sz="90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36195">
                        <a:lnSpc>
                          <a:spcPts val="1055"/>
                        </a:lnSpc>
                      </a:pP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Credit</a:t>
                      </a:r>
                      <a:r>
                        <a:rPr sz="900" spc="-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provision</a:t>
                      </a:r>
                      <a:r>
                        <a:rPr sz="900" spc="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emission</a:t>
                      </a:r>
                      <a:r>
                        <a:rPr sz="900" spc="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rights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5425" algn="r">
                        <a:lnSpc>
                          <a:spcPts val="1055"/>
                        </a:lnSpc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Courier New"/>
                          <a:cs typeface="Courier New"/>
                        </a:rPr>
                        <a:t>(3)</a:t>
                      </a:r>
                      <a:endParaRPr sz="9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969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(38)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9525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3510">
                <a:tc>
                  <a:txBody>
                    <a:bodyPr/>
                    <a:lstStyle/>
                    <a:p>
                      <a:pPr marL="39370">
                        <a:lnSpc>
                          <a:spcPts val="1030"/>
                        </a:lnSpc>
                      </a:pPr>
                      <a:r>
                        <a:rPr sz="900" spc="-8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900" spc="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exchange</a:t>
                      </a:r>
                      <a:r>
                        <a:rPr sz="900" spc="5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rate</a:t>
                      </a:r>
                      <a:r>
                        <a:rPr sz="900" spc="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36854" algn="r">
                        <a:lnSpc>
                          <a:spcPts val="1030"/>
                        </a:lnSpc>
                      </a:pPr>
                      <a:r>
                        <a:rPr sz="900" spc="-50" dirty="0">
                          <a:solidFill>
                            <a:srgbClr val="464646"/>
                          </a:solidFill>
                          <a:latin typeface="Trebuchet MS"/>
                          <a:cs typeface="Trebuchet MS"/>
                        </a:rPr>
                        <a:t>6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ts val="1030"/>
                        </a:lnSpc>
                      </a:pPr>
                      <a:r>
                        <a:rPr sz="90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36195">
                        <a:lnSpc>
                          <a:spcPts val="1035"/>
                        </a:lnSpc>
                      </a:pPr>
                      <a:r>
                        <a:rPr sz="900" spc="-10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900" spc="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900" spc="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development</a:t>
                      </a:r>
                      <a:r>
                        <a:rPr sz="900" spc="9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(gross)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3975" algn="r">
                        <a:lnSpc>
                          <a:spcPts val="1035"/>
                        </a:lnSpc>
                      </a:pPr>
                      <a:r>
                        <a:rPr sz="90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9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8430">
                <a:tc>
                  <a:txBody>
                    <a:bodyPr/>
                    <a:lstStyle/>
                    <a:p>
                      <a:pPr marL="36195">
                        <a:lnSpc>
                          <a:spcPts val="955"/>
                        </a:lnSpc>
                      </a:pP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Credits</a:t>
                      </a:r>
                      <a:r>
                        <a:rPr sz="900" spc="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research</a:t>
                      </a:r>
                      <a:r>
                        <a:rPr sz="900" spc="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4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develooment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3840" algn="r">
                        <a:lnSpc>
                          <a:spcPts val="955"/>
                        </a:lnSpc>
                      </a:pPr>
                      <a:r>
                        <a:rPr sz="900" spc="-20" dirty="0">
                          <a:solidFill>
                            <a:srgbClr val="2B2B2B"/>
                          </a:solidFill>
                          <a:latin typeface="Arial MT"/>
                          <a:cs typeface="Arial MT"/>
                        </a:rPr>
                        <a:t>(15)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ts val="880"/>
                        </a:lnSpc>
                        <a:spcBef>
                          <a:spcPts val="75"/>
                        </a:spcBef>
                      </a:pPr>
                      <a:r>
                        <a:rPr sz="8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f31)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9525" marB="0">
                    <a:lnB w="19050">
                      <a:solidFill>
                        <a:srgbClr val="2B64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5194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955"/>
                        </a:spcBef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sz="900" spc="-8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analysis</a:t>
                      </a:r>
                      <a:r>
                        <a:rPr sz="900" spc="-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900" spc="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b="1" spc="-9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audkom’</a:t>
                      </a:r>
                      <a:r>
                        <a:rPr sz="900" b="1" spc="1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80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remuneration</a:t>
                      </a:r>
                      <a:r>
                        <a:rPr sz="900" b="1" spc="25" dirty="0">
                          <a:solidFill>
                            <a:srgbClr val="464646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b</a:t>
                      </a:r>
                      <a:r>
                        <a:rPr sz="900" spc="8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900" spc="-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follows: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121285" marB="0">
                    <a:lnT w="19050">
                      <a:solidFill>
                        <a:srgbClr val="2B64A0"/>
                      </a:solidFill>
                      <a:prstDash val="solid"/>
                    </a:lnT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4A0"/>
                      </a:solidFill>
                      <a:prstDash val="solid"/>
                    </a:lnT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4A0"/>
                      </a:solidFill>
                      <a:prstDash val="solid"/>
                    </a:lnT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19050">
                      <a:solidFill>
                        <a:srgbClr val="23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0029" algn="r">
                        <a:lnSpc>
                          <a:spcPct val="100000"/>
                        </a:lnSpc>
                        <a:spcBef>
                          <a:spcPts val="70"/>
                        </a:spcBef>
                      </a:pPr>
                      <a:r>
                        <a:rPr sz="900" spc="-20" dirty="0">
                          <a:solidFill>
                            <a:srgbClr val="464646"/>
                          </a:solidFill>
                          <a:latin typeface="Trebuchet MS"/>
                          <a:cs typeface="Trebuchet MS"/>
                        </a:rPr>
                        <a:t>2025</a:t>
                      </a:r>
                      <a:endParaRPr sz="900">
                        <a:latin typeface="Trebuchet MS"/>
                        <a:cs typeface="Trebuchet MS"/>
                      </a:endParaRPr>
                    </a:p>
                  </a:txBody>
                  <a:tcPr marL="0" marR="0" marT="8890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19050">
                      <a:solidFill>
                        <a:srgbClr val="23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900" spc="-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19050">
                      <a:solidFill>
                        <a:srgbClr val="2360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84150">
                <a:tc>
                  <a:txBody>
                    <a:bodyPr/>
                    <a:lstStyle/>
                    <a:p>
                      <a:pPr marL="41910">
                        <a:lnSpc>
                          <a:spcPts val="944"/>
                        </a:lnSpc>
                        <a:spcBef>
                          <a:spcPts val="405"/>
                        </a:spcBef>
                      </a:pPr>
                      <a:r>
                        <a:rPr sz="900" spc="-13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Fees</a:t>
                      </a:r>
                      <a:r>
                        <a:rPr sz="900" spc="-1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payable</a:t>
                      </a:r>
                      <a:r>
                        <a:rPr sz="90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900" spc="-3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Company‘s</a:t>
                      </a:r>
                      <a:r>
                        <a:rPr sz="900" spc="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auditors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900" spc="-1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900" spc="-4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audit</a:t>
                      </a:r>
                      <a:r>
                        <a:rPr sz="900" spc="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0" dirty="0">
                          <a:solidFill>
                            <a:srgbClr val="343434"/>
                          </a:solidFill>
                          <a:latin typeface="Arial MT"/>
                          <a:cs typeface="Arial MT"/>
                        </a:rPr>
                        <a:t>Company's</a:t>
                      </a:r>
                      <a:r>
                        <a:rPr sz="900" spc="85" dirty="0">
                          <a:solidFill>
                            <a:srgbClr val="34343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900" spc="2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statements: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51435" marB="0">
                    <a:lnT w="19050">
                      <a:solidFill>
                        <a:srgbClr val="2360A3"/>
                      </a:solidFill>
                      <a:prstDash val="solid"/>
                    </a:lnT>
                    <a:lnB w="9525">
                      <a:solidFill>
                        <a:srgbClr val="23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9395" algn="r">
                        <a:lnSpc>
                          <a:spcPts val="944"/>
                        </a:lnSpc>
                        <a:spcBef>
                          <a:spcPts val="405"/>
                        </a:spcBef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0.8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51435" marB="0">
                    <a:lnT w="19050">
                      <a:solidFill>
                        <a:srgbClr val="2360A3"/>
                      </a:solidFill>
                      <a:prstDash val="solid"/>
                    </a:lnT>
                    <a:lnB w="9525">
                      <a:solidFill>
                        <a:srgbClr val="23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ts val="944"/>
                        </a:lnSpc>
                        <a:spcBef>
                          <a:spcPts val="405"/>
                        </a:spcBef>
                      </a:pPr>
                      <a:r>
                        <a:rPr sz="900" spc="-25" dirty="0">
                          <a:solidFill>
                            <a:srgbClr val="464646"/>
                          </a:solidFill>
                          <a:latin typeface="Cambria"/>
                          <a:cs typeface="Cambria"/>
                        </a:rPr>
                        <a:t>0.8</a:t>
                      </a:r>
                      <a:endParaRPr sz="900">
                        <a:latin typeface="Cambria"/>
                        <a:cs typeface="Cambria"/>
                      </a:endParaRPr>
                    </a:p>
                  </a:txBody>
                  <a:tcPr marL="0" marR="0" marT="51435" marB="0">
                    <a:lnT w="19050">
                      <a:solidFill>
                        <a:srgbClr val="2360A3"/>
                      </a:solidFill>
                      <a:prstDash val="solid"/>
                    </a:lnT>
                    <a:lnB w="9525">
                      <a:solidFill>
                        <a:srgbClr val="2360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52553" y="2283169"/>
            <a:ext cx="36578" cy="7315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46457" y="2719073"/>
            <a:ext cx="51819" cy="7315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852553" y="3304345"/>
            <a:ext cx="48771" cy="73158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550592" y="1844215"/>
            <a:ext cx="42674" cy="76207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855601" y="6489808"/>
            <a:ext cx="45723" cy="7315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861697" y="6782444"/>
            <a:ext cx="30482" cy="73158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855601" y="6928761"/>
            <a:ext cx="51819" cy="73158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5797686" y="2136851"/>
            <a:ext cx="100590" cy="7315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5779396" y="7663399"/>
            <a:ext cx="128024" cy="88400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726662" y="764106"/>
            <a:ext cx="2546985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7A8"/>
                </a:solidFill>
                <a:latin typeface="Arial MT"/>
                <a:cs typeface="Arial MT"/>
              </a:rPr>
              <a:t>F6.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C57A8"/>
                </a:solidFill>
                <a:latin typeface="Arial MT"/>
                <a:cs typeface="Arial MT"/>
              </a:rPr>
              <a:t>Notes</a:t>
            </a:r>
            <a:r>
              <a:rPr sz="1300" spc="1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57A8"/>
                </a:solidFill>
                <a:latin typeface="Arial MT"/>
                <a:cs typeface="Arial MT"/>
              </a:rPr>
              <a:t>to</a:t>
            </a:r>
            <a:r>
              <a:rPr sz="1300" spc="-5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7A8"/>
                </a:solidFill>
                <a:latin typeface="Arial MT"/>
                <a:cs typeface="Arial MT"/>
              </a:rPr>
              <a:t>the</a:t>
            </a:r>
            <a:r>
              <a:rPr sz="1300" spc="-8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financial</a:t>
            </a:r>
            <a:r>
              <a:rPr sz="1300" spc="2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1025" rIns="0" bIns="0" rtlCol="0">
            <a:spAutoFit/>
          </a:bodyPr>
          <a:lstStyle/>
          <a:p>
            <a:pPr marL="24765">
              <a:lnSpc>
                <a:spcPct val="100000"/>
              </a:lnSpc>
              <a:spcBef>
                <a:spcPts val="15"/>
              </a:spcBef>
            </a:pPr>
            <a:r>
              <a:rPr sz="900" spc="-100" dirty="0">
                <a:solidFill>
                  <a:srgbClr val="4F4F4F"/>
                </a:solidFill>
              </a:rPr>
              <a:t>Tata</a:t>
            </a:r>
            <a:r>
              <a:rPr sz="900" spc="-30" dirty="0">
                <a:solidFill>
                  <a:srgbClr val="4F4F4F"/>
                </a:solidFill>
              </a:rPr>
              <a:t> </a:t>
            </a:r>
            <a:r>
              <a:rPr sz="900" spc="-95" dirty="0">
                <a:solidFill>
                  <a:srgbClr val="4F4F4F"/>
                </a:solidFill>
              </a:rPr>
              <a:t>Steel</a:t>
            </a:r>
            <a:r>
              <a:rPr sz="900" spc="30" dirty="0">
                <a:solidFill>
                  <a:srgbClr val="4F4F4F"/>
                </a:solidFill>
              </a:rPr>
              <a:t> </a:t>
            </a:r>
            <a:r>
              <a:rPr sz="900" spc="-165" dirty="0">
                <a:solidFill>
                  <a:srgbClr val="4F4F4F"/>
                </a:solidFill>
              </a:rPr>
              <a:t>UK</a:t>
            </a:r>
            <a:r>
              <a:rPr sz="900" spc="30" dirty="0">
                <a:solidFill>
                  <a:srgbClr val="4F4F4F"/>
                </a:solidFill>
              </a:rPr>
              <a:t> </a:t>
            </a:r>
            <a:r>
              <a:rPr sz="900" spc="-55" dirty="0">
                <a:solidFill>
                  <a:srgbClr val="4F4F4F"/>
                </a:solidFill>
              </a:rPr>
              <a:t>Limited</a:t>
            </a:r>
            <a:endParaRPr sz="900"/>
          </a:p>
        </p:txBody>
      </p:sp>
      <p:sp>
        <p:nvSpPr>
          <p:cNvPr id="20" name="object 20"/>
          <p:cNvSpPr txBox="1"/>
          <p:nvPr/>
        </p:nvSpPr>
        <p:spPr>
          <a:xfrm>
            <a:off x="3075290" y="9994993"/>
            <a:ext cx="1123950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90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90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90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1025" rIns="0" bIns="0" rtlCol="0">
            <a:spAutoFit/>
          </a:bodyPr>
          <a:lstStyle/>
          <a:p>
            <a:pPr marL="30480">
              <a:lnSpc>
                <a:spcPct val="100000"/>
              </a:lnSpc>
              <a:spcBef>
                <a:spcPts val="15"/>
              </a:spcBef>
            </a:pPr>
            <a:r>
              <a:rPr sz="900" spc="-110" dirty="0">
                <a:latin typeface="Arial MT"/>
                <a:cs typeface="Arial MT"/>
              </a:rPr>
              <a:t>Page</a:t>
            </a:r>
            <a:r>
              <a:rPr sz="900" spc="20" dirty="0"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S2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37528" y="4683190"/>
            <a:ext cx="5915025" cy="290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45"/>
              </a:lnSpc>
              <a:spcBef>
                <a:spcPts val="100"/>
              </a:spcBef>
            </a:pPr>
            <a:r>
              <a:rPr sz="900" spc="-90" dirty="0">
                <a:solidFill>
                  <a:srgbClr val="464646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64646"/>
                </a:solidFill>
                <a:latin typeface="Arial MT"/>
                <a:cs typeface="Arial MT"/>
              </a:rPr>
              <a:t>fees</a:t>
            </a:r>
            <a:r>
              <a:rPr sz="900" spc="3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64646"/>
                </a:solidFill>
                <a:latin typeface="Arial MT"/>
                <a:cs typeface="Arial MT"/>
              </a:rPr>
              <a:t>above</a:t>
            </a:r>
            <a:r>
              <a:rPr sz="900" spc="2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64646"/>
                </a:solidFill>
                <a:latin typeface="Arial MT"/>
                <a:cs typeface="Arial MT"/>
              </a:rPr>
              <a:t>reflect</a:t>
            </a:r>
            <a:r>
              <a:rPr sz="90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64646"/>
                </a:solidFill>
                <a:latin typeface="Arial MT"/>
                <a:cs typeface="Arial MT"/>
              </a:rPr>
              <a:t>PricewaterhouseCoopers</a:t>
            </a:r>
            <a:r>
              <a:rPr sz="900" spc="2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64646"/>
                </a:solidFill>
                <a:latin typeface="Arial MT"/>
                <a:cs typeface="Arial MT"/>
              </a:rPr>
              <a:t>LLP's</a:t>
            </a:r>
            <a:r>
              <a:rPr sz="900" spc="2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64646"/>
                </a:solidFill>
                <a:latin typeface="Arial MT"/>
                <a:cs typeface="Arial MT"/>
              </a:rPr>
              <a:t>provision</a:t>
            </a:r>
            <a:r>
              <a:rPr sz="900" spc="7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64646"/>
                </a:solidFill>
                <a:latin typeface="Arial MT"/>
                <a:cs typeface="Arial MT"/>
              </a:rPr>
              <a:t>of</a:t>
            </a:r>
            <a:r>
              <a:rPr sz="900" spc="2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64646"/>
                </a:solidFill>
                <a:latin typeface="Arial MT"/>
                <a:cs typeface="Arial MT"/>
              </a:rPr>
              <a:t>services,</a:t>
            </a:r>
            <a:r>
              <a:rPr sz="900" spc="1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64646"/>
                </a:solidFill>
                <a:latin typeface="Arial MT"/>
                <a:cs typeface="Arial MT"/>
              </a:rPr>
              <a:t>including</a:t>
            </a:r>
            <a:r>
              <a:rPr sz="900" spc="7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64646"/>
                </a:solidFill>
                <a:latin typeface="Arial MT"/>
                <a:cs typeface="Arial MT"/>
              </a:rPr>
              <a:t>fees</a:t>
            </a:r>
            <a:r>
              <a:rPr sz="90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64646"/>
                </a:solidFill>
                <a:latin typeface="Arial MT"/>
                <a:cs typeface="Arial MT"/>
              </a:rPr>
              <a:t>payable</a:t>
            </a:r>
            <a:r>
              <a:rPr sz="900" spc="7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64646"/>
                </a:solidFill>
                <a:latin typeface="Arial MT"/>
                <a:cs typeface="Arial MT"/>
              </a:rPr>
              <a:t>for</a:t>
            </a:r>
            <a:r>
              <a:rPr sz="900" spc="5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64646"/>
                </a:solidFill>
                <a:latin typeface="Arial MT"/>
                <a:cs typeface="Arial MT"/>
              </a:rPr>
              <a:t>audit-</a:t>
            </a:r>
            <a:r>
              <a:rPr sz="900" spc="-45" dirty="0">
                <a:solidFill>
                  <a:srgbClr val="464646"/>
                </a:solidFill>
                <a:latin typeface="Arial MT"/>
                <a:cs typeface="Arial MT"/>
              </a:rPr>
              <a:t>related</a:t>
            </a:r>
            <a:r>
              <a:rPr sz="900" spc="4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64646"/>
                </a:solidFill>
                <a:latin typeface="Arial MT"/>
                <a:cs typeface="Arial MT"/>
              </a:rPr>
              <a:t>assurance</a:t>
            </a:r>
            <a:r>
              <a:rPr sz="900" spc="10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64646"/>
                </a:solidFill>
                <a:latin typeface="Arial MT"/>
                <a:cs typeface="Arial MT"/>
              </a:rPr>
              <a:t>services</a:t>
            </a:r>
            <a:endParaRPr sz="900">
              <a:latin typeface="Arial MT"/>
              <a:cs typeface="Arial MT"/>
            </a:endParaRPr>
          </a:p>
          <a:p>
            <a:pPr marL="19685">
              <a:lnSpc>
                <a:spcPts val="1045"/>
              </a:lnSpc>
            </a:pPr>
            <a:r>
              <a:rPr sz="900" spc="-100" dirty="0">
                <a:solidFill>
                  <a:srgbClr val="464646"/>
                </a:solidFill>
                <a:latin typeface="Arial MT"/>
                <a:cs typeface="Arial MT"/>
              </a:rPr>
              <a:t>£42,000</a:t>
            </a:r>
            <a:r>
              <a:rPr sz="900" spc="-1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64646"/>
                </a:solidFill>
                <a:latin typeface="Arial MT"/>
                <a:cs typeface="Arial MT"/>
              </a:rPr>
              <a:t>(2024</a:t>
            </a:r>
            <a:r>
              <a:rPr sz="900" spc="20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64646"/>
                </a:solidFill>
                <a:latin typeface="Arial MT"/>
                <a:cs typeface="Arial MT"/>
              </a:rPr>
              <a:t>£20,000)</a:t>
            </a:r>
            <a:r>
              <a:rPr sz="900" spc="4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64646"/>
                </a:solidFill>
                <a:latin typeface="Arial MT"/>
                <a:cs typeface="Arial MT"/>
              </a:rPr>
              <a:t>during</a:t>
            </a:r>
            <a:r>
              <a:rPr sz="900" spc="-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64646"/>
                </a:solidFill>
                <a:latin typeface="Arial MT"/>
                <a:cs typeface="Arial MT"/>
              </a:rPr>
              <a:t>the</a:t>
            </a:r>
            <a:r>
              <a:rPr sz="900" spc="-5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64646"/>
                </a:solidFill>
                <a:latin typeface="Arial MT"/>
                <a:cs typeface="Arial MT"/>
              </a:rPr>
              <a:t>year</a:t>
            </a:r>
            <a:r>
              <a:rPr sz="900" spc="-1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64646"/>
                </a:solidFill>
                <a:latin typeface="Arial MT"/>
                <a:cs typeface="Arial MT"/>
              </a:rPr>
              <a:t>ended</a:t>
            </a:r>
            <a:r>
              <a:rPr sz="900" spc="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64646"/>
                </a:solidFill>
                <a:latin typeface="Arial MT"/>
                <a:cs typeface="Arial MT"/>
              </a:rPr>
              <a:t>31</a:t>
            </a:r>
            <a:r>
              <a:rPr sz="900" spc="-7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64646"/>
                </a:solidFill>
                <a:latin typeface="Arial MT"/>
                <a:cs typeface="Arial MT"/>
              </a:rPr>
              <a:t>March</a:t>
            </a:r>
            <a:r>
              <a:rPr sz="900" spc="25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64646"/>
                </a:solidFill>
                <a:latin typeface="Arial MT"/>
                <a:cs typeface="Arial MT"/>
              </a:rPr>
              <a:t>2025.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40365" y="7911327"/>
            <a:ext cx="5913120" cy="1485900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3970" marR="10795" indent="-1905" algn="just">
              <a:lnSpc>
                <a:spcPct val="94800"/>
              </a:lnSpc>
              <a:spcBef>
                <a:spcPts val="155"/>
              </a:spcBef>
            </a:pP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Restructuring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provisions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relating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closure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blast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furnace</a:t>
            </a:r>
            <a:r>
              <a:rPr sz="900" spc="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making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facilities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at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Company's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Port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Talbot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site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reviewed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during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which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resulted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release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provision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redundancy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related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£34m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(2024.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charge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£148m)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recognition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additionąl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provision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rationalisation</a:t>
            </a:r>
            <a:r>
              <a:rPr sz="900" spc="-1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F4F4F"/>
                </a:solidFill>
                <a:latin typeface="Arial MT"/>
                <a:cs typeface="Arial MT"/>
              </a:rPr>
              <a:t>£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t9m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(2024: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£93m).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Also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lncluded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above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are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£13m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(2024: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£2S2m)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impairment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losses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respect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property.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planu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equipment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primarily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related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heavy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end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making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facilities.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900">
              <a:latin typeface="Arial MT"/>
              <a:cs typeface="Arial MT"/>
            </a:endParaRPr>
          </a:p>
          <a:p>
            <a:pPr marL="13970" marR="5715" indent="-1905" algn="just">
              <a:lnSpc>
                <a:spcPts val="1030"/>
              </a:lnSpc>
            </a:pP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Pension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restructuring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£t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F4F4F"/>
                </a:solidFill>
                <a:latin typeface="Arial MT"/>
                <a:cs typeface="Arial MT"/>
              </a:rPr>
              <a:t>J5m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previous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represents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past</a:t>
            </a:r>
            <a:r>
              <a:rPr sz="900" spc="8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F4F4F"/>
                </a:solidFill>
                <a:latin typeface="Arial MT"/>
                <a:cs typeface="Arial MT"/>
              </a:rPr>
              <a:t>service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cost</a:t>
            </a:r>
            <a:r>
              <a:rPr sz="90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ansing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from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amendment</a:t>
            </a:r>
            <a:r>
              <a:rPr sz="900" spc="1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British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Steel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Pension </a:t>
            </a:r>
            <a:r>
              <a:rPr sz="900" spc="-135" dirty="0">
                <a:solidFill>
                  <a:srgbClr val="4F4F4F"/>
                </a:solidFill>
                <a:latin typeface="Arial MT"/>
                <a:cs typeface="Arial MT"/>
              </a:rPr>
              <a:t>Scheme</a:t>
            </a:r>
            <a:r>
              <a:rPr sz="900" spc="7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4F4F4F"/>
                </a:solidFill>
                <a:latin typeface="Arial MT"/>
                <a:cs typeface="Arial MT"/>
              </a:rPr>
              <a:t>(BSPS)</a:t>
            </a:r>
            <a:r>
              <a:rPr sz="90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wherein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Company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no</a:t>
            </a:r>
            <a:r>
              <a:rPr sz="900" spc="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longer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F4F4F"/>
                </a:solidFill>
                <a:latin typeface="Arial MT"/>
                <a:cs typeface="Arial MT"/>
              </a:rPr>
              <a:t>has</a:t>
            </a:r>
            <a:r>
              <a:rPr sz="90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F4F4F"/>
                </a:solidFill>
                <a:latin typeface="Arial MT"/>
                <a:cs typeface="Arial MT"/>
              </a:rPr>
              <a:t>an</a:t>
            </a:r>
            <a:r>
              <a:rPr sz="900" spc="10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unconditional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right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refund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any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surplus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scheme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with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any</a:t>
            </a:r>
            <a:r>
              <a:rPr sz="900" spc="6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F4F4F"/>
                </a:solidFill>
                <a:latin typeface="Arial MT"/>
                <a:cs typeface="Arial MT"/>
              </a:rPr>
              <a:t>such</a:t>
            </a:r>
            <a:r>
              <a:rPr sz="900" spc="9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surplus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now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be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used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F4F4F"/>
                </a:solidFill>
                <a:latin typeface="Arial MT"/>
                <a:cs typeface="Arial MT"/>
              </a:rPr>
              <a:t>fund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additional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benefits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F4F4F"/>
                </a:solidFill>
                <a:latin typeface="Arial MT"/>
                <a:cs typeface="Arial MT"/>
              </a:rPr>
              <a:t>members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Scheme.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90"/>
              </a:spcBef>
            </a:pPr>
            <a:endParaRPr sz="900">
              <a:latin typeface="Arial MT"/>
              <a:cs typeface="Arial MT"/>
            </a:endParaRPr>
          </a:p>
          <a:p>
            <a:pPr marL="17780" marR="5080" indent="-5715" algn="just">
              <a:lnSpc>
                <a:spcPts val="1010"/>
              </a:lnSpc>
            </a:pPr>
            <a:r>
              <a:rPr sz="900" spc="-65" dirty="0">
                <a:solidFill>
                  <a:srgbClr val="4F4F4F"/>
                </a:solidFill>
                <a:latin typeface="Arial MT"/>
                <a:cs typeface="Arial MT"/>
              </a:rPr>
              <a:t>Provision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90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net</a:t>
            </a:r>
            <a:r>
              <a:rPr sz="900" spc="-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redundancy</a:t>
            </a:r>
            <a:r>
              <a:rPr sz="900" spc="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related</a:t>
            </a:r>
            <a:r>
              <a:rPr sz="90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costs</a:t>
            </a:r>
            <a:r>
              <a:rPr sz="90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of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F4F4F"/>
                </a:solidFill>
                <a:latin typeface="Arial MT"/>
                <a:cs typeface="Arial MT"/>
              </a:rPr>
              <a:t>£4m</a:t>
            </a:r>
            <a:r>
              <a:rPr sz="900" spc="5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In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F4F4F"/>
                </a:solidFill>
                <a:latin typeface="Arial MT"/>
                <a:cs typeface="Arial MT"/>
              </a:rPr>
              <a:t>previous</a:t>
            </a:r>
            <a:r>
              <a:rPr sz="90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related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900" spc="-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F4F4F"/>
                </a:solidFill>
                <a:latin typeface="Arial MT"/>
                <a:cs typeface="Arial MT"/>
              </a:rPr>
              <a:t>restructuring</a:t>
            </a:r>
            <a:r>
              <a:rPr sz="900" spc="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F4F4F"/>
                </a:solidFill>
                <a:latin typeface="Arial MT"/>
                <a:cs typeface="Arial MT"/>
              </a:rPr>
              <a:t>measures</a:t>
            </a:r>
            <a:r>
              <a:rPr sz="90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F4F4F"/>
                </a:solidFill>
                <a:latin typeface="Arial MT"/>
                <a:cs typeface="Arial MT"/>
              </a:rPr>
              <a:t>across</a:t>
            </a:r>
            <a:r>
              <a:rPr sz="90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F4F4F"/>
                </a:solidFill>
                <a:latin typeface="Arial MT"/>
                <a:cs typeface="Arial MT"/>
              </a:rPr>
              <a:t>other</a:t>
            </a:r>
            <a:r>
              <a:rPr sz="90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sites </a:t>
            </a:r>
            <a:r>
              <a:rPr sz="900" spc="-45" dirty="0">
                <a:solidFill>
                  <a:srgbClr val="4F4F4F"/>
                </a:solidFill>
                <a:latin typeface="Arial MT"/>
                <a:cs typeface="Arial MT"/>
              </a:rPr>
              <a:t>within</a:t>
            </a:r>
            <a:r>
              <a:rPr sz="900" spc="-2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900" spc="-3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F4F4F"/>
                </a:solidFill>
                <a:latin typeface="Arial MT"/>
                <a:cs typeface="Arial MT"/>
              </a:rPr>
              <a:t>Company.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15492"/>
            <a:ext cx="7273017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8147" y="7709124"/>
            <a:ext cx="5892180" cy="12193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4244" y="7078127"/>
            <a:ext cx="5889132" cy="4267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0699" y="1216267"/>
            <a:ext cx="7215101" cy="27434"/>
          </a:xfrm>
          <a:prstGeom prst="rect">
            <a:avLst/>
          </a:prstGeom>
        </p:spPr>
      </p:pic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774244" y="5878626"/>
          <a:ext cx="5974715" cy="316039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95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04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10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1145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Total amount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emoluments: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572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0029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43815">
                        <a:lnSpc>
                          <a:spcPts val="860"/>
                        </a:lnSpc>
                        <a:spcBef>
                          <a:spcPts val="215"/>
                        </a:spcBef>
                      </a:pP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Short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employee</a:t>
                      </a:r>
                      <a:r>
                        <a:rPr sz="850" spc="-5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benefits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6220" algn="r">
                        <a:lnSpc>
                          <a:spcPts val="88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0.5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0005" algn="r">
                        <a:lnSpc>
                          <a:spcPts val="88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2D2D2D"/>
                          </a:solidFill>
                          <a:latin typeface="Arial MT"/>
                          <a:cs typeface="Arial MT"/>
                        </a:rPr>
                        <a:t>0.4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46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accrued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lump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sum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falling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due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under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scheme</a:t>
                      </a:r>
                      <a:r>
                        <a:rPr sz="850" spc="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£niI).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7366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48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65"/>
                        </a:spcBef>
                      </a:pP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(iv)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further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analysed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follows: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445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59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0029" algn="r">
                        <a:lnSpc>
                          <a:spcPct val="100000"/>
                        </a:lnSpc>
                        <a:spcBef>
                          <a:spcPts val="620"/>
                        </a:spcBef>
                      </a:pPr>
                      <a:r>
                        <a:rPr sz="85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7874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620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7874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pPr marL="40005" marR="2451735">
                        <a:lnSpc>
                          <a:spcPct val="110600"/>
                        </a:lnSpc>
                      </a:pP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scheme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cost/(credit)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26)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contribution</a:t>
                      </a:r>
                      <a:r>
                        <a:rPr sz="850" spc="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scheme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9525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231140" algn="r">
                        <a:lnSpc>
                          <a:spcPts val="93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735" marB="0">
                    <a:lnT w="9525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1275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(8)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521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635">
                        <a:lnSpc>
                          <a:spcPct val="100000"/>
                        </a:lnSpc>
                      </a:pPr>
                      <a:r>
                        <a:rPr sz="100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5.</a:t>
                      </a:r>
                      <a:r>
                        <a:rPr sz="1000" spc="325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1000" spc="14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1000" spc="75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subsidiaries</a:t>
                      </a:r>
                      <a:r>
                        <a:rPr sz="1000" spc="125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000" spc="5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joint</a:t>
                      </a:r>
                      <a:r>
                        <a:rPr sz="1000" spc="10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solidFill>
                            <a:srgbClr val="0756AF"/>
                          </a:solidFill>
                          <a:latin typeface="Arial MT"/>
                          <a:cs typeface="Arial MT"/>
                        </a:rPr>
                        <a:t>arrangements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0354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0354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0354A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16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354AF"/>
                      </a:solidFill>
                      <a:prstDash val="solid"/>
                    </a:lnT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0029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0354AF"/>
                      </a:solidFill>
                      <a:prstDash val="solid"/>
                    </a:lnT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0354AF"/>
                      </a:solidFill>
                      <a:prstDash val="solid"/>
                    </a:lnT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9230">
                <a:tc>
                  <a:txBody>
                    <a:bodyPr/>
                    <a:lstStyle/>
                    <a:p>
                      <a:pPr marL="38100">
                        <a:lnSpc>
                          <a:spcPts val="1005"/>
                        </a:lnSpc>
                        <a:spcBef>
                          <a:spcPts val="385"/>
                        </a:spcBef>
                      </a:pP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Waiver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inter-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borrowings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16)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8895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5585" algn="r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2545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9065">
                <a:tc>
                  <a:txBody>
                    <a:bodyPr/>
                    <a:lstStyle/>
                    <a:p>
                      <a:pPr marL="36830">
                        <a:lnSpc>
                          <a:spcPts val="860"/>
                        </a:lnSpc>
                        <a:spcBef>
                          <a:spcPts val="65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Oividend</a:t>
                      </a:r>
                      <a:r>
                        <a:rPr sz="850" spc="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subsidiaries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li)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ts val="925"/>
                        </a:lnSpc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925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41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65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4315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41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777292" y="4259984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235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786436" y="4096900"/>
            <a:ext cx="5880100" cy="30480"/>
            <a:chOff x="786436" y="4096900"/>
            <a:chExt cx="5880100" cy="30480"/>
          </a:xfrm>
        </p:grpSpPr>
        <p:sp>
          <p:nvSpPr>
            <p:cNvPr id="9" name="object 9"/>
            <p:cNvSpPr/>
            <p:nvPr/>
          </p:nvSpPr>
          <p:spPr>
            <a:xfrm>
              <a:off x="786436" y="4119763"/>
              <a:ext cx="5880100" cy="0"/>
            </a:xfrm>
            <a:custGeom>
              <a:avLst/>
              <a:gdLst/>
              <a:ahLst/>
              <a:cxnLst/>
              <a:rect l="l" t="t" r="r" b="b"/>
              <a:pathLst>
                <a:path w="5880100">
                  <a:moveTo>
                    <a:pt x="0" y="0"/>
                  </a:moveTo>
                  <a:lnTo>
                    <a:pt x="5879985" y="0"/>
                  </a:lnTo>
                </a:path>
              </a:pathLst>
            </a:custGeom>
            <a:ln w="15241">
              <a:solidFill>
                <a:srgbClr val="235B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4081546" y="4104521"/>
              <a:ext cx="2581910" cy="0"/>
            </a:xfrm>
            <a:custGeom>
              <a:avLst/>
              <a:gdLst/>
              <a:ahLst/>
              <a:cxnLst/>
              <a:rect l="l" t="t" r="r" b="b"/>
              <a:pathLst>
                <a:path w="2581909">
                  <a:moveTo>
                    <a:pt x="0" y="0"/>
                  </a:moveTo>
                  <a:lnTo>
                    <a:pt x="2581828" y="0"/>
                  </a:lnTo>
                </a:path>
              </a:pathLst>
            </a:custGeom>
            <a:ln w="15241">
              <a:solidFill>
                <a:srgbClr val="235B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786436" y="3839321"/>
            <a:ext cx="5877560" cy="0"/>
          </a:xfrm>
          <a:custGeom>
            <a:avLst/>
            <a:gdLst/>
            <a:ahLst/>
            <a:cxnLst/>
            <a:rect l="l" t="t" r="r" b="b"/>
            <a:pathLst>
              <a:path w="5877559">
                <a:moveTo>
                  <a:pt x="0" y="0"/>
                </a:moveTo>
                <a:lnTo>
                  <a:pt x="5876937" y="0"/>
                </a:lnTo>
              </a:path>
            </a:pathLst>
          </a:custGeom>
          <a:ln w="15241">
            <a:solidFill>
              <a:srgbClr val="235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767317" y="773809"/>
          <a:ext cx="5981700" cy="21856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362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1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11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4810">
                <a:tc>
                  <a:txBody>
                    <a:bodyPr/>
                    <a:lstStyle/>
                    <a:p>
                      <a:pPr>
                        <a:lnSpc>
                          <a:spcPts val="1380"/>
                        </a:lnSpc>
                      </a:pPr>
                      <a:r>
                        <a:rPr sz="1250" spc="-6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F6.</a:t>
                      </a:r>
                      <a:r>
                        <a:rPr sz="1250" spc="-2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spc="-25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Notes</a:t>
                      </a:r>
                      <a:r>
                        <a:rPr sz="1250" spc="-5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to the</a:t>
                      </a:r>
                      <a:r>
                        <a:rPr sz="1250" spc="-7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spc="-1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1250" spc="25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spc="-1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statements</a:t>
                      </a:r>
                      <a:endParaRPr sz="12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78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 marL="6985">
                        <a:lnSpc>
                          <a:spcPct val="100000"/>
                        </a:lnSpc>
                      </a:pPr>
                      <a:r>
                        <a:rPr sz="1000" b="1" dirty="0">
                          <a:solidFill>
                            <a:srgbClr val="0857AF"/>
                          </a:solidFill>
                          <a:latin typeface="Arial"/>
                          <a:cs typeface="Arial"/>
                        </a:rPr>
                        <a:t>4.</a:t>
                      </a:r>
                      <a:r>
                        <a:rPr sz="1000" b="1" spc="225" dirty="0">
                          <a:solidFill>
                            <a:srgbClr val="0857A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solidFill>
                            <a:srgbClr val="0857AF"/>
                          </a:solidFill>
                          <a:latin typeface="Arial"/>
                          <a:cs typeface="Arial"/>
                        </a:rPr>
                        <a:t>Employees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49530" marB="0"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68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A0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749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202S</a:t>
                      </a:r>
                      <a:endParaRPr sz="850">
                        <a:latin typeface="Arial"/>
                        <a:cs typeface="Arial"/>
                      </a:endParaRPr>
                    </a:p>
                    <a:p>
                      <a:pPr marR="276860" algn="r">
                        <a:lnSpc>
                          <a:spcPts val="930"/>
                        </a:lnSpc>
                        <a:spcBef>
                          <a:spcPts val="15"/>
                        </a:spcBef>
                      </a:pPr>
                      <a:r>
                        <a:rPr sz="850" i="1" spc="-25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im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BA0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BA0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0655">
                <a:tc>
                  <a:txBody>
                    <a:bodyPr/>
                    <a:lstStyle/>
                    <a:p>
                      <a:pPr marL="43815">
                        <a:lnSpc>
                          <a:spcPts val="994"/>
                        </a:lnSpc>
                        <a:spcBef>
                          <a:spcPts val="170"/>
                        </a:spcBef>
                      </a:pP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employment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all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employees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(including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directors)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were: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167005">
                        <a:lnSpc>
                          <a:spcPts val="1005"/>
                        </a:lnSpc>
                        <a:spcBef>
                          <a:spcPts val="30"/>
                        </a:spcBef>
                      </a:pP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Wages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saląries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32410" algn="r">
                        <a:lnSpc>
                          <a:spcPts val="1005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294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ts val="1005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333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63195">
                        <a:lnSpc>
                          <a:spcPts val="1005"/>
                        </a:lnSpc>
                        <a:spcBef>
                          <a:spcPts val="45"/>
                        </a:spcBef>
                      </a:pP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Sociał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850" spc="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233679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16573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48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6573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244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115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165735">
                        <a:lnSpc>
                          <a:spcPts val="930"/>
                        </a:lnSpc>
                        <a:spcBef>
                          <a:spcPts val="30"/>
                        </a:spcBef>
                      </a:pPr>
                      <a:r>
                        <a:rPr sz="850" spc="-7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Redundancy</a:t>
                      </a:r>
                      <a:r>
                        <a:rPr sz="850" spc="4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related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ts val="930"/>
                        </a:lnSpc>
                        <a:spcBef>
                          <a:spcPts val="30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(34)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ts val="955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152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1775" algn="r">
                        <a:lnSpc>
                          <a:spcPts val="955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705" algn="r">
                        <a:lnSpc>
                          <a:spcPts val="955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673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79986" y="7419537"/>
            <a:ext cx="48771" cy="76207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520109" y="7562806"/>
            <a:ext cx="103638" cy="76207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788540" y="4023742"/>
            <a:ext cx="137169" cy="73158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486579" y="4023742"/>
            <a:ext cx="128024" cy="7315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791589" y="6059999"/>
            <a:ext cx="137169" cy="79255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492676" y="6059999"/>
            <a:ext cx="128024" cy="79255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755007" y="3104429"/>
            <a:ext cx="5911215" cy="59753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4604" marR="5080" indent="-2540">
              <a:lnSpc>
                <a:spcPct val="101200"/>
              </a:lnSpc>
              <a:spcBef>
                <a:spcPts val="85"/>
              </a:spcBef>
              <a:buAutoNum type="romanLcParenBoth"/>
              <a:tabLst>
                <a:tab pos="14604" algn="l"/>
                <a:tab pos="127635" algn="l"/>
              </a:tabLst>
            </a:pP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	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monthly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average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7,130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7,914).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total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operations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staff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5,895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(Z024: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6,591)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functional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support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1,235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(2d24: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1,323).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0"/>
              </a:spcBef>
              <a:buClr>
                <a:srgbClr val="3F3F3F"/>
              </a:buClr>
              <a:buFont typeface="Arial MT"/>
              <a:buAutoNum type="romanLcParenBoth"/>
            </a:pPr>
            <a:endParaRPr sz="850">
              <a:latin typeface="Arial MT"/>
              <a:cs typeface="Arial MT"/>
            </a:endParaRPr>
          </a:p>
          <a:p>
            <a:pPr marL="151765" indent="-133350">
              <a:lnSpc>
                <a:spcPct val="100000"/>
              </a:lnSpc>
              <a:buAutoNum type="romanLcParenBoth"/>
              <a:tabLst>
                <a:tab pos="151765" algn="l"/>
              </a:tabLst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Directors’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remuneration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51025" rIns="0" bIns="0" rtlCol="0">
            <a:spAutoFit/>
          </a:bodyPr>
          <a:lstStyle/>
          <a:p>
            <a:pPr marL="24765">
              <a:lnSpc>
                <a:spcPct val="100000"/>
              </a:lnSpc>
              <a:spcBef>
                <a:spcPts val="15"/>
              </a:spcBef>
            </a:pPr>
            <a:r>
              <a:rPr sz="900" spc="-100" dirty="0">
                <a:solidFill>
                  <a:srgbClr val="4F4F4F"/>
                </a:solidFill>
              </a:rPr>
              <a:t>Tata</a:t>
            </a:r>
            <a:r>
              <a:rPr sz="900" spc="-30" dirty="0">
                <a:solidFill>
                  <a:srgbClr val="4F4F4F"/>
                </a:solidFill>
              </a:rPr>
              <a:t> </a:t>
            </a:r>
            <a:r>
              <a:rPr sz="900" spc="-95" dirty="0">
                <a:solidFill>
                  <a:srgbClr val="4F4F4F"/>
                </a:solidFill>
              </a:rPr>
              <a:t>Steel</a:t>
            </a:r>
            <a:r>
              <a:rPr sz="900" spc="30" dirty="0">
                <a:solidFill>
                  <a:srgbClr val="4F4F4F"/>
                </a:solidFill>
              </a:rPr>
              <a:t> </a:t>
            </a:r>
            <a:r>
              <a:rPr sz="900" spc="-165" dirty="0">
                <a:solidFill>
                  <a:srgbClr val="4F4F4F"/>
                </a:solidFill>
              </a:rPr>
              <a:t>UK</a:t>
            </a:r>
            <a:r>
              <a:rPr sz="900" spc="30" dirty="0">
                <a:solidFill>
                  <a:srgbClr val="4F4F4F"/>
                </a:solidFill>
              </a:rPr>
              <a:t> </a:t>
            </a:r>
            <a:r>
              <a:rPr sz="900" spc="-55" dirty="0">
                <a:solidFill>
                  <a:srgbClr val="4F4F4F"/>
                </a:solidFill>
              </a:rPr>
              <a:t>Limited</a:t>
            </a:r>
            <a:endParaRPr sz="900"/>
          </a:p>
        </p:txBody>
      </p:sp>
      <p:sp>
        <p:nvSpPr>
          <p:cNvPr id="29" name="object 29"/>
          <p:cNvSpPr txBox="1"/>
          <p:nvPr/>
        </p:nvSpPr>
        <p:spPr>
          <a:xfrm>
            <a:off x="3075290" y="9994993"/>
            <a:ext cx="1123950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90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90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90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51025" rIns="0" bIns="0" rtlCol="0">
            <a:spAutoFit/>
          </a:bodyPr>
          <a:lstStyle/>
          <a:p>
            <a:pPr marL="30480">
              <a:lnSpc>
                <a:spcPct val="100000"/>
              </a:lnSpc>
              <a:spcBef>
                <a:spcPts val="15"/>
              </a:spcBef>
            </a:pPr>
            <a:r>
              <a:rPr sz="900" spc="-110" dirty="0">
                <a:latin typeface="Arial MT"/>
                <a:cs typeface="Arial MT"/>
              </a:rPr>
              <a:t>Page</a:t>
            </a:r>
            <a:r>
              <a:rPr sz="900" spc="20" dirty="0"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525252"/>
                </a:solidFill>
                <a:latin typeface="Arial MT"/>
                <a:cs typeface="Arial MT"/>
              </a:rPr>
              <a:t>S3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01688" y="3912227"/>
            <a:ext cx="28670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total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employment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were: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99369" y="4128655"/>
            <a:ext cx="12985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Short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83838"/>
                </a:solidFill>
                <a:latin typeface="Arial MT"/>
                <a:cs typeface="Arial MT"/>
              </a:rPr>
              <a:t>emoloyee</a:t>
            </a:r>
            <a:r>
              <a:rPr sz="850" spc="2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59013" y="4448726"/>
            <a:ext cx="5911850" cy="1289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retirement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accruing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under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defined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schemes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£nil).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25"/>
              </a:spcBef>
            </a:pPr>
            <a:endParaRPr sz="850">
              <a:latin typeface="Arial MT"/>
              <a:cs typeface="Arial MT"/>
            </a:endParaRPr>
          </a:p>
          <a:p>
            <a:pPr marL="13970" marR="5080" indent="-1905" algn="just">
              <a:lnSpc>
                <a:spcPct val="100000"/>
              </a:lnSpc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emoluments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Mr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V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Narendran,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Mr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K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Chatterjee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Dr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Adam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paid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by other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TSL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make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recharge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TSUK.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V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Narendran,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Mr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3F3F3F"/>
                </a:solidFill>
                <a:latin typeface="Arial MT"/>
                <a:cs typeface="Arial MT"/>
              </a:rPr>
              <a:t>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Chatterjee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Dr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Adam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were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directors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TSE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fellow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subsidiaries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2025.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possible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make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accurate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apportionment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emoluments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subadiaries.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Accordingly,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above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details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emoluments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aforementioned,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whose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emoluments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disclosed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aggregate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directors'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emoluments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F3F3F"/>
                </a:solidFill>
                <a:latin typeface="Arial MT"/>
                <a:cs typeface="Arial MT"/>
              </a:rPr>
              <a:t>TSE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or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TSL,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whom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have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primary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employment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contract.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25"/>
              </a:spcBef>
            </a:pPr>
            <a:endParaRPr sz="85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(iii)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Highest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paid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director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690851" y="3845165"/>
            <a:ext cx="2393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0" dirty="0">
                <a:solidFill>
                  <a:srgbClr val="3F3F3F"/>
                </a:solidFill>
                <a:latin typeface="Arial"/>
                <a:cs typeface="Arial"/>
              </a:rPr>
              <a:t>2025</a:t>
            </a:r>
            <a:endParaRPr sz="85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767133" y="4119510"/>
            <a:ext cx="1739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1.2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94476" y="3842115"/>
            <a:ext cx="2324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80413" y="4119510"/>
            <a:ext cx="1504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1.1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55007" y="9076029"/>
            <a:ext cx="5910580" cy="28956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5240" marR="5080" indent="-3175">
              <a:lnSpc>
                <a:spcPct val="103499"/>
              </a:lnSpc>
              <a:spcBef>
                <a:spcPts val="65"/>
              </a:spcBef>
            </a:pP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(i)</a:t>
            </a:r>
            <a:r>
              <a:rPr sz="850" spc="1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Oividend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income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previous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year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includes</a:t>
            </a:r>
            <a:r>
              <a:rPr sz="850" spc="1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£39m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relation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dividends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specie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declared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by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subsidiary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undertakings</a:t>
            </a:r>
            <a:r>
              <a:rPr sz="850" spc="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prior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their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entry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into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voluntary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liquidation.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82554"/>
            <a:ext cx="726082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3762" y="7809717"/>
            <a:ext cx="5895228" cy="426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0699" y="1255895"/>
            <a:ext cx="7215100" cy="27434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749857" y="8713535"/>
            <a:ext cx="5895340" cy="0"/>
          </a:xfrm>
          <a:custGeom>
            <a:avLst/>
            <a:gdLst/>
            <a:ahLst/>
            <a:cxnLst/>
            <a:rect l="l" t="t" r="r" b="b"/>
            <a:pathLst>
              <a:path w="5895340">
                <a:moveTo>
                  <a:pt x="0" y="0"/>
                </a:moveTo>
                <a:lnTo>
                  <a:pt x="5895226" y="0"/>
                </a:lnTo>
              </a:path>
            </a:pathLst>
          </a:custGeom>
          <a:ln w="15241">
            <a:solidFill>
              <a:srgbClr val="23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59002" y="8545879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23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59002" y="8094733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43408" y="2972081"/>
            <a:ext cx="51819" cy="73158"/>
          </a:xfrm>
          <a:prstGeom prst="rect">
            <a:avLst/>
          </a:prstGeom>
        </p:spPr>
      </p:pic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739362" y="801591"/>
          <a:ext cx="5982335" cy="63868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7605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6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9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00685">
                <a:tc>
                  <a:txBody>
                    <a:bodyPr/>
                    <a:lstStyle/>
                    <a:p>
                      <a:pPr>
                        <a:lnSpc>
                          <a:spcPts val="1435"/>
                        </a:lnSpc>
                      </a:pPr>
                      <a:r>
                        <a:rPr sz="1300" spc="-11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F6.</a:t>
                      </a:r>
                      <a:r>
                        <a:rPr sz="1300" spc="-3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300" spc="-5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Notes</a:t>
                      </a:r>
                      <a:r>
                        <a:rPr sz="1300" spc="-5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30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300" spc="-7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300" spc="-1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300" spc="-4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300" spc="-3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1300" spc="2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300" spc="-10" dirty="0">
                          <a:solidFill>
                            <a:srgbClr val="0C59AA"/>
                          </a:solidFill>
                          <a:latin typeface="Arial MT"/>
                          <a:cs typeface="Arial MT"/>
                        </a:rPr>
                        <a:t>statements</a:t>
                      </a:r>
                      <a:endParaRPr sz="13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rowSpan="2"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C60AF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18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9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5080">
                        <a:lnSpc>
                          <a:spcPct val="100000"/>
                        </a:lnSpc>
                      </a:pPr>
                      <a:r>
                        <a:rPr sz="1050" dirty="0">
                          <a:solidFill>
                            <a:srgbClr val="0C60AF"/>
                          </a:solidFill>
                          <a:latin typeface="Arial MT"/>
                          <a:cs typeface="Arial MT"/>
                        </a:rPr>
                        <a:t>6.</a:t>
                      </a:r>
                      <a:r>
                        <a:rPr sz="1050" spc="150" dirty="0">
                          <a:solidFill>
                            <a:srgbClr val="0C60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35" dirty="0">
                          <a:solidFill>
                            <a:srgbClr val="0C60AF"/>
                          </a:solidFill>
                          <a:latin typeface="Arial MT"/>
                          <a:cs typeface="Arial MT"/>
                        </a:rPr>
                        <a:t>Financing</a:t>
                      </a:r>
                      <a:r>
                        <a:rPr sz="1050" spc="-10" dirty="0">
                          <a:solidFill>
                            <a:srgbClr val="0C60AF"/>
                          </a:solidFill>
                          <a:latin typeface="Arial MT"/>
                          <a:cs typeface="Arial MT"/>
                        </a:rPr>
                        <a:t> Items</a:t>
                      </a:r>
                      <a:endParaRPr sz="1050">
                        <a:latin typeface="Arial MT"/>
                        <a:cs typeface="Arial MT"/>
                      </a:endParaRPr>
                    </a:p>
                  </a:txBody>
                  <a:tcPr marL="0" marR="0" marT="50165" marB="0">
                    <a:lnB w="19050">
                      <a:solidFill>
                        <a:srgbClr val="0C60AF"/>
                      </a:solidFill>
                      <a:prstDash val="soli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C60AF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68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60AF"/>
                      </a:solidFill>
                      <a:prstDash val="solid"/>
                    </a:lnT>
                    <a:lnB w="19050">
                      <a:solidFill>
                        <a:srgbClr val="23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60AF"/>
                      </a:solidFill>
                      <a:prstDash val="solid"/>
                    </a:lnT>
                    <a:lnB w="19050">
                      <a:solidFill>
                        <a:srgbClr val="23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069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0" dirty="0">
                          <a:solidFill>
                            <a:srgbClr val="525252"/>
                          </a:solidFill>
                          <a:latin typeface="Trebuchet MS"/>
                          <a:cs typeface="Trebuchet MS"/>
                        </a:rPr>
                        <a:t>2024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0C60AF"/>
                      </a:solidFill>
                      <a:prstDash val="solid"/>
                    </a:lnT>
                    <a:lnB w="19050">
                      <a:solidFill>
                        <a:srgbClr val="2360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expense: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0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16065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8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Bank</a:t>
                      </a:r>
                      <a:r>
                        <a:rPr sz="850" spc="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borrowings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28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15875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leases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5875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r>
                        <a:rPr sz="850" spc="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-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23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Trebuchet MS"/>
                          <a:cs typeface="Trebuchet MS"/>
                        </a:rPr>
                        <a:t>22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58750">
                        <a:lnSpc>
                          <a:spcPts val="990"/>
                        </a:lnSpc>
                      </a:pP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r>
                        <a:rPr sz="850" spc="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parent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25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Trebuchet MS"/>
                          <a:cs typeface="Trebuchet MS"/>
                        </a:rPr>
                        <a:t>23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160655">
                        <a:lnSpc>
                          <a:spcPts val="1015"/>
                        </a:lnSpc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Discount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disposal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of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-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receivables</a:t>
                      </a:r>
                      <a:r>
                        <a:rPr sz="850" spc="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within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purchase</a:t>
                      </a:r>
                      <a:r>
                        <a:rPr sz="850" spc="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agreement</a:t>
                      </a:r>
                      <a:r>
                        <a:rPr sz="850" spc="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with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external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ts val="1030"/>
                        </a:lnSpc>
                      </a:pPr>
                      <a:r>
                        <a:rPr sz="950" spc="-25" dirty="0">
                          <a:solidFill>
                            <a:srgbClr val="313131"/>
                          </a:solidFill>
                          <a:latin typeface="Courier New"/>
                          <a:cs typeface="Courier New"/>
                        </a:rPr>
                        <a:t>z1</a:t>
                      </a:r>
                      <a:endParaRPr sz="9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1010"/>
                        </a:lnSpc>
                        <a:spcBef>
                          <a:spcPts val="15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Trebuchet MS"/>
                          <a:cs typeface="Trebuchet MS"/>
                        </a:rPr>
                        <a:t>24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905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29539">
                <a:tc gridSpan="3">
                  <a:txBody>
                    <a:bodyPr/>
                    <a:lstStyle/>
                    <a:p>
                      <a:pPr marL="160020">
                        <a:lnSpc>
                          <a:spcPts val="925"/>
                        </a:lnSpc>
                        <a:tabLst>
                          <a:tab pos="768350" algn="l"/>
                          <a:tab pos="5899150" algn="l"/>
                        </a:tabLst>
                      </a:pP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U</a:t>
                      </a:r>
                      <a:r>
                        <a:rPr sz="850" spc="2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ind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n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	d</a:t>
                      </a:r>
                      <a:r>
                        <a:rPr sz="850" spc="-8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sc</a:t>
                      </a:r>
                      <a:r>
                        <a:rPr sz="850" u="sng" spc="-65" dirty="0">
                          <a:solidFill>
                            <a:srgbClr val="4B4B4B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ount</a:t>
                      </a:r>
                      <a:r>
                        <a:rPr sz="850" u="sng" spc="50" dirty="0">
                          <a:solidFill>
                            <a:srgbClr val="4B4B4B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u="sng" spc="-35" dirty="0">
                          <a:solidFill>
                            <a:srgbClr val="4B4B4B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on </a:t>
                      </a:r>
                      <a:r>
                        <a:rPr sz="850" u="sng" spc="-20" dirty="0">
                          <a:solidFill>
                            <a:srgbClr val="4B4B4B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long</a:t>
                      </a:r>
                      <a:r>
                        <a:rPr sz="850" u="sng" dirty="0">
                          <a:solidFill>
                            <a:srgbClr val="4B4B4B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u="sng" spc="-50" dirty="0">
                          <a:solidFill>
                            <a:srgbClr val="4B4B4B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term</a:t>
                      </a:r>
                      <a:r>
                        <a:rPr sz="850" u="sng" spc="-15" dirty="0">
                          <a:solidFill>
                            <a:srgbClr val="4B4B4B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u="sng" spc="-10" dirty="0">
                          <a:solidFill>
                            <a:srgbClr val="444444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provisions</a:t>
                      </a:r>
                      <a:r>
                        <a:rPr sz="850" u="sng" dirty="0">
                          <a:solidFill>
                            <a:srgbClr val="444444"/>
                          </a:solidFill>
                          <a:uFill>
                            <a:solidFill>
                              <a:srgbClr val="546B8C"/>
                            </a:solidFill>
                          </a:uFill>
                          <a:latin typeface="Arial MT"/>
                          <a:cs typeface="Arial MT"/>
                        </a:rPr>
                        <a:t>	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6573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Finance</a:t>
                      </a:r>
                      <a:r>
                        <a:rPr sz="850" spc="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œsts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/>
                </a:tc>
                <a:tc>
                  <a:txBody>
                    <a:bodyPr/>
                    <a:lstStyle/>
                    <a:p>
                      <a:pPr marR="19875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b="1" spc="-25" dirty="0">
                          <a:solidFill>
                            <a:srgbClr val="313131"/>
                          </a:solidFill>
                          <a:latin typeface="Calibri"/>
                          <a:cs typeface="Calibri"/>
                        </a:rPr>
                        <a:t>122</a:t>
                      </a:r>
                      <a:endParaRPr sz="850">
                        <a:latin typeface="Calibri"/>
                        <a:cs typeface="Calibri"/>
                      </a:endParaRPr>
                    </a:p>
                  </a:txBody>
                  <a:tcPr marL="0" marR="0" marT="21590" marB="0"/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ts val="1010"/>
                        </a:lnSpc>
                        <a:spcBef>
                          <a:spcPts val="190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Trebuchet MS"/>
                          <a:cs typeface="Trebuchet MS"/>
                        </a:rPr>
                        <a:t>105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413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40005">
                        <a:lnSpc>
                          <a:spcPts val="1010"/>
                        </a:lnSpc>
                      </a:pP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-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relating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to: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1130">
                <a:tc>
                  <a:txBody>
                    <a:bodyPr/>
                    <a:lstStyle/>
                    <a:p>
                      <a:pPr marL="160020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assecs</a:t>
                      </a:r>
                      <a:r>
                        <a:rPr sz="850" spc="-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measured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amortised</a:t>
                      </a:r>
                      <a:r>
                        <a:rPr sz="850" spc="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2A2A2A"/>
                          </a:solidFill>
                          <a:latin typeface="Consolas"/>
                          <a:cs typeface="Consolas"/>
                        </a:rPr>
                        <a:t>C2)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4925" algn="r">
                        <a:lnSpc>
                          <a:spcPts val="940"/>
                        </a:lnSpc>
                      </a:pPr>
                      <a:r>
                        <a:rPr sz="950" spc="-25" dirty="0">
                          <a:solidFill>
                            <a:srgbClr val="525252"/>
                          </a:solidFill>
                          <a:latin typeface="Courier New"/>
                          <a:cs typeface="Courier New"/>
                        </a:rPr>
                        <a:t>(3)</a:t>
                      </a:r>
                      <a:endParaRPr sz="95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2240">
                <a:tc>
                  <a:txBody>
                    <a:bodyPr/>
                    <a:lstStyle/>
                    <a:p>
                      <a:pPr marL="40640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Finance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income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750" algn="r">
                        <a:lnSpc>
                          <a:spcPts val="88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Courier New"/>
                          <a:cs typeface="Courier New"/>
                        </a:rPr>
                        <a:t>C3)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0C5B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0C5B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88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525252"/>
                          </a:solidFill>
                          <a:latin typeface="Courier New"/>
                          <a:cs typeface="Courier New"/>
                        </a:rPr>
                        <a:t>102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0C5BA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5327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4445">
                        <a:lnSpc>
                          <a:spcPct val="100000"/>
                        </a:lnSpc>
                      </a:pPr>
                      <a:r>
                        <a:rPr sz="950" dirty="0">
                          <a:solidFill>
                            <a:srgbClr val="0C5DAF"/>
                          </a:solidFill>
                          <a:latin typeface="Arial MT"/>
                          <a:cs typeface="Arial MT"/>
                        </a:rPr>
                        <a:t>7.</a:t>
                      </a:r>
                      <a:r>
                        <a:rPr sz="950" spc="270" dirty="0">
                          <a:solidFill>
                            <a:srgbClr val="0C5D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50" spc="-10" dirty="0">
                          <a:solidFill>
                            <a:srgbClr val="0C5DAF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endParaRPr sz="950">
                        <a:latin typeface="Arial MT"/>
                        <a:cs typeface="Arial MT"/>
                      </a:endParaRPr>
                    </a:p>
                  </a:txBody>
                  <a:tcPr marL="0" marR="0" marT="101600" marB="0">
                    <a:lnT w="19050">
                      <a:solidFill>
                        <a:srgbClr val="0C5BAF"/>
                      </a:solidFill>
                      <a:prstDash val="solid"/>
                    </a:lnT>
                    <a:lnB w="19050">
                      <a:solidFill>
                        <a:srgbClr val="0C5B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5BAF"/>
                      </a:solidFill>
                      <a:prstDash val="solid"/>
                    </a:lnT>
                    <a:lnB w="19050">
                      <a:solidFill>
                        <a:srgbClr val="0C5BA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5BAF"/>
                      </a:solidFill>
                      <a:prstDash val="solid"/>
                    </a:lnT>
                    <a:lnB w="19050">
                      <a:solidFill>
                        <a:srgbClr val="0C5BA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11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5BAF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C5BAF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0" dirty="0">
                          <a:solidFill>
                            <a:srgbClr val="4B4B4B"/>
                          </a:solidFill>
                          <a:latin typeface="Consolas"/>
                          <a:cs typeface="Consolas"/>
                        </a:rPr>
                        <a:t>Z0Z4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0C5BAF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72720">
                <a:tc>
                  <a:txBody>
                    <a:bodyPr/>
                    <a:lstStyle/>
                    <a:p>
                      <a:pPr marL="41275">
                        <a:lnSpc>
                          <a:spcPct val="100000"/>
                        </a:lnSpc>
                        <a:spcBef>
                          <a:spcPts val="215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r>
                        <a:rPr sz="850" spc="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charge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107314">
                        <a:lnSpc>
                          <a:spcPts val="955"/>
                        </a:lnSpc>
                        <a:spcBef>
                          <a:spcPts val="30"/>
                        </a:spcBef>
                      </a:pP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</a:t>
                      </a:r>
                      <a:r>
                        <a:rPr sz="850" spc="-8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ustm</a:t>
                      </a:r>
                      <a:r>
                        <a:rPr sz="850" spc="8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nts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cu</a:t>
                      </a:r>
                      <a:r>
                        <a:rPr sz="850" spc="2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e</a:t>
                      </a:r>
                      <a:r>
                        <a:rPr sz="850" spc="17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respect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prior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periods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5470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5470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1275" algn="r">
                        <a:lnSpc>
                          <a:spcPts val="880"/>
                        </a:lnSpc>
                        <a:spcBef>
                          <a:spcPts val="105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Cambria"/>
                          <a:cs typeface="Cambria"/>
                        </a:rPr>
                        <a:t>4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13335" marB="0">
                    <a:lnB w="9525">
                      <a:solidFill>
                        <a:srgbClr val="54709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41275">
                        <a:lnSpc>
                          <a:spcPts val="980"/>
                        </a:lnSpc>
                        <a:spcBef>
                          <a:spcPts val="12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Deferred</a:t>
                      </a:r>
                      <a:r>
                        <a:rPr sz="850" spc="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(credit)/charqe</a:t>
                      </a:r>
                      <a:r>
                        <a:rPr sz="850" spc="-7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9525">
                      <a:solidFill>
                        <a:srgbClr val="547090"/>
                      </a:solidFill>
                      <a:prstDash val="solid"/>
                    </a:lnT>
                    <a:lnB w="19050">
                      <a:solidFill>
                        <a:srgbClr val="28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090"/>
                      </a:solidFill>
                      <a:prstDash val="solid"/>
                    </a:lnT>
                    <a:lnB w="19050">
                      <a:solidFill>
                        <a:srgbClr val="28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547090"/>
                      </a:solidFill>
                      <a:prstDash val="solid"/>
                    </a:lnT>
                    <a:lnB w="19050">
                      <a:solidFill>
                        <a:srgbClr val="2860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682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60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3040" algn="r">
                        <a:lnSpc>
                          <a:spcPts val="905"/>
                        </a:lnSpc>
                        <a:spcBef>
                          <a:spcPts val="290"/>
                        </a:spcBef>
                      </a:pPr>
                      <a:r>
                        <a:rPr sz="850" spc="-20" dirty="0">
                          <a:solidFill>
                            <a:srgbClr val="2F2F2F"/>
                          </a:solidFill>
                          <a:latin typeface="Trebuchet MS"/>
                          <a:cs typeface="Trebuchet MS"/>
                        </a:rPr>
                        <a:t>{d3)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2860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ts val="905"/>
                        </a:lnSpc>
                        <a:spcBef>
                          <a:spcPts val="29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28609C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33401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7620">
                        <a:lnSpc>
                          <a:spcPts val="905"/>
                        </a:lnSpc>
                      </a:pPr>
                      <a:r>
                        <a:rPr sz="850" spc="-10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r>
                        <a:rPr sz="850" spc="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(credit)/charqe</a:t>
                      </a:r>
                      <a:r>
                        <a:rPr sz="850" spc="-4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r>
                        <a:rPr sz="850" spc="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can</a:t>
                      </a:r>
                      <a:r>
                        <a:rPr sz="850" spc="-1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be</a:t>
                      </a:r>
                      <a:r>
                        <a:rPr sz="8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reconciled</a:t>
                      </a:r>
                      <a:r>
                        <a:rPr sz="850" spc="3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accounting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4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follows: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3185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2B6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2B6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  <a:lnB w="19050">
                      <a:solidFill>
                        <a:srgbClr val="2B60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7114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093"/>
                      </a:solidFill>
                      <a:prstDash val="solid"/>
                    </a:lnT>
                    <a:lnB w="19050">
                      <a:solidFill>
                        <a:srgbClr val="28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8755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b="1" spc="-2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B6093"/>
                      </a:solidFill>
                      <a:prstDash val="solid"/>
                    </a:lnT>
                    <a:lnB w="19050">
                      <a:solidFill>
                        <a:srgbClr val="28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b="1" spc="-20" dirty="0">
                          <a:solidFill>
                            <a:srgbClr val="4B4B4B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B6093"/>
                      </a:solidFill>
                      <a:prstDash val="solid"/>
                    </a:lnT>
                    <a:lnB w="19050">
                      <a:solidFill>
                        <a:srgbClr val="2860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5080">
                        <a:lnSpc>
                          <a:spcPct val="100000"/>
                        </a:lnSpc>
                        <a:spcBef>
                          <a:spcPts val="265"/>
                        </a:spcBef>
                      </a:pPr>
                      <a:r>
                        <a:rPr sz="850" spc="-9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before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8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9390" algn="r">
                        <a:lnSpc>
                          <a:spcPts val="1010"/>
                        </a:lnSpc>
                        <a:spcBef>
                          <a:spcPts val="315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(5Z0)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0005" marB="0">
                    <a:lnT w="19050">
                      <a:solidFill>
                        <a:srgbClr val="28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1010"/>
                        </a:lnSpc>
                        <a:spcBef>
                          <a:spcPts val="315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Trebuchet MS"/>
                          <a:cs typeface="Trebuchet MS"/>
                        </a:rPr>
                        <a:t>(1,115)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40005" marB="0">
                    <a:lnT w="19050">
                      <a:solidFill>
                        <a:srgbClr val="2860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41910">
                        <a:lnSpc>
                          <a:spcPts val="1010"/>
                        </a:lnSpc>
                      </a:pPr>
                      <a:r>
                        <a:rPr sz="850" spc="-9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before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multiplied</a:t>
                      </a:r>
                      <a:r>
                        <a:rPr sz="850" spc="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applicable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corporation</a:t>
                      </a:r>
                      <a:r>
                        <a:rPr sz="850" spc="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rate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2S9t</a:t>
                      </a:r>
                      <a:r>
                        <a:rPr sz="850" spc="9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2596)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ts val="994"/>
                        </a:lnSpc>
                        <a:spcBef>
                          <a:spcPts val="40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(130)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994"/>
                        </a:lnSpc>
                        <a:spcBef>
                          <a:spcPts val="40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(278)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41605">
                <a:tc>
                  <a:txBody>
                    <a:bodyPr/>
                    <a:lstStyle/>
                    <a:p>
                      <a:pPr marL="41275">
                        <a:lnSpc>
                          <a:spcPts val="1005"/>
                        </a:lnSpc>
                      </a:pPr>
                      <a:r>
                        <a:rPr sz="850" spc="-8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EPects</a:t>
                      </a:r>
                      <a:r>
                        <a:rPr sz="850" spc="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of: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45415">
                <a:tc>
                  <a:txBody>
                    <a:bodyPr/>
                    <a:lstStyle/>
                    <a:p>
                      <a:pPr marL="4699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Adjustments</a:t>
                      </a:r>
                      <a:r>
                        <a:rPr sz="850" spc="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8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respect</a:t>
                      </a:r>
                      <a:r>
                        <a:rPr sz="850" spc="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prior</a:t>
                      </a:r>
                      <a:r>
                        <a:rPr sz="850" spc="-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periods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0005" algn="r">
                        <a:lnSpc>
                          <a:spcPts val="1005"/>
                        </a:lnSpc>
                        <a:spcBef>
                          <a:spcPts val="45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47955">
                <a:tc>
                  <a:txBody>
                    <a:bodyPr/>
                    <a:lstStyle/>
                    <a:p>
                      <a:pPr marL="41275">
                        <a:lnSpc>
                          <a:spcPct val="100000"/>
                        </a:lnSpc>
                      </a:pPr>
                      <a:r>
                        <a:rPr sz="850" spc="-8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Change</a:t>
                      </a:r>
                      <a:r>
                        <a:rPr sz="850" spc="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unrecognised</a:t>
                      </a:r>
                      <a:r>
                        <a:rPr sz="850" spc="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850" spc="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credits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Trebuchet MS"/>
                          <a:cs typeface="Trebuchet MS"/>
                        </a:rPr>
                        <a:t>86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390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4127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Non</a:t>
                      </a:r>
                      <a:r>
                        <a:rPr sz="850" spc="-1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9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caxable</a:t>
                      </a:r>
                      <a:r>
                        <a:rPr sz="850" spc="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dividend</a:t>
                      </a:r>
                      <a:r>
                        <a:rPr sz="850" spc="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19494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(8)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(10)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4127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0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0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relief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ts val="1005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1005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  <a:tr h="135890">
                <a:tc>
                  <a:txBody>
                    <a:bodyPr/>
                    <a:lstStyle/>
                    <a:p>
                      <a:pPr marL="41275">
                        <a:lnSpc>
                          <a:spcPts val="925"/>
                        </a:lnSpc>
                      </a:pPr>
                      <a:r>
                        <a:rPr sz="85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permanent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differences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6215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8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880"/>
                        </a:lnSpc>
                        <a:spcBef>
                          <a:spcPts val="45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B w="19050">
                      <a:solidFill>
                        <a:srgbClr val="2860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0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44450">
                        <a:lnSpc>
                          <a:spcPts val="930"/>
                        </a:lnSpc>
                        <a:spcBef>
                          <a:spcPts val="265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2D2D2D"/>
                          </a:solidFill>
                          <a:latin typeface="Arial MT"/>
                          <a:cs typeface="Arial MT"/>
                        </a:rPr>
                        <a:t>(credit)/change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8609C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770" algn="r">
                        <a:lnSpc>
                          <a:spcPts val="930"/>
                        </a:lnSpc>
                        <a:spcBef>
                          <a:spcPts val="265"/>
                        </a:spcBef>
                      </a:pPr>
                      <a:r>
                        <a:rPr sz="850" spc="-2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(43}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8609C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905"/>
                        </a:lnSpc>
                        <a:spcBef>
                          <a:spcPts val="29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114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28609C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1"/>
                  </a:ext>
                </a:extLst>
              </a:tr>
            </a:tbl>
          </a:graphicData>
        </a:graphic>
      </p:graphicFrame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669660" y="1813732"/>
            <a:ext cx="225567" cy="20423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837312" y="2383762"/>
            <a:ext cx="57915" cy="7315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675757" y="4395634"/>
            <a:ext cx="222518" cy="204235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840360" y="4834587"/>
            <a:ext cx="45723" cy="73158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846457" y="6361780"/>
            <a:ext cx="45723" cy="7315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541448" y="2383762"/>
            <a:ext cx="45723" cy="73158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544495" y="4694365"/>
            <a:ext cx="42674" cy="7315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5843408" y="8623610"/>
            <a:ext cx="45723" cy="73158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5767203" y="3560401"/>
            <a:ext cx="121928" cy="85352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5730624" y="3703671"/>
            <a:ext cx="164603" cy="76207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5715384" y="4987001"/>
            <a:ext cx="176795" cy="94496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446953" y="4987001"/>
            <a:ext cx="146313" cy="79255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5834264" y="8312685"/>
            <a:ext cx="57915" cy="201187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730136" y="7384228"/>
            <a:ext cx="5905500" cy="59753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5875" marR="5080" indent="-3810">
              <a:lnSpc>
                <a:spcPts val="1010"/>
              </a:lnSpc>
              <a:spcBef>
                <a:spcPts val="140"/>
              </a:spcBef>
            </a:pP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addition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total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taxation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credit/(charge)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income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statement,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following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amounts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relating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recognised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directly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comprehensive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loss: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40"/>
              </a:spcBef>
            </a:pPr>
            <a:endParaRPr sz="850">
              <a:latin typeface="Arial MT"/>
              <a:cs typeface="Arial MT"/>
            </a:endParaRPr>
          </a:p>
          <a:p>
            <a:pPr marR="36195" algn="r">
              <a:lnSpc>
                <a:spcPct val="100000"/>
              </a:lnSpc>
              <a:tabLst>
                <a:tab pos="706120" algn="l"/>
              </a:tabLst>
            </a:pPr>
            <a:r>
              <a:rPr sz="850" b="1" spc="-20" dirty="0">
                <a:solidFill>
                  <a:srgbClr val="4B4B4B"/>
                </a:solidFill>
                <a:latin typeface="Arial"/>
                <a:cs typeface="Arial"/>
              </a:rPr>
              <a:t>2025</a:t>
            </a:r>
            <a:r>
              <a:rPr sz="850" b="1" dirty="0">
                <a:solidFill>
                  <a:srgbClr val="4B4B4B"/>
                </a:solidFill>
                <a:latin typeface="Arial"/>
                <a:cs typeface="Arial"/>
              </a:rPr>
              <a:t>	</a:t>
            </a:r>
            <a:r>
              <a:rPr sz="850" spc="-20" dirty="0">
                <a:solidFill>
                  <a:srgbClr val="4B4B4B"/>
                </a:solidFill>
                <a:latin typeface="Trebuchet MS"/>
                <a:cs typeface="Trebuchet MS"/>
              </a:rPr>
              <a:t>2024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68299" y="8083809"/>
            <a:ext cx="3833495" cy="480059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Relating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components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other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comprehensive</a:t>
            </a:r>
            <a:r>
              <a:rPr sz="850" spc="10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income/(loss):</a:t>
            </a:r>
            <a:endParaRPr sz="850">
              <a:latin typeface="Arial MT"/>
              <a:cs typeface="Arial MT"/>
            </a:endParaRPr>
          </a:p>
          <a:p>
            <a:pPr marL="91440" marR="5080" indent="2540">
              <a:lnSpc>
                <a:spcPct val="115300"/>
              </a:lnSpc>
              <a:spcBef>
                <a:spcPts val="25"/>
              </a:spcBef>
            </a:pP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Actuarial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movements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defined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benefit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pension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plans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other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post-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retirement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plans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Revaluation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of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instruments</a:t>
            </a:r>
            <a:r>
              <a:rPr sz="850" spc="10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treated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94949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cash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flow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24242"/>
                </a:solidFill>
                <a:latin typeface="Arial MT"/>
                <a:cs typeface="Arial MT"/>
              </a:rPr>
              <a:t>hedges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71417" y="8570013"/>
            <a:ext cx="34226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0" dirty="0">
                <a:solidFill>
                  <a:srgbClr val="494949"/>
                </a:solidFill>
                <a:latin typeface="Arial"/>
                <a:cs typeface="Arial"/>
              </a:rPr>
              <a:t>Total</a:t>
            </a:r>
            <a:r>
              <a:rPr sz="850" b="1" spc="-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b="1" spc="-45" dirty="0">
                <a:solidFill>
                  <a:srgbClr val="494949"/>
                </a:solidFill>
                <a:latin typeface="Arial"/>
                <a:cs typeface="Arial"/>
              </a:rPr>
              <a:t>tax</a:t>
            </a:r>
            <a:r>
              <a:rPr sz="850" b="1" spc="-2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b="1" spc="-40" dirty="0">
                <a:solidFill>
                  <a:srgbClr val="282828"/>
                </a:solidFill>
                <a:latin typeface="Arial"/>
                <a:cs typeface="Arial"/>
              </a:rPr>
              <a:t>charge/(credit)</a:t>
            </a:r>
            <a:r>
              <a:rPr sz="850" b="1" spc="-70" dirty="0">
                <a:solidFill>
                  <a:srgbClr val="282828"/>
                </a:solidFill>
                <a:latin typeface="Arial"/>
                <a:cs typeface="Arial"/>
              </a:rPr>
              <a:t> </a:t>
            </a:r>
            <a:r>
              <a:rPr sz="850" b="1" spc="-70" dirty="0">
                <a:solidFill>
                  <a:srgbClr val="313131"/>
                </a:solidFill>
                <a:latin typeface="Arial"/>
                <a:cs typeface="Arial"/>
              </a:rPr>
              <a:t>recognised</a:t>
            </a:r>
            <a:r>
              <a:rPr sz="850" b="1" spc="60" dirty="0">
                <a:solidFill>
                  <a:srgbClr val="313131"/>
                </a:solidFill>
                <a:latin typeface="Arial"/>
                <a:cs typeface="Arial"/>
              </a:rPr>
              <a:t> </a:t>
            </a:r>
            <a:r>
              <a:rPr sz="850" b="1" spc="-45" dirty="0">
                <a:solidFill>
                  <a:srgbClr val="494949"/>
                </a:solidFill>
                <a:latin typeface="Arial"/>
                <a:cs typeface="Arial"/>
              </a:rPr>
              <a:t>in</a:t>
            </a:r>
            <a:r>
              <a:rPr sz="850" b="1" spc="-25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b="1" spc="-55" dirty="0">
                <a:solidFill>
                  <a:srgbClr val="494949"/>
                </a:solidFill>
                <a:latin typeface="Arial"/>
                <a:cs typeface="Arial"/>
              </a:rPr>
              <a:t>other</a:t>
            </a:r>
            <a:r>
              <a:rPr sz="850" b="1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b="1" spc="-75" dirty="0">
                <a:solidFill>
                  <a:srgbClr val="494949"/>
                </a:solidFill>
                <a:latin typeface="Arial"/>
                <a:cs typeface="Arial"/>
              </a:rPr>
              <a:t>comprehensive</a:t>
            </a:r>
            <a:r>
              <a:rPr sz="850" b="1" spc="110" dirty="0">
                <a:solidFill>
                  <a:srgbClr val="494949"/>
                </a:solidFill>
                <a:latin typeface="Arial"/>
                <a:cs typeface="Arial"/>
              </a:rPr>
              <a:t> </a:t>
            </a:r>
            <a:r>
              <a:rPr sz="850" b="1" spc="-40" dirty="0">
                <a:solidFill>
                  <a:srgbClr val="313131"/>
                </a:solidFill>
                <a:latin typeface="Arial"/>
                <a:cs typeface="Arial"/>
              </a:rPr>
              <a:t>income/{loss)</a:t>
            </a:r>
            <a:endParaRPr sz="85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05422" y="9999660"/>
            <a:ext cx="9404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66644" y="9999660"/>
            <a:ext cx="11207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363704" y="8254514"/>
            <a:ext cx="241935" cy="30607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5"/>
              </a:spcBef>
            </a:pP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(145)</a:t>
            </a:r>
            <a:endParaRPr sz="850">
              <a:latin typeface="Arial MT"/>
              <a:cs typeface="Arial MT"/>
            </a:endParaRPr>
          </a:p>
          <a:p>
            <a:pPr marL="125730">
              <a:lnSpc>
                <a:spcPct val="100000"/>
              </a:lnSpc>
              <a:spcBef>
                <a:spcPts val="80"/>
              </a:spcBef>
            </a:pPr>
            <a:r>
              <a:rPr sz="850" spc="-25" dirty="0">
                <a:solidFill>
                  <a:srgbClr val="4B4B4B"/>
                </a:solidFill>
                <a:latin typeface="Trebuchet MS"/>
                <a:cs typeface="Trebuchet MS"/>
              </a:rPr>
              <a:t>27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360656" y="8576110"/>
            <a:ext cx="2520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(1181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514743" y="9999660"/>
            <a:ext cx="3797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4F4F4F"/>
                </a:solidFill>
                <a:latin typeface="Trebuchet MS"/>
                <a:cs typeface="Trebuchet MS"/>
              </a:rPr>
              <a:t>Paga</a:t>
            </a:r>
            <a:r>
              <a:rPr sz="850" spc="-40" dirty="0">
                <a:solidFill>
                  <a:srgbClr val="4F4F4F"/>
                </a:solidFill>
                <a:latin typeface="Trebuchet MS"/>
                <a:cs typeface="Trebuchet MS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Trebuchet MS"/>
                <a:cs typeface="Trebuchet MS"/>
              </a:rPr>
              <a:t>Sd</a:t>
            </a:r>
            <a:endParaRPr sz="8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39878"/>
            <a:ext cx="7273017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68147" y="8300492"/>
            <a:ext cx="5886084" cy="12193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0699" y="1243702"/>
            <a:ext cx="7215101" cy="24386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771195" y="8524541"/>
            <a:ext cx="5895340" cy="0"/>
          </a:xfrm>
          <a:custGeom>
            <a:avLst/>
            <a:gdLst/>
            <a:ahLst/>
            <a:cxnLst/>
            <a:rect l="l" t="t" r="r" b="b"/>
            <a:pathLst>
              <a:path w="5895340">
                <a:moveTo>
                  <a:pt x="0" y="0"/>
                </a:moveTo>
                <a:lnTo>
                  <a:pt x="5895226" y="0"/>
                </a:lnTo>
              </a:path>
            </a:pathLst>
          </a:custGeom>
          <a:ln w="15241">
            <a:solidFill>
              <a:srgbClr val="235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3388" y="8100830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F5B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780340" y="7943843"/>
            <a:ext cx="5889625" cy="21590"/>
            <a:chOff x="780340" y="7943843"/>
            <a:chExt cx="5889625" cy="21590"/>
          </a:xfrm>
        </p:grpSpPr>
        <p:sp>
          <p:nvSpPr>
            <p:cNvPr id="8" name="object 8"/>
            <p:cNvSpPr/>
            <p:nvPr/>
          </p:nvSpPr>
          <p:spPr>
            <a:xfrm>
              <a:off x="780340" y="7960608"/>
              <a:ext cx="5889625" cy="0"/>
            </a:xfrm>
            <a:custGeom>
              <a:avLst/>
              <a:gdLst/>
              <a:ahLst/>
              <a:cxnLst/>
              <a:rect l="l" t="t" r="r" b="b"/>
              <a:pathLst>
                <a:path w="5889625">
                  <a:moveTo>
                    <a:pt x="0" y="0"/>
                  </a:moveTo>
                  <a:lnTo>
                    <a:pt x="5889130" y="0"/>
                  </a:lnTo>
                </a:path>
              </a:pathLst>
            </a:custGeom>
            <a:ln w="9144">
              <a:solidFill>
                <a:srgbClr val="235B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783388" y="7948416"/>
              <a:ext cx="5880100" cy="0"/>
            </a:xfrm>
            <a:custGeom>
              <a:avLst/>
              <a:gdLst/>
              <a:ahLst/>
              <a:cxnLst/>
              <a:rect l="l" t="t" r="r" b="b"/>
              <a:pathLst>
                <a:path w="5880100">
                  <a:moveTo>
                    <a:pt x="0" y="0"/>
                  </a:moveTo>
                  <a:lnTo>
                    <a:pt x="5879985" y="0"/>
                  </a:lnTo>
                </a:path>
              </a:pathLst>
            </a:custGeom>
            <a:ln w="9144">
              <a:solidFill>
                <a:srgbClr val="235B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/>
          <p:nvPr/>
        </p:nvSpPr>
        <p:spPr>
          <a:xfrm>
            <a:off x="783388" y="7808194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285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3388" y="7515557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5B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340" y="7238163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F5B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3388" y="6345014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3388" y="6198696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80340" y="5613424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F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80340" y="5083023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0857B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7" name="object 17"/>
          <p:cNvGraphicFramePr>
            <a:graphicFrameLocks noGrp="1"/>
          </p:cNvGraphicFramePr>
          <p:nvPr/>
        </p:nvGraphicFramePr>
        <p:xfrm>
          <a:off x="755588" y="798195"/>
          <a:ext cx="5989955" cy="3169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505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96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546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074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81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81635">
                <a:tc>
                  <a:txBody>
                    <a:bodyPr/>
                    <a:lstStyle/>
                    <a:p>
                      <a:pPr>
                        <a:lnSpc>
                          <a:spcPts val="1380"/>
                        </a:lnSpc>
                      </a:pPr>
                      <a:r>
                        <a:rPr sz="1250" spc="-10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E6.</a:t>
                      </a:r>
                      <a:r>
                        <a:rPr sz="1250" spc="-35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spc="-1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Notes</a:t>
                      </a:r>
                      <a:r>
                        <a:rPr sz="1250" spc="35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50" spc="-25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250" spc="-5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spc="-1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1250" spc="-15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50" spc="-10" dirty="0">
                          <a:solidFill>
                            <a:srgbClr val="0852AA"/>
                          </a:solidFill>
                          <a:latin typeface="Arial MT"/>
                          <a:cs typeface="Arial MT"/>
                        </a:rPr>
                        <a:t>statements</a:t>
                      </a:r>
                      <a:endParaRPr sz="12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rowSpan="2" gridSpan="4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7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3810">
                        <a:lnSpc>
                          <a:spcPct val="100000"/>
                        </a:lnSpc>
                      </a:pPr>
                      <a:r>
                        <a:rPr sz="1050" dirty="0">
                          <a:solidFill>
                            <a:srgbClr val="0757B3"/>
                          </a:solidFill>
                          <a:latin typeface="Arial MT"/>
                          <a:cs typeface="Arial MT"/>
                        </a:rPr>
                        <a:t>8.</a:t>
                      </a:r>
                      <a:r>
                        <a:rPr sz="1050" spc="120" dirty="0">
                          <a:solidFill>
                            <a:srgbClr val="0757B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dirty="0">
                          <a:solidFill>
                            <a:srgbClr val="0757B3"/>
                          </a:solidFill>
                          <a:latin typeface="Arial MT"/>
                          <a:cs typeface="Arial MT"/>
                        </a:rPr>
                        <a:t>Intangible</a:t>
                      </a:r>
                      <a:r>
                        <a:rPr sz="1050" spc="-45" dirty="0">
                          <a:solidFill>
                            <a:srgbClr val="0757B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10" dirty="0">
                          <a:solidFill>
                            <a:srgbClr val="0757B3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endParaRPr sz="1050">
                        <a:latin typeface="Arial MT"/>
                        <a:cs typeface="Arial MT"/>
                      </a:endParaRPr>
                    </a:p>
                  </a:txBody>
                  <a:tcPr marL="0" marR="0" marT="38735" marB="0"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 gridSpan="4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0357AF"/>
                      </a:solidFill>
                      <a:prstDash val="soli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6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3679" algn="r">
                        <a:lnSpc>
                          <a:spcPts val="960"/>
                        </a:lnSpc>
                        <a:spcBef>
                          <a:spcPts val="95"/>
                        </a:spcBef>
                      </a:pPr>
                      <a:r>
                        <a:rPr sz="850" spc="-10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Intangibles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0357AF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5654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30200" marR="77470" indent="-62230">
                        <a:lnSpc>
                          <a:spcPts val="1010"/>
                        </a:lnSpc>
                      </a:pPr>
                      <a:r>
                        <a:rPr sz="850" spc="-30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Computer </a:t>
                      </a:r>
                      <a:r>
                        <a:rPr sz="850" spc="-40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software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32715" marR="36830" indent="-64769">
                        <a:lnSpc>
                          <a:spcPts val="1010"/>
                        </a:lnSpc>
                      </a:pPr>
                      <a:r>
                        <a:rPr sz="850" spc="-35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Patents</a:t>
                      </a:r>
                      <a:r>
                        <a:rPr sz="850" spc="-25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 and </a:t>
                      </a:r>
                      <a:r>
                        <a:rPr sz="850" spc="-35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trademark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9370" marR="233045" indent="335280">
                        <a:lnSpc>
                          <a:spcPts val="1010"/>
                        </a:lnSpc>
                      </a:pPr>
                      <a:r>
                        <a:rPr sz="850" spc="-35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under </a:t>
                      </a:r>
                      <a:r>
                        <a:rPr sz="850" spc="-30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development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52069" algn="r">
                        <a:lnSpc>
                          <a:spcPts val="944"/>
                        </a:lnSpc>
                      </a:pPr>
                      <a:r>
                        <a:rPr sz="850" b="1" spc="-10" dirty="0">
                          <a:solidFill>
                            <a:srgbClr val="1F1F1F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890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ts val="919"/>
                        </a:lnSpc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Cambria"/>
                          <a:cs typeface="Cambria"/>
                        </a:rPr>
                        <a:t>£m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64465">
                <a:tc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7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at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April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ts val="1195"/>
                        </a:lnSpc>
                      </a:pPr>
                      <a:r>
                        <a:rPr sz="1050" spc="-25" dirty="0">
                          <a:solidFill>
                            <a:srgbClr val="1C1C1C"/>
                          </a:solidFill>
                          <a:latin typeface="Courier New"/>
                          <a:cs typeface="Courier New"/>
                        </a:rPr>
                        <a:t>223</a:t>
                      </a:r>
                      <a:endParaRPr sz="105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50" dirty="0">
                          <a:solidFill>
                            <a:srgbClr val="1C1C1C"/>
                          </a:solidFill>
                          <a:latin typeface="Courier New"/>
                          <a:cs typeface="Courier New"/>
                        </a:rPr>
                        <a:t>4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2161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Trebuchet MS"/>
                          <a:cs typeface="Trebuchet MS"/>
                        </a:rPr>
                        <a:t>13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b="1" spc="-25" dirty="0">
                          <a:solidFill>
                            <a:srgbClr val="1F1F1F"/>
                          </a:solidFill>
                          <a:latin typeface="Cambria"/>
                          <a:cs typeface="Cambria"/>
                        </a:rPr>
                        <a:t>240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29539">
                <a:tc>
                  <a:txBody>
                    <a:bodyPr/>
                    <a:lstStyle/>
                    <a:p>
                      <a:pPr marL="48895">
                        <a:lnSpc>
                          <a:spcPts val="915"/>
                        </a:lnSpc>
                      </a:pPr>
                      <a:r>
                        <a:rPr sz="80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Additions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7965" algn="r">
                        <a:lnSpc>
                          <a:spcPts val="925"/>
                        </a:lnSpc>
                      </a:pPr>
                      <a:r>
                        <a:rPr sz="8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4635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Disposals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606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(g)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(g)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6685">
                <a:tc>
                  <a:txBody>
                    <a:bodyPr/>
                    <a:lstStyle/>
                    <a:p>
                      <a:pPr marL="21590">
                        <a:lnSpc>
                          <a:spcPts val="955"/>
                        </a:lnSpc>
                        <a:spcBef>
                          <a:spcPts val="20"/>
                        </a:spcBef>
                      </a:pPr>
                      <a:r>
                        <a:rPr sz="850" u="sng" spc="-70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u="sng" spc="-75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u="sng" spc="10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u="sng" spc="-120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u="sng" spc="-35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u="sng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u="sng" spc="-15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u="sng" spc="-75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u="sng" spc="-55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 March</a:t>
                      </a:r>
                      <a:r>
                        <a:rPr sz="850" u="sng" spc="20" dirty="0">
                          <a:solidFill>
                            <a:srgbClr val="3D3D3D"/>
                          </a:solidFill>
                          <a:uFill>
                            <a:solidFill>
                              <a:srgbClr val="3F6793"/>
                            </a:solidFill>
                          </a:u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9525">
                      <a:solidFill>
                        <a:srgbClr val="3F6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8580" algn="r">
                        <a:lnSpc>
                          <a:spcPts val="905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484848"/>
                          </a:solidFill>
                          <a:latin typeface="Arial MT"/>
                          <a:cs typeface="Arial MT"/>
                        </a:rPr>
                        <a:t>223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9525">
                      <a:solidFill>
                        <a:srgbClr val="3F6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3F6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7804" algn="r">
                        <a:lnSpc>
                          <a:spcPts val="880"/>
                        </a:lnSpc>
                        <a:spcBef>
                          <a:spcPts val="90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1430" marB="0">
                    <a:lnB w="9525">
                      <a:solidFill>
                        <a:srgbClr val="3F6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860"/>
                        </a:lnSpc>
                        <a:spcBef>
                          <a:spcPts val="114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Trebuchet MS"/>
                          <a:cs typeface="Trebuchet MS"/>
                        </a:rPr>
                        <a:t>237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4604" marB="0">
                    <a:lnB w="9525">
                      <a:solidFill>
                        <a:srgbClr val="3F67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4572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1275" spc="-67" baseline="3267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ccumulatedamortisation</a:t>
                      </a:r>
                      <a:r>
                        <a:rPr sz="850" spc="8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5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impąirment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Aprll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9525">
                      <a:solidFill>
                        <a:srgbClr val="3F6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7175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84848"/>
                          </a:solidFill>
                          <a:latin typeface="Arial MT"/>
                          <a:cs typeface="Arial MT"/>
                        </a:rPr>
                        <a:t>219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9525">
                      <a:solidFill>
                        <a:srgbClr val="3F6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175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50" dirty="0">
                          <a:solidFill>
                            <a:srgbClr val="464646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9525">
                      <a:solidFill>
                        <a:srgbClr val="3F6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3F6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101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Trebuchet MS"/>
                          <a:cs typeface="Trebuchet MS"/>
                        </a:rPr>
                        <a:t>222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8415" marB="0">
                    <a:lnT w="9525">
                      <a:solidFill>
                        <a:srgbClr val="3F679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45720">
                        <a:lnSpc>
                          <a:spcPts val="1010"/>
                        </a:lnSpc>
                      </a:pP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Amortisation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charge</a:t>
                      </a:r>
                      <a:r>
                        <a:rPr sz="850" spc="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for 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7945" algn="r">
                        <a:lnSpc>
                          <a:spcPts val="1010"/>
                        </a:lnSpc>
                      </a:pPr>
                      <a:r>
                        <a:rPr sz="850" spc="-50" dirty="0">
                          <a:solidFill>
                            <a:srgbClr val="484848"/>
                          </a:solidFill>
                          <a:latin typeface="Arial MT"/>
                          <a:cs typeface="Arial MT"/>
                        </a:rPr>
                        <a:t>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ts val="1010"/>
                        </a:lnSpc>
                        <a:spcBef>
                          <a:spcPts val="40"/>
                        </a:spcBef>
                      </a:pPr>
                      <a:r>
                        <a:rPr sz="850" spc="-50" dirty="0">
                          <a:solidFill>
                            <a:srgbClr val="1F1F1F"/>
                          </a:solidFill>
                          <a:latin typeface="Trebuchet MS"/>
                          <a:cs typeface="Trebuchet MS"/>
                        </a:rPr>
                        <a:t>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08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33705">
                <a:tc>
                  <a:txBody>
                    <a:bodyPr/>
                    <a:lstStyle/>
                    <a:p>
                      <a:pPr marL="41910">
                        <a:lnSpc>
                          <a:spcPts val="1010"/>
                        </a:lnSpc>
                      </a:pP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8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850" spc="-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recognised</a:t>
                      </a:r>
                      <a:r>
                        <a:rPr sz="850" spc="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during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43180" marR="2605405">
                        <a:lnSpc>
                          <a:spcPct val="110600"/>
                        </a:lnSpc>
                      </a:pPr>
                      <a:r>
                        <a:rPr sz="850" spc="-7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Disposals</a:t>
                      </a:r>
                      <a:r>
                        <a:rPr sz="850" spc="5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Transfers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50" spc="-50" dirty="0">
                          <a:solidFill>
                            <a:srgbClr val="484848"/>
                          </a:solidFill>
                          <a:latin typeface="Trebuchet MS"/>
                          <a:cs typeface="Trebuchet MS"/>
                        </a:rPr>
                        <a:t>1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08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93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R="215900" algn="r">
                        <a:lnSpc>
                          <a:spcPts val="1105"/>
                        </a:lnSpc>
                      </a:pPr>
                      <a:r>
                        <a:rPr sz="1050" spc="-50" dirty="0">
                          <a:solidFill>
                            <a:srgbClr val="797979"/>
                          </a:solidFill>
                          <a:latin typeface="Arial MT"/>
                          <a:cs typeface="Arial MT"/>
                        </a:rPr>
                        <a:t>s</a:t>
                      </a:r>
                      <a:endParaRPr sz="1050">
                        <a:latin typeface="Arial MT"/>
                        <a:cs typeface="Arial MT"/>
                      </a:endParaRPr>
                    </a:p>
                  </a:txBody>
                  <a:tcPr marL="0" marR="0" marT="118745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3340" algn="r">
                        <a:lnSpc>
                          <a:spcPts val="990"/>
                        </a:lnSpc>
                        <a:spcBef>
                          <a:spcPts val="85"/>
                        </a:spcBef>
                      </a:pPr>
                      <a:r>
                        <a:rPr sz="850" spc="-50" dirty="0">
                          <a:solidFill>
                            <a:srgbClr val="1F1F1F"/>
                          </a:solidFill>
                          <a:latin typeface="Courier New"/>
                          <a:cs typeface="Courier New"/>
                        </a:rPr>
                        <a:t>1</a:t>
                      </a:r>
                      <a:endParaRPr sz="850">
                        <a:latin typeface="Courier New"/>
                        <a:cs typeface="Courier New"/>
                      </a:endParaRPr>
                    </a:p>
                    <a:p>
                      <a:pPr marR="35560" algn="r">
                        <a:lnSpc>
                          <a:spcPts val="1110"/>
                        </a:lnSpc>
                      </a:pPr>
                      <a:r>
                        <a:rPr sz="950" spc="-25" dirty="0">
                          <a:solidFill>
                            <a:srgbClr val="1F1F1F"/>
                          </a:solidFill>
                          <a:latin typeface="Courier New"/>
                          <a:cs typeface="Courier New"/>
                        </a:rPr>
                        <a:t>(g)</a:t>
                      </a:r>
                      <a:endParaRPr sz="950">
                        <a:latin typeface="Courier New"/>
                        <a:cs typeface="Courier New"/>
                      </a:endParaRPr>
                    </a:p>
                  </a:txBody>
                  <a:tcPr marL="0" marR="0" marT="10795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3035">
                <a:tc>
                  <a:txBody>
                    <a:bodyPr/>
                    <a:lstStyle/>
                    <a:p>
                      <a:pPr marL="45720">
                        <a:lnSpc>
                          <a:spcPts val="880"/>
                        </a:lnSpc>
                        <a:spcBef>
                          <a:spcPts val="195"/>
                        </a:spcBef>
                      </a:pPr>
                      <a:r>
                        <a:rPr sz="850" spc="-5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Accumulated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amortisation</a:t>
                      </a:r>
                      <a:r>
                        <a:rPr sz="850" spc="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262626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65" dirty="0">
                          <a:solidFill>
                            <a:srgbClr val="262626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850" spc="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3500" algn="r">
                        <a:lnSpc>
                          <a:spcPts val="905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D3D3D"/>
                          </a:solidFill>
                          <a:latin typeface="Consolas"/>
                          <a:cs typeface="Consolas"/>
                        </a:rPr>
                        <a:t>222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905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Courier New"/>
                          <a:cs typeface="Courier New"/>
                        </a:rPr>
                        <a:t>2ZS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0335">
                <a:tc>
                  <a:txBody>
                    <a:bodyPr/>
                    <a:lstStyle/>
                    <a:p>
                      <a:pPr marL="43815">
                        <a:lnSpc>
                          <a:spcPts val="869"/>
                        </a:lnSpc>
                        <a:spcBef>
                          <a:spcPts val="170"/>
                        </a:spcBef>
                      </a:pPr>
                      <a:r>
                        <a:rPr sz="850" spc="-1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NeC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book 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-2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at</a:t>
                      </a:r>
                      <a:r>
                        <a:rPr sz="850" spc="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202S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3810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3810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3810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3810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869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Trebuchet MS"/>
                          <a:cs typeface="Trebuchet MS"/>
                        </a:rPr>
                        <a:t>12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9C"/>
                      </a:solidFill>
                      <a:prstDash val="solid"/>
                    </a:lnT>
                    <a:lnB w="3810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39065">
                <a:tc>
                  <a:txBody>
                    <a:bodyPr/>
                    <a:lstStyle/>
                    <a:p>
                      <a:pPr marL="46990">
                        <a:lnSpc>
                          <a:spcPts val="880"/>
                        </a:lnSpc>
                        <a:spcBef>
                          <a:spcPts val="180"/>
                        </a:spcBef>
                      </a:pP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book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860" marB="0">
                    <a:lnT w="3810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9215" algn="r">
                        <a:lnSpc>
                          <a:spcPts val="905"/>
                        </a:lnSpc>
                        <a:spcBef>
                          <a:spcPts val="155"/>
                        </a:spcBef>
                      </a:pPr>
                      <a:r>
                        <a:rPr sz="850" spc="-50" dirty="0">
                          <a:solidFill>
                            <a:srgbClr val="3D3D3D"/>
                          </a:solidFill>
                          <a:latin typeface="Courier New"/>
                          <a:cs typeface="Courier New"/>
                        </a:rPr>
                        <a:t>4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19685" marB="0">
                    <a:lnT w="3810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3810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0345" algn="r">
                        <a:lnSpc>
                          <a:spcPts val="1005"/>
                        </a:lnSpc>
                        <a:spcBef>
                          <a:spcPts val="55"/>
                        </a:spcBef>
                      </a:pPr>
                      <a:r>
                        <a:rPr sz="950" spc="-25" dirty="0">
                          <a:solidFill>
                            <a:srgbClr val="3D3D3D"/>
                          </a:solidFill>
                          <a:latin typeface="Consolas"/>
                          <a:cs typeface="Consolas"/>
                        </a:rPr>
                        <a:t>+3</a:t>
                      </a:r>
                      <a:endParaRPr sz="950">
                        <a:latin typeface="Consolas"/>
                        <a:cs typeface="Consolas"/>
                      </a:endParaRPr>
                    </a:p>
                  </a:txBody>
                  <a:tcPr marL="0" marR="0" marT="6985" marB="0">
                    <a:lnT w="3810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05"/>
                        </a:lnSpc>
                        <a:spcBef>
                          <a:spcPts val="155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Trebuchet MS"/>
                          <a:cs typeface="Trebuchet MS"/>
                        </a:rPr>
                        <a:t>18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9685" marB="0">
                    <a:lnT w="38100">
                      <a:solidFill>
                        <a:srgbClr val="1F5B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pic>
        <p:nvPicPr>
          <p:cNvPr id="18" name="object 1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4486957" y="3734154"/>
            <a:ext cx="45723" cy="76207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175851" y="2712977"/>
            <a:ext cx="54867" cy="7315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181948" y="3590885"/>
            <a:ext cx="45723" cy="76207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178900" y="3734154"/>
            <a:ext cx="42674" cy="79255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188045" y="3883521"/>
            <a:ext cx="33530" cy="70110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188045" y="5813088"/>
            <a:ext cx="45723" cy="76207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565834" y="2420341"/>
            <a:ext cx="45723" cy="73158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562786" y="3444567"/>
            <a:ext cx="51819" cy="76207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804726" y="1926518"/>
            <a:ext cx="210326" cy="82303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5809879" y="3182414"/>
            <a:ext cx="106687" cy="201187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5809879" y="3728058"/>
            <a:ext cx="112783" cy="82303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3289012" y="7001921"/>
            <a:ext cx="1246715" cy="256056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5761107" y="6252042"/>
            <a:ext cx="152410" cy="76207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6440857" y="5962454"/>
            <a:ext cx="173747" cy="88400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6373795" y="7358570"/>
            <a:ext cx="243856" cy="85352"/>
          </a:xfrm>
          <a:prstGeom prst="rect">
            <a:avLst/>
          </a:prstGeom>
        </p:spPr>
      </p:pic>
      <p:sp>
        <p:nvSpPr>
          <p:cNvPr id="33" name="object 33"/>
          <p:cNvSpPr txBox="1"/>
          <p:nvPr/>
        </p:nvSpPr>
        <p:spPr>
          <a:xfrm>
            <a:off x="752917" y="4156090"/>
            <a:ext cx="4159885" cy="802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remaining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amortisation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period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computer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software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approximately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1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year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(2024.</a:t>
            </a:r>
            <a:r>
              <a:rPr sz="850" spc="9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D3D3D"/>
                </a:solidFill>
                <a:latin typeface="Arial MT"/>
                <a:cs typeface="Arial MT"/>
              </a:rPr>
              <a:t>J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year).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25"/>
              </a:spcBef>
            </a:pPr>
            <a:endParaRPr sz="85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</a:pP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(i)</a:t>
            </a:r>
            <a:r>
              <a:rPr sz="850" spc="4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recognised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impairment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charge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Elm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(2024: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£nilj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against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computer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software.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9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solidFill>
                  <a:srgbClr val="0857B3"/>
                </a:solidFill>
                <a:latin typeface="Arial MT"/>
                <a:cs typeface="Arial MT"/>
              </a:rPr>
              <a:t>9.</a:t>
            </a:r>
            <a:r>
              <a:rPr sz="1000" spc="275" dirty="0">
                <a:solidFill>
                  <a:srgbClr val="0857B3"/>
                </a:solidFill>
                <a:latin typeface="Arial MT"/>
                <a:cs typeface="Arial MT"/>
              </a:rPr>
              <a:t> </a:t>
            </a:r>
            <a:r>
              <a:rPr sz="1000" b="1" spc="-25" dirty="0">
                <a:solidFill>
                  <a:srgbClr val="0857B3"/>
                </a:solidFill>
                <a:latin typeface="Arial"/>
                <a:cs typeface="Arial"/>
              </a:rPr>
              <a:t>Property,</a:t>
            </a:r>
            <a:r>
              <a:rPr sz="1000" b="1" spc="60" dirty="0">
                <a:solidFill>
                  <a:srgbClr val="0857B3"/>
                </a:solidFill>
                <a:latin typeface="Arial"/>
                <a:cs typeface="Arial"/>
              </a:rPr>
              <a:t> </a:t>
            </a:r>
            <a:r>
              <a:rPr sz="1000" dirty="0">
                <a:solidFill>
                  <a:srgbClr val="0857B3"/>
                </a:solidFill>
                <a:latin typeface="Arial MT"/>
                <a:cs typeface="Arial MT"/>
              </a:rPr>
              <a:t>plant</a:t>
            </a:r>
            <a:r>
              <a:rPr sz="1000" spc="60" dirty="0">
                <a:solidFill>
                  <a:srgbClr val="0857B3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857B3"/>
                </a:solidFill>
                <a:latin typeface="Arial MT"/>
                <a:cs typeface="Arial MT"/>
              </a:rPr>
              <a:t>and</a:t>
            </a:r>
            <a:r>
              <a:rPr sz="1000" spc="-25" dirty="0">
                <a:solidFill>
                  <a:srgbClr val="0857B3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857B3"/>
                </a:solidFill>
                <a:latin typeface="Arial MT"/>
                <a:cs typeface="Arial MT"/>
              </a:rPr>
              <a:t>equipment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791876" y="5277861"/>
            <a:ext cx="2444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89696" y="5608601"/>
            <a:ext cx="1032510" cy="605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 marR="5080" indent="-5715">
              <a:lnSpc>
                <a:spcPct val="110600"/>
              </a:lnSpc>
              <a:spcBef>
                <a:spcPts val="100"/>
              </a:spcBef>
            </a:pP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Costs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D3D3D"/>
                </a:solidFill>
                <a:latin typeface="Arial MT"/>
                <a:cs typeface="Arial MT"/>
              </a:rPr>
              <a:t>J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April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2024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Additions</a:t>
            </a:r>
            <a:endParaRPr sz="850">
              <a:latin typeface="Arial MT"/>
              <a:cs typeface="Arial MT"/>
            </a:endParaRPr>
          </a:p>
          <a:p>
            <a:pPr marL="15240" marR="611505" indent="3175">
              <a:lnSpc>
                <a:spcPct val="112999"/>
              </a:lnSpc>
            </a:pP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Oisposals</a:t>
            </a:r>
            <a:r>
              <a:rPr sz="850" spc="5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Transfers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95793" y="6204540"/>
            <a:ext cx="11442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Costs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31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March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789495" y="6384390"/>
            <a:ext cx="1854200" cy="86550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7145" marR="5080" indent="635">
              <a:lnSpc>
                <a:spcPts val="1010"/>
              </a:lnSpc>
              <a:spcBef>
                <a:spcPts val="140"/>
              </a:spcBef>
            </a:pP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Accumulated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depreciation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impairment </a:t>
            </a:r>
            <a:r>
              <a:rPr sz="850" spc="-12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D3D3D"/>
                </a:solidFill>
                <a:latin typeface="Arial MT"/>
                <a:cs typeface="Arial MT"/>
              </a:rPr>
              <a:t>J</a:t>
            </a:r>
            <a:r>
              <a:rPr sz="850" spc="7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April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  <a:p>
            <a:pPr marL="13970" marR="440690" indent="1270">
              <a:lnSpc>
                <a:spcPts val="1150"/>
              </a:lnSpc>
              <a:spcBef>
                <a:spcPts val="30"/>
              </a:spcBef>
            </a:pP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Depreciation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charge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year</a:t>
            </a:r>
            <a:r>
              <a:rPr sz="850" spc="5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Impairment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charge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year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Disposals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0"/>
              </a:spcBef>
            </a:pP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Transfers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98281" y="7244007"/>
            <a:ext cx="1842135" cy="28956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29845" marR="5080" indent="-17780">
              <a:lnSpc>
                <a:spcPct val="103499"/>
              </a:lnSpc>
              <a:spcBef>
                <a:spcPts val="65"/>
              </a:spcBef>
            </a:pP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Accumulated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depreciation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impairment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31st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March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792947" y="7510733"/>
            <a:ext cx="1574800" cy="31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 marR="5080" indent="-3810">
              <a:lnSpc>
                <a:spcPct val="110600"/>
              </a:lnSpc>
              <a:spcBef>
                <a:spcPts val="100"/>
              </a:spcBef>
            </a:pP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Net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book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31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March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2025</a:t>
            </a:r>
            <a:r>
              <a:rPr sz="850" spc="5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Spares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(net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book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value)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92947" y="7814038"/>
            <a:ext cx="166878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Net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book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value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at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31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March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92947" y="8106672"/>
            <a:ext cx="15760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Net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book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31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March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89899" y="8402358"/>
            <a:ext cx="15748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Net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book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31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March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403318" y="5216894"/>
            <a:ext cx="464820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12700" indent="5080">
              <a:lnSpc>
                <a:spcPts val="1010"/>
              </a:lnSpc>
              <a:spcBef>
                <a:spcPts val="140"/>
              </a:spcBef>
            </a:pPr>
            <a:r>
              <a:rPr sz="850" spc="-10" dirty="0">
                <a:solidFill>
                  <a:srgbClr val="262626"/>
                </a:solidFill>
                <a:latin typeface="Trebuchet MS"/>
                <a:cs typeface="Trebuchet MS"/>
              </a:rPr>
              <a:t>Land</a:t>
            </a:r>
            <a:r>
              <a:rPr sz="85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and </a:t>
            </a:r>
            <a:r>
              <a:rPr sz="850" spc="-10" dirty="0">
                <a:solidFill>
                  <a:srgbClr val="262626"/>
                </a:solidFill>
                <a:latin typeface="Trebuchet MS"/>
                <a:cs typeface="Trebuchet MS"/>
              </a:rPr>
              <a:t>buildings</a:t>
            </a:r>
            <a:endParaRPr sz="850">
              <a:latin typeface="Trebuchet MS"/>
              <a:cs typeface="Trebuchet MS"/>
            </a:endParaRPr>
          </a:p>
          <a:p>
            <a:pPr marL="300990">
              <a:lnSpc>
                <a:spcPts val="975"/>
              </a:lnSpc>
            </a:pP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Em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4049537" y="5216894"/>
            <a:ext cx="513715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12700" indent="38735">
              <a:lnSpc>
                <a:spcPts val="1010"/>
              </a:lnSpc>
              <a:spcBef>
                <a:spcPts val="140"/>
              </a:spcBef>
            </a:pP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Plant</a:t>
            </a:r>
            <a:r>
              <a:rPr sz="85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and </a:t>
            </a:r>
            <a:r>
              <a:rPr sz="850" spc="-30" dirty="0">
                <a:solidFill>
                  <a:srgbClr val="262626"/>
                </a:solidFill>
                <a:latin typeface="Trebuchet MS"/>
                <a:cs typeface="Trebuchet MS"/>
              </a:rPr>
              <a:t>machinery</a:t>
            </a:r>
            <a:endParaRPr sz="850">
              <a:latin typeface="Trebuchet MS"/>
              <a:cs typeface="Trebuchet MS"/>
            </a:endParaRPr>
          </a:p>
          <a:p>
            <a:pPr marR="5080" algn="r">
              <a:lnSpc>
                <a:spcPts val="975"/>
              </a:lnSpc>
            </a:pP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Em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4688869" y="5216894"/>
            <a:ext cx="563245" cy="41148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16839" marR="12065" indent="-104775">
              <a:lnSpc>
                <a:spcPts val="1010"/>
              </a:lnSpc>
              <a:spcBef>
                <a:spcPts val="140"/>
              </a:spcBef>
            </a:pPr>
            <a:r>
              <a:rPr sz="850" spc="-20" dirty="0">
                <a:solidFill>
                  <a:srgbClr val="262626"/>
                </a:solidFill>
                <a:latin typeface="Trebuchet MS"/>
                <a:cs typeface="Trebuchet MS"/>
              </a:rPr>
              <a:t>Loose </a:t>
            </a:r>
            <a:r>
              <a:rPr sz="850" spc="-40" dirty="0">
                <a:solidFill>
                  <a:srgbClr val="262626"/>
                </a:solidFill>
                <a:latin typeface="Trebuchet MS"/>
                <a:cs typeface="Trebuchet MS"/>
              </a:rPr>
              <a:t>p)ant </a:t>
            </a:r>
            <a:r>
              <a:rPr sz="850" spc="-10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85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850" spc="-20" dirty="0">
                <a:solidFill>
                  <a:srgbClr val="262626"/>
                </a:solidFill>
                <a:latin typeface="Trebuchet MS"/>
                <a:cs typeface="Trebuchet MS"/>
              </a:rPr>
              <a:t>tools</a:t>
            </a:r>
            <a:endParaRPr sz="850">
              <a:latin typeface="Trebuchet MS"/>
              <a:cs typeface="Trebuchet MS"/>
            </a:endParaRPr>
          </a:p>
          <a:p>
            <a:pPr marR="5080" algn="r">
              <a:lnSpc>
                <a:spcPts val="975"/>
              </a:lnSpc>
            </a:pP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Em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336522" y="5085819"/>
            <a:ext cx="607695" cy="5422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1430" indent="176530" algn="r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Assets</a:t>
            </a:r>
            <a:r>
              <a:rPr sz="85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in </a:t>
            </a:r>
            <a:r>
              <a:rPr sz="850" spc="-35" dirty="0">
                <a:solidFill>
                  <a:srgbClr val="262626"/>
                </a:solidFill>
                <a:latin typeface="Trebuchet MS"/>
                <a:cs typeface="Trebuchet MS"/>
              </a:rPr>
              <a:t>course</a:t>
            </a:r>
            <a:r>
              <a:rPr sz="85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of construction</a:t>
            </a:r>
            <a:endParaRPr sz="850">
              <a:latin typeface="Trebuchet MS"/>
              <a:cs typeface="Trebuchet MS"/>
            </a:endParaRPr>
          </a:p>
          <a:p>
            <a:pPr marR="5080" algn="r">
              <a:lnSpc>
                <a:spcPts val="1010"/>
              </a:lnSpc>
            </a:pP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Em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678689" y="5612919"/>
            <a:ext cx="15367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5" dirty="0">
                <a:solidFill>
                  <a:srgbClr val="262626"/>
                </a:solidFill>
                <a:latin typeface="Consolas"/>
                <a:cs typeface="Consolas"/>
              </a:rPr>
              <a:t>U6</a:t>
            </a:r>
            <a:endParaRPr sz="900">
              <a:latin typeface="Consolas"/>
              <a:cs typeface="Consolas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3668045" y="6207590"/>
            <a:ext cx="19494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262626"/>
                </a:solidFill>
                <a:latin typeface="Arial MT"/>
                <a:cs typeface="Arial MT"/>
              </a:rPr>
              <a:t>326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3672351" y="6436211"/>
            <a:ext cx="189865" cy="527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35" dirty="0">
                <a:solidFill>
                  <a:srgbClr val="262626"/>
                </a:solidFill>
                <a:latin typeface="Arial"/>
                <a:cs typeface="Arial"/>
              </a:rPr>
              <a:t>295</a:t>
            </a:r>
            <a:endParaRPr sz="850">
              <a:latin typeface="Arial"/>
              <a:cs typeface="Arial"/>
            </a:endParaRPr>
          </a:p>
          <a:p>
            <a:pPr marL="123189">
              <a:lnSpc>
                <a:spcPct val="100000"/>
              </a:lnSpc>
              <a:spcBef>
                <a:spcPts val="730"/>
              </a:spcBef>
            </a:pPr>
            <a:r>
              <a:rPr sz="850" spc="-50" dirty="0">
                <a:solidFill>
                  <a:srgbClr val="262626"/>
                </a:solidFill>
                <a:latin typeface="Arial MT"/>
                <a:cs typeface="Arial MT"/>
              </a:rPr>
              <a:t>7</a:t>
            </a:r>
            <a:endParaRPr sz="850">
              <a:latin typeface="Arial MT"/>
              <a:cs typeface="Arial MT"/>
            </a:endParaRPr>
          </a:p>
          <a:p>
            <a:pPr marL="120014">
              <a:lnSpc>
                <a:spcPct val="100000"/>
              </a:lnSpc>
              <a:spcBef>
                <a:spcPts val="155"/>
              </a:spcBef>
            </a:pPr>
            <a:r>
              <a:rPr sz="850" spc="-50" dirty="0">
                <a:solidFill>
                  <a:srgbClr val="262626"/>
                </a:solidFill>
                <a:latin typeface="Arial MT"/>
                <a:cs typeface="Arial MT"/>
              </a:rPr>
              <a:t>1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3668045" y="7314117"/>
            <a:ext cx="1860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262626"/>
                </a:solidFill>
                <a:latin typeface="Arial MT"/>
                <a:cs typeface="Arial MT"/>
              </a:rPr>
              <a:t>303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1" name="object 51"/>
          <p:cNvSpPr txBox="1"/>
          <p:nvPr/>
        </p:nvSpPr>
        <p:spPr>
          <a:xfrm>
            <a:off x="3714324" y="7511749"/>
            <a:ext cx="144145" cy="170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50" spc="-90" dirty="0">
                <a:solidFill>
                  <a:srgbClr val="262626"/>
                </a:solidFill>
                <a:latin typeface="Courier New"/>
                <a:cs typeface="Courier New"/>
              </a:rPr>
              <a:t>23</a:t>
            </a:r>
            <a:endParaRPr sz="950">
              <a:latin typeface="Courier New"/>
              <a:cs typeface="Courier New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3732057" y="8106672"/>
            <a:ext cx="11938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3J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297960" y="5602505"/>
            <a:ext cx="265430" cy="60769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850" spc="-80" dirty="0">
                <a:solidFill>
                  <a:srgbClr val="262626"/>
                </a:solidFill>
                <a:latin typeface="Consolas"/>
                <a:cs typeface="Consolas"/>
              </a:rPr>
              <a:t>3,366</a:t>
            </a:r>
            <a:endParaRPr sz="850">
              <a:latin typeface="Consolas"/>
              <a:cs typeface="Consolas"/>
            </a:endParaRPr>
          </a:p>
          <a:p>
            <a:pPr marL="196215">
              <a:lnSpc>
                <a:spcPct val="100000"/>
              </a:lnSpc>
              <a:spcBef>
                <a:spcPts val="135"/>
              </a:spcBef>
            </a:pP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3</a:t>
            </a:r>
            <a:endParaRPr sz="850">
              <a:latin typeface="Arial MT"/>
              <a:cs typeface="Arial MT"/>
            </a:endParaRPr>
          </a:p>
          <a:p>
            <a:pPr marL="74930">
              <a:lnSpc>
                <a:spcPct val="100000"/>
              </a:lnSpc>
              <a:spcBef>
                <a:spcPts val="130"/>
              </a:spcBef>
            </a:pPr>
            <a:r>
              <a:rPr sz="850" spc="-25" dirty="0">
                <a:solidFill>
                  <a:srgbClr val="262626"/>
                </a:solidFill>
                <a:latin typeface="Trebuchet MS"/>
                <a:cs typeface="Trebuchet MS"/>
              </a:rPr>
              <a:t>(19)</a:t>
            </a:r>
            <a:endParaRPr sz="850">
              <a:latin typeface="Trebuchet MS"/>
              <a:cs typeface="Trebuchet MS"/>
            </a:endParaRPr>
          </a:p>
          <a:p>
            <a:pPr marL="143510">
              <a:lnSpc>
                <a:spcPct val="100000"/>
              </a:lnSpc>
              <a:spcBef>
                <a:spcPts val="110"/>
              </a:spcBef>
            </a:pPr>
            <a:r>
              <a:rPr sz="850" spc="-25" dirty="0">
                <a:solidFill>
                  <a:srgbClr val="262626"/>
                </a:solidFill>
                <a:latin typeface="Arial MT"/>
                <a:cs typeface="Arial MT"/>
              </a:rPr>
              <a:t>17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4283783" y="6207590"/>
            <a:ext cx="2743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35" dirty="0">
                <a:solidFill>
                  <a:srgbClr val="262626"/>
                </a:solidFill>
                <a:latin typeface="Arial MT"/>
                <a:cs typeface="Arial MT"/>
              </a:rPr>
              <a:t>3,367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4299023" y="6430114"/>
            <a:ext cx="2578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262626"/>
                </a:solidFill>
                <a:latin typeface="Arial MT"/>
                <a:cs typeface="Arial MT"/>
              </a:rPr>
              <a:t>3.247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4415901" y="6641969"/>
            <a:ext cx="142875" cy="318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685">
              <a:lnSpc>
                <a:spcPct val="112999"/>
              </a:lnSpc>
              <a:spcBef>
                <a:spcPts val="100"/>
              </a:spcBef>
            </a:pPr>
            <a:r>
              <a:rPr sz="850" spc="-25" dirty="0">
                <a:solidFill>
                  <a:srgbClr val="262626"/>
                </a:solidFill>
                <a:latin typeface="Arial MT"/>
                <a:cs typeface="Arial MT"/>
              </a:rPr>
              <a:t>t4 </a:t>
            </a:r>
            <a:r>
              <a:rPr sz="850" spc="-65" dirty="0">
                <a:solidFill>
                  <a:srgbClr val="262626"/>
                </a:solidFill>
                <a:latin typeface="Arial MT"/>
                <a:cs typeface="Arial MT"/>
              </a:rPr>
              <a:t>(1)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4274989" y="7311070"/>
            <a:ext cx="27178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20" dirty="0">
                <a:solidFill>
                  <a:srgbClr val="262626"/>
                </a:solidFill>
                <a:latin typeface="Courier New"/>
                <a:cs typeface="Courier New"/>
              </a:rPr>
              <a:t>3,243</a:t>
            </a:r>
            <a:endParaRPr sz="850">
              <a:latin typeface="Courier New"/>
              <a:cs typeface="Courier New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4355814" y="7524450"/>
            <a:ext cx="20066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262626"/>
                </a:solidFill>
                <a:latin typeface="Arial MT"/>
                <a:cs typeface="Arial MT"/>
              </a:rPr>
              <a:t>124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4371055" y="8109722"/>
            <a:ext cx="1905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1t9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751545" y="8664509"/>
            <a:ext cx="5909310" cy="8775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additions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right-of-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use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duńng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2025</a:t>
            </a:r>
            <a:r>
              <a:rPr sz="850" spc="7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year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were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£3m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(2024: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£J4m).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29"/>
              </a:spcBef>
            </a:pPr>
            <a:endParaRPr sz="850">
              <a:latin typeface="Arial MT"/>
              <a:cs typeface="Arial MT"/>
            </a:endParaRPr>
          </a:p>
          <a:p>
            <a:pPr marL="13970">
              <a:lnSpc>
                <a:spcPct val="100000"/>
              </a:lnSpc>
              <a:spcBef>
                <a:spcPts val="5"/>
              </a:spcBef>
            </a:pP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recognised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total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impairment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charge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£13m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year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(2024: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£26dm).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including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£8m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(2d24: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£14m)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related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spares.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850">
              <a:latin typeface="Arial MT"/>
              <a:cs typeface="Arial MT"/>
            </a:endParaRPr>
          </a:p>
          <a:p>
            <a:pPr marL="12700" marR="5080" indent="1270">
              <a:lnSpc>
                <a:spcPct val="101200"/>
              </a:lnSpc>
              <a:spcBef>
                <a:spcPts val="5"/>
              </a:spcBef>
            </a:pP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Transfers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during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year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includes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£J7m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capitalisation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from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under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construction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plant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machinery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£8m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transfer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from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accumulated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impairment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under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asset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under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construction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accumulated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impairment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under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intangibles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under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development.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5062998" y="5622318"/>
            <a:ext cx="18224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262626"/>
                </a:solidFill>
                <a:latin typeface="Arial MT"/>
                <a:cs typeface="Arial MT"/>
              </a:rPr>
              <a:t>155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110892" y="5911904"/>
            <a:ext cx="1327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262626"/>
                </a:solidFill>
                <a:latin typeface="Arial MT"/>
                <a:cs typeface="Arial MT"/>
              </a:rPr>
              <a:t>(6)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5060662" y="6204540"/>
            <a:ext cx="1892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262626"/>
                </a:solidFill>
                <a:latin typeface="Arial MT"/>
                <a:cs typeface="Arial MT"/>
              </a:rPr>
              <a:t>t54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5120327" y="6433162"/>
            <a:ext cx="127635" cy="381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262626"/>
                </a:solidFill>
                <a:latin typeface="Arial MT"/>
                <a:cs typeface="Arial MT"/>
              </a:rPr>
              <a:t>20</a:t>
            </a:r>
            <a:endParaRPr sz="850">
              <a:latin typeface="Arial MT"/>
              <a:cs typeface="Arial MT"/>
            </a:endParaRPr>
          </a:p>
          <a:p>
            <a:pPr marL="59690">
              <a:lnSpc>
                <a:spcPct val="100000"/>
              </a:lnSpc>
              <a:spcBef>
                <a:spcPts val="755"/>
              </a:spcBef>
            </a:pPr>
            <a:r>
              <a:rPr sz="850" spc="-50" dirty="0">
                <a:solidFill>
                  <a:srgbClr val="262626"/>
                </a:solidFill>
                <a:latin typeface="Arial MT"/>
                <a:cs typeface="Arial MT"/>
              </a:rPr>
              <a:t>8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5107843" y="6957467"/>
            <a:ext cx="1352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262626"/>
                </a:solidFill>
                <a:latin typeface="Arial MT"/>
                <a:cs typeface="Arial MT"/>
              </a:rPr>
              <a:t>(6)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5048389" y="7314117"/>
            <a:ext cx="20066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262626"/>
                </a:solidFill>
                <a:latin typeface="Courier New"/>
                <a:cs typeface="Courier New"/>
              </a:rPr>
              <a:t>72Z</a:t>
            </a:r>
            <a:endParaRPr sz="850">
              <a:latin typeface="Courier New"/>
              <a:cs typeface="Courier New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5109846" y="7524450"/>
            <a:ext cx="1358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262626"/>
                </a:solidFill>
                <a:latin typeface="Arial MT"/>
                <a:cs typeface="Arial MT"/>
              </a:rPr>
              <a:t>32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5115942" y="8106672"/>
            <a:ext cx="1289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33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5751892" y="5608601"/>
            <a:ext cx="182245" cy="31242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50" spc="-55" dirty="0">
                <a:solidFill>
                  <a:srgbClr val="444444"/>
                </a:solidFill>
                <a:latin typeface="Arial MT"/>
                <a:cs typeface="Arial MT"/>
              </a:rPr>
              <a:t>155</a:t>
            </a:r>
            <a:endParaRPr sz="850">
              <a:latin typeface="Arial MT"/>
              <a:cs typeface="Arial MT"/>
            </a:endParaRPr>
          </a:p>
          <a:p>
            <a:pPr marL="71755">
              <a:lnSpc>
                <a:spcPct val="100000"/>
              </a:lnSpc>
              <a:spcBef>
                <a:spcPts val="110"/>
              </a:spcBef>
            </a:pPr>
            <a:r>
              <a:rPr sz="850" spc="-65" dirty="0">
                <a:solidFill>
                  <a:srgbClr val="444444"/>
                </a:solidFill>
                <a:latin typeface="Arial MT"/>
                <a:cs typeface="Arial MT"/>
              </a:rPr>
              <a:t>53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744918" y="6058222"/>
            <a:ext cx="19240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444444"/>
                </a:solidFill>
                <a:latin typeface="Arial MT"/>
                <a:cs typeface="Arial MT"/>
              </a:rPr>
              <a:t>(17)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807973" y="6433162"/>
            <a:ext cx="1308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444444"/>
                </a:solidFill>
                <a:latin typeface="Trebuchet MS"/>
                <a:cs typeface="Trebuchet MS"/>
              </a:rPr>
              <a:t>10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5851476" y="6782699"/>
            <a:ext cx="82550" cy="186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50" spc="-125" dirty="0">
                <a:solidFill>
                  <a:srgbClr val="444444"/>
                </a:solidFill>
                <a:latin typeface="Courier New"/>
                <a:cs typeface="Courier New"/>
              </a:rPr>
              <a:t>5</a:t>
            </a:r>
            <a:endParaRPr sz="1050">
              <a:latin typeface="Courier New"/>
              <a:cs typeface="Courier New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5797891" y="7113693"/>
            <a:ext cx="139700" cy="132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spc="-25" dirty="0">
                <a:solidFill>
                  <a:srgbClr val="444444"/>
                </a:solidFill>
                <a:latin typeface="Arial MT"/>
                <a:cs typeface="Arial MT"/>
              </a:rPr>
              <a:t>(g)</a:t>
            </a:r>
            <a:endParaRPr sz="700">
              <a:latin typeface="Arial MT"/>
              <a:cs typeface="Arial MT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5737865" y="7311070"/>
            <a:ext cx="1987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1C1C1C"/>
                </a:solidFill>
                <a:latin typeface="Trebuchet MS"/>
                <a:cs typeface="Trebuchet MS"/>
              </a:rPr>
              <a:t>106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5798899" y="7524450"/>
            <a:ext cx="1384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1C1C1C"/>
                </a:solidFill>
                <a:latin typeface="Arial MT"/>
                <a:cs typeface="Arial MT"/>
              </a:rPr>
              <a:t>85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5801903" y="8106672"/>
            <a:ext cx="1384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1D1D1D"/>
                </a:solidFill>
                <a:latin typeface="Arial MT"/>
                <a:cs typeface="Arial MT"/>
              </a:rPr>
              <a:t>45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6364662" y="5341875"/>
            <a:ext cx="2654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" dirty="0">
                <a:solidFill>
                  <a:srgbClr val="1F1F1F"/>
                </a:solidFill>
                <a:latin typeface="Arial MT"/>
                <a:cs typeface="Arial MT"/>
              </a:rPr>
              <a:t>Total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8" name="object 78"/>
          <p:cNvSpPr txBox="1"/>
          <p:nvPr/>
        </p:nvSpPr>
        <p:spPr>
          <a:xfrm>
            <a:off x="6352995" y="5608601"/>
            <a:ext cx="279400" cy="31242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50" b="1" spc="-114" dirty="0">
                <a:solidFill>
                  <a:srgbClr val="1F1F1F"/>
                </a:solidFill>
                <a:latin typeface="Arial"/>
                <a:cs typeface="Arial"/>
              </a:rPr>
              <a:t>4,00</a:t>
            </a:r>
            <a:r>
              <a:rPr sz="850" spc="-114" dirty="0">
                <a:solidFill>
                  <a:srgbClr val="1F1F1F"/>
                </a:solidFill>
                <a:latin typeface="Arial MT"/>
                <a:cs typeface="Arial MT"/>
              </a:rPr>
              <a:t>"</a:t>
            </a:r>
            <a:r>
              <a:rPr sz="850" spc="-105" dirty="0">
                <a:solidFill>
                  <a:srgbClr val="1F1F1F"/>
                </a:solidFill>
                <a:latin typeface="Arial MT"/>
                <a:cs typeface="Arial MT"/>
              </a:rPr>
              <a:t> </a:t>
            </a:r>
            <a:r>
              <a:rPr sz="850" b="1" spc="-50" dirty="0">
                <a:solidFill>
                  <a:srgbClr val="1F1F1F"/>
                </a:solidFill>
                <a:latin typeface="Arial"/>
                <a:cs typeface="Arial"/>
              </a:rPr>
              <a:t>0</a:t>
            </a:r>
            <a:endParaRPr sz="850">
              <a:latin typeface="Arial"/>
              <a:cs typeface="Arial"/>
            </a:endParaRPr>
          </a:p>
          <a:p>
            <a:pPr marL="153670">
              <a:lnSpc>
                <a:spcPct val="100000"/>
              </a:lnSpc>
              <a:spcBef>
                <a:spcPts val="110"/>
              </a:spcBef>
            </a:pPr>
            <a:r>
              <a:rPr sz="850" spc="-25" dirty="0">
                <a:solidFill>
                  <a:srgbClr val="1F1F1F"/>
                </a:solidFill>
                <a:latin typeface="Arial MT"/>
                <a:cs typeface="Arial MT"/>
              </a:rPr>
              <a:t>63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9" name="object 79"/>
          <p:cNvSpPr txBox="1"/>
          <p:nvPr/>
        </p:nvSpPr>
        <p:spPr>
          <a:xfrm>
            <a:off x="6352995" y="6204540"/>
            <a:ext cx="2794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25" dirty="0">
                <a:solidFill>
                  <a:srgbClr val="1F1F1F"/>
                </a:solidFill>
                <a:latin typeface="Arial"/>
                <a:cs typeface="Arial"/>
              </a:rPr>
              <a:t>4,038</a:t>
            </a:r>
            <a:endParaRPr sz="850">
              <a:latin typeface="Arial"/>
              <a:cs typeface="Arial"/>
            </a:endParaRPr>
          </a:p>
        </p:txBody>
      </p:sp>
      <p:sp>
        <p:nvSpPr>
          <p:cNvPr id="80" name="object 80"/>
          <p:cNvSpPr txBox="1"/>
          <p:nvPr/>
        </p:nvSpPr>
        <p:spPr>
          <a:xfrm>
            <a:off x="6355351" y="6375994"/>
            <a:ext cx="279400" cy="873760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850" spc="-20" dirty="0">
                <a:solidFill>
                  <a:srgbClr val="1F1F1F"/>
                </a:solidFill>
                <a:latin typeface="Trebuchet MS"/>
                <a:cs typeface="Trebuchet MS"/>
              </a:rPr>
              <a:t>3,772</a:t>
            </a:r>
            <a:endParaRPr sz="850">
              <a:latin typeface="Trebuchet MS"/>
              <a:cs typeface="Trebuchet MS"/>
            </a:endParaRPr>
          </a:p>
          <a:p>
            <a:pPr marL="75565" marR="5080" indent="73660" algn="r">
              <a:lnSpc>
                <a:spcPct val="103099"/>
              </a:lnSpc>
              <a:spcBef>
                <a:spcPts val="515"/>
              </a:spcBef>
            </a:pPr>
            <a:r>
              <a:rPr sz="1050" spc="-90" dirty="0">
                <a:solidFill>
                  <a:srgbClr val="1F1F1F"/>
                </a:solidFill>
                <a:latin typeface="Trebuchet MS"/>
                <a:cs typeface="Trebuchet MS"/>
              </a:rPr>
              <a:t>z9 </a:t>
            </a:r>
            <a:r>
              <a:rPr sz="1050" spc="-50" dirty="0">
                <a:solidFill>
                  <a:srgbClr val="1F1F1F"/>
                </a:solidFill>
                <a:latin typeface="Trebuchet MS"/>
                <a:cs typeface="Trebuchet MS"/>
              </a:rPr>
              <a:t>s </a:t>
            </a:r>
            <a:r>
              <a:rPr sz="850" spc="-20" dirty="0">
                <a:solidFill>
                  <a:srgbClr val="1F1F1F"/>
                </a:solidFill>
                <a:latin typeface="Arial MT"/>
                <a:cs typeface="Arial MT"/>
              </a:rPr>
              <a:t>(24j </a:t>
            </a:r>
            <a:r>
              <a:rPr sz="850" spc="-25" dirty="0">
                <a:solidFill>
                  <a:srgbClr val="1F1F1F"/>
                </a:solidFill>
                <a:latin typeface="Arial MT"/>
                <a:cs typeface="Arial MT"/>
              </a:rPr>
              <a:t>(8)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1" name="object 81"/>
          <p:cNvSpPr txBox="1"/>
          <p:nvPr/>
        </p:nvSpPr>
        <p:spPr>
          <a:xfrm>
            <a:off x="6438758" y="7510733"/>
            <a:ext cx="193675" cy="31242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50" b="1" spc="-25" dirty="0">
                <a:solidFill>
                  <a:srgbClr val="1F1F1F"/>
                </a:solidFill>
                <a:latin typeface="Calibri"/>
                <a:cs typeface="Calibri"/>
              </a:rPr>
              <a:t>264</a:t>
            </a:r>
            <a:endParaRPr sz="850">
              <a:latin typeface="Calibri"/>
              <a:cs typeface="Calibri"/>
            </a:endParaRPr>
          </a:p>
          <a:p>
            <a:pPr marL="67310">
              <a:lnSpc>
                <a:spcPct val="100000"/>
              </a:lnSpc>
              <a:spcBef>
                <a:spcPts val="110"/>
              </a:spcBef>
            </a:pPr>
            <a:r>
              <a:rPr sz="850" spc="-25" dirty="0">
                <a:solidFill>
                  <a:srgbClr val="1F1F1F"/>
                </a:solidFill>
                <a:latin typeface="Arial MT"/>
                <a:cs typeface="Arial MT"/>
              </a:rPr>
              <a:t>49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2" name="object 82"/>
          <p:cNvSpPr txBox="1"/>
          <p:nvPr/>
        </p:nvSpPr>
        <p:spPr>
          <a:xfrm>
            <a:off x="6438864" y="7814038"/>
            <a:ext cx="1860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1F1F1F"/>
                </a:solidFill>
                <a:latin typeface="Arial MT"/>
                <a:cs typeface="Arial MT"/>
              </a:rPr>
              <a:t>313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3" name="object 83"/>
          <p:cNvSpPr txBox="1"/>
          <p:nvPr/>
        </p:nvSpPr>
        <p:spPr>
          <a:xfrm>
            <a:off x="6440288" y="8106672"/>
            <a:ext cx="1917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1F1F1F"/>
                </a:solidFill>
                <a:latin typeface="Trebuchet MS"/>
                <a:cs typeface="Trebuchet MS"/>
              </a:rPr>
              <a:t>228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84" name="object 84"/>
          <p:cNvSpPr txBox="1"/>
          <p:nvPr/>
        </p:nvSpPr>
        <p:spPr>
          <a:xfrm>
            <a:off x="6434622" y="8357903"/>
            <a:ext cx="19494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0" dirty="0">
                <a:solidFill>
                  <a:srgbClr val="212121"/>
                </a:solidFill>
                <a:latin typeface="Arial MT"/>
                <a:cs typeface="Arial MT"/>
              </a:rPr>
              <a:t>teo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85" name="object 85"/>
          <p:cNvSpPr txBox="1"/>
          <p:nvPr/>
        </p:nvSpPr>
        <p:spPr>
          <a:xfrm>
            <a:off x="423711" y="9956985"/>
            <a:ext cx="94741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D3D3D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6" name="object 86"/>
          <p:cNvSpPr txBox="1"/>
          <p:nvPr/>
        </p:nvSpPr>
        <p:spPr>
          <a:xfrm>
            <a:off x="3084986" y="9963081"/>
            <a:ext cx="11315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B3B3B"/>
                </a:solidFill>
                <a:latin typeface="Trebuchet MS"/>
                <a:cs typeface="Trebuchet MS"/>
              </a:rPr>
              <a:t>Reports</a:t>
            </a:r>
            <a:r>
              <a:rPr sz="850" spc="-25" dirty="0">
                <a:solidFill>
                  <a:srgbClr val="3B3B3B"/>
                </a:solidFill>
                <a:latin typeface="Trebuchet MS"/>
                <a:cs typeface="Trebuchet MS"/>
              </a:rPr>
              <a:t> </a:t>
            </a:r>
            <a:r>
              <a:rPr sz="850" dirty="0">
                <a:solidFill>
                  <a:srgbClr val="3B3B3B"/>
                </a:solidFill>
                <a:latin typeface="Trebuchet MS"/>
                <a:cs typeface="Trebuchet MS"/>
              </a:rPr>
              <a:t>&amp;</a:t>
            </a:r>
            <a:r>
              <a:rPr sz="850" spc="25" dirty="0">
                <a:solidFill>
                  <a:srgbClr val="3B3B3B"/>
                </a:solidFill>
                <a:latin typeface="Trebuchet MS"/>
                <a:cs typeface="Trebuchet MS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Trebuchet MS"/>
                <a:cs typeface="Trebuchet MS"/>
              </a:rPr>
              <a:t>Accounts</a:t>
            </a:r>
            <a:r>
              <a:rPr sz="850" spc="-5" dirty="0">
                <a:solidFill>
                  <a:srgbClr val="3B3B3B"/>
                </a:solidFill>
                <a:latin typeface="Trebuchet MS"/>
                <a:cs typeface="Trebuchet MS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Trebuchet MS"/>
                <a:cs typeface="Trebuchet MS"/>
              </a:rPr>
              <a:t>2025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87" name="object 87"/>
          <p:cNvSpPr txBox="1"/>
          <p:nvPr/>
        </p:nvSpPr>
        <p:spPr>
          <a:xfrm>
            <a:off x="6532610" y="9966130"/>
            <a:ext cx="3721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83838"/>
                </a:solidFill>
                <a:latin typeface="Arial MT"/>
                <a:cs typeface="Arial MT"/>
              </a:rPr>
              <a:t>Page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696969"/>
                </a:solidFill>
                <a:latin typeface="Arial MT"/>
                <a:cs typeface="Arial MT"/>
              </a:rPr>
              <a:t>SS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31" y="9876458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8024" y="1243702"/>
            <a:ext cx="7273017" cy="48772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749857" y="8963495"/>
            <a:ext cx="5892800" cy="0"/>
          </a:xfrm>
          <a:custGeom>
            <a:avLst/>
            <a:gdLst/>
            <a:ahLst/>
            <a:cxnLst/>
            <a:rect l="l" t="t" r="r" b="b"/>
            <a:pathLst>
              <a:path w="5892800">
                <a:moveTo>
                  <a:pt x="0" y="0"/>
                </a:moveTo>
                <a:lnTo>
                  <a:pt x="5892178" y="0"/>
                </a:lnTo>
              </a:path>
            </a:pathLst>
          </a:custGeom>
          <a:ln w="15241">
            <a:solidFill>
              <a:srgbClr val="285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59002" y="8814129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F6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59002" y="8521493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F6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59002" y="8225809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9144">
            <a:solidFill>
              <a:srgbClr val="3F67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8" name="object 8"/>
          <p:cNvGrpSpPr/>
          <p:nvPr/>
        </p:nvGrpSpPr>
        <p:grpSpPr>
          <a:xfrm>
            <a:off x="759002" y="7806670"/>
            <a:ext cx="5880100" cy="24765"/>
            <a:chOff x="759002" y="7806670"/>
            <a:chExt cx="5880100" cy="24765"/>
          </a:xfrm>
        </p:grpSpPr>
        <p:sp>
          <p:nvSpPr>
            <p:cNvPr id="9" name="object 9"/>
            <p:cNvSpPr/>
            <p:nvPr/>
          </p:nvSpPr>
          <p:spPr>
            <a:xfrm>
              <a:off x="759002" y="7826483"/>
              <a:ext cx="5880100" cy="0"/>
            </a:xfrm>
            <a:custGeom>
              <a:avLst/>
              <a:gdLst/>
              <a:ahLst/>
              <a:cxnLst/>
              <a:rect l="l" t="t" r="r" b="b"/>
              <a:pathLst>
                <a:path w="5880100">
                  <a:moveTo>
                    <a:pt x="0" y="0"/>
                  </a:moveTo>
                  <a:lnTo>
                    <a:pt x="5879985" y="0"/>
                  </a:lnTo>
                </a:path>
              </a:pathLst>
            </a:custGeom>
            <a:ln w="9144">
              <a:solidFill>
                <a:srgbClr val="236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62050" y="7811242"/>
              <a:ext cx="4621530" cy="0"/>
            </a:xfrm>
            <a:custGeom>
              <a:avLst/>
              <a:gdLst/>
              <a:ahLst/>
              <a:cxnLst/>
              <a:rect l="l" t="t" r="r" b="b"/>
              <a:pathLst>
                <a:path w="4621530">
                  <a:moveTo>
                    <a:pt x="0" y="0"/>
                  </a:moveTo>
                  <a:lnTo>
                    <a:pt x="4621077" y="0"/>
                  </a:lnTo>
                </a:path>
              </a:pathLst>
            </a:custGeom>
            <a:ln w="9144">
              <a:solidFill>
                <a:srgbClr val="2360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/>
          <p:nvPr/>
        </p:nvSpPr>
        <p:spPr>
          <a:xfrm>
            <a:off x="762050" y="7658827"/>
            <a:ext cx="5877560" cy="0"/>
          </a:xfrm>
          <a:custGeom>
            <a:avLst/>
            <a:gdLst/>
            <a:ahLst/>
            <a:cxnLst/>
            <a:rect l="l" t="t" r="r" b="b"/>
            <a:pathLst>
              <a:path w="5877559">
                <a:moveTo>
                  <a:pt x="0" y="0"/>
                </a:moveTo>
                <a:lnTo>
                  <a:pt x="5876937" y="0"/>
                </a:lnTo>
              </a:path>
            </a:pathLst>
          </a:custGeom>
          <a:ln w="15241">
            <a:solidFill>
              <a:srgbClr val="2F608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59002" y="7186342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B6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3" name="object 13"/>
          <p:cNvGrpSpPr/>
          <p:nvPr/>
        </p:nvGrpSpPr>
        <p:grpSpPr>
          <a:xfrm>
            <a:off x="759002" y="6889133"/>
            <a:ext cx="5883275" cy="30480"/>
            <a:chOff x="759002" y="6889133"/>
            <a:chExt cx="5883275" cy="30480"/>
          </a:xfrm>
        </p:grpSpPr>
        <p:sp>
          <p:nvSpPr>
            <p:cNvPr id="14" name="object 14"/>
            <p:cNvSpPr/>
            <p:nvPr/>
          </p:nvSpPr>
          <p:spPr>
            <a:xfrm>
              <a:off x="759002" y="6911995"/>
              <a:ext cx="5883275" cy="0"/>
            </a:xfrm>
            <a:custGeom>
              <a:avLst/>
              <a:gdLst/>
              <a:ahLst/>
              <a:cxnLst/>
              <a:rect l="l" t="t" r="r" b="b"/>
              <a:pathLst>
                <a:path w="5883275">
                  <a:moveTo>
                    <a:pt x="0" y="0"/>
                  </a:moveTo>
                  <a:lnTo>
                    <a:pt x="5883034" y="0"/>
                  </a:lnTo>
                </a:path>
              </a:pathLst>
            </a:custGeom>
            <a:ln w="15241">
              <a:solidFill>
                <a:srgbClr val="2B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960184" y="6896754"/>
              <a:ext cx="326390" cy="0"/>
            </a:xfrm>
            <a:custGeom>
              <a:avLst/>
              <a:gdLst/>
              <a:ahLst/>
              <a:cxnLst/>
              <a:rect l="l" t="t" r="r" b="b"/>
              <a:pathLst>
                <a:path w="326390">
                  <a:moveTo>
                    <a:pt x="0" y="0"/>
                  </a:moveTo>
                  <a:lnTo>
                    <a:pt x="326157" y="0"/>
                  </a:lnTo>
                </a:path>
              </a:pathLst>
            </a:custGeom>
            <a:ln w="15241">
              <a:solidFill>
                <a:srgbClr val="2B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6436" y="7026308"/>
            <a:ext cx="676701" cy="79255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732758" y="770202"/>
            <a:ext cx="253492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7A8"/>
                </a:solidFill>
                <a:latin typeface="Arial MT"/>
                <a:cs typeface="Arial MT"/>
              </a:rPr>
              <a:t>F6.</a:t>
            </a:r>
            <a:r>
              <a:rPr sz="1300" spc="-5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55" dirty="0">
                <a:solidFill>
                  <a:srgbClr val="0C57A8"/>
                </a:solidFill>
                <a:latin typeface="Arial MT"/>
                <a:cs typeface="Arial MT"/>
              </a:rPr>
              <a:t>Notes</a:t>
            </a:r>
            <a:r>
              <a:rPr sz="1300" spc="-1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57A8"/>
                </a:solidFill>
                <a:latin typeface="Arial MT"/>
                <a:cs typeface="Arial MT"/>
              </a:rPr>
              <a:t>to</a:t>
            </a:r>
            <a:r>
              <a:rPr sz="1300" spc="-5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7A8"/>
                </a:solidFill>
                <a:latin typeface="Arial MT"/>
                <a:cs typeface="Arial MT"/>
              </a:rPr>
              <a:t>the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7A8"/>
                </a:solidFill>
                <a:latin typeface="Arial MT"/>
                <a:cs typeface="Arial MT"/>
              </a:rPr>
              <a:t>financial</a:t>
            </a:r>
            <a:r>
              <a:rPr sz="1300" spc="-1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405422" y="10006839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066644" y="10009888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25252"/>
                </a:solidFill>
                <a:latin typeface="Arial MT"/>
                <a:cs typeface="Arial MT"/>
              </a:rPr>
              <a:t>56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767929" y="7172372"/>
            <a:ext cx="2341880" cy="5010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175">
              <a:lnSpc>
                <a:spcPct val="122400"/>
              </a:lnSpc>
              <a:spcBef>
                <a:spcPts val="100"/>
              </a:spcBef>
            </a:pP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book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land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building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comprises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of: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Freehold</a:t>
            </a:r>
            <a:endParaRPr sz="850">
              <a:latin typeface="Arial MT"/>
              <a:cs typeface="Arial MT"/>
            </a:endParaRPr>
          </a:p>
          <a:p>
            <a:pPr marL="16510">
              <a:lnSpc>
                <a:spcPct val="100000"/>
              </a:lnSpc>
              <a:spcBef>
                <a:spcPts val="225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Short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leasehold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28531" y="1363856"/>
            <a:ext cx="5915660" cy="58439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240" marR="8890" indent="-1905" algn="just">
              <a:lnSpc>
                <a:spcPct val="100400"/>
              </a:lnSpc>
              <a:spcBef>
                <a:spcPts val="95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CGU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disposal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(FV)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model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test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1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Property,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Plant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Equipment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3J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2025.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calculation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longer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deemed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appropriate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CGU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closure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blast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furnace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steelmaking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Talbot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plans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replace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same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new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EAF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following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transition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will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continue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supply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customers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purchased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slab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coil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processed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through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downstream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850">
              <a:latin typeface="Arial MT"/>
              <a:cs typeface="Arial MT"/>
            </a:endParaRPr>
          </a:p>
          <a:p>
            <a:pPr marL="12700" marR="12065" algn="just">
              <a:lnSpc>
                <a:spcPct val="100000"/>
              </a:lnSpc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FV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calculation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CGU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involves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estimating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be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derived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CGU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up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2049/50.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period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include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EBITDA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generated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EAF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once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they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commissioned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model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assumes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expenditure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£J.2S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billion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inclusive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grant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up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£500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million.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model,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Nil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growth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(March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31,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2024: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Nil)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extrapolate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flow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projections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beyond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steady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state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operations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once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EAF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commissioned.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Given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flows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prepared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real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basis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without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groMh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rate,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post-tax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9.69a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(March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3J,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2024: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9.J%)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adjusted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post-tax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real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7.4%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(March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31,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2024: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7.09s).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‹s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derived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TSUK‘s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weighted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average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(WACC)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WACCs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main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European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competitors.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850">
              <a:latin typeface="Arial MT"/>
              <a:cs typeface="Arial MT"/>
            </a:endParaRPr>
          </a:p>
          <a:p>
            <a:pPr marL="13970" marR="5080" indent="1905" algn="just">
              <a:lnSpc>
                <a:spcPct val="100699"/>
              </a:lnSpc>
            </a:pP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Key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assumptions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selling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prices</a:t>
            </a:r>
            <a:r>
              <a:rPr sz="85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raw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material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costs,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EU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demand.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energy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costs,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exchange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rates,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amount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capital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expenditure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needed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decarbonisation,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EBITDA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resulting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producing</a:t>
            </a:r>
            <a:r>
              <a:rPr sz="850" spc="1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selling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low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CO2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including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selling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price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effects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’green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premium’,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levels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decarbonisation,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including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introduction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Border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Adjustment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Mechanism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along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similar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lines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EU's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support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electricity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network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costs,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timing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phasing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decommissioning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legacy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well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commissioning</a:t>
            </a:r>
            <a:r>
              <a:rPr sz="85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new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carbon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free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production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post-tax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7.4’K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(post-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nominal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9.6%)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850">
              <a:latin typeface="Arial MT"/>
              <a:cs typeface="Arial MT"/>
            </a:endParaRPr>
          </a:p>
          <a:p>
            <a:pPr marL="13970" marR="12700" indent="-1905" algn="just">
              <a:lnSpc>
                <a:spcPts val="1010"/>
              </a:lnSpc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outcome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above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test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indicated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that,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pre-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tax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12.896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(2024: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12.29¢)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CGU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was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higher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than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value.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850">
              <a:latin typeface="Arial MT"/>
              <a:cs typeface="Arial MT"/>
            </a:endParaRPr>
          </a:p>
          <a:p>
            <a:pPr marL="16510" marR="13970" indent="-4445" algn="just">
              <a:lnSpc>
                <a:spcPts val="1010"/>
              </a:lnSpc>
            </a:pP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has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conducted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sensitivity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analysis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tests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90" dirty="0">
                <a:solidFill>
                  <a:srgbClr val="4D4D4D"/>
                </a:solidFill>
                <a:latin typeface="Arial MT"/>
                <a:cs typeface="Arial MT"/>
              </a:rPr>
              <a:t>CGU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including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sensitivity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key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assumptions.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significant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headroom,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believes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reasonably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possible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change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key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assumptions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model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would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cause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materially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exceed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recoverable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value.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50">
              <a:latin typeface="Arial MT"/>
              <a:cs typeface="Arial MT"/>
            </a:endParaRPr>
          </a:p>
          <a:p>
            <a:pPr marL="16510" marR="13970" indent="3810" algn="just">
              <a:lnSpc>
                <a:spcPct val="100000"/>
              </a:lnSpc>
            </a:pP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review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specific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identified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Carrying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£13m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related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were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longer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following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restructuring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TSUK's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accordingly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£13m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during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year.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comprises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£Sm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owned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property,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plant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equipment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£8m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spares.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Arial MT"/>
              <a:cs typeface="Arial MT"/>
            </a:endParaRPr>
          </a:p>
          <a:p>
            <a:pPr marL="17145" marR="8890" indent="-3175" algn="just">
              <a:lnSpc>
                <a:spcPct val="99800"/>
              </a:lnSpc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prior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year,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following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announcement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decarbonisation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strategy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the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proposal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restructure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closing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heavy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relating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 its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Blast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Furnace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making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facilities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Port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Talbot.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specific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£2S2m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relating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those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taken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out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2024/25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recognised.</a:t>
            </a:r>
            <a:r>
              <a:rPr sz="850" spc="1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1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comprised</a:t>
            </a:r>
            <a:r>
              <a:rPr sz="850" spc="1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£184m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owned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property,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plant</a:t>
            </a:r>
            <a:r>
              <a:rPr sz="85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equipment,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£14m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stores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spares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£54m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right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use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assets.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addition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result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proposed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restructuring.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also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£8m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relation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specific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were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identified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being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impaired.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25"/>
              </a:spcBef>
            </a:pPr>
            <a:endParaRPr sz="850">
              <a:latin typeface="Arial MT"/>
              <a:cs typeface="Arial MT"/>
            </a:endParaRPr>
          </a:p>
          <a:p>
            <a:pPr marL="17145" marR="12700" indent="-1270" algn="just">
              <a:lnSpc>
                <a:spcPts val="1010"/>
              </a:lnSpc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Spares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Shown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book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value.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substantial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number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items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involved,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many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variations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their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estimated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useful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lives,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impracticable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give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details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movements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normally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disclosed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respect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property,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plant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equipment.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endParaRPr sz="850">
              <a:latin typeface="Arial MT"/>
              <a:cs typeface="Arial MT"/>
            </a:endParaRPr>
          </a:p>
          <a:p>
            <a:pPr marR="52069" algn="r">
              <a:lnSpc>
                <a:spcPts val="1105"/>
              </a:lnSpc>
            </a:pPr>
            <a:r>
              <a:rPr sz="1000" spc="-20" dirty="0">
                <a:solidFill>
                  <a:srgbClr val="4D4D4D"/>
                </a:solidFill>
                <a:latin typeface="Arial MT"/>
                <a:cs typeface="Arial MT"/>
              </a:rPr>
              <a:t>2025</a:t>
            </a:r>
            <a:endParaRPr sz="1000">
              <a:latin typeface="Arial MT"/>
              <a:cs typeface="Arial MT"/>
            </a:endParaRPr>
          </a:p>
          <a:p>
            <a:pPr marR="39370" algn="r">
              <a:lnSpc>
                <a:spcPts val="1105"/>
              </a:lnSpc>
            </a:pPr>
            <a:r>
              <a:rPr sz="1000" spc="-25" dirty="0">
                <a:solidFill>
                  <a:srgbClr val="4D4D4D"/>
                </a:solidFill>
                <a:latin typeface="Arial MT"/>
                <a:cs typeface="Arial MT"/>
              </a:rPr>
              <a:t>£m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68299" y="7951210"/>
            <a:ext cx="2193925" cy="28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Which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may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further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analysed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as: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35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Right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of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525252"/>
                </a:solidFill>
                <a:latin typeface="Arial MT"/>
                <a:cs typeface="Arial MT"/>
              </a:rPr>
              <a:t>use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525252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not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subject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operating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leases: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68358" y="8208791"/>
            <a:ext cx="2140585" cy="32448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Cost</a:t>
            </a:r>
            <a:endParaRPr sz="850">
              <a:latin typeface="Arial MT"/>
              <a:cs typeface="Arial MT"/>
            </a:endParaRPr>
          </a:p>
          <a:p>
            <a:pPr marL="17780">
              <a:lnSpc>
                <a:spcPct val="100000"/>
              </a:lnSpc>
              <a:spcBef>
                <a:spcPts val="155"/>
              </a:spcBef>
            </a:pP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Accumulated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depreciation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525252"/>
                </a:solidFill>
                <a:latin typeface="Arial MT"/>
                <a:cs typeface="Arial MT"/>
              </a:rPr>
              <a:t>ąnd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impairment</a:t>
            </a:r>
            <a:r>
              <a:rPr sz="850" spc="1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losses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68517" y="8670607"/>
            <a:ext cx="6121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Owned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assets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6462124" y="7324787"/>
            <a:ext cx="146685" cy="35496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L="71755">
              <a:lnSpc>
                <a:spcPct val="100000"/>
              </a:lnSpc>
              <a:spcBef>
                <a:spcPts val="37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14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6461536" y="7686009"/>
            <a:ext cx="1409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23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334118" y="8214887"/>
            <a:ext cx="273685" cy="31813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85725">
              <a:lnSpc>
                <a:spcPct val="100000"/>
              </a:lnSpc>
              <a:spcBef>
                <a:spcPts val="229"/>
              </a:spcBef>
            </a:pP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124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850" b="1" spc="-10" dirty="0">
                <a:solidFill>
                  <a:srgbClr val="2F2F2F"/>
                </a:solidFill>
                <a:latin typeface="Arial"/>
                <a:cs typeface="Arial"/>
              </a:rPr>
              <a:t>(110j</a:t>
            </a:r>
            <a:endParaRPr sz="85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62124" y="8516669"/>
            <a:ext cx="146685" cy="30607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5"/>
              </a:spcBef>
            </a:pP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14</a:t>
            </a:r>
            <a:endParaRPr sz="850">
              <a:latin typeface="Arial MT"/>
              <a:cs typeface="Arial MT"/>
            </a:endParaRPr>
          </a:p>
          <a:p>
            <a:pPr marL="71755">
              <a:lnSpc>
                <a:spcPct val="100000"/>
              </a:lnSpc>
              <a:spcBef>
                <a:spcPts val="80"/>
              </a:spcBef>
            </a:pP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9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27160" y="9146140"/>
            <a:ext cx="5907405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1270">
              <a:lnSpc>
                <a:spcPct val="101200"/>
              </a:lnSpc>
              <a:spcBef>
                <a:spcPts val="85"/>
              </a:spcBef>
            </a:pP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Depreciation</a:t>
            </a:r>
            <a:r>
              <a:rPr sz="850" spc="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impairment</a:t>
            </a:r>
            <a:r>
              <a:rPr sz="850" spc="6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charges</a:t>
            </a: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F4F4F"/>
                </a:solidFill>
                <a:latin typeface="Arial MT"/>
                <a:cs typeface="Arial MT"/>
              </a:rPr>
              <a:t>relating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right</a:t>
            </a:r>
            <a:r>
              <a:rPr sz="8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-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of-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usé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assets</a:t>
            </a:r>
            <a:r>
              <a:rPr sz="850" spc="5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were</a:t>
            </a:r>
            <a:r>
              <a:rPr sz="850" spc="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£6m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 and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£niI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respectively</a:t>
            </a:r>
            <a:r>
              <a:rPr sz="85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year</a:t>
            </a:r>
            <a:r>
              <a:rPr sz="850" spc="1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(20Z4:</a:t>
            </a:r>
            <a:r>
              <a:rPr sz="850" spc="45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F4F4F"/>
                </a:solidFill>
                <a:latin typeface="Arial MT"/>
                <a:cs typeface="Arial MT"/>
              </a:rPr>
              <a:t>£9m</a:t>
            </a:r>
            <a:r>
              <a:rPr sz="850" spc="-4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F4F4F"/>
                </a:solidFill>
                <a:latin typeface="Arial MT"/>
                <a:cs typeface="Arial MT"/>
              </a:rPr>
              <a:t>depreciation andf31mimpairmen0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27685"/>
            <a:ext cx="7303499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2410" y="1225412"/>
            <a:ext cx="7303499" cy="36579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786436" y="9167731"/>
            <a:ext cx="5895340" cy="0"/>
          </a:xfrm>
          <a:custGeom>
            <a:avLst/>
            <a:gdLst/>
            <a:ahLst/>
            <a:cxnLst/>
            <a:rect l="l" t="t" r="r" b="b"/>
            <a:pathLst>
              <a:path w="5895340">
                <a:moveTo>
                  <a:pt x="0" y="0"/>
                </a:moveTo>
                <a:lnTo>
                  <a:pt x="5895226" y="0"/>
                </a:lnTo>
              </a:path>
            </a:pathLst>
          </a:custGeom>
          <a:ln w="15241">
            <a:solidFill>
              <a:srgbClr val="2857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95581" y="9018365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85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95581" y="8878144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185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92533" y="8597701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85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748449" y="3479668"/>
          <a:ext cx="6062980" cy="35388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73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4869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3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629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44577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5543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59245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82359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55689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109220">
                <a:tc gridSpan="9">
                  <a:txBody>
                    <a:bodyPr/>
                    <a:lstStyle/>
                    <a:p>
                      <a:pPr>
                        <a:lnSpc>
                          <a:spcPts val="765"/>
                        </a:lnSpc>
                      </a:pPr>
                      <a:r>
                        <a:rPr sz="850" spc="-285" dirty="0">
                          <a:solidFill>
                            <a:srgbClr val="3B3B3B"/>
                          </a:solidFill>
                          <a:latin typeface="Courier New"/>
                          <a:cs typeface="Courier New"/>
                        </a:rPr>
                        <a:t>(iii)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625">
                <a:tc gridSpan="7">
                  <a:txBody>
                    <a:bodyPr/>
                    <a:lstStyle/>
                    <a:p>
                      <a:pPr marL="67945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85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As</a:t>
                      </a:r>
                      <a:r>
                        <a:rPr sz="850" spc="-85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at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31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Mcrch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98425" algn="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850" b="1" spc="-2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36830" marB="0">
                    <a:lnT w="38100">
                      <a:solidFill>
                        <a:srgbClr val="235B93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750">
                <a:tc gridSpan="7">
                  <a:txBody>
                    <a:bodyPr/>
                    <a:lstStyle/>
                    <a:p>
                      <a:pPr marL="65405">
                        <a:lnSpc>
                          <a:spcPts val="1005"/>
                        </a:lnSpc>
                        <a:spcBef>
                          <a:spcPts val="145"/>
                        </a:spcBef>
                      </a:pPr>
                      <a:r>
                        <a:rPr sz="850" spc="-9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book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spares</a:t>
                      </a:r>
                      <a:r>
                        <a:rPr sz="850" spc="-1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comprises</a:t>
                      </a:r>
                      <a:r>
                        <a:rPr sz="850" spc="8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of: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 gridSpan="7">
                  <a:txBody>
                    <a:bodyPr/>
                    <a:lstStyle/>
                    <a:p>
                      <a:pPr marL="68580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99060" algn="r">
                        <a:lnSpc>
                          <a:spcPts val="1015"/>
                        </a:lnSpc>
                      </a:pPr>
                      <a:r>
                        <a:rPr sz="850" i="1" spc="-2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386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890">
                <a:tc gridSpan="7">
                  <a:txBody>
                    <a:bodyPr/>
                    <a:lstStyle/>
                    <a:p>
                      <a:pPr marL="74295">
                        <a:lnSpc>
                          <a:spcPts val="930"/>
                        </a:lnSpc>
                        <a:spcBef>
                          <a:spcPts val="45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Accumulated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depreciation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3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5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R="98425" algn="r">
                        <a:lnSpc>
                          <a:spcPts val="930"/>
                        </a:lnSpc>
                        <a:spcBef>
                          <a:spcPts val="45"/>
                        </a:spcBef>
                      </a:pPr>
                      <a:r>
                        <a:rPr sz="850" spc="-1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(337)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 gridSpan="7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C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C"/>
                      </a:solidFill>
                      <a:prstDash val="solid"/>
                    </a:lnT>
                    <a:lnB w="28575">
                      <a:solidFill>
                        <a:srgbClr val="1F5B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7985">
                <a:tc gridSpan="7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1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27940">
                        <a:lnSpc>
                          <a:spcPct val="100000"/>
                        </a:lnSpc>
                      </a:pPr>
                      <a:r>
                        <a:rPr sz="850" spc="-3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(iv)</a:t>
                      </a:r>
                      <a:r>
                        <a:rPr sz="850" spc="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There</a:t>
                      </a:r>
                      <a:r>
                        <a:rPr sz="8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was</a:t>
                      </a:r>
                      <a:r>
                        <a:rPr sz="8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£niI</a:t>
                      </a:r>
                      <a:r>
                        <a:rPr sz="850" spc="-3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8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£niI)</a:t>
                      </a:r>
                      <a:r>
                        <a:rPr sz="8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borrowing</a:t>
                      </a:r>
                      <a:r>
                        <a:rPr sz="850" spc="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1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capitalised</a:t>
                      </a:r>
                      <a:r>
                        <a:rPr sz="850" spc="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year.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2705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28575">
                      <a:solidFill>
                        <a:srgbClr val="1F5BA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29235">
                <a:tc gridSpan="7">
                  <a:txBody>
                    <a:bodyPr/>
                    <a:lstStyle/>
                    <a:p>
                      <a:pPr marL="32384">
                        <a:lnSpc>
                          <a:spcPts val="1175"/>
                        </a:lnSpc>
                        <a:spcBef>
                          <a:spcPts val="535"/>
                        </a:spcBef>
                      </a:pPr>
                      <a:r>
                        <a:rPr sz="105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10.</a:t>
                      </a:r>
                      <a:r>
                        <a:rPr sz="1050" spc="27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Investments</a:t>
                      </a:r>
                      <a:r>
                        <a:rPr sz="1050" spc="1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050" spc="-12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Ipans </a:t>
                      </a:r>
                      <a:r>
                        <a:rPr sz="105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050" spc="7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subsidiary</a:t>
                      </a:r>
                      <a:r>
                        <a:rPr sz="1050" spc="2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1050" spc="-55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fellow</a:t>
                      </a:r>
                      <a:r>
                        <a:rPr sz="1050" spc="3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1050" spc="-5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10" dirty="0">
                          <a:solidFill>
                            <a:srgbClr val="0857AF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1050">
                        <a:latin typeface="Arial MT"/>
                        <a:cs typeface="Arial MT"/>
                      </a:endParaRPr>
                    </a:p>
                  </a:txBody>
                  <a:tcPr marL="0" marR="0" marT="67945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4970">
                <a:tc gridSpan="7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994535" marR="768985" indent="40640">
                        <a:lnSpc>
                          <a:spcPts val="1030"/>
                        </a:lnSpc>
                        <a:tabLst>
                          <a:tab pos="2689225" algn="l"/>
                          <a:tab pos="2748915" algn="l"/>
                          <a:tab pos="3340735" algn="l"/>
                        </a:tabLst>
                      </a:pPr>
                      <a:r>
                        <a:rPr sz="850" spc="-9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Shares</a:t>
                      </a:r>
                      <a:r>
                        <a:rPr sz="850" spc="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		</a:t>
                      </a:r>
                      <a:r>
                        <a:rPr sz="850" spc="-8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r>
                        <a:rPr sz="850" spc="2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4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Interests</a:t>
                      </a: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subsidiary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3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subsidiary</a:t>
                      </a:r>
                      <a:r>
                        <a:rPr sz="850" spc="409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joint</a:t>
                      </a:r>
                      <a:r>
                        <a:rPr sz="850" spc="-5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ventures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6034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21920">
                <a:tc gridSpan="7">
                  <a:txBody>
                    <a:bodyPr/>
                    <a:lstStyle/>
                    <a:p>
                      <a:pPr marL="69850">
                        <a:lnSpc>
                          <a:spcPts val="585"/>
                        </a:lnSpc>
                        <a:spcBef>
                          <a:spcPts val="280"/>
                        </a:spcBef>
                        <a:tabLst>
                          <a:tab pos="1862455" algn="l"/>
                          <a:tab pos="2557780" algn="l"/>
                          <a:tab pos="3658235" algn="l"/>
                        </a:tabLst>
                      </a:pPr>
                      <a:r>
                        <a:rPr sz="1275" spc="-30" baseline="9803" dirty="0">
                          <a:solidFill>
                            <a:srgbClr val="383838"/>
                          </a:solidFill>
                          <a:latin typeface="Consolas"/>
                          <a:cs typeface="Consolas"/>
                        </a:rPr>
                        <a:t>2025</a:t>
                      </a:r>
                      <a:r>
                        <a:rPr sz="1275" baseline="9803" dirty="0">
                          <a:solidFill>
                            <a:srgbClr val="383838"/>
                          </a:solidFill>
                          <a:latin typeface="Consolas"/>
                          <a:cs typeface="Consolas"/>
                        </a:rPr>
                        <a:t>	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	and</a:t>
                      </a:r>
                      <a:r>
                        <a:rPr sz="850" spc="45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27" baseline="228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r>
                        <a:rPr sz="1275" spc="37" baseline="228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228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1275" spc="-112" baseline="228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275" spc="-15" baseline="228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joint</a:t>
                      </a:r>
                      <a:endParaRPr sz="1275" baseline="22875">
                        <a:latin typeface="Arial MT"/>
                        <a:cs typeface="Arial MT"/>
                      </a:endParaRPr>
                    </a:p>
                  </a:txBody>
                  <a:tcPr marL="0" marR="0" marT="3556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4629" algn="r">
                        <a:lnSpc>
                          <a:spcPts val="865"/>
                        </a:lnSpc>
                      </a:pP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28270">
                <a:tc gridSpan="7">
                  <a:txBody>
                    <a:bodyPr/>
                    <a:lstStyle/>
                    <a:p>
                      <a:pPr marL="3033395">
                        <a:lnSpc>
                          <a:spcPts val="855"/>
                        </a:lnSpc>
                        <a:spcBef>
                          <a:spcPts val="60"/>
                        </a:spcBef>
                        <a:tabLst>
                          <a:tab pos="3383915" algn="l"/>
                          <a:tab pos="4142104" algn="l"/>
                        </a:tabLst>
                      </a:pPr>
                      <a:r>
                        <a:rPr sz="850" spc="-2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(i)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15" baseline="-16339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associates</a:t>
                      </a:r>
                      <a:r>
                        <a:rPr sz="1275" baseline="-16339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1275" spc="-15" baseline="653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ventures</a:t>
                      </a:r>
                      <a:endParaRPr sz="1275" baseline="6535">
                        <a:latin typeface="Arial MT"/>
                        <a:cs typeface="Arial MT"/>
                      </a:endParaRPr>
                    </a:p>
                  </a:txBody>
                  <a:tcPr marL="0" marR="0" marT="762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8440" algn="r">
                        <a:lnSpc>
                          <a:spcPts val="910"/>
                        </a:lnSpc>
                      </a:pP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Investments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71120" algn="r">
                        <a:lnSpc>
                          <a:spcPts val="910"/>
                        </a:lnSpc>
                      </a:pPr>
                      <a:r>
                        <a:rPr sz="850" spc="-10" dirty="0">
                          <a:solidFill>
                            <a:srgbClr val="232323"/>
                          </a:solidFill>
                          <a:latin typeface="Trebuchet MS"/>
                          <a:cs typeface="Trebuchet MS"/>
                        </a:rPr>
                        <a:t>Total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1445">
                <a:tc gridSpan="7">
                  <a:txBody>
                    <a:bodyPr/>
                    <a:lstStyle/>
                    <a:p>
                      <a:pPr marR="78740" algn="r">
                        <a:lnSpc>
                          <a:spcPts val="935"/>
                        </a:lnSpc>
                      </a:pPr>
                      <a:r>
                        <a:rPr sz="850" spc="-2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Em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3360" algn="r">
                        <a:lnSpc>
                          <a:spcPts val="935"/>
                        </a:lnSpc>
                      </a:pPr>
                      <a:r>
                        <a:rPr sz="850" spc="-2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Em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1594" algn="r">
                        <a:lnSpc>
                          <a:spcPts val="935"/>
                        </a:lnSpc>
                      </a:pPr>
                      <a:r>
                        <a:rPr sz="850" spc="-25" dirty="0">
                          <a:solidFill>
                            <a:srgbClr val="232323"/>
                          </a:solidFill>
                          <a:latin typeface="Trebuchet MS"/>
                          <a:cs typeface="Trebuchet MS"/>
                        </a:rPr>
                        <a:t>Em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61290">
                <a:tc gridSpan="7"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145"/>
                        </a:spcBef>
                        <a:tabLst>
                          <a:tab pos="2265680" algn="l"/>
                          <a:tab pos="3010535" algn="l"/>
                          <a:tab pos="3769360" algn="l"/>
                          <a:tab pos="4399915" algn="l"/>
                        </a:tabLst>
                      </a:pPr>
                      <a:r>
                        <a:rPr sz="850" spc="-7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4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April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2024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383838"/>
                          </a:solidFill>
                          <a:latin typeface="Consolas"/>
                          <a:cs typeface="Consolas"/>
                        </a:rPr>
                        <a:t>633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Consolas"/>
                          <a:cs typeface="Consolas"/>
                        </a:rPr>
                        <a:t>	</a:t>
                      </a:r>
                      <a:r>
                        <a:rPr sz="850" spc="-25" dirty="0">
                          <a:solidFill>
                            <a:srgbClr val="424242"/>
                          </a:solidFill>
                          <a:latin typeface="Consolas"/>
                          <a:cs typeface="Consolas"/>
                        </a:rPr>
                        <a:t>40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Consolas"/>
                          <a:cs typeface="Consolas"/>
                        </a:rPr>
                        <a:t>	</a:t>
                      </a:r>
                      <a:r>
                        <a:rPr sz="850" spc="-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424242"/>
                          </a:solidFill>
                          <a:latin typeface="Courier New"/>
                          <a:cs typeface="Courier New"/>
                        </a:rPr>
                        <a:t>20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574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032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spc="-25" dirty="0">
                          <a:solidFill>
                            <a:srgbClr val="232323"/>
                          </a:solidFill>
                          <a:latin typeface="Trebuchet MS"/>
                          <a:cs typeface="Trebuchet MS"/>
                        </a:rPr>
                        <a:t>701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1F60A0"/>
                      </a:solidFill>
                      <a:prstDash val="solid"/>
                    </a:lnT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4940">
                <a:tc gridSpan="2">
                  <a:txBody>
                    <a:bodyPr/>
                    <a:lstStyle/>
                    <a:p>
                      <a:pPr marL="74930">
                        <a:lnSpc>
                          <a:spcPts val="930"/>
                        </a:lnSpc>
                        <a:spcBef>
                          <a:spcPts val="135"/>
                        </a:spcBef>
                      </a:pPr>
                      <a:r>
                        <a:rPr sz="850" spc="-7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Dlsposal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(ii)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19050" cap="flat" cmpd="sng" algn="ctr">
                      <a:solidFill>
                        <a:srgbClr val="1F60A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456565">
                        <a:lnSpc>
                          <a:spcPts val="955"/>
                        </a:lnSpc>
                        <a:spcBef>
                          <a:spcPts val="110"/>
                        </a:spcBef>
                        <a:tabLst>
                          <a:tab pos="1294765" algn="l"/>
                          <a:tab pos="1990089" algn="l"/>
                        </a:tabLst>
                      </a:pPr>
                      <a:r>
                        <a:rPr sz="850" u="heavy" dirty="0">
                          <a:solidFill>
                            <a:srgbClr val="383838"/>
                          </a:solidFill>
                          <a:uFill>
                            <a:solidFill>
                              <a:srgbClr val="1F60A0"/>
                            </a:solidFill>
                          </a:u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u="heavy" spc="-25" dirty="0">
                          <a:solidFill>
                            <a:srgbClr val="383838"/>
                          </a:solidFill>
                          <a:uFill>
                            <a:solidFill>
                              <a:srgbClr val="1F60A0"/>
                            </a:solidFill>
                          </a:uFill>
                          <a:latin typeface="Arial MT"/>
                          <a:cs typeface="Arial MT"/>
                        </a:rPr>
                        <a:t>(1)</a:t>
                      </a:r>
                      <a:r>
                        <a:rPr sz="850" u="heavy" dirty="0">
                          <a:solidFill>
                            <a:srgbClr val="383838"/>
                          </a:solidFill>
                          <a:uFill>
                            <a:solidFill>
                              <a:srgbClr val="1F60A0"/>
                            </a:solidFill>
                          </a:uFill>
                          <a:latin typeface="Arial MT"/>
                          <a:cs typeface="Arial MT"/>
                        </a:rPr>
                        <a:t>	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397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5">
                  <a:txBody>
                    <a:bodyPr/>
                    <a:lstStyle/>
                    <a:p>
                      <a:pPr marL="1184910">
                        <a:lnSpc>
                          <a:spcPts val="1000"/>
                        </a:lnSpc>
                        <a:spcBef>
                          <a:spcPts val="60"/>
                        </a:spcBef>
                        <a:tabLst>
                          <a:tab pos="1430020" algn="l"/>
                          <a:tab pos="2766060" algn="l"/>
                        </a:tabLst>
                      </a:pPr>
                      <a:r>
                        <a:rPr sz="850" u="heavy" dirty="0">
                          <a:solidFill>
                            <a:srgbClr val="232323"/>
                          </a:solidFill>
                          <a:uFill>
                            <a:solidFill>
                              <a:srgbClr val="1F60A0"/>
                            </a:solidFill>
                          </a:uFill>
                          <a:latin typeface="Trebuchet MS"/>
                          <a:cs typeface="Trebuchet MS"/>
                        </a:rPr>
                        <a:t>	</a:t>
                      </a:r>
                      <a:r>
                        <a:rPr sz="850" spc="484" dirty="0">
                          <a:solidFill>
                            <a:srgbClr val="232323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u="heavy" dirty="0">
                          <a:solidFill>
                            <a:srgbClr val="232323"/>
                          </a:solidFill>
                          <a:uFill>
                            <a:solidFill>
                              <a:srgbClr val="1F60A0"/>
                            </a:solidFill>
                          </a:uFill>
                          <a:latin typeface="Trebuchet MS"/>
                          <a:cs typeface="Trebuchet MS"/>
                        </a:rPr>
                        <a:t>	</a:t>
                      </a:r>
                      <a:r>
                        <a:rPr sz="850" u="heavy" spc="-25" dirty="0">
                          <a:solidFill>
                            <a:srgbClr val="232323"/>
                          </a:solidFill>
                          <a:uFill>
                            <a:solidFill>
                              <a:srgbClr val="1F60A0"/>
                            </a:solidFill>
                          </a:uFill>
                          <a:latin typeface="Trebuchet MS"/>
                          <a:cs typeface="Trebuchet MS"/>
                        </a:rPr>
                        <a:t>(I)</a:t>
                      </a:r>
                      <a:r>
                        <a:rPr sz="850" u="heavy" spc="500" dirty="0">
                          <a:solidFill>
                            <a:srgbClr val="232323"/>
                          </a:solidFill>
                          <a:uFill>
                            <a:solidFill>
                              <a:srgbClr val="1F60A0"/>
                            </a:solidFill>
                          </a:uFill>
                          <a:latin typeface="Trebuchet MS"/>
                          <a:cs typeface="Trebuchet MS"/>
                        </a:rPr>
                        <a:t> 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762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644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5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850" spc="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end</a:t>
                      </a:r>
                      <a:r>
                        <a:rPr sz="850" spc="-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ef</a:t>
                      </a:r>
                      <a:r>
                        <a:rPr sz="850" spc="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8585" marR="317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632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93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111111"/>
                          </a:solidFill>
                          <a:latin typeface="Trebuchet MS"/>
                          <a:cs typeface="Trebuchet MS"/>
                        </a:rPr>
                        <a:t>2</a:t>
                      </a:r>
                      <a:r>
                        <a:rPr sz="850" spc="-25" dirty="0">
                          <a:solidFill>
                            <a:srgbClr val="424242"/>
                          </a:solidFill>
                          <a:latin typeface="Trebuchet MS"/>
                          <a:cs typeface="Trebuchet MS"/>
                        </a:rPr>
                        <a:t>”</a:t>
                      </a:r>
                      <a:r>
                        <a:rPr sz="850" spc="-25" dirty="0">
                          <a:solidFill>
                            <a:srgbClr val="111111"/>
                          </a:solidFill>
                          <a:latin typeface="Trebuchet MS"/>
                          <a:cs typeface="Trebuchet MS"/>
                        </a:rPr>
                        <a:t>0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8415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4629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50" dirty="0">
                          <a:solidFill>
                            <a:srgbClr val="131313"/>
                          </a:solidFill>
                          <a:latin typeface="Arial MT"/>
                          <a:cs typeface="Arial MT"/>
                        </a:rPr>
                        <a:t>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604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232323"/>
                          </a:solidFill>
                          <a:latin typeface="Trebuchet MS"/>
                          <a:cs typeface="Trebuchet MS"/>
                        </a:rPr>
                        <a:t>700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524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612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Impairment</a:t>
                      </a:r>
                      <a:r>
                        <a:rPr sz="850" spc="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April</a:t>
                      </a:r>
                      <a:r>
                        <a:rPr sz="850" spc="-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6839" marR="3175">
                        <a:lnSpc>
                          <a:spcPts val="1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367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430">
                        <a:lnSpc>
                          <a:spcPts val="1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29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33985" algn="ct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ts val="1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424242"/>
                          </a:solidFill>
                          <a:latin typeface="Consolas"/>
                          <a:cs typeface="Consolas"/>
                        </a:rPr>
                        <a:t>20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731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232323"/>
                          </a:solidFill>
                          <a:latin typeface="Trebuchet MS"/>
                          <a:cs typeface="Trebuchet MS"/>
                        </a:rPr>
                        <a:t>424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12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825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50" b="1" spc="-50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Impairment</a:t>
                      </a:r>
                      <a:r>
                        <a:rPr sz="850" b="1" spc="25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35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850" b="1" spc="-45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55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end</a:t>
                      </a:r>
                      <a:r>
                        <a:rPr sz="850" b="1" spc="-50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850" b="1" spc="-20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9525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7950" marR="317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367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Trebuchet MS"/>
                          <a:cs typeface="Trebuchet MS"/>
                        </a:rPr>
                        <a:t>20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952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7429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spc="-25" dirty="0">
                          <a:solidFill>
                            <a:srgbClr val="181818"/>
                          </a:solidFill>
                          <a:latin typeface="Consolas"/>
                          <a:cs typeface="Consolas"/>
                        </a:rPr>
                        <a:t>20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13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spc="-25" dirty="0">
                          <a:solidFill>
                            <a:srgbClr val="232323"/>
                          </a:solidFill>
                          <a:latin typeface="Arial MT"/>
                          <a:cs typeface="Arial MT"/>
                        </a:rPr>
                        <a:t>424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701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7620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boek</a:t>
                      </a:r>
                      <a:r>
                        <a:rPr sz="850" spc="-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va)ue</a:t>
                      </a:r>
                      <a:r>
                        <a:rPr sz="850" spc="-1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8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850" spc="-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09220" marR="317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265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11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4769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232323"/>
                          </a:solidFill>
                          <a:latin typeface="Arial MT"/>
                          <a:cs typeface="Arial MT"/>
                        </a:rPr>
                        <a:t>276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612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8890">
                        <a:lnSpc>
                          <a:spcPct val="100000"/>
                        </a:lnSpc>
                        <a:spcBef>
                          <a:spcPts val="295"/>
                        </a:spcBef>
                      </a:pPr>
                      <a:r>
                        <a:rPr sz="70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700" spc="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book</a:t>
                      </a:r>
                      <a:r>
                        <a:rPr sz="700" spc="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70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700" spc="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70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700" spc="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70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700">
                        <a:latin typeface="Arial MT"/>
                        <a:cs typeface="Arial MT"/>
                      </a:endParaRPr>
                    </a:p>
                  </a:txBody>
                  <a:tcPr marL="0" marR="0" marT="37465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18110" marR="317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266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06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11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6286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232323"/>
                          </a:solidFill>
                          <a:latin typeface="Consolas"/>
                          <a:cs typeface="Consolas"/>
                        </a:rPr>
                        <a:t>277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79C"/>
                      </a:solidFill>
                      <a:prstDash val="solid"/>
                    </a:lnT>
                    <a:lnB w="9525">
                      <a:solidFill>
                        <a:srgbClr val="4B70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</a:tbl>
          </a:graphicData>
        </a:graphic>
      </p:graphicFrame>
      <p:sp>
        <p:nvSpPr>
          <p:cNvPr id="9" name="object 9"/>
          <p:cNvSpPr/>
          <p:nvPr/>
        </p:nvSpPr>
        <p:spPr>
          <a:xfrm>
            <a:off x="838256" y="6537056"/>
            <a:ext cx="805180" cy="0"/>
          </a:xfrm>
          <a:custGeom>
            <a:avLst/>
            <a:gdLst/>
            <a:ahLst/>
            <a:cxnLst/>
            <a:rect l="l" t="t" r="r" b="b"/>
            <a:pathLst>
              <a:path w="805180">
                <a:moveTo>
                  <a:pt x="0" y="0"/>
                </a:moveTo>
                <a:lnTo>
                  <a:pt x="804725" y="0"/>
                </a:lnTo>
              </a:path>
            </a:pathLst>
          </a:custGeom>
          <a:ln w="15241">
            <a:solidFill>
              <a:srgbClr val="285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853308" y="6537056"/>
            <a:ext cx="183515" cy="0"/>
          </a:xfrm>
          <a:custGeom>
            <a:avLst/>
            <a:gdLst/>
            <a:ahLst/>
            <a:cxnLst/>
            <a:rect l="l" t="t" r="r" b="b"/>
            <a:pathLst>
              <a:path w="183514">
                <a:moveTo>
                  <a:pt x="0" y="0"/>
                </a:moveTo>
                <a:lnTo>
                  <a:pt x="182892" y="0"/>
                </a:lnTo>
              </a:path>
            </a:pathLst>
          </a:custGeom>
          <a:ln w="15241">
            <a:solidFill>
              <a:srgbClr val="285B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92533" y="5262871"/>
            <a:ext cx="5908040" cy="0"/>
          </a:xfrm>
          <a:custGeom>
            <a:avLst/>
            <a:gdLst/>
            <a:ahLst/>
            <a:cxnLst/>
            <a:rect l="l" t="t" r="r" b="b"/>
            <a:pathLst>
              <a:path w="5908040">
                <a:moveTo>
                  <a:pt x="0" y="0"/>
                </a:moveTo>
                <a:lnTo>
                  <a:pt x="5907419" y="0"/>
                </a:lnTo>
              </a:path>
            </a:pathLst>
          </a:custGeom>
          <a:ln w="15241">
            <a:solidFill>
              <a:srgbClr val="0857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0340" y="2824240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1F57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6436" y="2665729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1C5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3388" y="2366996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2357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86436" y="1766484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1F57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83388" y="1492137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57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517439" y="6578208"/>
            <a:ext cx="42674" cy="79255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901324" y="6419697"/>
            <a:ext cx="51819" cy="76207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98276" y="6575160"/>
            <a:ext cx="54867" cy="82303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477435" y="1667414"/>
            <a:ext cx="179844" cy="10973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3758436" y="6255090"/>
            <a:ext cx="112783" cy="82303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4517439" y="6255090"/>
            <a:ext cx="42674" cy="82303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6483531" y="3795120"/>
            <a:ext cx="140217" cy="73158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754096" y="758009"/>
            <a:ext cx="254381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90" dirty="0">
                <a:solidFill>
                  <a:srgbClr val="0852AA"/>
                </a:solidFill>
                <a:latin typeface="Arial MT"/>
                <a:cs typeface="Arial MT"/>
              </a:rPr>
              <a:t>F6.</a:t>
            </a:r>
            <a:r>
              <a:rPr sz="1300" spc="-85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55" dirty="0">
                <a:solidFill>
                  <a:srgbClr val="0852AA"/>
                </a:solidFill>
                <a:latin typeface="Arial MT"/>
                <a:cs typeface="Arial MT"/>
              </a:rPr>
              <a:t>Notes</a:t>
            </a:r>
            <a:r>
              <a:rPr sz="1300" spc="-3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2AA"/>
                </a:solidFill>
                <a:latin typeface="Arial MT"/>
                <a:cs typeface="Arial MT"/>
              </a:rPr>
              <a:t>to</a:t>
            </a:r>
            <a:r>
              <a:rPr sz="1300" spc="-45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852AA"/>
                </a:solidFill>
                <a:latin typeface="Arial MT"/>
                <a:cs typeface="Arial MT"/>
              </a:rPr>
              <a:t>the</a:t>
            </a:r>
            <a:r>
              <a:rPr sz="1300" spc="-45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52AA"/>
                </a:solidFill>
                <a:latin typeface="Arial MT"/>
                <a:cs typeface="Arial MT"/>
              </a:rPr>
              <a:t>financial</a:t>
            </a:r>
            <a:r>
              <a:rPr sz="1300" spc="2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52AA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405422" y="10006839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3066644" y="10009888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25252"/>
                </a:solidFill>
                <a:latin typeface="Arial MT"/>
                <a:cs typeface="Arial MT"/>
              </a:rPr>
              <a:t>57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801329" y="1558948"/>
            <a:ext cx="7048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31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March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95732" y="1761657"/>
            <a:ext cx="2470785" cy="620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540">
              <a:lnSpc>
                <a:spcPct val="112999"/>
              </a:lnSpc>
              <a:spcBef>
                <a:spcPts val="100"/>
              </a:spcBef>
            </a:pP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net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book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of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plant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and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machinery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comprises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of: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Right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of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use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not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subject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operating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leases: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130"/>
              </a:spcBef>
            </a:pP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Cost</a:t>
            </a:r>
            <a:endParaRPr sz="850">
              <a:latin typeface="Arial MT"/>
              <a:cs typeface="Arial MT"/>
            </a:endParaRPr>
          </a:p>
          <a:p>
            <a:pPr marL="20955">
              <a:lnSpc>
                <a:spcPct val="100000"/>
              </a:lnSpc>
              <a:spcBef>
                <a:spcPts val="204"/>
              </a:spcBef>
            </a:pP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Accumulated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depreciation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2F2F2F"/>
                </a:solidFill>
                <a:latin typeface="Arial MT"/>
                <a:cs typeface="Arial MT"/>
              </a:rPr>
              <a:t>imaairment</a:t>
            </a:r>
            <a:r>
              <a:rPr sz="850" spc="65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losses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98999" y="2531351"/>
            <a:ext cx="6089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Owned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assets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379744" y="1488836"/>
            <a:ext cx="2419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45" dirty="0">
                <a:solidFill>
                  <a:srgbClr val="3B3B3B"/>
                </a:solidFill>
                <a:latin typeface="Arial"/>
                <a:cs typeface="Arial"/>
              </a:rPr>
              <a:t>2025</a:t>
            </a:r>
            <a:endParaRPr sz="85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6421620" y="2039051"/>
            <a:ext cx="210185" cy="3365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78105">
              <a:lnSpc>
                <a:spcPct val="100000"/>
              </a:lnSpc>
              <a:spcBef>
                <a:spcPts val="305"/>
              </a:spcBef>
            </a:pPr>
            <a:r>
              <a:rPr sz="850" spc="-25" dirty="0">
                <a:solidFill>
                  <a:srgbClr val="3B3B3B"/>
                </a:solidFill>
                <a:latin typeface="Trebuchet MS"/>
                <a:cs typeface="Trebuchet MS"/>
              </a:rPr>
              <a:t>82</a:t>
            </a:r>
            <a:endParaRPr sz="85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(74)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434689" y="2525254"/>
            <a:ext cx="20066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116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59310" y="2680718"/>
            <a:ext cx="5906135" cy="615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34925" algn="r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124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80"/>
              </a:spcBef>
            </a:pPr>
            <a:endParaRPr sz="850">
              <a:latin typeface="Arial MT"/>
              <a:cs typeface="Arial MT"/>
            </a:endParaRPr>
          </a:p>
          <a:p>
            <a:pPr marL="16510" marR="5080" indent="-4445">
              <a:lnSpc>
                <a:spcPct val="101200"/>
              </a:lnSpc>
            </a:pP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Depreciation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impairment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charges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relating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right-of-use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assets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were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£4m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£nil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respectively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the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year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(2024: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£14m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depreciation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£23m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impairment).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67200" y="7186090"/>
            <a:ext cx="5913120" cy="127190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88595" marR="5080" indent="-176530">
              <a:lnSpc>
                <a:spcPct val="101200"/>
              </a:lnSpc>
              <a:spcBef>
                <a:spcPts val="85"/>
              </a:spcBef>
            </a:pPr>
            <a:r>
              <a:rPr sz="850" dirty="0">
                <a:solidFill>
                  <a:srgbClr val="6E6E6E"/>
                </a:solidFill>
                <a:latin typeface="Arial MT"/>
                <a:cs typeface="Arial MT"/>
              </a:rPr>
              <a:t>(i)</a:t>
            </a:r>
            <a:r>
              <a:rPr sz="850" spc="470" dirty="0">
                <a:solidFill>
                  <a:srgbClr val="6E6E6E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Included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 the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83838"/>
                </a:solidFill>
                <a:latin typeface="Arial MT"/>
                <a:cs typeface="Arial MT"/>
              </a:rPr>
              <a:t>above</a:t>
            </a:r>
            <a:r>
              <a:rPr sz="850" spc="-3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net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book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83838"/>
                </a:solidFill>
                <a:latin typeface="Arial MT"/>
                <a:cs typeface="Arial MT"/>
              </a:rPr>
              <a:t>value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83838"/>
                </a:solidFill>
                <a:latin typeface="Arial MT"/>
                <a:cs typeface="Arial MT"/>
              </a:rPr>
              <a:t>loans</a:t>
            </a:r>
            <a:r>
              <a:rPr sz="850" spc="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83838"/>
                </a:solidFill>
                <a:latin typeface="Arial MT"/>
                <a:cs typeface="Arial MT"/>
              </a:rPr>
              <a:t>subsidiary</a:t>
            </a:r>
            <a:r>
              <a:rPr sz="85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undertakings</a:t>
            </a:r>
            <a:r>
              <a:rPr sz="850" spc="7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at</a:t>
            </a:r>
            <a:r>
              <a:rPr sz="85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83838"/>
                </a:solidFill>
                <a:latin typeface="Arial MT"/>
                <a:cs typeface="Arial MT"/>
              </a:rPr>
              <a:t>31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83838"/>
                </a:solidFill>
                <a:latin typeface="Arial MT"/>
                <a:cs typeface="Arial MT"/>
              </a:rPr>
              <a:t>March</a:t>
            </a:r>
            <a:r>
              <a:rPr sz="850" spc="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83838"/>
                </a:solidFill>
                <a:latin typeface="Arial MT"/>
                <a:cs typeface="Arial MT"/>
              </a:rPr>
              <a:t>2025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83838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83838"/>
                </a:solidFill>
                <a:latin typeface="Arial MT"/>
                <a:cs typeface="Arial MT"/>
              </a:rPr>
              <a:t>loans</a:t>
            </a:r>
            <a:r>
              <a:rPr sz="850" spc="-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83838"/>
                </a:solidFill>
                <a:latin typeface="Arial MT"/>
                <a:cs typeface="Arial MT"/>
              </a:rPr>
              <a:t>£11m</a:t>
            </a:r>
            <a:r>
              <a:rPr sz="850" spc="-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83838"/>
                </a:solidFill>
                <a:latin typeface="Arial MT"/>
                <a:cs typeface="Arial MT"/>
              </a:rPr>
              <a:t>(2024:</a:t>
            </a:r>
            <a:r>
              <a:rPr sz="85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83838"/>
                </a:solidFill>
                <a:latin typeface="Arial MT"/>
                <a:cs typeface="Arial MT"/>
              </a:rPr>
              <a:t>£11m)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232323"/>
                </a:solidFill>
                <a:latin typeface="Arial MT"/>
                <a:cs typeface="Arial MT"/>
              </a:rPr>
              <a:t>which</a:t>
            </a:r>
            <a:r>
              <a:rPr sz="850" spc="-25" dirty="0">
                <a:solidFill>
                  <a:srgbClr val="232323"/>
                </a:solidFill>
                <a:latin typeface="Arial MT"/>
                <a:cs typeface="Arial MT"/>
              </a:rPr>
              <a:t> are </a:t>
            </a:r>
            <a:r>
              <a:rPr sz="850" spc="-60" dirty="0">
                <a:solidFill>
                  <a:srgbClr val="383838"/>
                </a:solidFill>
                <a:latin typeface="Arial MT"/>
                <a:cs typeface="Arial MT"/>
              </a:rPr>
              <a:t>non-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interest</a:t>
            </a:r>
            <a:r>
              <a:rPr sz="850" spc="5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bearing</a:t>
            </a:r>
            <a:r>
              <a:rPr sz="850" spc="2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83838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83838"/>
                </a:solidFill>
                <a:latin typeface="Arial MT"/>
                <a:cs typeface="Arial MT"/>
              </a:rPr>
              <a:t>have</a:t>
            </a:r>
            <a:r>
              <a:rPr sz="85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83838"/>
                </a:solidFill>
                <a:latin typeface="Arial MT"/>
                <a:cs typeface="Arial MT"/>
              </a:rPr>
              <a:t>no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fixed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83838"/>
                </a:solidFill>
                <a:latin typeface="Arial MT"/>
                <a:cs typeface="Arial MT"/>
              </a:rPr>
              <a:t>repayment</a:t>
            </a:r>
            <a:r>
              <a:rPr sz="850" spc="8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date.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850">
              <a:latin typeface="Arial MT"/>
              <a:cs typeface="Arial MT"/>
            </a:endParaRPr>
          </a:p>
          <a:p>
            <a:pPr marL="192405" marR="8890" indent="-174625">
              <a:lnSpc>
                <a:spcPts val="1010"/>
              </a:lnSpc>
            </a:pP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fii}</a:t>
            </a:r>
            <a:r>
              <a:rPr sz="850" spc="2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83838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83838"/>
                </a:solidFill>
                <a:latin typeface="Arial MT"/>
                <a:cs typeface="Arial MT"/>
              </a:rPr>
              <a:t>27</a:t>
            </a:r>
            <a:r>
              <a:rPr sz="850" spc="-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83838"/>
                </a:solidFill>
                <a:latin typeface="Arial MT"/>
                <a:cs typeface="Arial MT"/>
              </a:rPr>
              <a:t>February</a:t>
            </a:r>
            <a:r>
              <a:rPr sz="850" spc="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83838"/>
                </a:solidFill>
                <a:latin typeface="Arial MT"/>
                <a:cs typeface="Arial MT"/>
              </a:rPr>
              <a:t>2025,</a:t>
            </a:r>
            <a:r>
              <a:rPr sz="850" spc="-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83838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83838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International</a:t>
            </a:r>
            <a:r>
              <a:rPr sz="850" spc="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(India)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Limited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83838"/>
                </a:solidFill>
                <a:latin typeface="Arial MT"/>
                <a:cs typeface="Arial MT"/>
              </a:rPr>
              <a:t>repurchased</a:t>
            </a:r>
            <a:r>
              <a:rPr sz="850" spc="6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83838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83838"/>
                </a:solidFill>
                <a:latin typeface="Arial MT"/>
                <a:cs typeface="Arial MT"/>
              </a:rPr>
              <a:t> portion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of 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its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83838"/>
                </a:solidFill>
                <a:latin typeface="Arial MT"/>
                <a:cs typeface="Arial MT"/>
              </a:rPr>
              <a:t>own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83838"/>
                </a:solidFill>
                <a:latin typeface="Arial MT"/>
                <a:cs typeface="Arial MT"/>
              </a:rPr>
              <a:t>shares</a:t>
            </a:r>
            <a:r>
              <a:rPr sz="850" spc="1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83838"/>
                </a:solidFill>
                <a:latin typeface="Arial MT"/>
                <a:cs typeface="Arial MT"/>
              </a:rPr>
              <a:t>from</a:t>
            </a:r>
            <a:r>
              <a:rPr sz="850" spc="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83838"/>
                </a:solidFill>
                <a:latin typeface="Arial MT"/>
                <a:cs typeface="Arial MT"/>
              </a:rPr>
              <a:t>Company.</a:t>
            </a:r>
            <a:r>
              <a:rPr sz="850" spc="5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83838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45454"/>
                </a:solidFill>
                <a:latin typeface="Arial MT"/>
                <a:cs typeface="Arial MT"/>
              </a:rPr>
              <a:t>cost</a:t>
            </a:r>
            <a:r>
              <a:rPr sz="850" spc="-25" dirty="0">
                <a:solidFill>
                  <a:srgbClr val="54545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of </a:t>
            </a:r>
            <a:r>
              <a:rPr sz="850" spc="-90" dirty="0">
                <a:solidFill>
                  <a:srgbClr val="383838"/>
                </a:solidFill>
                <a:latin typeface="Arial MT"/>
                <a:cs typeface="Arial MT"/>
              </a:rPr>
              <a:t>shares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83838"/>
                </a:solidFill>
                <a:latin typeface="Arial MT"/>
                <a:cs typeface="Arial MT"/>
              </a:rPr>
              <a:t>repurchased</a:t>
            </a:r>
            <a:r>
              <a:rPr sz="850" spc="5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83838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included</a:t>
            </a:r>
            <a:r>
              <a:rPr sz="8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83838"/>
                </a:solidFill>
                <a:latin typeface="Arial MT"/>
                <a:cs typeface="Arial MT"/>
              </a:rPr>
              <a:t>within</a:t>
            </a:r>
            <a:r>
              <a:rPr sz="850" spc="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disposal.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00"/>
              </a:spcBef>
            </a:pP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</a:pP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(iii)</a:t>
            </a:r>
            <a:r>
              <a:rPr sz="850" spc="7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83838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83838"/>
                </a:solidFill>
                <a:latin typeface="Arial MT"/>
                <a:cs typeface="Arial MT"/>
              </a:rPr>
              <a:t>Company's</a:t>
            </a:r>
            <a:r>
              <a:rPr sz="850" spc="7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83838"/>
                </a:solidFill>
                <a:latin typeface="Arial MT"/>
                <a:cs typeface="Arial MT"/>
              </a:rPr>
              <a:t>shares</a:t>
            </a:r>
            <a:r>
              <a:rPr sz="850" spc="1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subsidiary</a:t>
            </a:r>
            <a:r>
              <a:rPr sz="850" spc="2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83838"/>
                </a:solidFill>
                <a:latin typeface="Arial MT"/>
                <a:cs typeface="Arial MT"/>
              </a:rPr>
              <a:t>undertakings</a:t>
            </a:r>
            <a:r>
              <a:rPr sz="850" spc="5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83838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33333"/>
                </a:solidFill>
                <a:latin typeface="Arial MT"/>
                <a:cs typeface="Arial MT"/>
              </a:rPr>
              <a:t>listed</a:t>
            </a:r>
            <a:r>
              <a:rPr sz="850" spc="-7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33333"/>
                </a:solidFill>
                <a:latin typeface="Arial MT"/>
                <a:cs typeface="Arial MT"/>
              </a:rPr>
              <a:t>in</a:t>
            </a:r>
            <a:r>
              <a:rPr sz="850" spc="-6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33333"/>
                </a:solidFill>
                <a:latin typeface="Arial MT"/>
                <a:cs typeface="Arial MT"/>
              </a:rPr>
              <a:t>Note</a:t>
            </a: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33333"/>
                </a:solidFill>
                <a:latin typeface="Arial MT"/>
                <a:cs typeface="Arial MT"/>
              </a:rPr>
              <a:t>3t.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0"/>
              </a:spcBef>
            </a:pPr>
            <a:endParaRPr sz="850">
              <a:latin typeface="Arial MT"/>
              <a:cs typeface="Arial MT"/>
            </a:endParaRPr>
          </a:p>
          <a:p>
            <a:pPr marL="13970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solidFill>
                  <a:srgbClr val="0756AF"/>
                </a:solidFill>
                <a:latin typeface="Arial MT"/>
                <a:cs typeface="Arial MT"/>
              </a:rPr>
              <a:t>11.</a:t>
            </a:r>
            <a:r>
              <a:rPr sz="1000" spc="490" dirty="0">
                <a:solidFill>
                  <a:srgbClr val="0756A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756AF"/>
                </a:solidFill>
                <a:latin typeface="Arial MT"/>
                <a:cs typeface="Arial MT"/>
              </a:rPr>
              <a:t>Other</a:t>
            </a:r>
            <a:r>
              <a:rPr sz="1000" spc="65" dirty="0">
                <a:solidFill>
                  <a:srgbClr val="0756A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756AF"/>
                </a:solidFill>
                <a:latin typeface="Arial MT"/>
                <a:cs typeface="Arial MT"/>
              </a:rPr>
              <a:t>non-current</a:t>
            </a:r>
            <a:r>
              <a:rPr sz="1000" spc="140" dirty="0">
                <a:solidFill>
                  <a:srgbClr val="0756A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756AF"/>
                </a:solidFill>
                <a:latin typeface="Arial MT"/>
                <a:cs typeface="Arial MT"/>
              </a:rPr>
              <a:t>assets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813521" y="8673655"/>
            <a:ext cx="7016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at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31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March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5696946" y="8603545"/>
            <a:ext cx="255904" cy="283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15"/>
              </a:lnSpc>
              <a:spcBef>
                <a:spcPts val="100"/>
              </a:spcBef>
            </a:pPr>
            <a:r>
              <a:rPr sz="850" b="1" spc="-20" dirty="0">
                <a:solidFill>
                  <a:srgbClr val="212121"/>
                </a:solidFill>
                <a:latin typeface="Arial"/>
                <a:cs typeface="Arial"/>
              </a:rPr>
              <a:t>2025</a:t>
            </a:r>
            <a:endParaRPr sz="850">
              <a:latin typeface="Arial"/>
              <a:cs typeface="Arial"/>
            </a:endParaRPr>
          </a:p>
          <a:p>
            <a:pPr marL="92710">
              <a:lnSpc>
                <a:spcPts val="1015"/>
              </a:lnSpc>
            </a:pPr>
            <a:r>
              <a:rPr sz="850" spc="-25" dirty="0">
                <a:solidFill>
                  <a:srgbClr val="212121"/>
                </a:solidFill>
                <a:latin typeface="Trebuchet MS"/>
                <a:cs typeface="Trebuchet MS"/>
              </a:rPr>
              <a:t>Em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65311" y="8870268"/>
            <a:ext cx="5243195" cy="483234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R="65405" algn="r">
              <a:lnSpc>
                <a:spcPct val="100000"/>
              </a:lnSpc>
              <a:spcBef>
                <a:spcPts val="204"/>
              </a:spcBef>
              <a:tabLst>
                <a:tab pos="4999990" algn="l"/>
              </a:tabLst>
            </a:pPr>
            <a:r>
              <a:rPr sz="850" spc="-60" dirty="0">
                <a:solidFill>
                  <a:srgbClr val="2A2A2A"/>
                </a:solidFill>
                <a:latin typeface="Arial MT"/>
                <a:cs typeface="Arial MT"/>
              </a:rPr>
              <a:t>Capital</a:t>
            </a:r>
            <a:r>
              <a:rPr sz="850" spc="10" dirty="0">
                <a:solidFill>
                  <a:srgbClr val="2A2A2A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advances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	</a:t>
            </a:r>
            <a:r>
              <a:rPr sz="850" spc="-35" dirty="0">
                <a:solidFill>
                  <a:srgbClr val="212121"/>
                </a:solidFill>
                <a:latin typeface="Consolas"/>
                <a:cs typeface="Consolas"/>
              </a:rPr>
              <a:t>14</a:t>
            </a:r>
            <a:endParaRPr sz="850">
              <a:latin typeface="Consolas"/>
              <a:cs typeface="Consolas"/>
            </a:endParaRPr>
          </a:p>
          <a:p>
            <a:pPr marR="62865" algn="r">
              <a:lnSpc>
                <a:spcPct val="100000"/>
              </a:lnSpc>
              <a:spcBef>
                <a:spcPts val="110"/>
              </a:spcBef>
            </a:pPr>
            <a:r>
              <a:rPr sz="850" spc="-25" dirty="0">
                <a:solidFill>
                  <a:srgbClr val="212121"/>
                </a:solidFill>
                <a:latin typeface="Arial MT"/>
                <a:cs typeface="Arial MT"/>
              </a:rPr>
              <a:t>14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325"/>
              </a:spcBef>
            </a:pP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Capital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advances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represent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advances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paid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suppliers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purchase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or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construction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property,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plant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212121"/>
                </a:solidFill>
                <a:latin typeface="Arial MT"/>
                <a:cs typeface="Arial MT"/>
              </a:rPr>
              <a:t>equipment.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6406757" y="8603545"/>
            <a:ext cx="234315" cy="286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35" dirty="0">
                <a:solidFill>
                  <a:srgbClr val="3F3F3F"/>
                </a:solidFill>
                <a:latin typeface="Trebuchet MS"/>
                <a:cs typeface="Trebuchet MS"/>
              </a:rPr>
              <a:t>2024</a:t>
            </a:r>
            <a:endParaRPr sz="850">
              <a:latin typeface="Trebuchet MS"/>
              <a:cs typeface="Trebuchet MS"/>
            </a:endParaRPr>
          </a:p>
          <a:p>
            <a:pPr marL="80645">
              <a:lnSpc>
                <a:spcPct val="100000"/>
              </a:lnSpc>
              <a:spcBef>
                <a:spcPts val="10"/>
              </a:spcBef>
            </a:pPr>
            <a:r>
              <a:rPr sz="850" spc="-25" dirty="0">
                <a:solidFill>
                  <a:srgbClr val="3F3F3F"/>
                </a:solidFill>
                <a:latin typeface="Trebuchet MS"/>
                <a:cs typeface="Trebuchet MS"/>
              </a:rPr>
              <a:t>Em</a:t>
            </a:r>
            <a:endParaRPr sz="8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4120" y="9882554"/>
            <a:ext cx="7297402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9857" y="4365149"/>
            <a:ext cx="5889132" cy="426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1072" y="1261991"/>
            <a:ext cx="7269968" cy="18289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759002" y="9457318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23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68148" y="9314048"/>
            <a:ext cx="5877560" cy="0"/>
          </a:xfrm>
          <a:custGeom>
            <a:avLst/>
            <a:gdLst/>
            <a:ahLst/>
            <a:cxnLst/>
            <a:rect l="l" t="t" r="r" b="b"/>
            <a:pathLst>
              <a:path w="5877559">
                <a:moveTo>
                  <a:pt x="0" y="0"/>
                </a:moveTo>
                <a:lnTo>
                  <a:pt x="5876937" y="0"/>
                </a:lnTo>
              </a:path>
            </a:pathLst>
          </a:custGeom>
          <a:ln w="15241">
            <a:solidFill>
              <a:srgbClr val="3464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68148" y="8875094"/>
            <a:ext cx="5877560" cy="0"/>
          </a:xfrm>
          <a:custGeom>
            <a:avLst/>
            <a:gdLst/>
            <a:ahLst/>
            <a:cxnLst/>
            <a:rect l="l" t="t" r="r" b="b"/>
            <a:pathLst>
              <a:path w="5877559">
                <a:moveTo>
                  <a:pt x="0" y="0"/>
                </a:moveTo>
                <a:lnTo>
                  <a:pt x="5876937" y="0"/>
                </a:lnTo>
              </a:path>
            </a:pathLst>
          </a:custGeom>
          <a:ln w="15241">
            <a:solidFill>
              <a:srgbClr val="1860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65100" y="8600749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1860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755954" y="5624094"/>
            <a:ext cx="5889625" cy="21590"/>
            <a:chOff x="755954" y="5624094"/>
            <a:chExt cx="5889625" cy="21590"/>
          </a:xfrm>
        </p:grpSpPr>
        <p:sp>
          <p:nvSpPr>
            <p:cNvPr id="10" name="object 10"/>
            <p:cNvSpPr/>
            <p:nvPr/>
          </p:nvSpPr>
          <p:spPr>
            <a:xfrm>
              <a:off x="755954" y="5640860"/>
              <a:ext cx="5889625" cy="0"/>
            </a:xfrm>
            <a:custGeom>
              <a:avLst/>
              <a:gdLst/>
              <a:ahLst/>
              <a:cxnLst/>
              <a:rect l="l" t="t" r="r" b="b"/>
              <a:pathLst>
                <a:path w="5889625">
                  <a:moveTo>
                    <a:pt x="0" y="0"/>
                  </a:moveTo>
                  <a:lnTo>
                    <a:pt x="5889130" y="0"/>
                  </a:lnTo>
                </a:path>
              </a:pathLst>
            </a:custGeom>
            <a:ln w="9144">
              <a:solidFill>
                <a:srgbClr val="2B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59002" y="5628667"/>
              <a:ext cx="5883275" cy="0"/>
            </a:xfrm>
            <a:custGeom>
              <a:avLst/>
              <a:gdLst/>
              <a:ahLst/>
              <a:cxnLst/>
              <a:rect l="l" t="t" r="r" b="b"/>
              <a:pathLst>
                <a:path w="5883275">
                  <a:moveTo>
                    <a:pt x="0" y="0"/>
                  </a:moveTo>
                  <a:lnTo>
                    <a:pt x="5883034" y="0"/>
                  </a:lnTo>
                </a:path>
              </a:pathLst>
            </a:custGeom>
            <a:ln w="9144">
              <a:solidFill>
                <a:srgbClr val="2B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768148" y="5494542"/>
            <a:ext cx="5877560" cy="0"/>
          </a:xfrm>
          <a:custGeom>
            <a:avLst/>
            <a:gdLst/>
            <a:ahLst/>
            <a:cxnLst/>
            <a:rect l="l" t="t" r="r" b="b"/>
            <a:pathLst>
              <a:path w="5877559">
                <a:moveTo>
                  <a:pt x="0" y="0"/>
                </a:moveTo>
                <a:lnTo>
                  <a:pt x="5876937" y="0"/>
                </a:lnTo>
              </a:path>
            </a:pathLst>
          </a:custGeom>
          <a:ln w="9144">
            <a:solidFill>
              <a:srgbClr val="2B6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59002" y="4189874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28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68148" y="4046604"/>
            <a:ext cx="5877560" cy="0"/>
          </a:xfrm>
          <a:custGeom>
            <a:avLst/>
            <a:gdLst/>
            <a:ahLst/>
            <a:cxnLst/>
            <a:rect l="l" t="t" r="r" b="b"/>
            <a:pathLst>
              <a:path w="5877559">
                <a:moveTo>
                  <a:pt x="0" y="0"/>
                </a:moveTo>
                <a:lnTo>
                  <a:pt x="5876937" y="0"/>
                </a:lnTo>
              </a:path>
            </a:pathLst>
          </a:custGeom>
          <a:ln w="15241">
            <a:solidFill>
              <a:srgbClr val="28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752906" y="2894351"/>
          <a:ext cx="5971540" cy="8604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028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559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94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318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70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73990">
                <a:tc>
                  <a:txBody>
                    <a:bodyPr/>
                    <a:lstStyle/>
                    <a:p>
                      <a:pPr marR="141605" algn="r">
                        <a:lnSpc>
                          <a:spcPts val="960"/>
                        </a:lnSpc>
                        <a:spcBef>
                          <a:spcPts val="315"/>
                        </a:spcBef>
                      </a:pPr>
                      <a:r>
                        <a:rPr sz="850" b="1" spc="-1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Accelerated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6850" algn="r">
                        <a:lnSpc>
                          <a:spcPts val="960"/>
                        </a:lnSpc>
                        <a:spcBef>
                          <a:spcPts val="315"/>
                        </a:spcBef>
                      </a:pPr>
                      <a:r>
                        <a:rPr sz="850" b="1" spc="-1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Retirement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 rowSpan="2"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rowSpan="2"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8270">
                <a:tc>
                  <a:txBody>
                    <a:bodyPr/>
                    <a:lstStyle/>
                    <a:p>
                      <a:pPr marL="37465">
                        <a:lnSpc>
                          <a:spcPts val="555"/>
                        </a:lnSpc>
                        <a:spcBef>
                          <a:spcPts val="355"/>
                        </a:spcBef>
                        <a:tabLst>
                          <a:tab pos="2512695" algn="l"/>
                        </a:tabLst>
                      </a:pPr>
                      <a:r>
                        <a:rPr sz="850" b="1" spc="-20" dirty="0">
                          <a:solidFill>
                            <a:srgbClr val="4B4B4B"/>
                          </a:solidFill>
                          <a:latin typeface="Calibri"/>
                          <a:cs typeface="Calibri"/>
                        </a:rPr>
                        <a:t>20Z5</a:t>
                      </a:r>
                      <a:r>
                        <a:rPr sz="850" b="1" dirty="0">
                          <a:solidFill>
                            <a:srgbClr val="4B4B4B"/>
                          </a:solidFill>
                          <a:latin typeface="Calibri"/>
                          <a:cs typeface="Calibri"/>
                        </a:rPr>
                        <a:t>	</a:t>
                      </a:r>
                      <a:r>
                        <a:rPr sz="1275" spc="-37" baseline="26143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endParaRPr sz="1275" baseline="26143">
                        <a:latin typeface="Arial MT"/>
                        <a:cs typeface="Arial MT"/>
                      </a:endParaRPr>
                    </a:p>
                  </a:txBody>
                  <a:tcPr marL="0" marR="0" marT="45085" marB="0"/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915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gridSpan="3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7175">
                <a:tc>
                  <a:txBody>
                    <a:bodyPr/>
                    <a:lstStyle/>
                    <a:p>
                      <a:pPr marR="143510" algn="r">
                        <a:lnSpc>
                          <a:spcPts val="990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depreciation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9230" algn="r">
                        <a:lnSpc>
                          <a:spcPts val="990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obligations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2095" algn="r">
                        <a:lnSpc>
                          <a:spcPts val="1010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0515" algn="r">
                        <a:lnSpc>
                          <a:spcPts val="1010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Cambria"/>
                          <a:cs typeface="Cambria"/>
                        </a:rPr>
                        <a:t>Other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1010"/>
                        </a:lnSpc>
                      </a:pPr>
                      <a:r>
                        <a:rPr sz="850" b="1" spc="-1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marL="3619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J</a:t>
                      </a:r>
                      <a:r>
                        <a:rPr sz="850" spc="10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April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B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4447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61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B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0670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Trebuchet MS"/>
                          <a:cs typeface="Trebuchet MS"/>
                        </a:rPr>
                        <a:t>42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B60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112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B60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9065">
                <a:tc>
                  <a:txBody>
                    <a:bodyPr/>
                    <a:lstStyle/>
                    <a:p>
                      <a:pPr marL="36830">
                        <a:lnSpc>
                          <a:spcPts val="980"/>
                        </a:lnSpc>
                        <a:spcBef>
                          <a:spcPts val="20"/>
                        </a:spcBef>
                        <a:tabLst>
                          <a:tab pos="2546350" algn="l"/>
                        </a:tabLst>
                      </a:pPr>
                      <a:r>
                        <a:rPr sz="850" spc="-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Credited/(Charged)</a:t>
                      </a:r>
                      <a:r>
                        <a:rPr sz="850" spc="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4t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182245" algn="r">
                        <a:lnSpc>
                          <a:spcPts val="98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Consolas"/>
                          <a:cs typeface="Consolas"/>
                        </a:rPr>
                        <a:t>2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43840" algn="r">
                        <a:lnSpc>
                          <a:spcPts val="98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307340" algn="r">
                        <a:lnSpc>
                          <a:spcPts val="980"/>
                        </a:lnSpc>
                        <a:spcBef>
                          <a:spcPts val="20"/>
                        </a:spcBef>
                      </a:pP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(21)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ts val="930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46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6" name="object 16"/>
          <p:cNvSpPr/>
          <p:nvPr/>
        </p:nvSpPr>
        <p:spPr>
          <a:xfrm>
            <a:off x="752906" y="2424914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28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62050" y="2281644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8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62050" y="2132278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8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62050" y="1838121"/>
            <a:ext cx="5880100" cy="30480"/>
          </a:xfrm>
          <a:custGeom>
            <a:avLst/>
            <a:gdLst/>
            <a:ahLst/>
            <a:cxnLst/>
            <a:rect l="l" t="t" r="r" b="b"/>
            <a:pathLst>
              <a:path w="5880100" h="30480">
                <a:moveTo>
                  <a:pt x="5879985" y="15240"/>
                </a:moveTo>
                <a:lnTo>
                  <a:pt x="5876937" y="15240"/>
                </a:lnTo>
                <a:lnTo>
                  <a:pt x="5876937" y="0"/>
                </a:lnTo>
                <a:lnTo>
                  <a:pt x="3048" y="0"/>
                </a:lnTo>
                <a:lnTo>
                  <a:pt x="3048" y="15240"/>
                </a:lnTo>
                <a:lnTo>
                  <a:pt x="0" y="15240"/>
                </a:lnTo>
                <a:lnTo>
                  <a:pt x="0" y="30480"/>
                </a:lnTo>
                <a:lnTo>
                  <a:pt x="5879985" y="30480"/>
                </a:lnTo>
                <a:lnTo>
                  <a:pt x="5879985" y="15240"/>
                </a:lnTo>
                <a:close/>
              </a:path>
            </a:pathLst>
          </a:custGeom>
          <a:solidFill>
            <a:srgbClr val="2860A0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0" name="object 2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55954" y="2328892"/>
            <a:ext cx="1877694" cy="7315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926276" y="2328892"/>
            <a:ext cx="1895983" cy="73158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359122" y="3508580"/>
            <a:ext cx="51819" cy="73158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169944" y="3508580"/>
            <a:ext cx="45723" cy="73158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786436" y="8922344"/>
            <a:ext cx="2127647" cy="454195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761107" y="2039306"/>
            <a:ext cx="832159" cy="73158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986863" y="2179527"/>
            <a:ext cx="1639934" cy="231670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5764155" y="8782122"/>
            <a:ext cx="134121" cy="73158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459146" y="8782122"/>
            <a:ext cx="134121" cy="76207"/>
          </a:xfrm>
          <a:prstGeom prst="rect">
            <a:avLst/>
          </a:prstGeom>
        </p:spPr>
      </p:pic>
      <p:sp>
        <p:nvSpPr>
          <p:cNvPr id="29" name="object 29"/>
          <p:cNvSpPr txBox="1"/>
          <p:nvPr/>
        </p:nvSpPr>
        <p:spPr>
          <a:xfrm>
            <a:off x="735807" y="773250"/>
            <a:ext cx="254127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9AA"/>
                </a:solidFill>
                <a:latin typeface="Arial MT"/>
                <a:cs typeface="Arial MT"/>
              </a:rPr>
              <a:t>F6.</a:t>
            </a:r>
            <a:r>
              <a:rPr sz="1300" spc="-1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60" dirty="0">
                <a:solidFill>
                  <a:srgbClr val="0C59AA"/>
                </a:solidFill>
                <a:latin typeface="Arial MT"/>
                <a:cs typeface="Arial MT"/>
              </a:rPr>
              <a:t>Notes</a:t>
            </a:r>
            <a:r>
              <a:rPr sz="1300" spc="-2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59AA"/>
                </a:solidFill>
                <a:latin typeface="Arial MT"/>
                <a:cs typeface="Arial MT"/>
              </a:rPr>
              <a:t>to</a:t>
            </a:r>
            <a:r>
              <a:rPr sz="1300" spc="-4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9AA"/>
                </a:solidFill>
                <a:latin typeface="Arial MT"/>
                <a:cs typeface="Arial MT"/>
              </a:rPr>
              <a:t>the</a:t>
            </a:r>
            <a:r>
              <a:rPr sz="1300" spc="-2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9AA"/>
                </a:solidFill>
                <a:latin typeface="Arial MT"/>
                <a:cs typeface="Arial MT"/>
              </a:rPr>
              <a:t>financial</a:t>
            </a:r>
            <a:r>
              <a:rPr sz="1300" spc="2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C59AA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405422" y="10006839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3066644" y="10009888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8" name="object 4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25252"/>
                </a:solidFill>
                <a:latin typeface="Arial MT"/>
                <a:cs typeface="Arial MT"/>
              </a:rPr>
              <a:t>58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735520" y="1378336"/>
            <a:ext cx="3657600" cy="485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dirty="0">
                <a:solidFill>
                  <a:srgbClr val="0E60AC"/>
                </a:solidFill>
                <a:latin typeface="Arial MT"/>
                <a:cs typeface="Arial MT"/>
              </a:rPr>
              <a:t>12.</a:t>
            </a:r>
            <a:r>
              <a:rPr sz="1000" spc="409" dirty="0">
                <a:solidFill>
                  <a:srgbClr val="0E60A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E60AC"/>
                </a:solidFill>
                <a:latin typeface="Arial MT"/>
                <a:cs typeface="Arial MT"/>
              </a:rPr>
              <a:t>Deferred</a:t>
            </a:r>
            <a:r>
              <a:rPr sz="1000" spc="60" dirty="0">
                <a:solidFill>
                  <a:srgbClr val="0E60AC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E60AC"/>
                </a:solidFill>
                <a:latin typeface="Arial MT"/>
                <a:cs typeface="Arial MT"/>
              </a:rPr>
              <a:t>tax</a:t>
            </a:r>
            <a:r>
              <a:rPr sz="1000" spc="25" dirty="0">
                <a:solidFill>
                  <a:srgbClr val="0E60AC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E60AC"/>
                </a:solidFill>
                <a:latin typeface="Arial MT"/>
                <a:cs typeface="Arial MT"/>
              </a:rPr>
              <a:t>assets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45"/>
              </a:spcBef>
            </a:pPr>
            <a:endParaRPr sz="100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</a:pP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following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64646"/>
                </a:solidFill>
                <a:latin typeface="Arial MT"/>
                <a:cs typeface="Arial MT"/>
              </a:rPr>
              <a:t>analysis</a:t>
            </a:r>
            <a:r>
              <a:rPr sz="850" spc="10" dirty="0">
                <a:solidFill>
                  <a:srgbClr val="464646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balances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balance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sheet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purposes: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776942" y="1921694"/>
            <a:ext cx="7105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74551" y="2135074"/>
            <a:ext cx="8375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662907" y="1860727"/>
            <a:ext cx="2419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370091" y="1860727"/>
            <a:ext cx="2343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37676" y="2616704"/>
            <a:ext cx="58985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following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major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liabilities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recognised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Company,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the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movements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thereon,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during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current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77504" y="3775053"/>
            <a:ext cx="14331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Charged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comprehensive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3670882" y="4396905"/>
            <a:ext cx="5073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'Retirement</a:t>
            </a:r>
            <a:endParaRPr sz="850">
              <a:latin typeface="Arial MT"/>
              <a:cs typeface="Arial MT"/>
            </a:endParaRPr>
          </a:p>
        </p:txBody>
      </p:sp>
      <p:graphicFrame>
        <p:nvGraphicFramePr>
          <p:cNvPr id="38" name="object 38"/>
          <p:cNvGraphicFramePr>
            <a:graphicFrameLocks noGrp="1"/>
          </p:cNvGraphicFramePr>
          <p:nvPr/>
        </p:nvGraphicFramePr>
        <p:xfrm>
          <a:off x="752906" y="4550908"/>
          <a:ext cx="5971540" cy="805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827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26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489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70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55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769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6555">
                <a:tc>
                  <a:txBody>
                    <a:bodyPr/>
                    <a:lstStyle/>
                    <a:p>
                      <a:pPr marL="39370">
                        <a:lnSpc>
                          <a:spcPct val="100000"/>
                        </a:lnSpc>
                        <a:spcBef>
                          <a:spcPts val="350"/>
                        </a:spcBef>
                      </a:pP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ts val="935"/>
                        </a:lnSpc>
                      </a:pPr>
                      <a:r>
                        <a:rPr sz="85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Accelerated</a:t>
                      </a:r>
                      <a:r>
                        <a:rPr sz="850" spc="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R="144145" algn="r">
                        <a:lnSpc>
                          <a:spcPts val="1015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depreciation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ts val="935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R="226060" algn="r">
                        <a:lnSpc>
                          <a:spcPts val="1015"/>
                        </a:lnSpc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obligations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R="255270" algn="r">
                        <a:lnSpc>
                          <a:spcPct val="100000"/>
                        </a:lnSpc>
                      </a:pPr>
                      <a:r>
                        <a:rPr sz="80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13690" algn="r">
                        <a:lnSpc>
                          <a:spcPct val="100000"/>
                        </a:lnSpc>
                        <a:spcBef>
                          <a:spcPts val="950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065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975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3825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0655"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April</a:t>
                      </a:r>
                      <a:r>
                        <a:rPr sz="8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2023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3906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196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22885" algn="r">
                        <a:lnSpc>
                          <a:spcPts val="1000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(169)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53365" algn="r">
                        <a:lnSpc>
                          <a:spcPts val="1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Consolas"/>
                          <a:cs typeface="Consolas"/>
                        </a:rPr>
                        <a:t>42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306705" algn="r">
                        <a:lnSpc>
                          <a:spcPts val="1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33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b="1" spc="-25" dirty="0">
                          <a:solidFill>
                            <a:srgbClr val="4B4B4B"/>
                          </a:solidFill>
                          <a:latin typeface="Courier New"/>
                          <a:cs typeface="Courier New"/>
                        </a:rPr>
                        <a:t>102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7970">
                <a:tc>
                  <a:txBody>
                    <a:bodyPr/>
                    <a:lstStyle/>
                    <a:p>
                      <a:pPr marL="3873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(Charged)/credited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to </a:t>
                      </a:r>
                      <a:r>
                        <a:rPr sz="85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36830">
                        <a:lnSpc>
                          <a:spcPts val="930"/>
                        </a:lnSpc>
                        <a:spcBef>
                          <a:spcPts val="60"/>
                        </a:spcBef>
                      </a:pPr>
                      <a:r>
                        <a:rPr sz="85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Credited/(charged)</a:t>
                      </a:r>
                      <a:r>
                        <a:rPr sz="850" spc="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137160" algn="r">
                        <a:lnSpc>
                          <a:spcPts val="1070"/>
                        </a:lnSpc>
                      </a:pPr>
                      <a:r>
                        <a:rPr sz="95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(1s9j</a:t>
                      </a:r>
                      <a:endParaRPr sz="9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5265" algn="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255904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306705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36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0" marB="0"/>
                </a:tc>
                <a:tc>
                  <a:txBody>
                    <a:bodyPr/>
                    <a:lstStyle/>
                    <a:p>
                      <a:pPr marR="3619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b="1" spc="-10" dirty="0">
                          <a:solidFill>
                            <a:srgbClr val="4B4B4B"/>
                          </a:solidFill>
                          <a:latin typeface="Courier New"/>
                          <a:cs typeface="Courier New"/>
                        </a:rPr>
                        <a:t>(108)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9" name="object 39"/>
          <p:cNvSpPr txBox="1"/>
          <p:nvPr/>
        </p:nvSpPr>
        <p:spPr>
          <a:xfrm>
            <a:off x="735520" y="5829601"/>
            <a:ext cx="5911850" cy="2616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510" marR="5080" indent="635" algn="just">
              <a:lnSpc>
                <a:spcPct val="100499"/>
              </a:lnSpc>
              <a:spcBef>
                <a:spcPts val="95"/>
              </a:spcBef>
            </a:pP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£156m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(2024: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£112m)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recognised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85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2025,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evaluating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whether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it</a:t>
            </a:r>
            <a:r>
              <a:rPr sz="85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probable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taxable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profits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will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earned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future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accounting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years,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available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evidence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considered,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including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BOard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approved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budgets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forecasts.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Consistent</a:t>
            </a:r>
            <a:r>
              <a:rPr sz="85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prior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year,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level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taxable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profits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expected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earned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future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periods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determined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using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same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forecasts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B4B4B"/>
                </a:solidFill>
                <a:latin typeface="Arial MT"/>
                <a:cs typeface="Arial MT"/>
              </a:rPr>
              <a:t>FV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model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4B4B4B"/>
                </a:solidFill>
                <a:latin typeface="Arial MT"/>
                <a:cs typeface="Arial MT"/>
              </a:rPr>
              <a:t>PPE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impairment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tes(ing,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outlined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note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9,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but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application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increasing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"uncertainty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factor"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reflect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increasing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subjectivity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projections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further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into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future the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forecast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extends.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underly1ng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assumptions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outlined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note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9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will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updated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annually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or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more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regularly,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where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appropriate,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significant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change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assumption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will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give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rise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change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in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annual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forecast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profits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therefore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asset.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However,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their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nature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forecast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profits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will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remain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uncertain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until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point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they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realised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future.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sought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reflecc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reasonable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possible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movement</a:t>
            </a:r>
            <a:r>
              <a:rPr sz="85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collective</a:t>
            </a:r>
            <a:r>
              <a:rPr sz="85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change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assumptions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performing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1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sensitivity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analysis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calculation</a:t>
            </a:r>
            <a:r>
              <a:rPr sz="850" spc="1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asset</a:t>
            </a:r>
            <a:r>
              <a:rPr sz="850" spc="1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shows</a:t>
            </a:r>
            <a:r>
              <a:rPr sz="85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increasing</a:t>
            </a:r>
            <a:r>
              <a:rPr sz="85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"uncertainty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factor"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B4B4B"/>
                </a:solidFill>
                <a:latin typeface="Arial MT"/>
                <a:cs typeface="Arial MT"/>
              </a:rPr>
              <a:t>5%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forecast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annual</a:t>
            </a:r>
            <a:r>
              <a:rPr sz="85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profits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over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next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10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years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2035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would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resulted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lower</a:t>
            </a:r>
            <a:r>
              <a:rPr sz="85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asset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£123m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(2024: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£85m)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decreasing</a:t>
            </a:r>
            <a:r>
              <a:rPr sz="85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"uncertainty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factor"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5'K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would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resulted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in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higher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asset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£t90m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(2024: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£139m).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No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sensitivity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applied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forecast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profits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beyond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2035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they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already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significantly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discounted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due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their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inherent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uncertainty.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It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expected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asset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will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continue</a:t>
            </a:r>
            <a:r>
              <a:rPr sz="85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increase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over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next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3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years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anticipated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outtum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4B4B4B"/>
                </a:solidFill>
                <a:latin typeface="Arial MT"/>
                <a:cs typeface="Arial MT"/>
              </a:rPr>
              <a:t>EAF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becomes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closer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balance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sheet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date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B4B4B"/>
                </a:solidFill>
                <a:latin typeface="Arial MT"/>
                <a:cs typeface="Arial MT"/>
              </a:rPr>
              <a:t>less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B4B4B"/>
                </a:solidFill>
                <a:latin typeface="Arial MT"/>
                <a:cs typeface="Arial MT"/>
              </a:rPr>
              <a:t>affected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uncertainty</a:t>
            </a:r>
            <a:r>
              <a:rPr sz="85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factors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B4B4B"/>
                </a:solidFill>
                <a:latin typeface="Arial MT"/>
                <a:cs typeface="Arial MT"/>
              </a:rPr>
              <a:t>appI1ed</a:t>
            </a:r>
            <a:r>
              <a:rPr sz="85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above.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65"/>
              </a:spcBef>
            </a:pPr>
            <a:endParaRPr sz="850">
              <a:latin typeface="Arial MT"/>
              <a:cs typeface="Arial MT"/>
            </a:endParaRPr>
          </a:p>
          <a:p>
            <a:pPr marL="16510" marR="10160" indent="635" algn="just">
              <a:lnSpc>
                <a:spcPts val="1010"/>
              </a:lnSpc>
            </a:pP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85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have</a:t>
            </a:r>
            <a:r>
              <a:rPr sz="85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recognised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respect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total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losses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B4B4B"/>
                </a:solidFill>
                <a:latin typeface="Arial MT"/>
                <a:cs typeface="Arial MT"/>
              </a:rPr>
              <a:t>£S,418m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B4B4B"/>
                </a:solidFill>
                <a:latin typeface="Arial MT"/>
                <a:cs typeface="Arial MT"/>
              </a:rPr>
              <a:t>(2024:</a:t>
            </a:r>
            <a:r>
              <a:rPr sz="85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£4,716m)</a:t>
            </a:r>
            <a:r>
              <a:rPr sz="85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B4B4B"/>
                </a:solidFill>
                <a:latin typeface="Arial MT"/>
                <a:cs typeface="Arial MT"/>
              </a:rPr>
              <a:t>other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tax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B4B4B"/>
                </a:solidFill>
                <a:latin typeface="Arial MT"/>
                <a:cs typeface="Arial MT"/>
              </a:rPr>
              <a:t>credits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£883m </a:t>
            </a:r>
            <a:r>
              <a:rPr sz="850" spc="-65" dirty="0">
                <a:solidFill>
                  <a:srgbClr val="4B4B4B"/>
                </a:solidFill>
                <a:latin typeface="Arial MT"/>
                <a:cs typeface="Arial MT"/>
              </a:rPr>
              <a:t>(2024: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£1,020a)</a:t>
            </a:r>
            <a:r>
              <a:rPr sz="85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8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B4B4B"/>
                </a:solidFill>
                <a:latin typeface="Arial MT"/>
                <a:cs typeface="Arial MT"/>
              </a:rPr>
              <a:t>can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85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B4B4B"/>
                </a:solidFill>
                <a:latin typeface="Arial MT"/>
                <a:cs typeface="Arial MT"/>
              </a:rPr>
              <a:t>carried</a:t>
            </a:r>
            <a:r>
              <a:rPr sz="85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B4B4B"/>
                </a:solidFill>
                <a:latin typeface="Arial MT"/>
                <a:cs typeface="Arial MT"/>
              </a:rPr>
              <a:t>forward</a:t>
            </a:r>
            <a:r>
              <a:rPr sz="85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B4B4B"/>
                </a:solidFill>
                <a:latin typeface="Arial MT"/>
                <a:cs typeface="Arial MT"/>
              </a:rPr>
              <a:t>indefinitely.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solidFill>
                  <a:srgbClr val="0C60AF"/>
                </a:solidFill>
                <a:latin typeface="Arial MT"/>
                <a:cs typeface="Arial MT"/>
              </a:rPr>
              <a:t>13.</a:t>
            </a:r>
            <a:r>
              <a:rPr sz="1000" spc="409" dirty="0">
                <a:solidFill>
                  <a:srgbClr val="0C60A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C60AF"/>
                </a:solidFill>
                <a:latin typeface="Arial MT"/>
                <a:cs typeface="Arial MT"/>
              </a:rPr>
              <a:t>Inventories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783040" y="8661462"/>
            <a:ext cx="70739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31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666044" y="8603545"/>
            <a:ext cx="2406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4D4D4D"/>
                </a:solidFill>
                <a:latin typeface="Trebuchet MS"/>
                <a:cs typeface="Trebuchet MS"/>
              </a:rPr>
              <a:t>2025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5713478" y="8861125"/>
            <a:ext cx="200660" cy="31813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73025">
              <a:lnSpc>
                <a:spcPct val="100000"/>
              </a:lnSpc>
              <a:spcBef>
                <a:spcPts val="229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34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850" spc="-25" dirty="0">
                <a:solidFill>
                  <a:srgbClr val="4D4D4D"/>
                </a:solidFill>
                <a:latin typeface="Trebuchet MS"/>
                <a:cs typeface="Trebuchet MS"/>
              </a:rPr>
              <a:t>128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6370091" y="8603545"/>
            <a:ext cx="2393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6425046" y="8861125"/>
            <a:ext cx="185420" cy="31813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850" spc="-25" dirty="0">
                <a:solidFill>
                  <a:srgbClr val="4D4D4D"/>
                </a:solidFill>
                <a:latin typeface="Trebuchet MS"/>
                <a:cs typeface="Trebuchet MS"/>
              </a:rPr>
              <a:t>246</a:t>
            </a:r>
            <a:endParaRPr sz="850">
              <a:latin typeface="Trebuchet MS"/>
              <a:cs typeface="Trebuchet MS"/>
            </a:endParaRPr>
          </a:p>
          <a:p>
            <a:pPr marL="13970">
              <a:lnSpc>
                <a:spcPct val="100000"/>
              </a:lnSpc>
              <a:spcBef>
                <a:spcPts val="135"/>
              </a:spcBef>
            </a:pPr>
            <a:r>
              <a:rPr sz="850" spc="-25" dirty="0">
                <a:solidFill>
                  <a:srgbClr val="4D4D4D"/>
                </a:solidFill>
                <a:latin typeface="Trebuchet MS"/>
                <a:cs typeface="Trebuchet MS"/>
              </a:rPr>
              <a:t>125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738835" y="9597287"/>
            <a:ext cx="5897245" cy="2832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 indent="4445">
              <a:lnSpc>
                <a:spcPts val="1010"/>
              </a:lnSpc>
              <a:spcBef>
                <a:spcPts val="140"/>
              </a:spcBef>
            </a:pP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inventories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above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stated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after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impairment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£J1Sm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(2024: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£J44m)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obsolescence</a:t>
            </a:r>
            <a:r>
              <a:rPr sz="85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write-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downs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net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reaI1sabIe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value.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6313" y="9833782"/>
            <a:ext cx="7309595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77292" y="2572757"/>
            <a:ext cx="5879986" cy="11888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2410" y="1225412"/>
            <a:ext cx="7303499" cy="42676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795581" y="6744340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9144">
            <a:solidFill>
              <a:srgbClr val="1357A8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04726" y="5281162"/>
            <a:ext cx="299085" cy="0"/>
          </a:xfrm>
          <a:custGeom>
            <a:avLst/>
            <a:gdLst/>
            <a:ahLst/>
            <a:cxnLst/>
            <a:rect l="l" t="t" r="r" b="b"/>
            <a:pathLst>
              <a:path w="299084">
                <a:moveTo>
                  <a:pt x="0" y="0"/>
                </a:moveTo>
                <a:lnTo>
                  <a:pt x="298724" y="0"/>
                </a:lnTo>
              </a:path>
            </a:pathLst>
          </a:custGeom>
          <a:ln w="9144">
            <a:solidFill>
              <a:srgbClr val="28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539154" y="5281162"/>
            <a:ext cx="481965" cy="0"/>
          </a:xfrm>
          <a:custGeom>
            <a:avLst/>
            <a:gdLst/>
            <a:ahLst/>
            <a:cxnLst/>
            <a:rect l="l" t="t" r="r" b="b"/>
            <a:pathLst>
              <a:path w="481964">
                <a:moveTo>
                  <a:pt x="0" y="0"/>
                </a:moveTo>
                <a:lnTo>
                  <a:pt x="481616" y="0"/>
                </a:lnTo>
              </a:path>
            </a:pathLst>
          </a:custGeom>
          <a:ln w="9144">
            <a:solidFill>
              <a:srgbClr val="28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92533" y="5012911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0C57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780340" y="2083506"/>
          <a:ext cx="5974715" cy="22104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286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59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82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2415"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  <a:spcBef>
                          <a:spcPts val="650"/>
                        </a:spcBef>
                      </a:pP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0" marB="0">
                    <a:lnT w="9525">
                      <a:solidFill>
                        <a:srgbClr val="0F57A8"/>
                      </a:solidFill>
                      <a:prstDash val="solid"/>
                    </a:lnT>
                    <a:lnB w="9525">
                      <a:solidFill>
                        <a:srgbClr val="0F57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733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b="1" spc="-20" dirty="0">
                          <a:solidFill>
                            <a:srgbClr val="313131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T w="9525">
                      <a:solidFill>
                        <a:srgbClr val="0F57A8"/>
                      </a:solidFill>
                      <a:prstDash val="solid"/>
                    </a:lnT>
                    <a:lnB w="9525">
                      <a:solidFill>
                        <a:srgbClr val="0F57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spc="-2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065" marB="0">
                    <a:lnT w="9525">
                      <a:solidFill>
                        <a:srgbClr val="0F57A8"/>
                      </a:solidFill>
                      <a:prstDash val="solid"/>
                    </a:lnT>
                    <a:lnB w="9525">
                      <a:solidFill>
                        <a:srgbClr val="0F57A8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57810">
                <a:tc>
                  <a:txBody>
                    <a:bodyPr/>
                    <a:lstStyle/>
                    <a:p>
                      <a:pPr marL="27940">
                        <a:lnSpc>
                          <a:spcPct val="100000"/>
                        </a:lnSpc>
                        <a:spcBef>
                          <a:spcPts val="275"/>
                        </a:spcBef>
                      </a:pP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receivables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4925" marB="0">
                    <a:lnT w="9525">
                      <a:solidFill>
                        <a:srgbClr val="0F57A8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62255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12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2384" marB="0">
                    <a:lnT w="9525">
                      <a:solidFill>
                        <a:srgbClr val="0F57A8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2384" marB="0">
                    <a:lnT w="9525">
                      <a:solidFill>
                        <a:srgbClr val="0F57A8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5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2255" algn="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12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1915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ct val="100000"/>
                        </a:lnSpc>
                        <a:spcBef>
                          <a:spcPts val="645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1915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36195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ultimate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parent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26225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12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10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6195">
                        <a:lnSpc>
                          <a:spcPts val="1005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6289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22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35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619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subsidiary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6289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ts val="1015"/>
                        </a:lnSpc>
                      </a:pPr>
                      <a:r>
                        <a:rPr sz="8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Derivative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instruments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6225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1115">
                        <a:lnSpc>
                          <a:spcPts val="1005"/>
                        </a:lnSpc>
                        <a:spcBef>
                          <a:spcPts val="30"/>
                        </a:spcBef>
                      </a:pP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0175">
                <a:tc>
                  <a:txBody>
                    <a:bodyPr/>
                    <a:lstStyle/>
                    <a:p>
                      <a:pPr marL="34290">
                        <a:lnSpc>
                          <a:spcPts val="925"/>
                        </a:lnSpc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Prepayments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925"/>
                        </a:lnSpc>
                      </a:pPr>
                      <a:r>
                        <a:rPr sz="8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8750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100"/>
                        </a:spcBef>
                      </a:pP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Deferred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proceeds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sale</a:t>
                      </a: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4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business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270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ts val="1150"/>
                        </a:lnSpc>
                      </a:pPr>
                      <a:r>
                        <a:rPr sz="1050" spc="-50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10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3510">
                <a:tc>
                  <a:txBody>
                    <a:bodyPr/>
                    <a:lstStyle/>
                    <a:p>
                      <a:pPr marL="30480">
                        <a:lnSpc>
                          <a:spcPct val="100000"/>
                        </a:lnSpc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Government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grant </a:t>
                      </a:r>
                      <a:r>
                        <a:rPr sz="850" spc="-1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receivable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0035" algn="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IS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36830">
                        <a:lnSpc>
                          <a:spcPts val="860"/>
                        </a:lnSpc>
                        <a:spcBef>
                          <a:spcPts val="20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receivables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86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53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C5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9240" algn="r">
                        <a:lnSpc>
                          <a:spcPts val="930"/>
                        </a:lnSpc>
                        <a:spcBef>
                          <a:spcPts val="290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12t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C5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ts val="930"/>
                        </a:lnSpc>
                        <a:spcBef>
                          <a:spcPts val="290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143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C57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76938" y="3593933"/>
            <a:ext cx="51819" cy="7315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19023" y="4045080"/>
            <a:ext cx="109735" cy="7315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574977" y="3316539"/>
            <a:ext cx="45723" cy="73158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574977" y="3462856"/>
            <a:ext cx="45723" cy="73158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883035" y="5489969"/>
            <a:ext cx="45723" cy="76207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785492" y="2261830"/>
            <a:ext cx="143265" cy="73158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486579" y="2261830"/>
            <a:ext cx="128024" cy="7315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5794637" y="6508098"/>
            <a:ext cx="140217" cy="7011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5767203" y="8699818"/>
            <a:ext cx="167651" cy="79255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6495724" y="6505050"/>
            <a:ext cx="128024" cy="73158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754096" y="758009"/>
            <a:ext cx="255016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95" dirty="0">
                <a:solidFill>
                  <a:srgbClr val="0852AA"/>
                </a:solidFill>
                <a:latin typeface="Arial MT"/>
                <a:cs typeface="Arial MT"/>
              </a:rPr>
              <a:t>F6.</a:t>
            </a:r>
            <a:r>
              <a:rPr sz="1300" spc="-4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852AA"/>
                </a:solidFill>
                <a:latin typeface="Arial MT"/>
                <a:cs typeface="Arial MT"/>
              </a:rPr>
              <a:t>Notes</a:t>
            </a:r>
            <a:r>
              <a:rPr sz="1300" spc="-5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52AA"/>
                </a:solidFill>
                <a:latin typeface="Arial MT"/>
                <a:cs typeface="Arial MT"/>
              </a:rPr>
              <a:t>to</a:t>
            </a:r>
            <a:r>
              <a:rPr sz="1300" spc="-45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20" dirty="0">
                <a:solidFill>
                  <a:srgbClr val="0852AA"/>
                </a:solidFill>
                <a:latin typeface="Arial MT"/>
                <a:cs typeface="Arial MT"/>
              </a:rPr>
              <a:t>the</a:t>
            </a:r>
            <a:r>
              <a:rPr sz="1300" spc="-5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52AA"/>
                </a:solidFill>
                <a:latin typeface="Arial MT"/>
                <a:cs typeface="Arial MT"/>
              </a:rPr>
              <a:t>financial</a:t>
            </a:r>
            <a:r>
              <a:rPr sz="1300" spc="20" dirty="0">
                <a:solidFill>
                  <a:srgbClr val="0852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52AA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405422" y="10006839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066644" y="10009888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25252"/>
                </a:solidFill>
                <a:latin typeface="Arial MT"/>
                <a:cs typeface="Arial MT"/>
              </a:rPr>
              <a:t>59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759013" y="1345567"/>
            <a:ext cx="5903595" cy="62865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-635">
              <a:lnSpc>
                <a:spcPct val="101200"/>
              </a:lnSpc>
              <a:spcBef>
                <a:spcPts val="85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cost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inventories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expense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(Note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2)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charge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£6m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(2d24</a:t>
            </a:r>
            <a:r>
              <a:rPr sz="850" spc="1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£83m)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write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down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inventory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net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realisable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value.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15"/>
              </a:spcBef>
            </a:pPr>
            <a:endParaRPr sz="850">
              <a:latin typeface="Arial MT"/>
              <a:cs typeface="Arial MT"/>
            </a:endParaRPr>
          </a:p>
          <a:p>
            <a:pPr marL="13335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solidFill>
                  <a:srgbClr val="0857AF"/>
                </a:solidFill>
                <a:latin typeface="Arial MT"/>
                <a:cs typeface="Arial MT"/>
              </a:rPr>
              <a:t>14.</a:t>
            </a:r>
            <a:r>
              <a:rPr sz="1000" spc="40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857AF"/>
                </a:solidFill>
                <a:latin typeface="Arial MT"/>
                <a:cs typeface="Arial MT"/>
              </a:rPr>
              <a:t>Trade</a:t>
            </a:r>
            <a:r>
              <a:rPr sz="1000" spc="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857AF"/>
                </a:solidFill>
                <a:latin typeface="Arial MT"/>
                <a:cs typeface="Arial MT"/>
              </a:rPr>
              <a:t>and</a:t>
            </a:r>
            <a:r>
              <a:rPr sz="1000" spc="-3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857AF"/>
                </a:solidFill>
                <a:latin typeface="Arial MT"/>
                <a:cs typeface="Arial MT"/>
              </a:rPr>
              <a:t>other</a:t>
            </a:r>
            <a:r>
              <a:rPr sz="1000" spc="85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857AF"/>
                </a:solidFill>
                <a:latin typeface="Arial MT"/>
                <a:cs typeface="Arial MT"/>
              </a:rPr>
              <a:t>receivables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62359" y="4482256"/>
            <a:ext cx="5887085" cy="421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Details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Company's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credit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risk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disclosed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because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3F3F3F"/>
                </a:solidFill>
                <a:latin typeface="Arial MT"/>
                <a:cs typeface="Arial MT"/>
              </a:rPr>
              <a:t>TSE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disclose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13131"/>
                </a:solidFill>
                <a:latin typeface="Arial MT"/>
                <a:cs typeface="Arial MT"/>
              </a:rPr>
              <a:t>details</a:t>
            </a:r>
            <a:r>
              <a:rPr sz="850" spc="-6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13131"/>
                </a:solidFill>
                <a:latin typeface="Arial MT"/>
                <a:cs typeface="Arial MT"/>
              </a:rPr>
              <a:t>a</a:t>
            </a:r>
            <a:r>
              <a:rPr sz="850" spc="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13131"/>
                </a:solidFill>
                <a:latin typeface="Arial MT"/>
                <a:cs typeface="Arial MT"/>
              </a:rPr>
              <a:t>consolidated</a:t>
            </a:r>
            <a:r>
              <a:rPr sz="85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13131"/>
                </a:solidFill>
                <a:latin typeface="Arial MT"/>
                <a:cs typeface="Arial MT"/>
              </a:rPr>
              <a:t>basis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000" dirty="0">
                <a:solidFill>
                  <a:srgbClr val="0857B1"/>
                </a:solidFill>
                <a:latin typeface="Arial MT"/>
                <a:cs typeface="Arial MT"/>
              </a:rPr>
              <a:t>15.</a:t>
            </a:r>
            <a:r>
              <a:rPr sz="1000" spc="445" dirty="0">
                <a:solidFill>
                  <a:srgbClr val="0857B1"/>
                </a:solidFill>
                <a:latin typeface="Arial MT"/>
                <a:cs typeface="Arial MT"/>
              </a:rPr>
              <a:t> </a:t>
            </a:r>
            <a:r>
              <a:rPr sz="1000" spc="-50" dirty="0">
                <a:solidFill>
                  <a:srgbClr val="0857B1"/>
                </a:solidFill>
                <a:latin typeface="Arial MT"/>
                <a:cs typeface="Arial MT"/>
              </a:rPr>
              <a:t>Cash</a:t>
            </a:r>
            <a:r>
              <a:rPr sz="1000" spc="60" dirty="0">
                <a:solidFill>
                  <a:srgbClr val="0857B1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857B1"/>
                </a:solidFill>
                <a:latin typeface="Arial MT"/>
                <a:cs typeface="Arial MT"/>
              </a:rPr>
              <a:t>and</a:t>
            </a:r>
            <a:r>
              <a:rPr sz="1000" spc="30" dirty="0">
                <a:solidFill>
                  <a:srgbClr val="0857B1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857B1"/>
                </a:solidFill>
                <a:latin typeface="Arial MT"/>
                <a:cs typeface="Arial MT"/>
              </a:rPr>
              <a:t>short</a:t>
            </a:r>
            <a:r>
              <a:rPr sz="1000" spc="40" dirty="0">
                <a:solidFill>
                  <a:srgbClr val="0857B1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857B1"/>
                </a:solidFill>
                <a:latin typeface="Arial MT"/>
                <a:cs typeface="Arial MT"/>
              </a:rPr>
              <a:t>term</a:t>
            </a:r>
            <a:r>
              <a:rPr sz="1000" spc="15" dirty="0">
                <a:solidFill>
                  <a:srgbClr val="0857B1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857B1"/>
                </a:solidFill>
                <a:latin typeface="Arial MT"/>
                <a:cs typeface="Arial MT"/>
              </a:rPr>
              <a:t>deposits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10473" y="5082769"/>
            <a:ext cx="7137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at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31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March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050745" y="5018755"/>
            <a:ext cx="3631565" cy="286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2069" algn="r">
              <a:lnSpc>
                <a:spcPct val="100000"/>
              </a:lnSpc>
              <a:spcBef>
                <a:spcPts val="100"/>
              </a:spcBef>
              <a:tabLst>
                <a:tab pos="700405" algn="l"/>
              </a:tabLst>
            </a:pP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2025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	</a:t>
            </a:r>
            <a:r>
              <a:rPr sz="850" spc="-20" dirty="0">
                <a:solidFill>
                  <a:srgbClr val="444444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  <a:tabLst>
                <a:tab pos="2738120" algn="l"/>
                <a:tab pos="3435985" algn="l"/>
              </a:tabLst>
            </a:pPr>
            <a:r>
              <a:rPr sz="850" u="sng" dirty="0">
                <a:solidFill>
                  <a:srgbClr val="3B3B3B"/>
                </a:solidFill>
                <a:uFill>
                  <a:solidFill>
                    <a:srgbClr val="28609C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25" dirty="0">
                <a:solidFill>
                  <a:srgbClr val="3B3B3B"/>
                </a:solidFill>
                <a:uFill>
                  <a:solidFill>
                    <a:srgbClr val="28609C"/>
                  </a:solidFill>
                </a:uFill>
                <a:latin typeface="Arial MT"/>
                <a:cs typeface="Arial MT"/>
              </a:rPr>
              <a:t>Em</a:t>
            </a:r>
            <a:r>
              <a:rPr sz="850" u="sng" dirty="0">
                <a:solidFill>
                  <a:srgbClr val="3B3B3B"/>
                </a:solidFill>
                <a:uFill>
                  <a:solidFill>
                    <a:srgbClr val="28609C"/>
                  </a:solidFill>
                </a:uFill>
                <a:latin typeface="Arial MT"/>
                <a:cs typeface="Arial MT"/>
              </a:rPr>
              <a:t>	</a:t>
            </a:r>
            <a:r>
              <a:rPr sz="850" u="sng" spc="-25" dirty="0">
                <a:solidFill>
                  <a:srgbClr val="444444"/>
                </a:solidFill>
                <a:uFill>
                  <a:solidFill>
                    <a:srgbClr val="28609C"/>
                  </a:solidFill>
                </a:uFill>
                <a:latin typeface="Arial MT"/>
                <a:cs typeface="Arial MT"/>
              </a:rPr>
              <a:t>Em</a:t>
            </a:r>
            <a:r>
              <a:rPr sz="850" u="sng" spc="500" dirty="0">
                <a:solidFill>
                  <a:srgbClr val="444444"/>
                </a:solidFill>
                <a:uFill>
                  <a:solidFill>
                    <a:srgbClr val="28609C"/>
                  </a:solidFill>
                </a:uFill>
                <a:latin typeface="Arial MT"/>
                <a:cs typeface="Arial MT"/>
              </a:rPr>
              <a:t> </a:t>
            </a:r>
            <a:endParaRPr sz="850">
              <a:latin typeface="Arial MT"/>
              <a:cs typeface="Arial MT"/>
            </a:endParaRPr>
          </a:p>
        </p:txBody>
      </p:sp>
      <p:graphicFrame>
        <p:nvGraphicFramePr>
          <p:cNvPr id="25" name="object 25"/>
          <p:cNvGraphicFramePr>
            <a:graphicFrameLocks noGrp="1"/>
          </p:cNvGraphicFramePr>
          <p:nvPr/>
        </p:nvGraphicFramePr>
        <p:xfrm>
          <a:off x="776852" y="5296403"/>
          <a:ext cx="5978525" cy="4429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899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0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18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430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50" spc="-10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spc="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bank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hand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9525" marB="0">
                    <a:lnT w="9525">
                      <a:solidFill>
                        <a:srgbClr val="2860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58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9525" marB="0">
                    <a:lnT w="9525">
                      <a:solidFill>
                        <a:srgbClr val="2860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17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0" marB="0">
                    <a:lnT w="9525">
                      <a:solidFill>
                        <a:srgbClr val="2860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43815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Short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term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deposits”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8600" algn="r">
                        <a:lnSpc>
                          <a:spcPts val="93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63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ts val="955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22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3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78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15"/>
                        </a:spcBef>
                      </a:pP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(i)</a:t>
                      </a:r>
                      <a:r>
                        <a:rPr sz="850" spc="4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Short</a:t>
                      </a:r>
                      <a:r>
                        <a:rPr sz="850" spc="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term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deposits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represents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provided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respect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certain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arrangements.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03505" marB="0">
                    <a:lnT w="19050">
                      <a:solidFill>
                        <a:srgbClr val="23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2735">
                <a:tc>
                  <a:txBody>
                    <a:bodyPr/>
                    <a:lstStyle/>
                    <a:p>
                      <a:pPr marL="4445"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r>
                        <a:rPr sz="1000" dirty="0">
                          <a:solidFill>
                            <a:srgbClr val="0859B3"/>
                          </a:solidFill>
                          <a:latin typeface="Arial MT"/>
                          <a:cs typeface="Arial MT"/>
                        </a:rPr>
                        <a:t>1g.</a:t>
                      </a:r>
                      <a:r>
                        <a:rPr sz="1000" spc="385" dirty="0">
                          <a:solidFill>
                            <a:srgbClr val="0859B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solidFill>
                            <a:srgbClr val="0859B3"/>
                          </a:solidFill>
                          <a:latin typeface="Arial MT"/>
                          <a:cs typeface="Arial MT"/>
                        </a:rPr>
                        <a:t>Borrowings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51435" marB="0">
                    <a:lnB w="9525">
                      <a:solidFill>
                        <a:srgbClr val="1357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357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357A8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5590">
                <a:tc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675"/>
                        </a:spcBef>
                      </a:pPr>
                      <a:r>
                        <a:rPr sz="850" spc="-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3f</a:t>
                      </a:r>
                      <a:r>
                        <a:rPr sz="850" spc="1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5725" marB="0">
                    <a:lnT w="9525">
                      <a:solidFill>
                        <a:srgbClr val="1357A8"/>
                      </a:solidFill>
                      <a:prstDash val="solid"/>
                    </a:lnT>
                    <a:lnB w="9525">
                      <a:solidFill>
                        <a:srgbClr val="1357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4154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202S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9525">
                      <a:solidFill>
                        <a:srgbClr val="1357A8"/>
                      </a:solidFill>
                      <a:prstDash val="solid"/>
                    </a:lnT>
                    <a:lnB w="9525">
                      <a:solidFill>
                        <a:srgbClr val="1357A8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b="1" spc="-20" dirty="0">
                          <a:solidFill>
                            <a:srgbClr val="575757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5240" marB="0">
                    <a:lnT w="9525">
                      <a:solidFill>
                        <a:srgbClr val="1357A8"/>
                      </a:solidFill>
                      <a:prstDash val="solid"/>
                    </a:lnT>
                    <a:lnB w="9525">
                      <a:solidFill>
                        <a:srgbClr val="1357A8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2755">
                <a:tc>
                  <a:txBody>
                    <a:bodyPr/>
                    <a:lstStyle/>
                    <a:p>
                      <a:pPr marL="3746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b="1" spc="-10" dirty="0">
                          <a:solidFill>
                            <a:srgbClr val="383838"/>
                          </a:solidFill>
                          <a:latin typeface="Arial"/>
                          <a:cs typeface="Arial"/>
                        </a:rPr>
                        <a:t>Current:</a:t>
                      </a:r>
                      <a:endParaRPr sz="850">
                        <a:latin typeface="Arial"/>
                        <a:cs typeface="Arial"/>
                      </a:endParaRPr>
                    </a:p>
                    <a:p>
                      <a:pPr marL="3873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Inter-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group.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167640">
                        <a:lnSpc>
                          <a:spcPts val="1005"/>
                        </a:lnSpc>
                        <a:spcBef>
                          <a:spcPts val="130"/>
                        </a:spcBef>
                      </a:pPr>
                      <a:r>
                        <a:rPr sz="850" spc="-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subsidiary</a:t>
                      </a:r>
                      <a:r>
                        <a:rPr sz="850" spc="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r>
                        <a:rPr sz="850" spc="7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(i)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 cap="flat" cmpd="sng" algn="ctr">
                      <a:solidFill>
                        <a:srgbClr val="1357A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 cap="flat" cmpd="sng" algn="ctr">
                      <a:solidFill>
                        <a:srgbClr val="1357A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4064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71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9525" cap="flat" cmpd="sng" algn="ctr">
                      <a:solidFill>
                        <a:srgbClr val="1357A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5890">
                <a:tc>
                  <a:txBody>
                    <a:bodyPr/>
                    <a:lstStyle/>
                    <a:p>
                      <a:pPr marL="167640">
                        <a:lnSpc>
                          <a:spcPts val="905"/>
                        </a:lnSpc>
                        <a:spcBef>
                          <a:spcPts val="45"/>
                        </a:spcBef>
                      </a:pPr>
                      <a:r>
                        <a:rPr sz="850" spc="-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9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oarent</a:t>
                      </a:r>
                      <a:r>
                        <a:rPr sz="850" spc="1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undertakirqs</a:t>
                      </a:r>
                      <a:r>
                        <a:rPr sz="850" spc="1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(ii)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100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ts val="95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114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ts val="93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100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185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7480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External: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6573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9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Bank</a:t>
                      </a:r>
                      <a:r>
                        <a:rPr sz="850" spc="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142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480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162560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35" dirty="0">
                          <a:solidFill>
                            <a:srgbClr val="2D2D2D"/>
                          </a:solidFill>
                          <a:latin typeface="Arial MT"/>
                          <a:cs typeface="Arial MT"/>
                        </a:rPr>
                        <a:t>Obligations</a:t>
                      </a:r>
                      <a:r>
                        <a:rPr sz="850" spc="20" dirty="0">
                          <a:solidFill>
                            <a:srgbClr val="2D2D2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under</a:t>
                      </a:r>
                      <a:r>
                        <a:rPr sz="850" spc="-3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kas•s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ts val="93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37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9C"/>
                      </a:solidFill>
                      <a:prstDash val="solid"/>
                    </a:lnT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250" algn="r">
                        <a:lnSpc>
                          <a:spcPts val="905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179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B9C"/>
                      </a:solidFill>
                      <a:prstDash val="solid"/>
                    </a:lnT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905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505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B9C"/>
                      </a:solidFill>
                      <a:prstDash val="solid"/>
                    </a:lnT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9C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3520" algn="r">
                        <a:lnSpc>
                          <a:spcPts val="93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279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B9C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9370" algn="r">
                        <a:lnSpc>
                          <a:spcPts val="93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690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B9C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40640">
                        <a:lnSpc>
                          <a:spcPts val="860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Non-currant: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28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4305">
                <a:tc>
                  <a:txBody>
                    <a:bodyPr/>
                    <a:lstStyle/>
                    <a:p>
                      <a:pPr marL="38735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Inter-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1708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subsidiary</a:t>
                      </a:r>
                      <a:r>
                        <a:rPr sz="850" spc="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2352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456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4127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390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170815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9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oarent</a:t>
                      </a:r>
                      <a:r>
                        <a:rPr sz="850" spc="-1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r>
                        <a:rPr sz="850" spc="5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(ii)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93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9525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1F60A0"/>
                      </a:solidFill>
                      <a:prstDash val="solid"/>
                    </a:lnT>
                    <a:lnB w="9525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1F60A0"/>
                      </a:solidFill>
                      <a:prstDash val="solid"/>
                    </a:lnT>
                    <a:lnB w="9525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919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615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9525">
                      <a:solidFill>
                        <a:srgbClr val="1F60A0"/>
                      </a:solidFill>
                      <a:prstDash val="solid"/>
                    </a:lnT>
                    <a:lnB w="9525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0797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180"/>
                        </a:spcBef>
                      </a:pP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External: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165735">
                        <a:lnSpc>
                          <a:spcPts val="1005"/>
                        </a:lnSpc>
                        <a:spcBef>
                          <a:spcPts val="135"/>
                        </a:spcBef>
                      </a:pPr>
                      <a:r>
                        <a:rPr sz="850" spc="-4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Obligations</a:t>
                      </a:r>
                      <a:r>
                        <a:rPr sz="850" spc="2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under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leases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860" marB="0">
                    <a:lnT w="9525">
                      <a:solidFill>
                        <a:srgbClr val="1F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220979" algn="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16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1910" marB="0">
                    <a:lnT w="9525">
                      <a:solidFill>
                        <a:srgbClr val="1F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39370" algn="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58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735" marB="0">
                    <a:lnT w="9525">
                      <a:solidFill>
                        <a:srgbClr val="1F60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165735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9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Bank</a:t>
                      </a:r>
                      <a:r>
                        <a:rPr sz="850" spc="4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loans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885" algn="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499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8735" algn="r">
                        <a:lnSpc>
                          <a:spcPts val="95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t00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0504" algn="r">
                        <a:lnSpc>
                          <a:spcPts val="88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515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88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158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2885" algn="r">
                        <a:lnSpc>
                          <a:spcPts val="93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971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93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773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635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9525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9525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  <a:lnB w="9525">
                      <a:solidFill>
                        <a:srgbClr val="2B5B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40005">
                        <a:lnSpc>
                          <a:spcPts val="88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2D2D2D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65" dirty="0">
                          <a:solidFill>
                            <a:srgbClr val="2D2D2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0F0F0F"/>
                          </a:solidFill>
                          <a:latin typeface="Arial MT"/>
                          <a:cs typeface="Arial MT"/>
                        </a:rPr>
                        <a:t>borrowings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9525">
                      <a:solidFill>
                        <a:srgbClr val="2B5B93"/>
                      </a:solidFill>
                      <a:prstDash val="solid"/>
                    </a:lnT>
                    <a:lnB w="9525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4790" algn="r">
                        <a:lnSpc>
                          <a:spcPts val="905"/>
                        </a:lnSpc>
                        <a:spcBef>
                          <a:spcPts val="120"/>
                        </a:spcBef>
                      </a:pPr>
                      <a:r>
                        <a:rPr sz="850" b="1" spc="-35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1,250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5240" marB="0">
                    <a:lnT w="9525">
                      <a:solidFill>
                        <a:srgbClr val="2B5B93"/>
                      </a:solidFill>
                      <a:prstDash val="solid"/>
                    </a:lnT>
                    <a:lnB w="9525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905"/>
                        </a:lnSpc>
                        <a:spcBef>
                          <a:spcPts val="120"/>
                        </a:spcBef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1,463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9525">
                      <a:solidFill>
                        <a:srgbClr val="2B5B93"/>
                      </a:solidFill>
                      <a:prstDash val="solid"/>
                    </a:lnT>
                    <a:lnB w="9525">
                      <a:solidFill>
                        <a:srgbClr val="2B5B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975" y="9876458"/>
            <a:ext cx="7294354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3762" y="8398037"/>
            <a:ext cx="5889132" cy="2743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43762" y="5115030"/>
            <a:ext cx="5889132" cy="2743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6687" y="1249799"/>
            <a:ext cx="7312643" cy="36579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749857" y="9045799"/>
            <a:ext cx="5895340" cy="0"/>
          </a:xfrm>
          <a:custGeom>
            <a:avLst/>
            <a:gdLst/>
            <a:ahLst/>
            <a:cxnLst/>
            <a:rect l="l" t="t" r="r" b="b"/>
            <a:pathLst>
              <a:path w="5895340">
                <a:moveTo>
                  <a:pt x="0" y="0"/>
                </a:moveTo>
                <a:lnTo>
                  <a:pt x="5895226" y="0"/>
                </a:lnTo>
              </a:path>
            </a:pathLst>
          </a:custGeom>
          <a:ln w="15241">
            <a:solidFill>
              <a:srgbClr val="2B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59002" y="8899481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2B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59002" y="8756211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2B60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46810" y="7442399"/>
            <a:ext cx="5898515" cy="0"/>
          </a:xfrm>
          <a:custGeom>
            <a:avLst/>
            <a:gdLst/>
            <a:ahLst/>
            <a:cxnLst/>
            <a:rect l="l" t="t" r="r" b="b"/>
            <a:pathLst>
              <a:path w="5898515">
                <a:moveTo>
                  <a:pt x="0" y="0"/>
                </a:moveTo>
                <a:lnTo>
                  <a:pt x="5898275" y="0"/>
                </a:lnTo>
              </a:path>
            </a:pathLst>
          </a:custGeom>
          <a:ln w="15241">
            <a:solidFill>
              <a:srgbClr val="2B5B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743762" y="5141686"/>
          <a:ext cx="5981065" cy="21513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4613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29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99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52095"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425"/>
                        </a:spcBef>
                      </a:pP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at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3975" marB="0">
                    <a:lnB w="19050">
                      <a:solidFill>
                        <a:srgbClr val="2B6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3204" algn="r">
                        <a:lnSpc>
                          <a:spcPts val="969"/>
                        </a:lnSpc>
                      </a:pPr>
                      <a:r>
                        <a:rPr sz="850" b="1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ts val="969"/>
                        </a:lnSpc>
                      </a:pPr>
                      <a:r>
                        <a:rPr sz="850" spc="-20" dirty="0">
                          <a:solidFill>
                            <a:srgbClr val="494949"/>
                          </a:solidFill>
                          <a:latin typeface="Trebuchet MS"/>
                          <a:cs typeface="Trebuchet MS"/>
                        </a:rPr>
                        <a:t>20Z4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256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Trade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payables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B60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558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331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B60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Consolas"/>
                          <a:cs typeface="Consolas"/>
                        </a:rPr>
                        <a:t>459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B609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42545">
                        <a:lnSpc>
                          <a:spcPts val="1010"/>
                        </a:lnSpc>
                      </a:pP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companies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38125" algn="r">
                        <a:lnSpc>
                          <a:spcPts val="1010"/>
                        </a:lnSpc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140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1010"/>
                        </a:lnSpc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Consolas"/>
                          <a:cs typeface="Consolas"/>
                        </a:rPr>
                        <a:t>156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</a:pP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parent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35585" algn="r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62230" algn="r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Consolas"/>
                          <a:cs typeface="Consolas"/>
                        </a:rPr>
                        <a:t>1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joint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233679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Trebuchet MS"/>
                          <a:cs typeface="Trebuchet MS"/>
                        </a:rPr>
                        <a:t>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Consolas"/>
                          <a:cs typeface="Consolas"/>
                        </a:rPr>
                        <a:t>2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190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4254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Amount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subsidiaries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233679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Trebuchet MS"/>
                          <a:cs typeface="Trebuchet MS"/>
                        </a:rPr>
                        <a:t>2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0495">
                <a:tc>
                  <a:txBody>
                    <a:bodyPr/>
                    <a:lstStyle/>
                    <a:p>
                      <a:pPr marL="36830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social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security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Trebuchet MS"/>
                          <a:cs typeface="Trebuchet MS"/>
                        </a:rPr>
                        <a:t>19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16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556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payable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10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parent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undertakings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35585" algn="r">
                        <a:lnSpc>
                          <a:spcPts val="1019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Trebuchet MS"/>
                          <a:cs typeface="Trebuchet MS"/>
                        </a:rPr>
                        <a:t>3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 marL="3556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payable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subsidiaries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ts val="1015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4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5415">
                <a:tc>
                  <a:txBody>
                    <a:bodyPr/>
                    <a:lstStyle/>
                    <a:p>
                      <a:pPr marL="43180">
                        <a:lnSpc>
                          <a:spcPts val="1010"/>
                        </a:lnSpc>
                      </a:pPr>
                      <a:r>
                        <a:rPr sz="850" spc="-4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External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interest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payable</a:t>
                      </a:r>
                      <a:endParaRPr sz="85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ts val="985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6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36830">
                        <a:lnSpc>
                          <a:spcPts val="1015"/>
                        </a:lnSpc>
                      </a:pP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Derivative</a:t>
                      </a:r>
                      <a:r>
                        <a:rPr sz="850" spc="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instruments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ts val="990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9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1130">
                <a:tc>
                  <a:txBody>
                    <a:bodyPr/>
                    <a:lstStyle/>
                    <a:p>
                      <a:pPr marL="3683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expenditure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creditors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27329" algn="r">
                        <a:lnSpc>
                          <a:spcPts val="1019"/>
                        </a:lnSpc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Trebuchet MS"/>
                          <a:cs typeface="Trebuchet MS"/>
                        </a:rPr>
                        <a:t>31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9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254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1780">
                <a:tc>
                  <a:txBody>
                    <a:bodyPr/>
                    <a:lstStyle/>
                    <a:p>
                      <a:pPr marL="42545">
                        <a:lnSpc>
                          <a:spcPts val="1005"/>
                        </a:lnSpc>
                      </a:pP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Advances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customers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9395" algn="r">
                        <a:lnSpc>
                          <a:spcPts val="1005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6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635" marB="0">
                    <a:lnB w="19050">
                      <a:solidFill>
                        <a:srgbClr val="2B5B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11" name="object 11"/>
          <p:cNvSpPr/>
          <p:nvPr/>
        </p:nvSpPr>
        <p:spPr>
          <a:xfrm>
            <a:off x="743762" y="4290467"/>
            <a:ext cx="5898515" cy="0"/>
          </a:xfrm>
          <a:custGeom>
            <a:avLst/>
            <a:gdLst/>
            <a:ahLst/>
            <a:cxnLst/>
            <a:rect l="l" t="t" r="r" b="b"/>
            <a:pathLst>
              <a:path w="5898515">
                <a:moveTo>
                  <a:pt x="0" y="0"/>
                </a:moveTo>
                <a:lnTo>
                  <a:pt x="5898275" y="0"/>
                </a:lnTo>
              </a:path>
            </a:pathLst>
          </a:custGeom>
          <a:ln w="9144">
            <a:solidFill>
              <a:srgbClr val="2B6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52906" y="2720598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2B6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456475" y="3761590"/>
            <a:ext cx="45723" cy="73158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837312" y="3761590"/>
            <a:ext cx="51819" cy="7315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837312" y="6471518"/>
            <a:ext cx="54867" cy="73158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846457" y="6617836"/>
            <a:ext cx="42674" cy="7315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843408" y="6764154"/>
            <a:ext cx="48771" cy="73158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6541448" y="6032564"/>
            <a:ext cx="45723" cy="73158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6547544" y="6325200"/>
            <a:ext cx="39626" cy="7315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5755011" y="5300976"/>
            <a:ext cx="137169" cy="7315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6456097" y="5300976"/>
            <a:ext cx="131072" cy="73158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726389" y="789254"/>
            <a:ext cx="253682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spc="-20" dirty="0">
                <a:solidFill>
                  <a:srgbClr val="0C59AA"/>
                </a:solidFill>
                <a:latin typeface="Arial"/>
                <a:cs typeface="Arial"/>
              </a:rPr>
              <a:t>F6.</a:t>
            </a:r>
            <a:r>
              <a:rPr sz="1150" b="1" spc="-15" dirty="0">
                <a:solidFill>
                  <a:srgbClr val="0C59A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C59AA"/>
                </a:solidFill>
                <a:latin typeface="Arial"/>
                <a:cs typeface="Arial"/>
              </a:rPr>
              <a:t>Notes</a:t>
            </a:r>
            <a:r>
              <a:rPr sz="1150" b="1" spc="15" dirty="0">
                <a:solidFill>
                  <a:srgbClr val="0C59A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C59AA"/>
                </a:solidFill>
                <a:latin typeface="Arial"/>
                <a:cs typeface="Arial"/>
              </a:rPr>
              <a:t>to</a:t>
            </a:r>
            <a:r>
              <a:rPr sz="1150" b="1" spc="-30" dirty="0">
                <a:solidFill>
                  <a:srgbClr val="0C59A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C59AA"/>
                </a:solidFill>
                <a:latin typeface="Arial"/>
                <a:cs typeface="Arial"/>
              </a:rPr>
              <a:t>the</a:t>
            </a:r>
            <a:r>
              <a:rPr sz="1150" b="1" spc="-15" dirty="0">
                <a:solidFill>
                  <a:srgbClr val="0C59AA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0C59AA"/>
                </a:solidFill>
                <a:latin typeface="Arial"/>
                <a:cs typeface="Arial"/>
              </a:rPr>
              <a:t>financial</a:t>
            </a:r>
            <a:r>
              <a:rPr sz="1150" b="1" spc="60" dirty="0">
                <a:solidFill>
                  <a:srgbClr val="0C59AA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0C59AA"/>
                </a:solidFill>
                <a:latin typeface="Arial"/>
                <a:cs typeface="Arial"/>
              </a:rPr>
              <a:t>statements</a:t>
            </a:r>
            <a:endParaRPr sz="115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405422" y="10006839"/>
            <a:ext cx="94043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3066644" y="10009888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0" name="object 4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6655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525252"/>
                </a:solidFill>
                <a:latin typeface="Arial MT"/>
                <a:cs typeface="Arial MT"/>
              </a:rPr>
              <a:t>60</a:t>
            </a:r>
          </a:p>
        </p:txBody>
      </p:sp>
      <p:sp>
        <p:nvSpPr>
          <p:cNvPr id="23" name="object 23"/>
          <p:cNvSpPr txBox="1"/>
          <p:nvPr/>
        </p:nvSpPr>
        <p:spPr>
          <a:xfrm>
            <a:off x="715380" y="1363856"/>
            <a:ext cx="5920105" cy="106045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92405" marR="5080" indent="-180340">
              <a:lnSpc>
                <a:spcPts val="1010"/>
              </a:lnSpc>
              <a:spcBef>
                <a:spcPts val="140"/>
              </a:spcBef>
              <a:buAutoNum type="romanLcParenBoth"/>
              <a:tabLst>
                <a:tab pos="194945" algn="l"/>
              </a:tabLst>
            </a:pP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7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March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94949"/>
                </a:solidFill>
                <a:latin typeface="Arial MT"/>
                <a:cs typeface="Arial MT"/>
              </a:rPr>
              <a:t>Z025.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Crucible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Insurance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Company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Limited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waived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£29m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owed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by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which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had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matured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became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due</a:t>
            </a:r>
            <a:r>
              <a:rPr sz="850" spc="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for 	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repayment</a:t>
            </a:r>
            <a:r>
              <a:rPr sz="850" spc="9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on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that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day.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amount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outstanding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post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waiver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£nil.</a:t>
            </a:r>
            <a:endParaRPr sz="850">
              <a:latin typeface="Arial MT"/>
              <a:cs typeface="Arial MT"/>
            </a:endParaRPr>
          </a:p>
          <a:p>
            <a:pPr marL="189865" marR="9525" indent="-177800">
              <a:lnSpc>
                <a:spcPct val="101200"/>
              </a:lnSpc>
              <a:spcBef>
                <a:spcPts val="565"/>
              </a:spcBef>
              <a:buAutoNum type="romanLcParenBoth"/>
              <a:tabLst>
                <a:tab pos="194945" algn="l"/>
              </a:tabLst>
            </a:pP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Included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amounts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owed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parent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undertakings</a:t>
            </a:r>
            <a:r>
              <a:rPr sz="850" spc="8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£100m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(2024: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£325m)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due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Steel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Europe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Limited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£niI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(2024: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£14m) 	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due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Steel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Netherlands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Holdings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B.V.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loan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due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Europe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Limited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carries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interest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charged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at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6.J96.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850">
              <a:latin typeface="Arial MT"/>
              <a:cs typeface="Arial MT"/>
            </a:endParaRPr>
          </a:p>
          <a:p>
            <a:pPr marL="19685" marR="6350" indent="2540">
              <a:lnSpc>
                <a:spcPct val="101200"/>
              </a:lnSpc>
            </a:pPr>
            <a:r>
              <a:rPr sz="850" spc="-10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board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granted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94949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guarantee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relation</a:t>
            </a:r>
            <a:r>
              <a:rPr sz="850" spc="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debt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raised</a:t>
            </a:r>
            <a:r>
              <a:rPr sz="850" spc="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94949"/>
                </a:solidFill>
                <a:latin typeface="Arial MT"/>
                <a:cs typeface="Arial MT"/>
              </a:rPr>
              <a:t>as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part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94949"/>
                </a:solidFill>
                <a:latin typeface="Arial MT"/>
                <a:cs typeface="Arial MT"/>
              </a:rPr>
              <a:t>SFA</a:t>
            </a:r>
            <a:r>
              <a:rPr sz="850" spc="6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entered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into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by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94949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94949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Netherlands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Holdings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B.V.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October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2022.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94949"/>
                </a:solidFill>
                <a:latin typeface="Arial MT"/>
                <a:cs typeface="Arial MT"/>
              </a:rPr>
              <a:t>This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guarantee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supported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by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security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over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94949"/>
                </a:solidFill>
                <a:latin typeface="Arial MT"/>
                <a:cs typeface="Arial MT"/>
              </a:rPr>
              <a:t>assets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Company.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479544" y="2863614"/>
            <a:ext cx="729615" cy="286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0510">
              <a:lnSpc>
                <a:spcPct val="100000"/>
              </a:lnSpc>
              <a:spcBef>
                <a:spcPts val="100"/>
              </a:spcBef>
            </a:pPr>
            <a:r>
              <a:rPr sz="850" b="1" spc="-30" dirty="0">
                <a:solidFill>
                  <a:srgbClr val="494949"/>
                </a:solidFill>
                <a:latin typeface="Arial"/>
                <a:cs typeface="Arial"/>
              </a:rPr>
              <a:t>Minimum</a:t>
            </a:r>
            <a:endParaRPr sz="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lease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payments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27182" y="4479208"/>
            <a:ext cx="4151629" cy="49275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lease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portfolio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consists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leases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land,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94949"/>
                </a:solidFill>
                <a:latin typeface="Arial MT"/>
                <a:cs typeface="Arial MT"/>
              </a:rPr>
              <a:t>buildings,</a:t>
            </a:r>
            <a:r>
              <a:rPr sz="850" spc="5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machinery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vehicles.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15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050" dirty="0">
                <a:solidFill>
                  <a:srgbClr val="0E5DAC"/>
                </a:solidFill>
                <a:latin typeface="Trebuchet MS"/>
                <a:cs typeface="Trebuchet MS"/>
              </a:rPr>
              <a:t>17.</a:t>
            </a:r>
            <a:r>
              <a:rPr sz="1050" spc="250" dirty="0">
                <a:solidFill>
                  <a:srgbClr val="0E5DAC"/>
                </a:solidFill>
                <a:latin typeface="Trebuchet MS"/>
                <a:cs typeface="Trebuchet MS"/>
              </a:rPr>
              <a:t> </a:t>
            </a:r>
            <a:r>
              <a:rPr sz="1050" spc="-50" dirty="0">
                <a:solidFill>
                  <a:srgbClr val="0E5DAC"/>
                </a:solidFill>
                <a:latin typeface="Trebuchet MS"/>
                <a:cs typeface="Trebuchet MS"/>
              </a:rPr>
              <a:t>Trade</a:t>
            </a:r>
            <a:r>
              <a:rPr sz="1050" spc="-55" dirty="0">
                <a:solidFill>
                  <a:srgbClr val="0E5DAC"/>
                </a:solidFill>
                <a:latin typeface="Trebuchet MS"/>
                <a:cs typeface="Trebuchet MS"/>
              </a:rPr>
              <a:t> </a:t>
            </a:r>
            <a:r>
              <a:rPr sz="1050" spc="-10" dirty="0">
                <a:solidFill>
                  <a:srgbClr val="0E5DAC"/>
                </a:solidFill>
                <a:latin typeface="Trebuchet MS"/>
                <a:cs typeface="Trebuchet MS"/>
              </a:rPr>
              <a:t>and</a:t>
            </a:r>
            <a:r>
              <a:rPr sz="1050" spc="-75" dirty="0">
                <a:solidFill>
                  <a:srgbClr val="0E5DAC"/>
                </a:solidFill>
                <a:latin typeface="Trebuchet MS"/>
                <a:cs typeface="Trebuchet MS"/>
              </a:rPr>
              <a:t> </a:t>
            </a:r>
            <a:r>
              <a:rPr sz="1050" spc="-30" dirty="0">
                <a:solidFill>
                  <a:srgbClr val="0E5DAC"/>
                </a:solidFill>
                <a:latin typeface="Trebuchet MS"/>
                <a:cs typeface="Trebuchet MS"/>
              </a:rPr>
              <a:t>other</a:t>
            </a:r>
            <a:r>
              <a:rPr sz="1050" spc="-35" dirty="0">
                <a:solidFill>
                  <a:srgbClr val="0E5DAC"/>
                </a:solidFill>
                <a:latin typeface="Trebuchet MS"/>
                <a:cs typeface="Trebuchet MS"/>
              </a:rPr>
              <a:t> </a:t>
            </a:r>
            <a:r>
              <a:rPr sz="1050" spc="-10" dirty="0">
                <a:solidFill>
                  <a:srgbClr val="0E5DAC"/>
                </a:solidFill>
                <a:latin typeface="Trebuchet MS"/>
                <a:cs typeface="Trebuchet MS"/>
              </a:rPr>
              <a:t>payables</a:t>
            </a:r>
            <a:endParaRPr sz="1050">
              <a:latin typeface="Trebuchet MS"/>
              <a:cs typeface="Trebuchet MS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862427" y="2735587"/>
            <a:ext cx="741680" cy="414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88265" algn="r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494949"/>
                </a:solidFill>
                <a:latin typeface="Trebuchet MS"/>
                <a:cs typeface="Trebuchet MS"/>
              </a:rPr>
              <a:t>Present</a:t>
            </a:r>
            <a:r>
              <a:rPr sz="850" spc="-30" dirty="0">
                <a:solidFill>
                  <a:srgbClr val="494949"/>
                </a:solidFill>
                <a:latin typeface="Trebuchet MS"/>
                <a:cs typeface="Trebuchet MS"/>
              </a:rPr>
              <a:t> </a:t>
            </a:r>
            <a:r>
              <a:rPr sz="850" spc="-20" dirty="0">
                <a:solidFill>
                  <a:srgbClr val="494949"/>
                </a:solidFill>
                <a:latin typeface="Trebuchet MS"/>
                <a:cs typeface="Trebuchet MS"/>
              </a:rPr>
              <a:t>value </a:t>
            </a:r>
            <a:r>
              <a:rPr sz="850" dirty="0">
                <a:solidFill>
                  <a:srgbClr val="494949"/>
                </a:solidFill>
                <a:latin typeface="Trebuchet MS"/>
                <a:cs typeface="Trebuchet MS"/>
              </a:rPr>
              <a:t>of</a:t>
            </a:r>
            <a:r>
              <a:rPr sz="850" spc="-25" dirty="0">
                <a:solidFill>
                  <a:srgbClr val="494949"/>
                </a:solidFill>
                <a:latin typeface="Trebuchet MS"/>
                <a:cs typeface="Trebuchet MS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Trebuchet MS"/>
                <a:cs typeface="Trebuchet MS"/>
              </a:rPr>
              <a:t>minimum </a:t>
            </a:r>
            <a:r>
              <a:rPr sz="850" spc="-45" dirty="0">
                <a:solidFill>
                  <a:srgbClr val="494949"/>
                </a:solidFill>
                <a:latin typeface="Trebuchet MS"/>
                <a:cs typeface="Trebuchet MS"/>
              </a:rPr>
              <a:t>lease</a:t>
            </a:r>
            <a:r>
              <a:rPr sz="850" spc="-70" dirty="0">
                <a:solidFill>
                  <a:srgbClr val="494949"/>
                </a:solidFill>
                <a:latin typeface="Trebuchet MS"/>
                <a:cs typeface="Trebuchet MS"/>
              </a:rPr>
              <a:t> </a:t>
            </a:r>
            <a:r>
              <a:rPr sz="850" spc="-10" dirty="0">
                <a:solidFill>
                  <a:srgbClr val="2F2F2F"/>
                </a:solidFill>
                <a:latin typeface="Trebuchet MS"/>
                <a:cs typeface="Trebuchet MS"/>
              </a:rPr>
              <a:t>payments</a:t>
            </a:r>
            <a:endParaRPr sz="850">
              <a:latin typeface="Trebuchet MS"/>
              <a:cs typeface="Trebuchet MS"/>
            </a:endParaRPr>
          </a:p>
        </p:txBody>
      </p:sp>
      <p:graphicFrame>
        <p:nvGraphicFramePr>
          <p:cNvPr id="27" name="object 27"/>
          <p:cNvGraphicFramePr>
            <a:graphicFrameLocks noGrp="1"/>
          </p:cNvGraphicFramePr>
          <p:nvPr/>
        </p:nvGraphicFramePr>
        <p:xfrm>
          <a:off x="743762" y="3136690"/>
          <a:ext cx="5981065" cy="100774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181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55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883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004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130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921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23609C"/>
                      </a:solidFill>
                      <a:prstDash val="solid"/>
                    </a:lnT>
                    <a:lnB w="9525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ts val="1075"/>
                        </a:lnSpc>
                        <a:spcBef>
                          <a:spcPts val="55"/>
                        </a:spcBef>
                      </a:pPr>
                      <a:r>
                        <a:rPr sz="950" spc="-20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2025</a:t>
                      </a:r>
                      <a:endParaRPr sz="950">
                        <a:latin typeface="Courier New"/>
                        <a:cs typeface="Courier New"/>
                      </a:endParaRPr>
                    </a:p>
                    <a:p>
                      <a:pPr marR="234315" algn="r">
                        <a:lnSpc>
                          <a:spcPts val="930"/>
                        </a:lnSpc>
                      </a:pPr>
                      <a:r>
                        <a:rPr sz="950" spc="-25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£m</a:t>
                      </a:r>
                      <a:endParaRPr sz="950">
                        <a:latin typeface="Courier New"/>
                        <a:cs typeface="Courier New"/>
                      </a:endParaRPr>
                    </a:p>
                  </a:txBody>
                  <a:tcPr marL="0" marR="0" marT="6985" marB="0">
                    <a:lnT w="9525">
                      <a:solidFill>
                        <a:srgbClr val="23609C"/>
                      </a:solidFill>
                      <a:prstDash val="solid"/>
                    </a:lnT>
                    <a:lnB w="9525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075"/>
                        </a:lnSpc>
                        <a:spcBef>
                          <a:spcPts val="55"/>
                        </a:spcBef>
                      </a:pPr>
                      <a:r>
                        <a:rPr sz="950" spc="-20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950">
                        <a:latin typeface="Courier New"/>
                        <a:cs typeface="Courier New"/>
                      </a:endParaRPr>
                    </a:p>
                    <a:p>
                      <a:pPr marL="61594" algn="ctr">
                        <a:lnSpc>
                          <a:spcPts val="930"/>
                        </a:lnSpc>
                      </a:pPr>
                      <a:r>
                        <a:rPr sz="950" spc="-25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fm</a:t>
                      </a:r>
                      <a:endParaRPr sz="950">
                        <a:latin typeface="Courier New"/>
                        <a:cs typeface="Courier New"/>
                      </a:endParaRPr>
                    </a:p>
                  </a:txBody>
                  <a:tcPr marL="0" marR="0" marT="6985" marB="0">
                    <a:lnT w="9525">
                      <a:solidFill>
                        <a:srgbClr val="23609C"/>
                      </a:solidFill>
                      <a:prstDash val="solid"/>
                    </a:lnT>
                    <a:lnB w="9525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5745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b="1" spc="-20" dirty="0">
                          <a:solidFill>
                            <a:srgbClr val="494949"/>
                          </a:solidFill>
                          <a:latin typeface="Arial"/>
                          <a:cs typeface="Arial"/>
                        </a:rPr>
                        <a:t>20Z5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T w="9525">
                      <a:solidFill>
                        <a:srgbClr val="23609C"/>
                      </a:solidFill>
                      <a:prstDash val="solid"/>
                    </a:lnT>
                    <a:lnB w="9525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2705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spc="-20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>
                      <a:solidFill>
                        <a:srgbClr val="23609C"/>
                      </a:solidFill>
                      <a:prstDash val="solid"/>
                    </a:lnT>
                    <a:lnB w="9525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later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one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9525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2796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9525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1775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29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36854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37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9525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Consolas"/>
                          <a:cs typeface="Consolas"/>
                        </a:rPr>
                        <a:t>25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19685" marB="0">
                    <a:lnT w="9525">
                      <a:solidFill>
                        <a:srgbClr val="2360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3670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Later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but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more</a:t>
                      </a:r>
                      <a:r>
                        <a:rPr sz="850" spc="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five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years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13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29235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56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30504" algn="r">
                        <a:lnSpc>
                          <a:spcPts val="1085"/>
                        </a:lnSpc>
                      </a:pPr>
                      <a:r>
                        <a:rPr sz="1000" spc="-25" dirty="0">
                          <a:solidFill>
                            <a:srgbClr val="494949"/>
                          </a:solidFill>
                          <a:latin typeface="Courier New"/>
                          <a:cs typeface="Courier New"/>
                        </a:rPr>
                        <a:t>]2</a:t>
                      </a:r>
                      <a:endParaRPr sz="100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SI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7000">
                <a:tc>
                  <a:txBody>
                    <a:bodyPr/>
                    <a:lstStyle/>
                    <a:p>
                      <a:pPr marL="34290">
                        <a:lnSpc>
                          <a:spcPts val="880"/>
                        </a:lnSpc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More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five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years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ts val="880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ts val="880"/>
                        </a:lnSpc>
                      </a:pPr>
                      <a:r>
                        <a:rPr sz="850" spc="-50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B64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9525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860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58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9525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1775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93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9525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257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53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9525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494949"/>
                          </a:solidFill>
                          <a:latin typeface="Arial MT"/>
                          <a:cs typeface="Arial MT"/>
                        </a:rPr>
                        <a:t>83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B649C"/>
                      </a:solidFill>
                      <a:prstDash val="solid"/>
                    </a:lnT>
                    <a:lnB w="9525">
                      <a:solidFill>
                        <a:srgbClr val="2B60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8" name="object 28"/>
          <p:cNvSpPr txBox="1"/>
          <p:nvPr/>
        </p:nvSpPr>
        <p:spPr>
          <a:xfrm>
            <a:off x="731939" y="7631140"/>
            <a:ext cx="5906770" cy="61658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3335" marR="5080" indent="-1270">
              <a:lnSpc>
                <a:spcPts val="1010"/>
              </a:lnSpc>
              <a:spcBef>
                <a:spcPts val="140"/>
              </a:spcBef>
            </a:pP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Other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payables</a:t>
            </a:r>
            <a:r>
              <a:rPr sz="85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include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amounts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94949"/>
                </a:solidFill>
                <a:latin typeface="Arial MT"/>
                <a:cs typeface="Arial MT"/>
              </a:rPr>
              <a:t>provided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respect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94949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94949"/>
                </a:solidFill>
                <a:latin typeface="Arial MT"/>
                <a:cs typeface="Arial MT"/>
              </a:rPr>
              <a:t>insurances,</a:t>
            </a:r>
            <a:r>
              <a:rPr sz="850" spc="2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holiday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94949"/>
                </a:solidFill>
                <a:latin typeface="Arial MT"/>
                <a:cs typeface="Arial MT"/>
              </a:rPr>
              <a:t>pay,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 other</a:t>
            </a:r>
            <a:r>
              <a:rPr sz="850" spc="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employment</a:t>
            </a:r>
            <a:r>
              <a:rPr sz="850" spc="5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costs,</a:t>
            </a:r>
            <a:r>
              <a:rPr sz="850" spc="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sales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rebates</a:t>
            </a:r>
            <a:r>
              <a:rPr sz="850" spc="4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customer </a:t>
            </a:r>
            <a:r>
              <a:rPr sz="850" spc="-70" dirty="0">
                <a:solidFill>
                  <a:srgbClr val="494949"/>
                </a:solidFill>
                <a:latin typeface="Arial MT"/>
                <a:cs typeface="Arial MT"/>
              </a:rPr>
              <a:t>claims</a:t>
            </a:r>
            <a:r>
              <a:rPr sz="850" spc="3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94949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94949"/>
                </a:solidFill>
                <a:latin typeface="Arial MT"/>
                <a:cs typeface="Arial MT"/>
              </a:rPr>
              <a:t>sundry</a:t>
            </a:r>
            <a:r>
              <a:rPr sz="850" spc="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94949"/>
                </a:solidFill>
                <a:latin typeface="Arial MT"/>
                <a:cs typeface="Arial MT"/>
              </a:rPr>
              <a:t>other</a:t>
            </a:r>
            <a:r>
              <a:rPr sz="850" spc="3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94949"/>
                </a:solidFill>
                <a:latin typeface="Arial MT"/>
                <a:cs typeface="Arial MT"/>
              </a:rPr>
              <a:t>items.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9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000" dirty="0">
                <a:solidFill>
                  <a:srgbClr val="0C5DAF"/>
                </a:solidFill>
                <a:latin typeface="Arial MT"/>
                <a:cs typeface="Arial MT"/>
              </a:rPr>
              <a:t>18.</a:t>
            </a:r>
            <a:r>
              <a:rPr sz="1000" spc="365" dirty="0">
                <a:solidFill>
                  <a:srgbClr val="0C5DA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C5DAF"/>
                </a:solidFill>
                <a:latin typeface="Arial MT"/>
                <a:cs typeface="Arial MT"/>
              </a:rPr>
              <a:t>Current</a:t>
            </a:r>
            <a:r>
              <a:rPr sz="1000" spc="80" dirty="0">
                <a:solidFill>
                  <a:srgbClr val="0C5DAF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0C5DAF"/>
                </a:solidFill>
                <a:latin typeface="Arial MT"/>
                <a:cs typeface="Arial MT"/>
              </a:rPr>
              <a:t>tax</a:t>
            </a:r>
            <a:r>
              <a:rPr sz="1000" spc="40" dirty="0">
                <a:solidFill>
                  <a:srgbClr val="0C5DAF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0C5DAF"/>
                </a:solidFill>
                <a:latin typeface="Arial MT"/>
                <a:cs typeface="Arial MT"/>
              </a:rPr>
              <a:t>liabilities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73894" y="8505998"/>
            <a:ext cx="7105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90" dirty="0">
                <a:solidFill>
                  <a:srgbClr val="414141"/>
                </a:solidFill>
                <a:latin typeface="Arial MT"/>
                <a:cs typeface="Arial MT"/>
              </a:rPr>
              <a:t>As</a:t>
            </a:r>
            <a:r>
              <a:rPr sz="85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at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14141"/>
                </a:solidFill>
                <a:latin typeface="Arial MT"/>
                <a:cs typeface="Arial MT"/>
              </a:rPr>
              <a:t>31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14141"/>
                </a:solidFill>
                <a:latin typeface="Arial MT"/>
                <a:cs typeface="Arial MT"/>
              </a:rPr>
              <a:t>March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1274511" y="8874842"/>
            <a:ext cx="463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14141"/>
                </a:solidFill>
                <a:latin typeface="Arial MT"/>
                <a:cs typeface="Arial MT"/>
              </a:rPr>
              <a:t>”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185055" y="8874842"/>
            <a:ext cx="901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0" dirty="0">
                <a:solidFill>
                  <a:srgbClr val="E4E4E4"/>
                </a:solidFill>
                <a:latin typeface="Arial MT"/>
                <a:cs typeface="Arial MT"/>
              </a:rPr>
              <a:t>—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2835570" y="8874842"/>
            <a:ext cx="571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E4E4E4"/>
                </a:solidFill>
                <a:latin typeface="Arial MT"/>
                <a:cs typeface="Arial MT"/>
              </a:rPr>
              <a:t>›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510363" y="8874842"/>
            <a:ext cx="5206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E2E2E2"/>
                </a:solidFill>
                <a:latin typeface="Arial MT"/>
                <a:cs typeface="Arial MT"/>
              </a:rPr>
              <a:t>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233449" y="8874842"/>
            <a:ext cx="6350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6705" algn="l"/>
              </a:tabLst>
            </a:pPr>
            <a:r>
              <a:rPr sz="850" spc="-400" dirty="0">
                <a:solidFill>
                  <a:srgbClr val="E4E4E4"/>
                </a:solidFill>
                <a:latin typeface="Arial MT"/>
                <a:cs typeface="Arial MT"/>
              </a:rPr>
              <a:t>—</a:t>
            </a:r>
            <a:r>
              <a:rPr sz="850" dirty="0">
                <a:solidFill>
                  <a:srgbClr val="E4E4E4"/>
                </a:solidFill>
                <a:latin typeface="Arial MT"/>
                <a:cs typeface="Arial MT"/>
              </a:rPr>
              <a:t>	</a:t>
            </a:r>
            <a:r>
              <a:rPr sz="850" dirty="0">
                <a:solidFill>
                  <a:srgbClr val="E2E2E2"/>
                </a:solidFill>
                <a:latin typeface="Arial MT"/>
                <a:cs typeface="Arial MT"/>
              </a:rPr>
              <a:t>_</a:t>
            </a:r>
            <a:r>
              <a:rPr sz="850" spc="495" dirty="0">
                <a:solidFill>
                  <a:srgbClr val="E2E2E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E4E4E4"/>
                </a:solidFill>
                <a:latin typeface="Arial MT"/>
                <a:cs typeface="Arial MT"/>
              </a:rPr>
              <a:t>.</a:t>
            </a:r>
            <a:r>
              <a:rPr sz="850" spc="40" dirty="0">
                <a:solidFill>
                  <a:srgbClr val="E4E4E4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E2E2E2"/>
                </a:solidFill>
                <a:latin typeface="Arial MT"/>
                <a:cs typeface="Arial MT"/>
              </a:rPr>
              <a:t>_,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250888" y="8874842"/>
            <a:ext cx="3289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83845" algn="l"/>
              </a:tabLst>
            </a:pPr>
            <a:r>
              <a:rPr sz="850" spc="-25" dirty="0">
                <a:solidFill>
                  <a:srgbClr val="E2E2E2"/>
                </a:solidFill>
                <a:latin typeface="Arial MT"/>
                <a:cs typeface="Arial MT"/>
              </a:rPr>
              <a:t>..</a:t>
            </a:r>
            <a:r>
              <a:rPr sz="850" dirty="0">
                <a:solidFill>
                  <a:srgbClr val="E2E2E2"/>
                </a:solidFill>
                <a:latin typeface="Arial MT"/>
                <a:cs typeface="Arial MT"/>
              </a:rPr>
              <a:t>	</a:t>
            </a:r>
            <a:r>
              <a:rPr sz="850" spc="-50" dirty="0">
                <a:solidFill>
                  <a:srgbClr val="E2E2E2"/>
                </a:solidFill>
                <a:latin typeface="Arial MT"/>
                <a:cs typeface="Arial MT"/>
              </a:rPr>
              <a:t>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5660368" y="8481614"/>
            <a:ext cx="2419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45" dirty="0">
                <a:solidFill>
                  <a:srgbClr val="333333"/>
                </a:solidFill>
                <a:latin typeface="Arial"/>
                <a:cs typeface="Arial"/>
              </a:rPr>
              <a:t>2025</a:t>
            </a:r>
            <a:endParaRPr sz="850">
              <a:latin typeface="Arial"/>
              <a:cs typeface="Arial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364082" y="8481614"/>
            <a:ext cx="2406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0" dirty="0">
                <a:solidFill>
                  <a:srgbClr val="4F4F4F"/>
                </a:solidFill>
                <a:latin typeface="Trebuchet MS"/>
                <a:cs typeface="Trebuchet MS"/>
              </a:rPr>
              <a:t>2024</a:t>
            </a:r>
            <a:endParaRPr sz="8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27685"/>
            <a:ext cx="7303499" cy="3048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0340" y="5322313"/>
            <a:ext cx="5895228" cy="365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7292" y="1697897"/>
            <a:ext cx="5889132" cy="2133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4603" y="1228460"/>
            <a:ext cx="7263871" cy="24386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783388" y="6479139"/>
            <a:ext cx="5898515" cy="0"/>
          </a:xfrm>
          <a:custGeom>
            <a:avLst/>
            <a:gdLst/>
            <a:ahLst/>
            <a:cxnLst/>
            <a:rect l="l" t="t" r="r" b="b"/>
            <a:pathLst>
              <a:path w="5898515">
                <a:moveTo>
                  <a:pt x="0" y="0"/>
                </a:moveTo>
                <a:lnTo>
                  <a:pt x="5898275" y="0"/>
                </a:lnTo>
              </a:path>
            </a:pathLst>
          </a:custGeom>
          <a:ln w="15241">
            <a:solidFill>
              <a:srgbClr val="2857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01677" y="6329773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857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98629" y="5601231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285B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773804" y="1733699"/>
          <a:ext cx="5984240" cy="31553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68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4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988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131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198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667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940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207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5895">
                        <a:lnSpc>
                          <a:spcPts val="969"/>
                        </a:lnSpc>
                      </a:pPr>
                      <a:r>
                        <a:rPr sz="850" spc="-10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Rationalisation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  <a:p>
                      <a:pPr marL="64325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50" b="1" spc="-10" dirty="0">
                          <a:solidFill>
                            <a:srgbClr val="1C1C1C"/>
                          </a:solidFill>
                          <a:latin typeface="Arial"/>
                          <a:cs typeface="Arial"/>
                        </a:rPr>
                        <a:t>costs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37465" algn="r">
                        <a:lnSpc>
                          <a:spcPct val="100000"/>
                        </a:lnSpc>
                      </a:pPr>
                      <a:r>
                        <a:rPr sz="850" b="1" spc="-10" dirty="0">
                          <a:solidFill>
                            <a:srgbClr val="1C1C1C"/>
                          </a:solidFill>
                          <a:latin typeface="Arial"/>
                          <a:cs typeface="Arial"/>
                        </a:rPr>
                        <a:t>Insurance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0">
                        <a:lnSpc>
                          <a:spcPts val="969"/>
                        </a:lnSpc>
                      </a:pPr>
                      <a:r>
                        <a:rPr sz="850" spc="-10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Environmentał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  <a:p>
                      <a:pPr marL="27622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850" b="1" spc="-10" dirty="0">
                          <a:solidFill>
                            <a:srgbClr val="1C1C1C"/>
                          </a:solidFill>
                          <a:latin typeface="Arial"/>
                          <a:cs typeface="Arial"/>
                        </a:rPr>
                        <a:t>provision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208279" algn="r">
                        <a:lnSpc>
                          <a:spcPct val="100000"/>
                        </a:lnSpc>
                      </a:pPr>
                      <a:r>
                        <a:rPr sz="850" spc="-10" dirty="0">
                          <a:solidFill>
                            <a:srgbClr val="1A1A1A"/>
                          </a:solidFill>
                          <a:latin typeface="Trebuchet MS"/>
                          <a:cs typeface="Trebuchet MS"/>
                        </a:rPr>
                        <a:t>Other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215265" marR="216535" indent="-10160">
                        <a:lnSpc>
                          <a:spcPts val="1010"/>
                        </a:lnSpc>
                        <a:spcBef>
                          <a:spcPts val="5"/>
                        </a:spcBef>
                      </a:pPr>
                      <a:r>
                        <a:rPr sz="850" spc="-20" dirty="0">
                          <a:solidFill>
                            <a:srgbClr val="1C1C1C"/>
                          </a:solidFill>
                          <a:latin typeface="Trebuchet MS"/>
                          <a:cs typeface="Trebuchet MS"/>
                        </a:rPr>
                        <a:t>TotN 2025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08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215900">
                        <a:lnSpc>
                          <a:spcPts val="1015"/>
                        </a:lnSpc>
                      </a:pPr>
                      <a:r>
                        <a:rPr sz="850" spc="-10" dirty="0">
                          <a:solidFill>
                            <a:srgbClr val="3F3F3F"/>
                          </a:solidFill>
                          <a:latin typeface="Cambria"/>
                          <a:cs typeface="Cambria"/>
                        </a:rPr>
                        <a:t>Total</a:t>
                      </a:r>
                      <a:endParaRPr sz="850">
                        <a:latin typeface="Cambria"/>
                        <a:cs typeface="Cambria"/>
                      </a:endParaRPr>
                    </a:p>
                    <a:p>
                      <a:pPr marR="47625" algn="r">
                        <a:lnSpc>
                          <a:spcPts val="1010"/>
                        </a:lnSpc>
                      </a:pPr>
                      <a:r>
                        <a:rPr sz="850" b="1" spc="-20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2024</a:t>
                      </a:r>
                      <a:endParaRPr sz="850">
                        <a:latin typeface="Courier New"/>
                        <a:cs typeface="Courier New"/>
                      </a:endParaRPr>
                    </a:p>
                    <a:p>
                      <a:pPr marR="50800" algn="r">
                        <a:lnSpc>
                          <a:spcPts val="925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fm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1C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r>
                        <a:rPr sz="800" spc="-8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0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0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April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27940" marB="0">
                    <a:lnT w="19050">
                      <a:solidFill>
                        <a:srgbClr val="1C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0541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253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C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6034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Trebuchet MS"/>
                          <a:cs typeface="Trebuchet MS"/>
                        </a:rPr>
                        <a:t>28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C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99390" algn="r">
                        <a:lnSpc>
                          <a:spcPts val="1005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C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1590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317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C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131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C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5415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</a:pP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Charged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statement”’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04139" algn="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Trebuchet MS"/>
                          <a:cs typeface="Trebuchet MS"/>
                        </a:rPr>
                        <a:t>6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08279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51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275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2240">
                <a:tc>
                  <a:txBody>
                    <a:bodyPr/>
                    <a:lstStyle/>
                    <a:p>
                      <a:pPr marL="43180">
                        <a:lnSpc>
                          <a:spcPts val="994"/>
                        </a:lnSpc>
                        <a:spcBef>
                          <a:spcPts val="25"/>
                        </a:spcBef>
                      </a:pP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Released</a:t>
                      </a:r>
                      <a:r>
                        <a:rPr sz="850" spc="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175" marB="0"/>
                </a:tc>
                <a:tc>
                  <a:txBody>
                    <a:bodyPr/>
                    <a:lstStyle/>
                    <a:p>
                      <a:pPr marR="104775" algn="r">
                        <a:lnSpc>
                          <a:spcPts val="1015"/>
                        </a:lnSpc>
                        <a:spcBef>
                          <a:spcPts val="5"/>
                        </a:spcBef>
                      </a:pP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(41)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18440" algn="r">
                        <a:lnSpc>
                          <a:spcPts val="1015"/>
                        </a:lnSpc>
                        <a:spcBef>
                          <a:spcPts val="5"/>
                        </a:spcBef>
                      </a:pPr>
                      <a:r>
                        <a:rPr sz="850" spc="-20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(41)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1015"/>
                        </a:lnSpc>
                        <a:spcBef>
                          <a:spcPts val="5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(78)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2240">
                <a:tc>
                  <a:txBody>
                    <a:bodyPr/>
                    <a:lstStyle/>
                    <a:p>
                      <a:pPr marL="40640">
                        <a:lnSpc>
                          <a:spcPts val="930"/>
                        </a:lnSpc>
                        <a:spcBef>
                          <a:spcPts val="35"/>
                        </a:spcBef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Utilised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2B2B2B"/>
                          </a:solidFill>
                          <a:latin typeface="Arial MT"/>
                          <a:cs typeface="Arial MT"/>
                        </a:rPr>
                        <a:t>during</a:t>
                      </a:r>
                      <a:r>
                        <a:rPr sz="850" spc="5" dirty="0">
                          <a:solidFill>
                            <a:srgbClr val="2B2B2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4775" algn="r">
                        <a:lnSpc>
                          <a:spcPts val="905"/>
                        </a:lnSpc>
                        <a:spcBef>
                          <a:spcPts val="60"/>
                        </a:spcBef>
                      </a:pP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(96)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762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9845" algn="r">
                        <a:lnSpc>
                          <a:spcPts val="880"/>
                        </a:lnSpc>
                        <a:spcBef>
                          <a:spcPts val="80"/>
                        </a:spcBef>
                      </a:pPr>
                      <a:r>
                        <a:rPr sz="850" dirty="0">
                          <a:solidFill>
                            <a:srgbClr val="3F3F3F"/>
                          </a:solidFill>
                          <a:latin typeface="Cambria"/>
                          <a:cs typeface="Cambria"/>
                        </a:rPr>
                        <a:t>(i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Cambria"/>
                          <a:cs typeface="Cambria"/>
                        </a:rPr>
                        <a:t> 0)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1016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3675" algn="r">
                        <a:lnSpc>
                          <a:spcPts val="955"/>
                        </a:lnSpc>
                        <a:spcBef>
                          <a:spcPts val="10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ł2Jj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27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9075" algn="r">
                        <a:lnSpc>
                          <a:spcPts val="930"/>
                        </a:lnSpc>
                        <a:spcBef>
                          <a:spcPts val="35"/>
                        </a:spcBef>
                      </a:pPr>
                      <a:r>
                        <a:rPr sz="850" spc="-10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(128)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930"/>
                        </a:lnSpc>
                        <a:spcBef>
                          <a:spcPts val="35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(11)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1605">
                <a:tc>
                  <a:txBody>
                    <a:bodyPr/>
                    <a:lstStyle/>
                    <a:p>
                      <a:pPr marL="43180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31</a:t>
                      </a: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181818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02235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159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02565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181818"/>
                          </a:solidFill>
                          <a:latin typeface="Arial MT"/>
                          <a:cs typeface="Arial MT"/>
                        </a:rPr>
                        <a:t>13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2725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199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93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317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71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48895">
                        <a:lnSpc>
                          <a:spcPts val="1015"/>
                        </a:lnSpc>
                      </a:pP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Analysed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429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8590">
                <a:tc>
                  <a:txBody>
                    <a:bodyPr/>
                    <a:lstStyle/>
                    <a:p>
                      <a:pPr marL="4381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liabilities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 marR="15748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Trebuchet MS"/>
                          <a:cs typeface="Trebuchet MS"/>
                        </a:rPr>
                        <a:t>83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 marR="5461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 marR="27622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50" spc="-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41300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Trebuchet MS"/>
                          <a:cs typeface="Trebuchet MS"/>
                        </a:rPr>
                        <a:t>91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444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2715">
                <a:tc>
                  <a:txBody>
                    <a:bodyPr/>
                    <a:lstStyle/>
                    <a:p>
                      <a:pPr marL="43815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50" spc="-4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Non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797979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35" dirty="0">
                          <a:solidFill>
                            <a:srgbClr val="797979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liabilities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B w="19050">
                      <a:solidFill>
                        <a:srgbClr val="1F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52400" algn="r">
                        <a:lnSpc>
                          <a:spcPts val="880"/>
                        </a:lnSpc>
                        <a:spcBef>
                          <a:spcPts val="6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Cambria"/>
                          <a:cs typeface="Cambria"/>
                        </a:rPr>
                        <a:t>76</a:t>
                      </a:r>
                      <a:endParaRPr sz="850">
                        <a:latin typeface="Cambria"/>
                        <a:cs typeface="Cambria"/>
                      </a:endParaRPr>
                    </a:p>
                  </a:txBody>
                  <a:tcPr marL="0" marR="0" marT="8255" marB="0">
                    <a:lnB w="19050">
                      <a:solidFill>
                        <a:srgbClr val="1F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ts val="930"/>
                        </a:lnSpc>
                        <a:spcBef>
                          <a:spcPts val="1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>
                    <a:lnB w="19050">
                      <a:solidFill>
                        <a:srgbClr val="1F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84150" algn="r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50" spc="-25" dirty="0">
                          <a:solidFill>
                            <a:srgbClr val="4F4F4F"/>
                          </a:solidFill>
                          <a:latin typeface="Arial MT"/>
                          <a:cs typeface="Arial MT"/>
                        </a:rPr>
                        <a:t>13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B w="19050">
                      <a:solidFill>
                        <a:srgbClr val="1F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8930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58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ts val="930"/>
                        </a:lnSpc>
                        <a:spcBef>
                          <a:spcPts val="5"/>
                        </a:spcBef>
                      </a:pP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(i)</a:t>
                      </a:r>
                      <a:r>
                        <a:rPr sz="850" spc="1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850" spc="-5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Ratlonalisation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include</a:t>
                      </a:r>
                      <a:r>
                        <a:rPr sz="850" spc="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redundancy</a:t>
                      </a:r>
                      <a:r>
                        <a:rPr sz="850" spc="25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provisions</a:t>
                      </a:r>
                      <a:r>
                        <a:rPr sz="850" spc="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follows: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73660" marB="0">
                    <a:lnT w="19050" cap="flat" cmpd="sng" algn="ctr">
                      <a:solidFill>
                        <a:srgbClr val="1F60A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1F60A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 cap="flat" cmpd="sng" algn="ctr">
                      <a:solidFill>
                        <a:srgbClr val="1F60A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6860"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F5BA3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R="25336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b="1" spc="-20" dirty="0">
                          <a:solidFill>
                            <a:srgbClr val="3F3F3F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F5BA3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C579C"/>
                      </a:solidFill>
                      <a:prstDash val="solid"/>
                    </a:lnT>
                    <a:lnB w="19050">
                      <a:solidFill>
                        <a:srgbClr val="1F5B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60655">
                <a:tc gridSpan="3">
                  <a:txBody>
                    <a:bodyPr/>
                    <a:lstStyle/>
                    <a:p>
                      <a:pPr marL="4889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beginning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of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1F5BA3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R="241935" algn="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850" b="1" spc="-25" dirty="0">
                          <a:solidFill>
                            <a:srgbClr val="3F3F3F"/>
                          </a:solidFill>
                          <a:latin typeface="Courier New"/>
                          <a:cs typeface="Courier New"/>
                        </a:rPr>
                        <a:t>148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1F5BA3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9700">
                <a:tc gridSpan="3">
                  <a:txBody>
                    <a:bodyPr/>
                    <a:lstStyle/>
                    <a:p>
                      <a:pPr marL="46355">
                        <a:lnSpc>
                          <a:spcPts val="1000"/>
                        </a:lnSpc>
                      </a:pPr>
                      <a:r>
                        <a:rPr sz="850" spc="-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Charged</a:t>
                      </a:r>
                      <a:r>
                        <a:rPr sz="850" spc="7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statement”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1000"/>
                        </a:lnSpc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t52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9225">
                <a:tc gridSpan="3">
                  <a:txBody>
                    <a:bodyPr/>
                    <a:lstStyle/>
                    <a:p>
                      <a:pPr marL="43180">
                        <a:lnSpc>
                          <a:spcPct val="100000"/>
                        </a:lnSpc>
                        <a:spcBef>
                          <a:spcPts val="60"/>
                        </a:spcBef>
                      </a:pPr>
                      <a:r>
                        <a:rPr sz="850" spc="-9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Released</a:t>
                      </a:r>
                      <a:r>
                        <a:rPr sz="850" spc="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8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762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R="240665" algn="r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Trebuchet MS"/>
                          <a:cs typeface="Trebuchet MS"/>
                        </a:rPr>
                        <a:t>34)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4445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34620">
                <a:tc gridSpan="3">
                  <a:txBody>
                    <a:bodyPr/>
                    <a:lstStyle/>
                    <a:p>
                      <a:pPr marL="43180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Utilised</a:t>
                      </a:r>
                      <a:r>
                        <a:rPr sz="850" spc="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during the</a:t>
                      </a:r>
                      <a:r>
                        <a:rPr sz="850" spc="-4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232323"/>
                          </a:solidFill>
                          <a:latin typeface="Arial MT"/>
                          <a:cs typeface="Arial MT"/>
                        </a:rPr>
                        <a:t>yeąr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19050">
                      <a:solidFill>
                        <a:srgbClr val="2860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R="245110" algn="r">
                        <a:lnSpc>
                          <a:spcPts val="880"/>
                        </a:lnSpc>
                        <a:spcBef>
                          <a:spcPts val="30"/>
                        </a:spcBef>
                      </a:pPr>
                      <a:r>
                        <a:rPr sz="850" spc="-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(56)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860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ts val="88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(S)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8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39700">
                <a:tc gridSpan="3">
                  <a:txBody>
                    <a:bodyPr/>
                    <a:lstStyle/>
                    <a:p>
                      <a:pPr marL="52069">
                        <a:lnSpc>
                          <a:spcPts val="880"/>
                        </a:lnSpc>
                        <a:spcBef>
                          <a:spcPts val="170"/>
                        </a:spcBef>
                      </a:pPr>
                      <a:r>
                        <a:rPr sz="850" spc="-7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end</a:t>
                      </a:r>
                      <a:r>
                        <a:rPr sz="850" spc="-1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60A0"/>
                      </a:solidFill>
                      <a:prstDash val="solid"/>
                    </a:lnT>
                    <a:lnB w="19050">
                      <a:solidFill>
                        <a:srgbClr val="2860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3">
                  <a:txBody>
                    <a:bodyPr/>
                    <a:lstStyle/>
                    <a:p>
                      <a:pPr marR="233679" algn="r">
                        <a:lnSpc>
                          <a:spcPts val="88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Trebuchet MS"/>
                          <a:cs typeface="Trebuchet MS"/>
                        </a:rPr>
                        <a:t>61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60A0"/>
                      </a:solidFill>
                      <a:prstDash val="solid"/>
                    </a:lnT>
                    <a:lnB w="19050">
                      <a:solidFill>
                        <a:srgbClr val="2860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ts val="88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3F3F3F"/>
                          </a:solidFill>
                          <a:latin typeface="Arial MT"/>
                          <a:cs typeface="Arial MT"/>
                        </a:rPr>
                        <a:t>148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60A0"/>
                      </a:solidFill>
                      <a:prstDash val="solid"/>
                    </a:lnT>
                    <a:lnB w="19050">
                      <a:solidFill>
                        <a:srgbClr val="28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3124409" y="2021015"/>
            <a:ext cx="1505813" cy="9144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770629" y="2883682"/>
            <a:ext cx="118879" cy="7925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4511343" y="3472002"/>
            <a:ext cx="30482" cy="7011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4575355" y="2883682"/>
            <a:ext cx="54867" cy="7925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163658" y="2021015"/>
            <a:ext cx="143265" cy="2103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255105" y="2441680"/>
            <a:ext cx="48771" cy="82303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5889132" y="4362101"/>
            <a:ext cx="45723" cy="76207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6587171" y="4218833"/>
            <a:ext cx="27433" cy="73158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5889132" y="5794799"/>
            <a:ext cx="48771" cy="73158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5212430" y="2301458"/>
            <a:ext cx="85349" cy="76207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5773299" y="3472002"/>
            <a:ext cx="161554" cy="76207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483531" y="3319586"/>
            <a:ext cx="143265" cy="82303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6483531" y="3465905"/>
            <a:ext cx="140217" cy="76207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5834264" y="6160593"/>
            <a:ext cx="103638" cy="76207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757665" y="758263"/>
            <a:ext cx="2548890" cy="21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50" spc="-75" dirty="0">
                <a:solidFill>
                  <a:srgbClr val="084FAA"/>
                </a:solidFill>
                <a:latin typeface="Arial MT"/>
                <a:cs typeface="Arial MT"/>
              </a:rPr>
              <a:t>F6.</a:t>
            </a:r>
            <a:r>
              <a:rPr sz="1250" spc="-45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4FAA"/>
                </a:solidFill>
                <a:latin typeface="Arial MT"/>
                <a:cs typeface="Arial MT"/>
              </a:rPr>
              <a:t>Notes</a:t>
            </a:r>
            <a:r>
              <a:rPr sz="1250" dirty="0">
                <a:solidFill>
                  <a:srgbClr val="084FAA"/>
                </a:solidFill>
                <a:latin typeface="Arial MT"/>
                <a:cs typeface="Arial MT"/>
              </a:rPr>
              <a:t> to</a:t>
            </a:r>
            <a:r>
              <a:rPr sz="1250" spc="-5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dirty="0">
                <a:solidFill>
                  <a:srgbClr val="084FAA"/>
                </a:solidFill>
                <a:latin typeface="Arial MT"/>
                <a:cs typeface="Arial MT"/>
              </a:rPr>
              <a:t>the</a:t>
            </a:r>
            <a:r>
              <a:rPr sz="1250" spc="-3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4FAA"/>
                </a:solidFill>
                <a:latin typeface="Arial MT"/>
                <a:cs typeface="Arial MT"/>
              </a:rPr>
              <a:t>financial</a:t>
            </a:r>
            <a:r>
              <a:rPr sz="125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250" spc="-10" dirty="0">
                <a:solidFill>
                  <a:srgbClr val="084FAA"/>
                </a:solidFill>
                <a:latin typeface="Arial MT"/>
                <a:cs typeface="Arial MT"/>
              </a:rPr>
              <a:t>statements</a:t>
            </a:r>
            <a:endParaRPr sz="12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66737" y="1375287"/>
            <a:ext cx="2006600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dirty="0">
                <a:solidFill>
                  <a:srgbClr val="0856AF"/>
                </a:solidFill>
                <a:latin typeface="Arial"/>
                <a:cs typeface="Arial"/>
              </a:rPr>
              <a:t>19.</a:t>
            </a:r>
            <a:r>
              <a:rPr sz="1000" b="1" spc="335" dirty="0">
                <a:solidFill>
                  <a:srgbClr val="0856AF"/>
                </a:solidFill>
                <a:latin typeface="Arial"/>
                <a:cs typeface="Arial"/>
              </a:rPr>
              <a:t> </a:t>
            </a:r>
            <a:r>
              <a:rPr sz="1000" b="1" spc="-55" dirty="0">
                <a:solidFill>
                  <a:srgbClr val="0856AF"/>
                </a:solidFill>
                <a:latin typeface="Arial"/>
                <a:cs typeface="Arial"/>
              </a:rPr>
              <a:t>Provisions</a:t>
            </a:r>
            <a:r>
              <a:rPr sz="1000" b="1" spc="5" dirty="0">
                <a:solidFill>
                  <a:srgbClr val="0856AF"/>
                </a:solidFill>
                <a:latin typeface="Arial"/>
                <a:cs typeface="Arial"/>
              </a:rPr>
              <a:t> </a:t>
            </a:r>
            <a:r>
              <a:rPr sz="1000" b="1" spc="-35" dirty="0">
                <a:solidFill>
                  <a:srgbClr val="0856AF"/>
                </a:solidFill>
                <a:latin typeface="Arial"/>
                <a:cs typeface="Arial"/>
              </a:rPr>
              <a:t>and</a:t>
            </a:r>
            <a:r>
              <a:rPr sz="1000" b="1" spc="-30" dirty="0">
                <a:solidFill>
                  <a:srgbClr val="0856AF"/>
                </a:solidFill>
                <a:latin typeface="Arial"/>
                <a:cs typeface="Arial"/>
              </a:rPr>
              <a:t> </a:t>
            </a:r>
            <a:r>
              <a:rPr sz="1000" b="1" spc="-20" dirty="0">
                <a:solidFill>
                  <a:srgbClr val="0856AF"/>
                </a:solidFill>
                <a:latin typeface="Arial"/>
                <a:cs typeface="Arial"/>
              </a:rPr>
              <a:t>other</a:t>
            </a:r>
            <a:r>
              <a:rPr sz="1000" b="1" spc="25" dirty="0">
                <a:solidFill>
                  <a:srgbClr val="0856AF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0856AF"/>
                </a:solidFill>
                <a:latin typeface="Arial"/>
                <a:cs typeface="Arial"/>
              </a:rPr>
              <a:t>liabilities</a:t>
            </a:r>
            <a:endParaRPr sz="10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72787" y="5030950"/>
            <a:ext cx="5911850" cy="457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3F3F3F"/>
                </a:solidFill>
                <a:latin typeface="Trebuchet MS"/>
                <a:cs typeface="Trebuchet MS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Trebuchet MS"/>
                <a:cs typeface="Trebuchet MS"/>
              </a:rPr>
              <a:t>expected</a:t>
            </a:r>
            <a:r>
              <a:rPr sz="850" spc="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Trebuchet MS"/>
                <a:cs typeface="Trebuchet MS"/>
              </a:rPr>
              <a:t>timeframe</a:t>
            </a:r>
            <a:r>
              <a:rPr sz="85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Trebuchet MS"/>
                <a:cs typeface="Trebuchet MS"/>
              </a:rPr>
              <a:t>of</a:t>
            </a:r>
            <a:r>
              <a:rPr sz="850" spc="-9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Trebuchet MS"/>
                <a:cs typeface="Trebuchet MS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Trebuchet MS"/>
                <a:cs typeface="Trebuchet MS"/>
              </a:rPr>
              <a:t>utilisation</a:t>
            </a:r>
            <a:r>
              <a:rPr sz="850" spc="-2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Trebuchet MS"/>
                <a:cs typeface="Trebuchet MS"/>
              </a:rPr>
              <a:t>of</a:t>
            </a:r>
            <a:r>
              <a:rPr sz="850" spc="-9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Trebuchet MS"/>
                <a:cs typeface="Trebuchet MS"/>
              </a:rPr>
              <a:t>redundancy</a:t>
            </a:r>
            <a:r>
              <a:rPr sz="850" spc="-1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Trebuchet MS"/>
                <a:cs typeface="Trebuchet MS"/>
              </a:rPr>
              <a:t>provision</a:t>
            </a:r>
            <a:r>
              <a:rPr sz="850" spc="6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Trebuchet MS"/>
                <a:cs typeface="Trebuchet MS"/>
              </a:rPr>
              <a:t>is</a:t>
            </a:r>
            <a:r>
              <a:rPr sz="850" spc="-6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Trebuchet MS"/>
                <a:cs typeface="Trebuchet MS"/>
              </a:rPr>
              <a:t>£36m</a:t>
            </a:r>
            <a:r>
              <a:rPr sz="850" spc="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Trebuchet MS"/>
                <a:cs typeface="Trebuchet MS"/>
              </a:rPr>
              <a:t>within</a:t>
            </a:r>
            <a:r>
              <a:rPr sz="850" spc="3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Trebuchet MS"/>
                <a:cs typeface="Trebuchet MS"/>
              </a:rPr>
              <a:t>J</a:t>
            </a:r>
            <a:r>
              <a:rPr sz="850" spc="2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Trebuchet MS"/>
                <a:cs typeface="Trebuchet MS"/>
              </a:rPr>
              <a:t>year,</a:t>
            </a:r>
            <a:r>
              <a:rPr sz="850" spc="-10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Trebuchet MS"/>
                <a:cs typeface="Trebuchet MS"/>
              </a:rPr>
              <a:t>£16m,</a:t>
            </a:r>
            <a:r>
              <a:rPr sz="850" spc="-6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Trebuchet MS"/>
                <a:cs typeface="Trebuchet MS"/>
              </a:rPr>
              <a:t>within</a:t>
            </a:r>
            <a:r>
              <a:rPr sz="850" spc="8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Trebuchet MS"/>
                <a:cs typeface="Trebuchet MS"/>
              </a:rPr>
              <a:t>J-</a:t>
            </a:r>
            <a:r>
              <a:rPr sz="850" spc="-20" dirty="0">
                <a:solidFill>
                  <a:srgbClr val="3F3F3F"/>
                </a:solidFill>
                <a:latin typeface="Trebuchet MS"/>
                <a:cs typeface="Trebuchet MS"/>
              </a:rPr>
              <a:t>2</a:t>
            </a:r>
            <a:r>
              <a:rPr sz="850" spc="-6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Trebuchet MS"/>
                <a:cs typeface="Trebuchet MS"/>
              </a:rPr>
              <a:t>years</a:t>
            </a:r>
            <a:r>
              <a:rPr sz="850" spc="-2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Trebuchet MS"/>
                <a:cs typeface="Trebuchet MS"/>
              </a:rPr>
              <a:t>and</a:t>
            </a:r>
            <a:r>
              <a:rPr sz="850" spc="-8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Trebuchet MS"/>
                <a:cs typeface="Trebuchet MS"/>
              </a:rPr>
              <a:t>£9m</a:t>
            </a:r>
            <a:r>
              <a:rPr sz="850" spc="-5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Trebuchet MS"/>
                <a:cs typeface="Trebuchet MS"/>
              </a:rPr>
              <a:t>within</a:t>
            </a:r>
            <a:r>
              <a:rPr sz="850" spc="-25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Trebuchet MS"/>
                <a:cs typeface="Trebuchet MS"/>
              </a:rPr>
              <a:t>2-3</a:t>
            </a:r>
            <a:r>
              <a:rPr sz="850" spc="-60" dirty="0">
                <a:solidFill>
                  <a:srgbClr val="3F3F3F"/>
                </a:solidFill>
                <a:latin typeface="Trebuchet MS"/>
                <a:cs typeface="Trebuchet MS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Trebuchet MS"/>
                <a:cs typeface="Trebuchet MS"/>
              </a:rPr>
              <a:t>years.</a:t>
            </a:r>
            <a:endParaRPr sz="85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65"/>
              </a:spcBef>
            </a:pPr>
            <a:endParaRPr sz="850">
              <a:latin typeface="Trebuchet MS"/>
              <a:cs typeface="Trebuchet MS"/>
            </a:endParaRPr>
          </a:p>
          <a:p>
            <a:pPr marR="42545" algn="r">
              <a:lnSpc>
                <a:spcPct val="100000"/>
              </a:lnSpc>
              <a:spcBef>
                <a:spcPts val="5"/>
              </a:spcBef>
              <a:tabLst>
                <a:tab pos="697865" algn="l"/>
              </a:tabLst>
            </a:pPr>
            <a:r>
              <a:rPr sz="850" spc="-20" dirty="0">
                <a:solidFill>
                  <a:srgbClr val="3F3F3F"/>
                </a:solidFill>
                <a:latin typeface="Trebuchet MS"/>
                <a:cs typeface="Trebuchet MS"/>
              </a:rPr>
              <a:t>2025</a:t>
            </a:r>
            <a:r>
              <a:rPr sz="850" dirty="0">
                <a:solidFill>
                  <a:srgbClr val="3F3F3F"/>
                </a:solidFill>
                <a:latin typeface="Trebuchet MS"/>
                <a:cs typeface="Trebuchet MS"/>
              </a:rPr>
              <a:t>	</a:t>
            </a:r>
            <a:r>
              <a:rPr sz="850" spc="-20" dirty="0">
                <a:solidFill>
                  <a:srgbClr val="3F3F3F"/>
                </a:solidFill>
                <a:latin typeface="Courier New"/>
                <a:cs typeface="Courier New"/>
              </a:rPr>
              <a:t>2024</a:t>
            </a:r>
            <a:endParaRPr sz="850">
              <a:latin typeface="Courier New"/>
              <a:cs typeface="Courier New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8144" y="5596406"/>
            <a:ext cx="3605529" cy="75120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rationalisation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arise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follows:</a:t>
            </a:r>
            <a:endParaRPr sz="850">
              <a:latin typeface="Arial MT"/>
              <a:cs typeface="Arial MT"/>
            </a:endParaRPr>
          </a:p>
          <a:p>
            <a:pPr marL="131445" marR="1088390">
              <a:lnSpc>
                <a:spcPts val="1150"/>
              </a:lnSpc>
              <a:spcBef>
                <a:spcPts val="4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Onerous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lease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payments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relating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unutilised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premises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Onerous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contracts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termination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endParaRPr sz="850">
              <a:latin typeface="Arial MT"/>
              <a:cs typeface="Arial MT"/>
            </a:endParaRPr>
          </a:p>
          <a:p>
            <a:pPr marL="135255" marR="5080" indent="-1905">
              <a:lnSpc>
                <a:spcPct val="101200"/>
              </a:lnSpc>
              <a:spcBef>
                <a:spcPts val="18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Decommissioning,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remediation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sites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subject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restructuring/closure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814096" y="5890567"/>
            <a:ext cx="1397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44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61104" y="6338665"/>
            <a:ext cx="5920740" cy="2813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5085" algn="r">
              <a:lnSpc>
                <a:spcPct val="100000"/>
              </a:lnSpc>
              <a:spcBef>
                <a:spcPts val="100"/>
              </a:spcBef>
              <a:tabLst>
                <a:tab pos="647700" algn="l"/>
              </a:tabLst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98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105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70"/>
              </a:spcBef>
            </a:pPr>
            <a:endParaRPr sz="850">
              <a:latin typeface="Arial MT"/>
              <a:cs typeface="Arial MT"/>
            </a:endParaRPr>
          </a:p>
          <a:p>
            <a:pPr marL="21590" marR="5080" indent="3175">
              <a:lnSpc>
                <a:spcPct val="101200"/>
              </a:lnSpc>
              <a:spcBef>
                <a:spcPts val="5"/>
              </a:spcBef>
            </a:pP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rationalisation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£2m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£3m)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onerous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leases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discounted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basis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£2m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£3m)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undiscounted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basis.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timeframe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utilisation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rationalisation provision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is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£47m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1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year,</a:t>
            </a:r>
            <a:endParaRPr sz="850">
              <a:latin typeface="Arial MT"/>
              <a:cs typeface="Arial MT"/>
            </a:endParaRPr>
          </a:p>
          <a:p>
            <a:pPr marL="26670">
              <a:lnSpc>
                <a:spcPts val="1010"/>
              </a:lnSpc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£33m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1-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years,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£11m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2-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years,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£6m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3-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5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years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Elm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due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after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5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years.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50">
              <a:latin typeface="Arial MT"/>
              <a:cs typeface="Arial MT"/>
            </a:endParaRPr>
          </a:p>
          <a:p>
            <a:pPr marL="194945" marR="8255" indent="-182880" algn="just">
              <a:lnSpc>
                <a:spcPct val="100000"/>
              </a:lnSpc>
              <a:buAutoNum type="romanLcParenBoth" startAt="2"/>
              <a:tabLst>
                <a:tab pos="194945" algn="l"/>
              </a:tabLst>
            </a:pP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insurance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represent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losses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incurred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but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yet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reported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risks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retained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rather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than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passed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third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party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insurers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amounts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certain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industrial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disease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claims.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AII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subject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regular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review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adjusted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appropriate.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vąlue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ńnal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insurance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settlements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uncertain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timing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expenditure.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Clr>
                <a:srgbClr val="3F3F3F"/>
              </a:buClr>
              <a:buFont typeface="Arial MT"/>
              <a:buAutoNum type="romanLcParenBoth" startAt="2"/>
            </a:pPr>
            <a:endParaRPr sz="850">
              <a:latin typeface="Arial MT"/>
              <a:cs typeface="Arial MT"/>
            </a:endParaRPr>
          </a:p>
          <a:p>
            <a:pPr marL="193675" marR="6985" indent="-181610" algn="just">
              <a:lnSpc>
                <a:spcPct val="100000"/>
              </a:lnSpc>
              <a:buAutoNum type="romanLcParenBoth" startAt="2"/>
              <a:tabLst>
                <a:tab pos="194945" algn="l"/>
              </a:tabLst>
            </a:pP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consist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remediation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clean-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up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activities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likely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undertaken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foreseeable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future 	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reasonably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estimated,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together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CO2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emission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rights.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majority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is 	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incurred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next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one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20"/>
              </a:spcBef>
            </a:pPr>
            <a:endParaRPr sz="850">
              <a:latin typeface="Arial MT"/>
              <a:cs typeface="Arial MT"/>
            </a:endParaRPr>
          </a:p>
          <a:p>
            <a:pPr marL="195580" marR="12700" indent="-183515" algn="just">
              <a:lnSpc>
                <a:spcPct val="101200"/>
              </a:lnSpc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(ivj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product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warranty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claims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timing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potential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expenditure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uncertain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provisions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benefits,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include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benefits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service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sabbatical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leave.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All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employee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benefit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subject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independent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actuarial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assessments.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75"/>
              </a:spcBef>
            </a:pPr>
            <a:endParaRPr sz="850">
              <a:latin typeface="Arial MT"/>
              <a:cs typeface="Arial MT"/>
            </a:endParaRPr>
          </a:p>
          <a:p>
            <a:pPr marL="191135" marR="6985" indent="-179070" algn="just">
              <a:lnSpc>
                <a:spcPct val="101200"/>
              </a:lnSpc>
            </a:pP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(v)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provisions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discounted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material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unwinding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discount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costs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income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statement.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provision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for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rationalisation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costs,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charge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income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statement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£6m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£niI)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respect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such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unwinding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discount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£3m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£niI)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relates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redundancy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provisions.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502110" y="5736629"/>
            <a:ext cx="146050" cy="53149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64135" algn="ctr">
              <a:lnSpc>
                <a:spcPct val="100000"/>
              </a:lnSpc>
              <a:spcBef>
                <a:spcPts val="229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endParaRPr sz="850">
              <a:latin typeface="Arial MT"/>
              <a:cs typeface="Arial MT"/>
            </a:endParaRPr>
          </a:p>
          <a:p>
            <a:pPr marL="8255" algn="ctr">
              <a:lnSpc>
                <a:spcPct val="100000"/>
              </a:lnSpc>
              <a:spcBef>
                <a:spcPts val="135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37</a:t>
            </a:r>
            <a:endParaRPr sz="850">
              <a:latin typeface="Arial MT"/>
              <a:cs typeface="Arial MT"/>
            </a:endParaRPr>
          </a:p>
          <a:p>
            <a:pPr algn="ctr">
              <a:lnSpc>
                <a:spcPct val="100000"/>
              </a:lnSpc>
              <a:spcBef>
                <a:spcPts val="660"/>
              </a:spcBef>
            </a:pPr>
            <a:r>
              <a:rPr sz="850" spc="-25" dirty="0">
                <a:solidFill>
                  <a:srgbClr val="3F3F3F"/>
                </a:solidFill>
                <a:latin typeface="Courier New"/>
                <a:cs typeface="Courier New"/>
              </a:rPr>
              <a:t>69</a:t>
            </a:r>
            <a:endParaRPr sz="850">
              <a:latin typeface="Courier New"/>
              <a:cs typeface="Courier New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35904" y="9947840"/>
            <a:ext cx="9436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D3D3D"/>
                </a:solidFill>
                <a:latin typeface="Arial MT"/>
                <a:cs typeface="Arial MT"/>
              </a:rPr>
              <a:t>UK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100175" y="9950887"/>
            <a:ext cx="11296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547852" y="9947840"/>
            <a:ext cx="3422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5" dirty="0">
                <a:solidFill>
                  <a:srgbClr val="313131"/>
                </a:solidFill>
                <a:latin typeface="Arial MT"/>
                <a:cs typeface="Arial MT"/>
              </a:rPr>
              <a:t>Page</a:t>
            </a:r>
            <a:r>
              <a:rPr sz="850" spc="-4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83838"/>
                </a:solidFill>
                <a:latin typeface="Arial MT"/>
                <a:cs typeface="Arial MT"/>
              </a:rPr>
              <a:t>6t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8024" y="1228460"/>
            <a:ext cx="7269968" cy="2743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46314" y="9856644"/>
            <a:ext cx="7249159" cy="0"/>
          </a:xfrm>
          <a:custGeom>
            <a:avLst/>
            <a:gdLst/>
            <a:ahLst/>
            <a:cxnLst/>
            <a:rect l="l" t="t" r="r" b="b"/>
            <a:pathLst>
              <a:path w="7249159">
                <a:moveTo>
                  <a:pt x="0" y="0"/>
                </a:moveTo>
                <a:lnTo>
                  <a:pt x="7248629" y="0"/>
                </a:lnTo>
              </a:path>
            </a:pathLst>
          </a:custGeom>
          <a:ln w="15241">
            <a:solidFill>
              <a:srgbClr val="2F6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755954" y="9688988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346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59002" y="9250034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286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6" name="object 6"/>
          <p:cNvGrpSpPr/>
          <p:nvPr/>
        </p:nvGrpSpPr>
        <p:grpSpPr>
          <a:xfrm>
            <a:off x="755954" y="8955875"/>
            <a:ext cx="5886450" cy="30480"/>
            <a:chOff x="755954" y="8955875"/>
            <a:chExt cx="5886450" cy="30480"/>
          </a:xfrm>
        </p:grpSpPr>
        <p:sp>
          <p:nvSpPr>
            <p:cNvPr id="7" name="object 7"/>
            <p:cNvSpPr/>
            <p:nvPr/>
          </p:nvSpPr>
          <p:spPr>
            <a:xfrm>
              <a:off x="755954" y="8978737"/>
              <a:ext cx="5886450" cy="0"/>
            </a:xfrm>
            <a:custGeom>
              <a:avLst/>
              <a:gdLst/>
              <a:ahLst/>
              <a:cxnLst/>
              <a:rect l="l" t="t" r="r" b="b"/>
              <a:pathLst>
                <a:path w="5886450">
                  <a:moveTo>
                    <a:pt x="0" y="0"/>
                  </a:moveTo>
                  <a:lnTo>
                    <a:pt x="5886082" y="0"/>
                  </a:lnTo>
                </a:path>
              </a:pathLst>
            </a:custGeom>
            <a:ln w="15241">
              <a:solidFill>
                <a:srgbClr val="28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758248" y="8966543"/>
              <a:ext cx="448309" cy="0"/>
            </a:xfrm>
            <a:custGeom>
              <a:avLst/>
              <a:gdLst/>
              <a:ahLst/>
              <a:cxnLst/>
              <a:rect l="l" t="t" r="r" b="b"/>
              <a:pathLst>
                <a:path w="448310">
                  <a:moveTo>
                    <a:pt x="0" y="0"/>
                  </a:moveTo>
                  <a:lnTo>
                    <a:pt x="448086" y="0"/>
                  </a:lnTo>
                </a:path>
              </a:pathLst>
            </a:custGeom>
            <a:ln w="15241">
              <a:solidFill>
                <a:srgbClr val="28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5279490" y="8966543"/>
              <a:ext cx="542925" cy="0"/>
            </a:xfrm>
            <a:custGeom>
              <a:avLst/>
              <a:gdLst/>
              <a:ahLst/>
              <a:cxnLst/>
              <a:rect l="l" t="t" r="r" b="b"/>
              <a:pathLst>
                <a:path w="542925">
                  <a:moveTo>
                    <a:pt x="0" y="0"/>
                  </a:moveTo>
                  <a:lnTo>
                    <a:pt x="542580" y="0"/>
                  </a:lnTo>
                </a:path>
              </a:pathLst>
            </a:custGeom>
            <a:ln w="15241">
              <a:solidFill>
                <a:srgbClr val="28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6230531" y="8966543"/>
              <a:ext cx="290195" cy="0"/>
            </a:xfrm>
            <a:custGeom>
              <a:avLst/>
              <a:gdLst/>
              <a:ahLst/>
              <a:cxnLst/>
              <a:rect l="l" t="t" r="r" b="b"/>
              <a:pathLst>
                <a:path w="290195">
                  <a:moveTo>
                    <a:pt x="0" y="0"/>
                  </a:moveTo>
                  <a:lnTo>
                    <a:pt x="289579" y="0"/>
                  </a:lnTo>
                </a:path>
              </a:pathLst>
            </a:custGeom>
            <a:ln w="15241">
              <a:solidFill>
                <a:srgbClr val="28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59002" y="8963495"/>
              <a:ext cx="3910965" cy="0"/>
            </a:xfrm>
            <a:custGeom>
              <a:avLst/>
              <a:gdLst/>
              <a:ahLst/>
              <a:cxnLst/>
              <a:rect l="l" t="t" r="r" b="b"/>
              <a:pathLst>
                <a:path w="3910965">
                  <a:moveTo>
                    <a:pt x="0" y="0"/>
                  </a:moveTo>
                  <a:lnTo>
                    <a:pt x="3910845" y="0"/>
                  </a:lnTo>
                </a:path>
              </a:pathLst>
            </a:custGeom>
            <a:ln w="15241">
              <a:solidFill>
                <a:srgbClr val="28609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759002" y="8829371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28609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59002" y="7091846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285B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46810" y="4448978"/>
            <a:ext cx="5895340" cy="0"/>
          </a:xfrm>
          <a:custGeom>
            <a:avLst/>
            <a:gdLst/>
            <a:ahLst/>
            <a:cxnLst/>
            <a:rect l="l" t="t" r="r" b="b"/>
            <a:pathLst>
              <a:path w="5895340">
                <a:moveTo>
                  <a:pt x="0" y="0"/>
                </a:moveTo>
                <a:lnTo>
                  <a:pt x="5895226" y="0"/>
                </a:lnTo>
              </a:path>
            </a:pathLst>
          </a:custGeom>
          <a:ln w="15241">
            <a:solidFill>
              <a:srgbClr val="135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55954" y="4305709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35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59002" y="3866755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55954" y="3327207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0C5BA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43762" y="2235920"/>
            <a:ext cx="5898515" cy="0"/>
          </a:xfrm>
          <a:custGeom>
            <a:avLst/>
            <a:gdLst/>
            <a:ahLst/>
            <a:cxnLst/>
            <a:rect l="l" t="t" r="r" b="b"/>
            <a:pathLst>
              <a:path w="5898515">
                <a:moveTo>
                  <a:pt x="0" y="0"/>
                </a:moveTo>
                <a:lnTo>
                  <a:pt x="5898275" y="0"/>
                </a:lnTo>
              </a:path>
            </a:pathLst>
          </a:custGeom>
          <a:ln w="15241">
            <a:solidFill>
              <a:srgbClr val="1C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52906" y="2089601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1C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52906" y="1943284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1C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52906" y="1662842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1C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22" name="object 2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66187" y="2158189"/>
            <a:ext cx="856545" cy="51820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6550592" y="3926197"/>
            <a:ext cx="27433" cy="70110"/>
          </a:xfrm>
          <a:prstGeom prst="rect">
            <a:avLst/>
          </a:prstGeom>
        </p:spPr>
      </p:pic>
      <p:pic>
        <p:nvPicPr>
          <p:cNvPr id="24" name="object 2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843408" y="9455794"/>
            <a:ext cx="45723" cy="73158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28024" y="9596015"/>
            <a:ext cx="7260824" cy="298732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728520" y="7358570"/>
            <a:ext cx="5913517" cy="487727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926276" y="2139899"/>
            <a:ext cx="1679560" cy="76207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755011" y="1850311"/>
            <a:ext cx="137169" cy="76207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779396" y="2139899"/>
            <a:ext cx="832159" cy="91448"/>
          </a:xfrm>
          <a:prstGeom prst="rect">
            <a:avLst/>
          </a:prstGeom>
        </p:spPr>
      </p:pic>
      <p:pic>
        <p:nvPicPr>
          <p:cNvPr id="30" name="object 30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4087642" y="3920100"/>
            <a:ext cx="27433" cy="73158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4020582" y="4209688"/>
            <a:ext cx="115831" cy="97545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5846457" y="3920100"/>
            <a:ext cx="33530" cy="79255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5767203" y="4212735"/>
            <a:ext cx="134121" cy="91448"/>
          </a:xfrm>
          <a:prstGeom prst="rect">
            <a:avLst/>
          </a:prstGeom>
        </p:spPr>
      </p:pic>
      <p:pic>
        <p:nvPicPr>
          <p:cNvPr id="34" name="object 34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5709287" y="5175995"/>
            <a:ext cx="137169" cy="73158"/>
          </a:xfrm>
          <a:prstGeom prst="rect">
            <a:avLst/>
          </a:prstGeom>
        </p:spPr>
      </p:pic>
      <p:pic>
        <p:nvPicPr>
          <p:cNvPr id="35" name="object 35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6291495" y="4252363"/>
            <a:ext cx="335302" cy="185945"/>
          </a:xfrm>
          <a:prstGeom prst="rect">
            <a:avLst/>
          </a:prstGeom>
        </p:spPr>
      </p:pic>
      <p:pic>
        <p:nvPicPr>
          <p:cNvPr id="36" name="object 36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459146" y="5175995"/>
            <a:ext cx="128024" cy="73158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5797686" y="7276266"/>
            <a:ext cx="137169" cy="76207"/>
          </a:xfrm>
          <a:prstGeom prst="rect">
            <a:avLst/>
          </a:prstGeom>
        </p:spPr>
      </p:pic>
      <p:pic>
        <p:nvPicPr>
          <p:cNvPr id="38" name="object 38"/>
          <p:cNvPicPr/>
          <p:nvPr/>
        </p:nvPicPr>
        <p:blipFill>
          <a:blip r:embed="rId19" cstate="print"/>
          <a:stretch>
            <a:fillRect/>
          </a:stretch>
        </p:blipFill>
        <p:spPr>
          <a:xfrm>
            <a:off x="4371125" y="9163159"/>
            <a:ext cx="826063" cy="73158"/>
          </a:xfrm>
          <a:prstGeom prst="rect">
            <a:avLst/>
          </a:prstGeom>
        </p:spPr>
      </p:pic>
      <p:pic>
        <p:nvPicPr>
          <p:cNvPr id="39" name="object 39"/>
          <p:cNvPicPr/>
          <p:nvPr/>
        </p:nvPicPr>
        <p:blipFill>
          <a:blip r:embed="rId20" cstate="print"/>
          <a:stretch>
            <a:fillRect/>
          </a:stretch>
        </p:blipFill>
        <p:spPr>
          <a:xfrm>
            <a:off x="5764155" y="9163159"/>
            <a:ext cx="823015" cy="76207"/>
          </a:xfrm>
          <a:prstGeom prst="rect">
            <a:avLst/>
          </a:prstGeom>
        </p:spPr>
      </p:pic>
      <p:sp>
        <p:nvSpPr>
          <p:cNvPr id="40" name="object 40"/>
          <p:cNvSpPr txBox="1"/>
          <p:nvPr/>
        </p:nvSpPr>
        <p:spPr>
          <a:xfrm>
            <a:off x="726662" y="748864"/>
            <a:ext cx="254127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7A8"/>
                </a:solidFill>
                <a:latin typeface="Arial MT"/>
                <a:cs typeface="Arial MT"/>
              </a:rPr>
              <a:t>F6.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C57A8"/>
                </a:solidFill>
                <a:latin typeface="Arial MT"/>
                <a:cs typeface="Arial MT"/>
              </a:rPr>
              <a:t>Notes</a:t>
            </a:r>
            <a:r>
              <a:rPr sz="1300" spc="1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57A8"/>
                </a:solidFill>
                <a:latin typeface="Arial MT"/>
                <a:cs typeface="Arial MT"/>
              </a:rPr>
              <a:t>to</a:t>
            </a:r>
            <a:r>
              <a:rPr sz="1300" spc="-3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20" dirty="0">
                <a:solidFill>
                  <a:srgbClr val="0C57A8"/>
                </a:solidFill>
                <a:latin typeface="Arial MT"/>
                <a:cs typeface="Arial MT"/>
              </a:rPr>
              <a:t>the</a:t>
            </a:r>
            <a:r>
              <a:rPr sz="1300" spc="-6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7A8"/>
                </a:solidFill>
                <a:latin typeface="Arial MT"/>
                <a:cs typeface="Arial MT"/>
              </a:rPr>
              <a:t>financial</a:t>
            </a:r>
            <a:r>
              <a:rPr sz="1300" spc="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405273" y="9976704"/>
            <a:ext cx="94043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114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90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90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3060049" y="9979752"/>
            <a:ext cx="112077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&amp;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7" name="object 7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1880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5"/>
              </a:spcBef>
            </a:pPr>
            <a:r>
              <a:rPr sz="900" spc="-13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62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728215" y="1387988"/>
            <a:ext cx="188277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dirty="0">
                <a:solidFill>
                  <a:srgbClr val="0C5DAF"/>
                </a:solidFill>
                <a:latin typeface="Arial"/>
                <a:cs typeface="Arial"/>
              </a:rPr>
              <a:t>20.</a:t>
            </a:r>
            <a:r>
              <a:rPr sz="900" b="1" spc="270" dirty="0">
                <a:solidFill>
                  <a:srgbClr val="0C5DAF"/>
                </a:solidFill>
                <a:latin typeface="Arial"/>
                <a:cs typeface="Arial"/>
              </a:rPr>
              <a:t>  </a:t>
            </a:r>
            <a:r>
              <a:rPr sz="900" b="1" dirty="0">
                <a:solidFill>
                  <a:srgbClr val="0C5DAF"/>
                </a:solidFill>
                <a:latin typeface="Arial"/>
                <a:cs typeface="Arial"/>
              </a:rPr>
              <a:t>Other</a:t>
            </a:r>
            <a:r>
              <a:rPr sz="900" b="1" spc="75" dirty="0">
                <a:solidFill>
                  <a:srgbClr val="0C5DAF"/>
                </a:solidFill>
                <a:latin typeface="Arial"/>
                <a:cs typeface="Arial"/>
              </a:rPr>
              <a:t> </a:t>
            </a:r>
            <a:r>
              <a:rPr sz="900" b="1" dirty="0">
                <a:solidFill>
                  <a:srgbClr val="0C5DAF"/>
                </a:solidFill>
                <a:latin typeface="Arial"/>
                <a:cs typeface="Arial"/>
              </a:rPr>
              <a:t>non-current</a:t>
            </a:r>
            <a:r>
              <a:rPr sz="900" b="1" spc="135" dirty="0">
                <a:solidFill>
                  <a:srgbClr val="0C5DAF"/>
                </a:solidFill>
                <a:latin typeface="Arial"/>
                <a:cs typeface="Arial"/>
              </a:rPr>
              <a:t> </a:t>
            </a:r>
            <a:r>
              <a:rPr sz="900" b="1" spc="-10" dirty="0">
                <a:solidFill>
                  <a:srgbClr val="0C5DAF"/>
                </a:solidFill>
                <a:latin typeface="Arial"/>
                <a:cs typeface="Arial"/>
              </a:rPr>
              <a:t>liabiłities</a:t>
            </a:r>
            <a:endParaRPr sz="900">
              <a:latin typeface="Arial"/>
              <a:cs typeface="Arial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767807" y="1723300"/>
            <a:ext cx="70866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95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900" spc="-8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90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3D3D3D"/>
                </a:solidFill>
                <a:latin typeface="Arial MT"/>
                <a:cs typeface="Arial MT"/>
              </a:rPr>
              <a:t>31</a:t>
            </a:r>
            <a:r>
              <a:rPr sz="90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3D3D3D"/>
                </a:solidFill>
                <a:latin typeface="Arial MT"/>
                <a:cs typeface="Arial MT"/>
              </a:rPr>
              <a:t>March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764360" y="1939729"/>
            <a:ext cx="89598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85" dirty="0">
                <a:solidFill>
                  <a:srgbClr val="3D3D3D"/>
                </a:solidFill>
                <a:latin typeface="Arial MT"/>
                <a:cs typeface="Arial MT"/>
              </a:rPr>
              <a:t>Financial</a:t>
            </a:r>
            <a:r>
              <a:rPr sz="90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343434"/>
                </a:solidFill>
                <a:latin typeface="Arial MT"/>
                <a:cs typeface="Arial MT"/>
              </a:rPr>
              <a:t>quarantees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657162" y="1665383"/>
            <a:ext cx="2419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70" dirty="0">
                <a:solidFill>
                  <a:srgbClr val="4D4D4D"/>
                </a:solidFill>
                <a:latin typeface="Arial"/>
                <a:cs typeface="Arial"/>
              </a:rPr>
              <a:t>2025</a:t>
            </a:r>
            <a:endParaRPr sz="9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6366854" y="1665383"/>
            <a:ext cx="23177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5827406" y="1939729"/>
            <a:ext cx="8255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1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6522397" y="1939729"/>
            <a:ext cx="8890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1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74568" y="2086046"/>
            <a:ext cx="6016625" cy="1151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0485" algn="just">
              <a:lnSpc>
                <a:spcPct val="100000"/>
              </a:lnSpc>
              <a:spcBef>
                <a:spcPts val="100"/>
              </a:spcBef>
            </a:pPr>
            <a:r>
              <a:rPr sz="900" dirty="0">
                <a:solidFill>
                  <a:srgbClr val="DFD8F6"/>
                </a:solidFill>
                <a:latin typeface="Arial MT"/>
                <a:cs typeface="Arial MT"/>
              </a:rPr>
              <a:t>I</a:t>
            </a:r>
            <a:r>
              <a:rPr sz="900" spc="130" dirty="0">
                <a:solidFill>
                  <a:srgbClr val="DFD8F6"/>
                </a:solidFill>
                <a:latin typeface="Arial MT"/>
                <a:cs typeface="Arial MT"/>
              </a:rPr>
              <a:t>  </a:t>
            </a:r>
            <a:r>
              <a:rPr sz="900" spc="-65" dirty="0">
                <a:solidFill>
                  <a:srgbClr val="E2E2E2"/>
                </a:solidFill>
                <a:latin typeface="Arial MT"/>
                <a:cs typeface="Arial MT"/>
              </a:rPr>
              <a:t>”</a:t>
            </a:r>
            <a:r>
              <a:rPr sz="900" spc="-100" dirty="0">
                <a:solidFill>
                  <a:srgbClr val="E2E2E2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E2E2E2"/>
                </a:solidFill>
                <a:latin typeface="Arial MT"/>
                <a:cs typeface="Arial MT"/>
              </a:rPr>
              <a:t>•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20"/>
              </a:spcBef>
            </a:pPr>
            <a:endParaRPr sz="900">
              <a:latin typeface="Arial MT"/>
              <a:cs typeface="Arial MT"/>
            </a:endParaRPr>
          </a:p>
          <a:p>
            <a:pPr marL="63500" marR="55880" algn="just">
              <a:lnSpc>
                <a:spcPct val="94100"/>
              </a:lnSpc>
            </a:pP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D4D4D"/>
                </a:solidFill>
                <a:latin typeface="Arial MT"/>
                <a:cs typeface="Arial MT"/>
              </a:rPr>
              <a:t>J9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December</a:t>
            </a:r>
            <a:r>
              <a:rPr sz="90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2007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board</a:t>
            </a:r>
            <a:r>
              <a:rPr sz="9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9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75" dirty="0">
                <a:solidFill>
                  <a:srgbClr val="4D4D4D"/>
                </a:solidFill>
                <a:latin typeface="Arial MT"/>
                <a:cs typeface="Arial MT"/>
              </a:rPr>
              <a:t>TSUK</a:t>
            </a:r>
            <a:r>
              <a:rPr sz="9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granted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guarantee</a:t>
            </a:r>
            <a:r>
              <a:rPr sz="9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relation</a:t>
            </a:r>
            <a:r>
              <a:rPr sz="9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debt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raised</a:t>
            </a:r>
            <a:r>
              <a:rPr sz="9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part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old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4D4D4D"/>
                </a:solidFill>
                <a:latin typeface="Arial MT"/>
                <a:cs typeface="Arial MT"/>
              </a:rPr>
              <a:t>SFA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entered</a:t>
            </a:r>
            <a:r>
              <a:rPr sz="90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into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90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90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Netherlands</a:t>
            </a:r>
            <a:r>
              <a:rPr sz="90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HoIdin</a:t>
            </a:r>
            <a:r>
              <a:rPr sz="1350" spc="-75" baseline="-6172" dirty="0">
                <a:solidFill>
                  <a:srgbClr val="4D4D4D"/>
                </a:solidFill>
                <a:latin typeface="Arial MT"/>
                <a:cs typeface="Arial MT"/>
              </a:rPr>
              <a:t>9•</a:t>
            </a:r>
            <a:r>
              <a:rPr sz="1350" spc="-7" baseline="-6172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750" spc="82" baseline="5555" dirty="0">
                <a:solidFill>
                  <a:srgbClr val="4D4D4D"/>
                </a:solidFill>
                <a:latin typeface="Arial MT"/>
                <a:cs typeface="Arial MT"/>
              </a:rPr>
              <a:t>®</a:t>
            </a:r>
            <a:r>
              <a:rPr sz="1350" spc="82" baseline="-9259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r>
              <a:rPr sz="1350" spc="37" baseline="-9259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.</a:t>
            </a:r>
            <a:r>
              <a:rPr sz="9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90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D4D4D"/>
                </a:solidFill>
                <a:latin typeface="Arial MT"/>
                <a:cs typeface="Arial MT"/>
              </a:rPr>
              <a:t>years,</a:t>
            </a:r>
            <a:r>
              <a:rPr sz="90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borrowings</a:t>
            </a:r>
            <a:r>
              <a:rPr sz="900" spc="1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9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lender</a:t>
            </a:r>
            <a:r>
              <a:rPr sz="90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commitments</a:t>
            </a:r>
            <a:r>
              <a:rPr sz="900" spc="1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90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old</a:t>
            </a:r>
            <a:r>
              <a:rPr sz="90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D4D4D"/>
                </a:solidFill>
                <a:latin typeface="Arial MT"/>
                <a:cs typeface="Arial MT"/>
              </a:rPr>
              <a:t>SFA</a:t>
            </a:r>
            <a:r>
              <a:rPr sz="90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D4D4D"/>
                </a:solidFill>
                <a:latin typeface="Arial MT"/>
                <a:cs typeface="Arial MT"/>
              </a:rPr>
              <a:t>have</a:t>
            </a:r>
            <a:r>
              <a:rPr sz="90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been</a:t>
            </a:r>
            <a:r>
              <a:rPr sz="90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refinanced</a:t>
            </a:r>
            <a:r>
              <a:rPr sz="90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number</a:t>
            </a:r>
            <a:r>
              <a:rPr sz="90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90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times</a:t>
            </a:r>
            <a:r>
              <a:rPr sz="90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with</a:t>
            </a:r>
            <a:r>
              <a:rPr sz="90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most</a:t>
            </a:r>
            <a:r>
              <a:rPr sz="9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recent</a:t>
            </a:r>
            <a:r>
              <a:rPr sz="90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refinancing</a:t>
            </a:r>
            <a:r>
              <a:rPr sz="900" spc="1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90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4</a:t>
            </a:r>
            <a:r>
              <a:rPr sz="9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October</a:t>
            </a:r>
            <a:r>
              <a:rPr sz="90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2022.</a:t>
            </a:r>
            <a:r>
              <a:rPr sz="9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This</a:t>
            </a:r>
            <a:r>
              <a:rPr sz="90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guarantee</a:t>
            </a:r>
            <a:r>
              <a:rPr sz="90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supported</a:t>
            </a:r>
            <a:r>
              <a:rPr sz="90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security</a:t>
            </a:r>
            <a:r>
              <a:rPr sz="90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over</a:t>
            </a:r>
            <a:r>
              <a:rPr sz="900" spc="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90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900" spc="114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Company.</a:t>
            </a:r>
            <a:endParaRPr sz="900">
              <a:latin typeface="Arial MT"/>
              <a:cs typeface="Arial MT"/>
            </a:endParaRPr>
          </a:p>
          <a:p>
            <a:pPr marL="71120">
              <a:lnSpc>
                <a:spcPct val="100000"/>
              </a:lnSpc>
              <a:spcBef>
                <a:spcPts val="1000"/>
              </a:spcBef>
            </a:pPr>
            <a:r>
              <a:rPr sz="1050" dirty="0">
                <a:solidFill>
                  <a:srgbClr val="0C5DAF"/>
                </a:solidFill>
                <a:latin typeface="Arial MT"/>
                <a:cs typeface="Arial MT"/>
              </a:rPr>
              <a:t>21.</a:t>
            </a:r>
            <a:r>
              <a:rPr sz="1050" spc="290" dirty="0">
                <a:solidFill>
                  <a:srgbClr val="0C5DAF"/>
                </a:solidFill>
                <a:latin typeface="Arial MT"/>
                <a:cs typeface="Arial MT"/>
              </a:rPr>
              <a:t> </a:t>
            </a:r>
            <a:r>
              <a:rPr sz="1050" spc="-30" dirty="0">
                <a:solidFill>
                  <a:srgbClr val="0C5DAF"/>
                </a:solidFill>
                <a:latin typeface="Arial MT"/>
                <a:cs typeface="Arial MT"/>
              </a:rPr>
              <a:t>Deferred</a:t>
            </a:r>
            <a:r>
              <a:rPr sz="1050" spc="-45" dirty="0">
                <a:solidFill>
                  <a:srgbClr val="0C5DAF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C5DAF"/>
                </a:solidFill>
                <a:latin typeface="Arial MT"/>
                <a:cs typeface="Arial MT"/>
              </a:rPr>
              <a:t>income</a:t>
            </a:r>
            <a:endParaRPr sz="1050">
              <a:latin typeface="Arial MT"/>
              <a:cs typeface="Arial MT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35182" y="3851007"/>
            <a:ext cx="2052955" cy="61722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45085" marR="1290320" indent="5715">
              <a:lnSpc>
                <a:spcPct val="107800"/>
              </a:lnSpc>
              <a:spcBef>
                <a:spcPts val="85"/>
              </a:spcBef>
            </a:pPr>
            <a:r>
              <a:rPr sz="900" spc="-80" dirty="0">
                <a:solidFill>
                  <a:srgbClr val="494949"/>
                </a:solidFill>
                <a:latin typeface="Arial MT"/>
                <a:cs typeface="Arial MT"/>
              </a:rPr>
              <a:t>At</a:t>
            </a:r>
            <a:r>
              <a:rPr sz="900" spc="-2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94949"/>
                </a:solidFill>
                <a:latin typeface="Arial MT"/>
                <a:cs typeface="Arial MT"/>
              </a:rPr>
              <a:t>1</a:t>
            </a:r>
            <a:r>
              <a:rPr sz="900" spc="-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94949"/>
                </a:solidFill>
                <a:latin typeface="Arial MT"/>
                <a:cs typeface="Arial MT"/>
              </a:rPr>
              <a:t>April Additions </a:t>
            </a:r>
            <a:r>
              <a:rPr sz="900" spc="-114" dirty="0">
                <a:solidFill>
                  <a:srgbClr val="494949"/>
                </a:solidFill>
                <a:latin typeface="Arial MT"/>
                <a:cs typeface="Arial MT"/>
              </a:rPr>
              <a:t>Released</a:t>
            </a:r>
            <a:r>
              <a:rPr sz="900" spc="95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94949"/>
                </a:solidFill>
                <a:latin typeface="Arial MT"/>
                <a:cs typeface="Arial MT"/>
              </a:rPr>
              <a:t>to</a:t>
            </a:r>
            <a:r>
              <a:rPr sz="900" spc="-8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94949"/>
                </a:solidFill>
                <a:latin typeface="Arial MT"/>
                <a:cs typeface="Arial MT"/>
              </a:rPr>
              <a:t>P&amp;L</a:t>
            </a:r>
            <a:endParaRPr sz="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1974214" algn="l"/>
              </a:tabLst>
            </a:pPr>
            <a:r>
              <a:rPr sz="900" dirty="0">
                <a:solidFill>
                  <a:srgbClr val="494949"/>
                </a:solidFill>
                <a:latin typeface="Arial MT"/>
                <a:cs typeface="Arial MT"/>
              </a:rPr>
              <a:t>'At</a:t>
            </a:r>
            <a:r>
              <a:rPr sz="900" spc="-1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94949"/>
                </a:solidFill>
                <a:latin typeface="Arial MT"/>
                <a:cs typeface="Arial MT"/>
              </a:rPr>
              <a:t>3J</a:t>
            </a:r>
            <a:r>
              <a:rPr sz="900" spc="40" dirty="0">
                <a:solidFill>
                  <a:srgbClr val="494949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94949"/>
                </a:solidFill>
                <a:latin typeface="Arial MT"/>
                <a:cs typeface="Arial MT"/>
              </a:rPr>
              <a:t>March</a:t>
            </a:r>
            <a:r>
              <a:rPr sz="900" dirty="0">
                <a:solidFill>
                  <a:srgbClr val="494949"/>
                </a:solidFill>
                <a:latin typeface="Arial MT"/>
                <a:cs typeface="Arial MT"/>
              </a:rPr>
              <a:t>	</a:t>
            </a:r>
            <a:r>
              <a:rPr sz="900" spc="-450" dirty="0">
                <a:solidFill>
                  <a:srgbClr val="E1E1E1"/>
                </a:solidFill>
                <a:latin typeface="Arial MT"/>
                <a:cs typeface="Arial MT"/>
              </a:rPr>
              <a:t>—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731431" y="4587930"/>
            <a:ext cx="2825115" cy="41338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sz="1050" dirty="0">
                <a:solidFill>
                  <a:srgbClr val="0C5BAC"/>
                </a:solidFill>
                <a:latin typeface="Arial MT"/>
                <a:cs typeface="Arial MT"/>
              </a:rPr>
              <a:t>22.</a:t>
            </a:r>
            <a:r>
              <a:rPr sz="1050" spc="270" dirty="0">
                <a:solidFill>
                  <a:srgbClr val="0C5BAC"/>
                </a:solidFill>
                <a:latin typeface="Arial MT"/>
                <a:cs typeface="Arial MT"/>
              </a:rPr>
              <a:t> </a:t>
            </a:r>
            <a:r>
              <a:rPr sz="1050" spc="-40" dirty="0">
                <a:solidFill>
                  <a:srgbClr val="0C5BAC"/>
                </a:solidFill>
                <a:latin typeface="Arial MT"/>
                <a:cs typeface="Arial MT"/>
              </a:rPr>
              <a:t>Called</a:t>
            </a:r>
            <a:r>
              <a:rPr sz="1050" spc="-35" dirty="0">
                <a:solidFill>
                  <a:srgbClr val="0C5BAC"/>
                </a:solidFill>
                <a:latin typeface="Arial MT"/>
                <a:cs typeface="Arial MT"/>
              </a:rPr>
              <a:t> </a:t>
            </a:r>
            <a:r>
              <a:rPr sz="1050" dirty="0">
                <a:solidFill>
                  <a:srgbClr val="0C5BAC"/>
                </a:solidFill>
                <a:latin typeface="Arial MT"/>
                <a:cs typeface="Arial MT"/>
              </a:rPr>
              <a:t>up</a:t>
            </a:r>
            <a:r>
              <a:rPr sz="1050" spc="-70" dirty="0">
                <a:solidFill>
                  <a:srgbClr val="0C5BAC"/>
                </a:solidFill>
                <a:latin typeface="Arial MT"/>
                <a:cs typeface="Arial MT"/>
              </a:rPr>
              <a:t> </a:t>
            </a:r>
            <a:r>
              <a:rPr sz="1050" spc="-55" dirty="0">
                <a:solidFill>
                  <a:srgbClr val="0C5BAC"/>
                </a:solidFill>
                <a:latin typeface="Arial MT"/>
                <a:cs typeface="Arial MT"/>
              </a:rPr>
              <a:t>share</a:t>
            </a:r>
            <a:r>
              <a:rPr sz="1050" dirty="0">
                <a:solidFill>
                  <a:srgbClr val="0C5BAC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C5BAC"/>
                </a:solidFill>
                <a:latin typeface="Arial MT"/>
                <a:cs typeface="Arial MT"/>
              </a:rPr>
              <a:t>capital</a:t>
            </a:r>
            <a:endParaRPr sz="10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15"/>
              </a:spcBef>
            </a:pPr>
            <a:r>
              <a:rPr sz="900" spc="-12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share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capital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363636"/>
                </a:solidFill>
                <a:latin typeface="Arial MT"/>
                <a:cs typeface="Arial MT"/>
              </a:rPr>
              <a:t>Company</a:t>
            </a:r>
            <a:r>
              <a:rPr sz="900" spc="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shown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below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March:</a:t>
            </a:r>
            <a:endParaRPr sz="900">
              <a:latin typeface="Arial MT"/>
              <a:cs typeface="Arial MT"/>
            </a:endParaRPr>
          </a:p>
        </p:txBody>
      </p:sp>
      <p:graphicFrame>
        <p:nvGraphicFramePr>
          <p:cNvPr id="51" name="object 51"/>
          <p:cNvGraphicFramePr>
            <a:graphicFrameLocks noGrp="1"/>
          </p:cNvGraphicFramePr>
          <p:nvPr/>
        </p:nvGraphicFramePr>
        <p:xfrm>
          <a:off x="752906" y="4991574"/>
          <a:ext cx="5965825" cy="8604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376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14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98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7686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Allotted, </a:t>
                      </a:r>
                      <a:r>
                        <a:rPr sz="900" spc="-5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called</a:t>
                      </a:r>
                      <a:r>
                        <a:rPr sz="90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up</a:t>
                      </a:r>
                      <a:r>
                        <a:rPr sz="90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90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fully</a:t>
                      </a:r>
                      <a:r>
                        <a:rPr sz="90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paid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73025" marB="0">
                    <a:lnT w="19050">
                      <a:solidFill>
                        <a:srgbClr val="2B5B90"/>
                      </a:solidFill>
                      <a:prstDash val="solid"/>
                    </a:lnT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32815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900" b="1" spc="-2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2B5B90"/>
                      </a:solidFill>
                      <a:prstDash val="solid"/>
                    </a:lnT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 algn="ctr">
                        <a:lnSpc>
                          <a:spcPct val="100000"/>
                        </a:lnSpc>
                        <a:spcBef>
                          <a:spcPts val="95"/>
                        </a:spcBef>
                      </a:pPr>
                      <a:r>
                        <a:rPr sz="90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12065" marB="0">
                    <a:lnT w="19050">
                      <a:solidFill>
                        <a:srgbClr val="2B5B90"/>
                      </a:solidFill>
                      <a:prstDash val="solid"/>
                    </a:lnT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28575">
                        <a:lnSpc>
                          <a:spcPts val="1075"/>
                        </a:lnSpc>
                        <a:spcBef>
                          <a:spcPts val="45"/>
                        </a:spcBef>
                      </a:pPr>
                      <a:r>
                        <a:rPr sz="900" spc="-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0</a:t>
                      </a:r>
                      <a:r>
                        <a:rPr sz="900" spc="-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900" spc="-3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224,130,023,983)</a:t>
                      </a:r>
                      <a:r>
                        <a:rPr sz="90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8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Deferred</a:t>
                      </a:r>
                      <a:r>
                        <a:rPr sz="900" spc="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shares</a:t>
                      </a:r>
                      <a:r>
                        <a:rPr sz="900" spc="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1p</a:t>
                      </a:r>
                      <a:r>
                        <a:rPr sz="900" spc="-4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each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62865" algn="ctr">
                        <a:lnSpc>
                          <a:spcPts val="1050"/>
                        </a:lnSpc>
                        <a:spcBef>
                          <a:spcPts val="70"/>
                        </a:spcBef>
                      </a:pPr>
                      <a:r>
                        <a:rPr sz="90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2,241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8890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7175">
                <a:tc>
                  <a:txBody>
                    <a:bodyPr/>
                    <a:lstStyle/>
                    <a:p>
                      <a:pPr marL="31750">
                        <a:lnSpc>
                          <a:spcPts val="1055"/>
                        </a:lnSpc>
                      </a:pPr>
                      <a:r>
                        <a:rPr sz="900" spc="-8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320.767,179,t23</a:t>
                      </a:r>
                      <a:r>
                        <a:rPr sz="900" spc="-1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900" spc="3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9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10,037,151,807)</a:t>
                      </a:r>
                      <a:r>
                        <a:rPr sz="900" spc="-6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Ordinary</a:t>
                      </a:r>
                      <a:r>
                        <a:rPr sz="900" spc="5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10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shares</a:t>
                      </a:r>
                      <a:r>
                        <a:rPr sz="900" spc="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900" spc="7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6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Jp</a:t>
                      </a:r>
                      <a:r>
                        <a:rPr sz="900" spc="-4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0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each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424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b="1" spc="-10" dirty="0">
                          <a:solidFill>
                            <a:srgbClr val="4B4B4B"/>
                          </a:solidFill>
                          <a:latin typeface="Arial"/>
                          <a:cs typeface="Arial"/>
                        </a:rPr>
                        <a:t>3,208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3175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8905" algn="ctr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101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3175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1450">
                <a:tc>
                  <a:txBody>
                    <a:bodyPr/>
                    <a:lstStyle/>
                    <a:p>
                      <a:pPr marL="684530">
                        <a:lnSpc>
                          <a:spcPts val="790"/>
                        </a:lnSpc>
                        <a:tabLst>
                          <a:tab pos="1044575" algn="l"/>
                          <a:tab pos="1251585" algn="l"/>
                          <a:tab pos="1598930" algn="l"/>
                          <a:tab pos="2614930" algn="l"/>
                          <a:tab pos="2907665" algn="l"/>
                          <a:tab pos="3394075" algn="l"/>
                        </a:tabLst>
                      </a:pPr>
                      <a:r>
                        <a:rPr sz="900" spc="-5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W</a:t>
                      </a:r>
                      <a:r>
                        <a:rPr sz="90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spc="-5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,</a:t>
                      </a:r>
                      <a:r>
                        <a:rPr sz="90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spc="-315" dirty="0">
                          <a:solidFill>
                            <a:srgbClr val="E1E1E1"/>
                          </a:solidFill>
                          <a:latin typeface="Arial MT"/>
                          <a:cs typeface="Arial MT"/>
                        </a:rPr>
                        <a:t>g</a:t>
                      </a:r>
                      <a:r>
                        <a:rPr sz="900" dirty="0">
                          <a:solidFill>
                            <a:srgbClr val="E1E1E1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dirty="0">
                          <a:solidFill>
                            <a:srgbClr val="DDDDDD"/>
                          </a:solidFill>
                          <a:latin typeface="Arial MT"/>
                          <a:cs typeface="Arial MT"/>
                        </a:rPr>
                        <a:t>..</a:t>
                      </a:r>
                      <a:r>
                        <a:rPr sz="900" spc="130" dirty="0">
                          <a:solidFill>
                            <a:srgbClr val="DDDDDD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900" spc="-5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.</a:t>
                      </a:r>
                      <a:r>
                        <a:rPr sz="90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spc="-5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—</a:t>
                      </a:r>
                      <a:r>
                        <a:rPr sz="90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spc="-45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—</a:t>
                      </a:r>
                      <a:r>
                        <a:rPr sz="90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.</a:t>
                      </a:r>
                      <a:r>
                        <a:rPr sz="900" spc="3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,</a:t>
                      </a:r>
                      <a:r>
                        <a:rPr sz="90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.</a:t>
                      </a:r>
                      <a:r>
                        <a:rPr sz="900" spc="175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  </a:t>
                      </a:r>
                      <a:r>
                        <a:rPr sz="900" spc="-325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—</a:t>
                      </a:r>
                      <a:r>
                        <a:rPr sz="900" spc="495" dirty="0">
                          <a:solidFill>
                            <a:srgbClr val="E2E2E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5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„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09220">
                        <a:lnSpc>
                          <a:spcPts val="790"/>
                        </a:lnSpc>
                        <a:tabLst>
                          <a:tab pos="492759" algn="l"/>
                          <a:tab pos="1381125" algn="l"/>
                        </a:tabLst>
                      </a:pPr>
                      <a:r>
                        <a:rPr sz="900" spc="-5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,</a:t>
                      </a:r>
                      <a:r>
                        <a:rPr sz="90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spc="-130" dirty="0">
                          <a:solidFill>
                            <a:srgbClr val="DDDDDD"/>
                          </a:solidFill>
                          <a:latin typeface="Arial MT"/>
                          <a:cs typeface="Arial MT"/>
                        </a:rPr>
                        <a:t>.</a:t>
                      </a:r>
                      <a:r>
                        <a:rPr sz="900" spc="-85" dirty="0">
                          <a:solidFill>
                            <a:srgbClr val="DDDDD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900" spc="-25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..</a:t>
                      </a:r>
                      <a:r>
                        <a:rPr sz="900" dirty="0">
                          <a:solidFill>
                            <a:srgbClr val="DFDFDF"/>
                          </a:solidFill>
                          <a:latin typeface="Arial MT"/>
                          <a:cs typeface="Arial MT"/>
                        </a:rPr>
                        <a:t>	</a:t>
                      </a:r>
                      <a:r>
                        <a:rPr sz="900" spc="-405" dirty="0">
                          <a:solidFill>
                            <a:srgbClr val="E1E1E1"/>
                          </a:solidFill>
                          <a:latin typeface="Arial MT"/>
                          <a:cs typeface="Arial MT"/>
                        </a:rPr>
                        <a:t>—</a:t>
                      </a:r>
                      <a:endParaRPr sz="9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2" name="object 52"/>
          <p:cNvSpPr txBox="1"/>
          <p:nvPr/>
        </p:nvSpPr>
        <p:spPr>
          <a:xfrm>
            <a:off x="3309856" y="3454729"/>
            <a:ext cx="838200" cy="424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45"/>
              </a:lnSpc>
              <a:spcBef>
                <a:spcPts val="100"/>
              </a:spcBef>
            </a:pPr>
            <a:r>
              <a:rPr sz="900" spc="-65" dirty="0">
                <a:solidFill>
                  <a:srgbClr val="2F2F2F"/>
                </a:solidFill>
                <a:latin typeface="Arial MT"/>
                <a:cs typeface="Arial MT"/>
              </a:rPr>
              <a:t>Grants</a:t>
            </a:r>
            <a:r>
              <a:rPr sz="900" spc="-20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900" b="1" spc="-65" dirty="0">
                <a:solidFill>
                  <a:srgbClr val="2F2F2F"/>
                </a:solidFill>
                <a:latin typeface="Arial"/>
                <a:cs typeface="Arial"/>
              </a:rPr>
              <a:t>relating</a:t>
            </a:r>
            <a:r>
              <a:rPr sz="900" b="1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900" b="1" spc="-25" dirty="0">
                <a:solidFill>
                  <a:srgbClr val="2F2F2F"/>
                </a:solidFill>
                <a:latin typeface="Arial"/>
                <a:cs typeface="Arial"/>
              </a:rPr>
              <a:t>to</a:t>
            </a:r>
            <a:endParaRPr sz="900">
              <a:latin typeface="Arial"/>
              <a:cs typeface="Arial"/>
            </a:endParaRPr>
          </a:p>
          <a:p>
            <a:pPr marL="447040">
              <a:lnSpc>
                <a:spcPts val="1030"/>
              </a:lnSpc>
            </a:pPr>
            <a:r>
              <a:rPr sz="900" spc="-40" dirty="0">
                <a:solidFill>
                  <a:srgbClr val="2F2F2F"/>
                </a:solidFill>
                <a:latin typeface="Arial MT"/>
                <a:cs typeface="Arial MT"/>
              </a:rPr>
              <a:t>revenue</a:t>
            </a:r>
            <a:endParaRPr sz="900">
              <a:latin typeface="Arial MT"/>
              <a:cs typeface="Arial MT"/>
            </a:endParaRPr>
          </a:p>
          <a:p>
            <a:pPr marR="5080" algn="r">
              <a:lnSpc>
                <a:spcPts val="1070"/>
              </a:lnSpc>
            </a:pPr>
            <a:r>
              <a:rPr sz="900" spc="-25" dirty="0">
                <a:solidFill>
                  <a:srgbClr val="2F2F2F"/>
                </a:solidFill>
                <a:latin typeface="Arial MT"/>
                <a:cs typeface="Arial MT"/>
              </a:rPr>
              <a:t>Em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4346858" y="3326702"/>
            <a:ext cx="843915" cy="553085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19050" marR="10795" indent="-6985" algn="r">
              <a:lnSpc>
                <a:spcPts val="1010"/>
              </a:lnSpc>
              <a:spcBef>
                <a:spcPts val="190"/>
              </a:spcBef>
            </a:pPr>
            <a:r>
              <a:rPr sz="900" b="1" spc="-105" dirty="0">
                <a:solidFill>
                  <a:srgbClr val="2F2F2F"/>
                </a:solidFill>
                <a:latin typeface="Arial"/>
                <a:cs typeface="Arial"/>
              </a:rPr>
              <a:t>Grants</a:t>
            </a:r>
            <a:r>
              <a:rPr sz="900" b="1" spc="1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900" b="1" spc="-65" dirty="0">
                <a:solidFill>
                  <a:srgbClr val="2F2F2F"/>
                </a:solidFill>
                <a:latin typeface="Arial"/>
                <a:cs typeface="Arial"/>
              </a:rPr>
              <a:t>relating</a:t>
            </a:r>
            <a:r>
              <a:rPr sz="900" b="1" spc="2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900" b="1" spc="-25" dirty="0">
                <a:solidFill>
                  <a:srgbClr val="2F2F2F"/>
                </a:solidFill>
                <a:latin typeface="Arial"/>
                <a:cs typeface="Arial"/>
              </a:rPr>
              <a:t>to </a:t>
            </a:r>
            <a:r>
              <a:rPr sz="900" b="1" spc="-75" dirty="0">
                <a:solidFill>
                  <a:srgbClr val="2F2F2F"/>
                </a:solidFill>
                <a:latin typeface="Arial"/>
                <a:cs typeface="Arial"/>
              </a:rPr>
              <a:t>property,</a:t>
            </a:r>
            <a:r>
              <a:rPr sz="900" b="1" spc="45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900" b="1" spc="-70" dirty="0">
                <a:solidFill>
                  <a:srgbClr val="2F2F2F"/>
                </a:solidFill>
                <a:latin typeface="Arial"/>
                <a:cs typeface="Arial"/>
              </a:rPr>
              <a:t>plant</a:t>
            </a:r>
            <a:r>
              <a:rPr sz="900" b="1" spc="30" dirty="0">
                <a:solidFill>
                  <a:srgbClr val="2F2F2F"/>
                </a:solidFill>
                <a:latin typeface="Arial"/>
                <a:cs typeface="Arial"/>
              </a:rPr>
              <a:t> </a:t>
            </a:r>
            <a:r>
              <a:rPr sz="900" b="1" spc="-50" dirty="0">
                <a:solidFill>
                  <a:srgbClr val="2F2F2F"/>
                </a:solidFill>
                <a:latin typeface="Arial"/>
                <a:cs typeface="Arial"/>
              </a:rPr>
              <a:t>&amp;</a:t>
            </a:r>
            <a:endParaRPr sz="900">
              <a:latin typeface="Arial"/>
              <a:cs typeface="Arial"/>
            </a:endParaRPr>
          </a:p>
          <a:p>
            <a:pPr marR="19050" algn="r">
              <a:lnSpc>
                <a:spcPts val="969"/>
              </a:lnSpc>
            </a:pPr>
            <a:r>
              <a:rPr sz="900" b="1" spc="-10" dirty="0">
                <a:solidFill>
                  <a:srgbClr val="2F2F2F"/>
                </a:solidFill>
                <a:latin typeface="Arial"/>
                <a:cs typeface="Arial"/>
              </a:rPr>
              <a:t>equipment</a:t>
            </a:r>
            <a:endParaRPr sz="900">
              <a:latin typeface="Arial"/>
              <a:cs typeface="Arial"/>
            </a:endParaRPr>
          </a:p>
          <a:p>
            <a:pPr marR="5080" algn="r">
              <a:lnSpc>
                <a:spcPts val="1070"/>
              </a:lnSpc>
            </a:pPr>
            <a:r>
              <a:rPr sz="900" spc="-25" dirty="0">
                <a:solidFill>
                  <a:srgbClr val="2F2F2F"/>
                </a:solidFill>
                <a:latin typeface="Arial MT"/>
                <a:cs typeface="Arial MT"/>
              </a:rPr>
              <a:t>Em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4" name="object 54"/>
          <p:cNvSpPr txBox="1"/>
          <p:nvPr/>
        </p:nvSpPr>
        <p:spPr>
          <a:xfrm>
            <a:off x="5053162" y="4012566"/>
            <a:ext cx="13652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45" dirty="0">
                <a:solidFill>
                  <a:srgbClr val="2F2F2F"/>
                </a:solidFill>
                <a:latin typeface="Arial MT"/>
                <a:cs typeface="Arial MT"/>
              </a:rPr>
              <a:t>15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5" name="object 55"/>
          <p:cNvSpPr txBox="1"/>
          <p:nvPr/>
        </p:nvSpPr>
        <p:spPr>
          <a:xfrm>
            <a:off x="5053162" y="4308250"/>
            <a:ext cx="13906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35" dirty="0">
                <a:solidFill>
                  <a:srgbClr val="2F2F2F"/>
                </a:solidFill>
                <a:latin typeface="Arial MT"/>
                <a:cs typeface="Arial MT"/>
              </a:rPr>
              <a:t>15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5660211" y="3585805"/>
            <a:ext cx="24701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60" dirty="0">
                <a:solidFill>
                  <a:srgbClr val="2D2D2D"/>
                </a:solidFill>
                <a:latin typeface="Arial"/>
                <a:cs typeface="Arial"/>
              </a:rPr>
              <a:t>2025</a:t>
            </a:r>
            <a:endParaRPr sz="900">
              <a:latin typeface="Arial"/>
              <a:cs typeface="Arial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5766442" y="4012566"/>
            <a:ext cx="14287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5" dirty="0">
                <a:solidFill>
                  <a:srgbClr val="2D2D2D"/>
                </a:solidFill>
                <a:latin typeface="Arial MT"/>
                <a:cs typeface="Arial MT"/>
              </a:rPr>
              <a:t>15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8" name="object 58"/>
          <p:cNvSpPr txBox="1"/>
          <p:nvPr/>
        </p:nvSpPr>
        <p:spPr>
          <a:xfrm>
            <a:off x="5766442" y="4308250"/>
            <a:ext cx="23939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85" dirty="0">
                <a:solidFill>
                  <a:srgbClr val="2D2D2D"/>
                </a:solidFill>
                <a:latin typeface="Arial MT"/>
                <a:cs typeface="Arial MT"/>
              </a:rPr>
              <a:t>15</a:t>
            </a:r>
            <a:r>
              <a:rPr sz="900" spc="85" dirty="0">
                <a:solidFill>
                  <a:srgbClr val="E1E1E1"/>
                </a:solidFill>
                <a:latin typeface="Arial MT"/>
                <a:cs typeface="Arial MT"/>
              </a:rPr>
              <a:t>"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9" name="object 59"/>
          <p:cNvSpPr txBox="1"/>
          <p:nvPr/>
        </p:nvSpPr>
        <p:spPr>
          <a:xfrm>
            <a:off x="728383" y="5881168"/>
            <a:ext cx="5916930" cy="12236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 algn="just">
              <a:lnSpc>
                <a:spcPct val="100000"/>
              </a:lnSpc>
              <a:spcBef>
                <a:spcPts val="100"/>
              </a:spcBef>
            </a:pP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During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year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allotted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issued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86,600,000,000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ordinary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shares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£0.01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each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T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B4B4B"/>
                </a:solidFill>
                <a:latin typeface="Arial MT"/>
                <a:cs typeface="Arial MT"/>
              </a:rPr>
              <a:t>S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Global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Holdings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Pte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Limited.</a:t>
            </a:r>
            <a:endParaRPr sz="900">
              <a:latin typeface="Arial MT"/>
              <a:cs typeface="Arial MT"/>
            </a:endParaRPr>
          </a:p>
          <a:p>
            <a:pPr marL="17145" marR="5080" indent="-1905" algn="just">
              <a:lnSpc>
                <a:spcPct val="94500"/>
              </a:lnSpc>
              <a:spcBef>
                <a:spcPts val="1020"/>
              </a:spcBef>
            </a:pP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25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April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2024,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redesignated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deferred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shares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Ordinary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shares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into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224,130,027,316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Ordinary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shares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£0.0J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each.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holders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Ordinary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shares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entitled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paid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profits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ava1IabIe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distribution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receive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notice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general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meetings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attend,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speak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vote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such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meetings.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80"/>
              </a:spcBef>
            </a:pPr>
            <a:endParaRPr sz="900">
              <a:latin typeface="Arial MT"/>
              <a:cs typeface="Arial MT"/>
            </a:endParaRPr>
          </a:p>
          <a:p>
            <a:pPr marL="17145">
              <a:lnSpc>
                <a:spcPct val="100000"/>
              </a:lnSpc>
            </a:pPr>
            <a:r>
              <a:rPr sz="1050" dirty="0">
                <a:solidFill>
                  <a:srgbClr val="0C54A5"/>
                </a:solidFill>
                <a:latin typeface="Arial MT"/>
                <a:cs typeface="Arial MT"/>
              </a:rPr>
              <a:t>23.</a:t>
            </a:r>
            <a:r>
              <a:rPr sz="1050" spc="240" dirty="0">
                <a:solidFill>
                  <a:srgbClr val="0C54A5"/>
                </a:solidFill>
                <a:latin typeface="Arial MT"/>
                <a:cs typeface="Arial MT"/>
              </a:rPr>
              <a:t> </a:t>
            </a:r>
            <a:r>
              <a:rPr sz="1050" spc="-40" dirty="0">
                <a:solidFill>
                  <a:srgbClr val="0C54A5"/>
                </a:solidFill>
                <a:latin typeface="Arial MT"/>
                <a:cs typeface="Arial MT"/>
              </a:rPr>
              <a:t>Financial</a:t>
            </a:r>
            <a:r>
              <a:rPr sz="1050" spc="-15" dirty="0">
                <a:solidFill>
                  <a:srgbClr val="0C54A5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C54A5"/>
                </a:solidFill>
                <a:latin typeface="Arial MT"/>
                <a:cs typeface="Arial MT"/>
              </a:rPr>
              <a:t>instruments </a:t>
            </a:r>
            <a:r>
              <a:rPr sz="1050" spc="-30" dirty="0">
                <a:solidFill>
                  <a:srgbClr val="0C54A5"/>
                </a:solidFill>
                <a:latin typeface="Arial MT"/>
                <a:cs typeface="Arial MT"/>
              </a:rPr>
              <a:t>and</a:t>
            </a:r>
            <a:r>
              <a:rPr sz="1050" spc="-50" dirty="0">
                <a:solidFill>
                  <a:srgbClr val="0C54A5"/>
                </a:solidFill>
                <a:latin typeface="Arial MT"/>
                <a:cs typeface="Arial MT"/>
              </a:rPr>
              <a:t> </a:t>
            </a:r>
            <a:r>
              <a:rPr sz="1050" dirty="0">
                <a:solidFill>
                  <a:srgbClr val="0C54A5"/>
                </a:solidFill>
                <a:latin typeface="Arial MT"/>
                <a:cs typeface="Arial MT"/>
              </a:rPr>
              <a:t>risk</a:t>
            </a:r>
            <a:r>
              <a:rPr sz="1050" spc="-35" dirty="0">
                <a:solidFill>
                  <a:srgbClr val="0C54A5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C54A5"/>
                </a:solidFill>
                <a:latin typeface="Arial MT"/>
                <a:cs typeface="Arial MT"/>
              </a:rPr>
              <a:t>mańagement</a:t>
            </a:r>
            <a:endParaRPr sz="105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  <a:spcBef>
                <a:spcPts val="715"/>
              </a:spcBef>
            </a:pPr>
            <a:r>
              <a:rPr sz="90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83838"/>
                </a:solidFill>
                <a:latin typeface="Arial MT"/>
                <a:cs typeface="Arial MT"/>
              </a:rPr>
              <a:t>following</a:t>
            </a:r>
            <a:r>
              <a:rPr sz="900" spc="-15" dirty="0">
                <a:solidFill>
                  <a:srgbClr val="383838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table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details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313131"/>
                </a:solidFill>
                <a:latin typeface="Arial MT"/>
                <a:cs typeface="Arial MT"/>
              </a:rPr>
              <a:t>Company's</a:t>
            </a:r>
            <a:r>
              <a:rPr sz="900" spc="2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held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9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value: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6363806" y="3588854"/>
            <a:ext cx="2419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1" name="object 61"/>
          <p:cNvSpPr txBox="1"/>
          <p:nvPr/>
        </p:nvSpPr>
        <p:spPr>
          <a:xfrm>
            <a:off x="773904" y="7149255"/>
            <a:ext cx="70548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90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31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2" name="object 62"/>
          <p:cNvSpPr txBox="1"/>
          <p:nvPr/>
        </p:nvSpPr>
        <p:spPr>
          <a:xfrm>
            <a:off x="5699837" y="7091338"/>
            <a:ext cx="23939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75" dirty="0">
                <a:solidFill>
                  <a:srgbClr val="4D4D4D"/>
                </a:solidFill>
                <a:latin typeface="Arial"/>
                <a:cs typeface="Arial"/>
              </a:rPr>
              <a:t>2025</a:t>
            </a:r>
            <a:endParaRPr sz="900">
              <a:latin typeface="Arial"/>
              <a:cs typeface="Arial"/>
            </a:endParaRPr>
          </a:p>
        </p:txBody>
      </p:sp>
      <p:sp>
        <p:nvSpPr>
          <p:cNvPr id="63" name="object 63"/>
          <p:cNvSpPr txBox="1"/>
          <p:nvPr/>
        </p:nvSpPr>
        <p:spPr>
          <a:xfrm>
            <a:off x="6366854" y="7091338"/>
            <a:ext cx="23939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728383" y="7987535"/>
            <a:ext cx="5916930" cy="851535"/>
          </a:xfrm>
          <a:prstGeom prst="rect">
            <a:avLst/>
          </a:prstGeom>
        </p:spPr>
        <p:txBody>
          <a:bodyPr vert="horz" wrap="square" lIns="0" tIns="19685" rIns="0" bIns="0" rtlCol="0">
            <a:spAutoFit/>
          </a:bodyPr>
          <a:lstStyle/>
          <a:p>
            <a:pPr marL="13335" marR="5080" indent="1270" algn="just">
              <a:lnSpc>
                <a:spcPct val="94800"/>
              </a:lnSpc>
              <a:spcBef>
                <a:spcPts val="155"/>
              </a:spcBef>
            </a:pP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Derivative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90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9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by </a:t>
            </a:r>
            <a:r>
              <a:rPr sz="90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include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forward</a:t>
            </a:r>
            <a:r>
              <a:rPr sz="9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9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D4D4D"/>
                </a:solidFill>
                <a:latin typeface="Arial MT"/>
                <a:cs typeface="Arial MT"/>
              </a:rPr>
              <a:t>contracts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9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exchange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D4D4D"/>
                </a:solidFill>
                <a:latin typeface="Arial MT"/>
                <a:cs typeface="Arial MT"/>
              </a:rPr>
              <a:t>rate,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energy</a:t>
            </a:r>
            <a:r>
              <a:rPr sz="9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price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exposure,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and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commodity</a:t>
            </a:r>
            <a:r>
              <a:rPr sz="9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contracts.</a:t>
            </a:r>
            <a:r>
              <a:rPr sz="90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90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utilised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D4D4D"/>
                </a:solidFill>
                <a:latin typeface="Arial MT"/>
                <a:cs typeface="Arial MT"/>
              </a:rPr>
              <a:t>hedge</a:t>
            </a:r>
            <a:r>
              <a:rPr sz="9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significant</a:t>
            </a:r>
            <a:r>
              <a:rPr sz="900" spc="1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future</a:t>
            </a:r>
            <a:r>
              <a:rPr sz="9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transactions</a:t>
            </a:r>
            <a:r>
              <a:rPr sz="90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D4D4D"/>
                </a:solidFill>
                <a:latin typeface="Arial MT"/>
                <a:cs typeface="Arial MT"/>
              </a:rPr>
              <a:t>cash</a:t>
            </a:r>
            <a:r>
              <a:rPr sz="90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flows,</a:t>
            </a:r>
            <a:r>
              <a:rPr sz="90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D4D4D"/>
                </a:solidFill>
                <a:latin typeface="Arial MT"/>
                <a:cs typeface="Arial MT"/>
              </a:rPr>
              <a:t>and,</a:t>
            </a:r>
            <a:r>
              <a:rPr sz="9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most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cases,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90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subject</a:t>
            </a:r>
            <a:r>
              <a:rPr sz="90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hedge</a:t>
            </a:r>
            <a:r>
              <a:rPr sz="90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accounting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90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4D4D4D"/>
                </a:solidFill>
                <a:latin typeface="Arial MT"/>
                <a:cs typeface="Arial MT"/>
              </a:rPr>
              <a:t>IFRS</a:t>
            </a:r>
            <a:r>
              <a:rPr sz="90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9.</a:t>
            </a:r>
            <a:r>
              <a:rPr sz="9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does</a:t>
            </a:r>
            <a:r>
              <a:rPr sz="90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hold</a:t>
            </a:r>
            <a:r>
              <a:rPr sz="90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issue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derivative</a:t>
            </a:r>
            <a:r>
              <a:rPr sz="90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90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trading 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purposes.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All</a:t>
            </a:r>
            <a:r>
              <a:rPr sz="9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transactions</a:t>
            </a:r>
            <a:r>
              <a:rPr sz="90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7C7C7C"/>
                </a:solidFill>
                <a:latin typeface="Arial MT"/>
                <a:cs typeface="Arial MT"/>
              </a:rPr>
              <a:t>io</a:t>
            </a:r>
            <a:r>
              <a:rPr sz="900" spc="10" dirty="0">
                <a:solidFill>
                  <a:srgbClr val="7C7C7C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derivative</a:t>
            </a:r>
            <a:r>
              <a:rPr sz="90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90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instruments</a:t>
            </a:r>
            <a:r>
              <a:rPr sz="90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undertaken</a:t>
            </a:r>
            <a:r>
              <a:rPr sz="90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D4D4D"/>
                </a:solidFill>
                <a:latin typeface="Arial MT"/>
                <a:cs typeface="Arial MT"/>
              </a:rPr>
              <a:t>manage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risks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arising</a:t>
            </a:r>
            <a:r>
              <a:rPr sz="90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underlying</a:t>
            </a:r>
            <a:r>
              <a:rPr sz="90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90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activities.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35"/>
              </a:spcBef>
            </a:pPr>
            <a:endParaRPr sz="900">
              <a:latin typeface="Arial MT"/>
              <a:cs typeface="Arial MT"/>
            </a:endParaRPr>
          </a:p>
          <a:p>
            <a:pPr marL="12700" algn="just">
              <a:lnSpc>
                <a:spcPct val="100000"/>
              </a:lnSpc>
            </a:pPr>
            <a:r>
              <a:rPr sz="900" spc="-1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following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table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D4D4D"/>
                </a:solidFill>
                <a:latin typeface="Arial MT"/>
                <a:cs typeface="Arial MT"/>
              </a:rPr>
              <a:t>sets</a:t>
            </a:r>
            <a:r>
              <a:rPr sz="9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out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fair</a:t>
            </a: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values</a:t>
            </a:r>
            <a:r>
              <a:rPr sz="90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9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derivatives</a:t>
            </a:r>
            <a:r>
              <a:rPr sz="90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D4D4D"/>
                </a:solidFill>
                <a:latin typeface="Arial MT"/>
                <a:cs typeface="Arial MT"/>
              </a:rPr>
              <a:t>held</a:t>
            </a:r>
            <a:r>
              <a:rPr sz="90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3F3F3F"/>
                </a:solidFill>
                <a:latin typeface="Arial MT"/>
                <a:cs typeface="Arial MT"/>
              </a:rPr>
              <a:t>by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(he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90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90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end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3B3B3B"/>
                </a:solidFill>
                <a:latin typeface="Arial MT"/>
                <a:cs typeface="Arial MT"/>
              </a:rPr>
              <a:t>reporting</a:t>
            </a:r>
            <a:r>
              <a:rPr sz="90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year: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5" name="object 65"/>
          <p:cNvSpPr txBox="1"/>
          <p:nvPr/>
        </p:nvSpPr>
        <p:spPr>
          <a:xfrm>
            <a:off x="767807" y="9036148"/>
            <a:ext cx="70866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90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D4D4D"/>
                </a:solidFill>
                <a:latin typeface="Arial MT"/>
                <a:cs typeface="Arial MT"/>
              </a:rPr>
              <a:t>31</a:t>
            </a: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6" name="object 66"/>
          <p:cNvSpPr txBox="1"/>
          <p:nvPr/>
        </p:nvSpPr>
        <p:spPr>
          <a:xfrm>
            <a:off x="767407" y="9249527"/>
            <a:ext cx="1160780" cy="3060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0"/>
              </a:spcBef>
            </a:pP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Current:</a:t>
            </a:r>
            <a:endParaRPr sz="9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45"/>
              </a:spcBef>
            </a:pPr>
            <a:r>
              <a:rPr sz="900" spc="-80" dirty="0">
                <a:solidFill>
                  <a:srgbClr val="4D4D4D"/>
                </a:solidFill>
                <a:latin typeface="Arial MT"/>
                <a:cs typeface="Arial MT"/>
              </a:rPr>
              <a:t>Foreign</a:t>
            </a:r>
            <a:r>
              <a:rPr sz="90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D4D4D"/>
                </a:solidFill>
                <a:latin typeface="Arial MT"/>
                <a:cs typeface="Arial MT"/>
              </a:rPr>
              <a:t>currency</a:t>
            </a:r>
            <a:r>
              <a:rPr sz="90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D4D4D"/>
                </a:solidFill>
                <a:latin typeface="Arial MT"/>
                <a:cs typeface="Arial MT"/>
              </a:rPr>
              <a:t>contracts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7" name="object 67"/>
          <p:cNvSpPr txBox="1"/>
          <p:nvPr/>
        </p:nvSpPr>
        <p:spPr>
          <a:xfrm>
            <a:off x="4424257" y="8828864"/>
            <a:ext cx="24193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b="1" spc="-80" dirty="0">
                <a:solidFill>
                  <a:srgbClr val="4D4D4D"/>
                </a:solidFill>
                <a:latin typeface="Arial"/>
                <a:cs typeface="Arial"/>
              </a:rPr>
              <a:t>Z025</a:t>
            </a:r>
            <a:endParaRPr sz="900">
              <a:latin typeface="Arial"/>
              <a:cs typeface="Arial"/>
            </a:endParaRPr>
          </a:p>
        </p:txBody>
      </p:sp>
      <p:sp>
        <p:nvSpPr>
          <p:cNvPr id="68" name="object 68"/>
          <p:cNvSpPr txBox="1"/>
          <p:nvPr/>
        </p:nvSpPr>
        <p:spPr>
          <a:xfrm>
            <a:off x="4206183" y="8972133"/>
            <a:ext cx="998219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58165" algn="l"/>
              </a:tabLst>
            </a:pPr>
            <a:r>
              <a:rPr sz="900" spc="-1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900" dirty="0">
                <a:solidFill>
                  <a:srgbClr val="4D4D4D"/>
                </a:solidFill>
                <a:latin typeface="Arial MT"/>
                <a:cs typeface="Arial MT"/>
              </a:rPr>
              <a:t>	</a:t>
            </a:r>
            <a:r>
              <a:rPr sz="900" b="1" spc="-75" dirty="0">
                <a:solidFill>
                  <a:srgbClr val="4D4D4D"/>
                </a:solidFill>
                <a:latin typeface="Arial"/>
                <a:cs typeface="Arial"/>
              </a:rPr>
              <a:t>Liabilities</a:t>
            </a:r>
            <a:endParaRPr sz="900">
              <a:latin typeface="Arial"/>
              <a:cs typeface="Arial"/>
            </a:endParaRPr>
          </a:p>
        </p:txBody>
      </p:sp>
      <p:sp>
        <p:nvSpPr>
          <p:cNvPr id="69" name="object 69"/>
          <p:cNvSpPr txBox="1"/>
          <p:nvPr/>
        </p:nvSpPr>
        <p:spPr>
          <a:xfrm>
            <a:off x="4431328" y="9398894"/>
            <a:ext cx="7747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50" dirty="0">
                <a:solidFill>
                  <a:srgbClr val="4D4D4D"/>
                </a:solidFill>
                <a:latin typeface="Arial MT"/>
                <a:cs typeface="Arial MT"/>
              </a:rPr>
              <a:t>1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5058688" y="9392797"/>
            <a:ext cx="15113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0" dirty="0">
                <a:solidFill>
                  <a:srgbClr val="4D4D4D"/>
                </a:solidFill>
                <a:latin typeface="Arial MT"/>
                <a:cs typeface="Arial MT"/>
              </a:rPr>
              <a:t>(4)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5812081" y="8828864"/>
            <a:ext cx="23431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85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5614454" y="8978230"/>
            <a:ext cx="29337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9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179243" y="8978230"/>
            <a:ext cx="41592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35" dirty="0">
                <a:solidFill>
                  <a:srgbClr val="4D4D4D"/>
                </a:solidFill>
                <a:latin typeface="Arial MT"/>
                <a:cs typeface="Arial MT"/>
              </a:rPr>
              <a:t>tiabilities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463910" y="9392797"/>
            <a:ext cx="135890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70" dirty="0">
                <a:solidFill>
                  <a:srgbClr val="4D4D4D"/>
                </a:solidFill>
                <a:latin typeface="Arial MT"/>
                <a:cs typeface="Arial MT"/>
              </a:rPr>
              <a:t>(5)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09395"/>
            <a:ext cx="7303499" cy="3048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89485" y="6084385"/>
            <a:ext cx="5879986" cy="1828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6436" y="3158027"/>
            <a:ext cx="5883035" cy="3657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4603" y="1207122"/>
            <a:ext cx="7303499" cy="36579"/>
          </a:xfrm>
          <a:prstGeom prst="rect">
            <a:avLst/>
          </a:prstGeom>
        </p:spPr>
      </p:pic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791630" y="3200516"/>
          <a:ext cx="5966460" cy="34283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26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28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10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6230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5067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52095">
                <a:tc row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42240" algn="r">
                        <a:lnSpc>
                          <a:spcPts val="935"/>
                        </a:lnSpc>
                      </a:pPr>
                      <a:r>
                        <a:rPr sz="85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Commodity</a:t>
                      </a:r>
                      <a:endParaRPr sz="850">
                        <a:latin typeface="Arial"/>
                        <a:cs typeface="Arial"/>
                      </a:endParaRPr>
                    </a:p>
                    <a:p>
                      <a:pPr marR="131445" algn="r">
                        <a:lnSpc>
                          <a:spcPts val="955"/>
                        </a:lnSpc>
                      </a:pPr>
                      <a:r>
                        <a:rPr sz="85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contracts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40970">
                        <a:lnSpc>
                          <a:spcPts val="935"/>
                        </a:lnSpc>
                      </a:pPr>
                      <a:r>
                        <a:rPr sz="85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Currency</a:t>
                      </a:r>
                      <a:endParaRPr sz="850">
                        <a:latin typeface="Arial"/>
                        <a:cs typeface="Arial"/>
                      </a:endParaRPr>
                    </a:p>
                    <a:p>
                      <a:pPr marL="127000">
                        <a:lnSpc>
                          <a:spcPts val="955"/>
                        </a:lnSpc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contracts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13970" algn="ctr">
                        <a:lnSpc>
                          <a:spcPts val="1005"/>
                        </a:lnSpc>
                        <a:spcBef>
                          <a:spcPts val="88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11760" marB="0"/>
                </a:tc>
                <a:tc>
                  <a:txBody>
                    <a:bodyPr/>
                    <a:lstStyle/>
                    <a:p>
                      <a:pPr marR="52705" algn="r">
                        <a:lnSpc>
                          <a:spcPts val="1005"/>
                        </a:lnSpc>
                        <a:spcBef>
                          <a:spcPts val="880"/>
                        </a:spcBef>
                      </a:pPr>
                      <a:r>
                        <a:rPr sz="850" b="1" spc="-20" dirty="0">
                          <a:solidFill>
                            <a:srgbClr val="212121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1176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38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0640" algn="ctr">
                        <a:lnSpc>
                          <a:spcPts val="855"/>
                        </a:lnSpc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Em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marL="34925">
                        <a:lnSpc>
                          <a:spcPts val="1005"/>
                        </a:lnSpc>
                        <a:spcBef>
                          <a:spcPts val="195"/>
                        </a:spcBef>
                      </a:pPr>
                      <a:r>
                        <a:rPr sz="850" spc="-10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flow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hedge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reserve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r>
                        <a:rPr sz="850" spc="-5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beginning</a:t>
                      </a:r>
                      <a:r>
                        <a:rPr sz="850" spc="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8511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{2)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34925">
                        <a:lnSpc>
                          <a:spcPts val="1015"/>
                        </a:lnSpc>
                      </a:pPr>
                      <a:r>
                        <a:rPr sz="850" spc="-8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Recycled</a:t>
                      </a:r>
                      <a:r>
                        <a:rPr sz="850" spc="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to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loss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144780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12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34290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Fair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recognized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7000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2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(12)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8290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262626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20" dirty="0">
                          <a:solidFill>
                            <a:srgbClr val="212121"/>
                          </a:solidFill>
                          <a:latin typeface="Arial MT"/>
                          <a:cs typeface="Arial MT"/>
                        </a:rPr>
                        <a:t>(12)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34925">
                        <a:lnSpc>
                          <a:spcPts val="860"/>
                        </a:lnSpc>
                        <a:spcBef>
                          <a:spcPts val="195"/>
                        </a:spcBef>
                      </a:pPr>
                      <a:r>
                        <a:rPr sz="850" spc="-10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flow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hedge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reserve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end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6364" algn="r">
                        <a:lnSpc>
                          <a:spcPts val="1050"/>
                        </a:lnSpc>
                      </a:pPr>
                      <a:r>
                        <a:rPr sz="11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‹z›</a:t>
                      </a:r>
                      <a:endParaRPr sz="11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7020" algn="r">
                        <a:lnSpc>
                          <a:spcPts val="1050"/>
                        </a:lnSpc>
                      </a:pPr>
                      <a:r>
                        <a:rPr sz="1150" spc="-50" dirty="0">
                          <a:solidFill>
                            <a:srgbClr val="262626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11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905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(2)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16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  <a:lnB w="19050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70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414020" marR="125730" indent="-120650">
                        <a:lnSpc>
                          <a:spcPct val="103499"/>
                        </a:lnSpc>
                        <a:spcBef>
                          <a:spcPts val="50"/>
                        </a:spcBef>
                      </a:pPr>
                      <a:r>
                        <a:rPr sz="850" spc="-1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Commodity </a:t>
                      </a: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contracts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132715" marR="255270" indent="13970">
                        <a:lnSpc>
                          <a:spcPct val="103499"/>
                        </a:lnSpc>
                        <a:spcBef>
                          <a:spcPts val="50"/>
                        </a:spcBef>
                      </a:pPr>
                      <a:r>
                        <a:rPr sz="850" spc="-4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Currency</a:t>
                      </a: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 contracts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22225" algn="ctr">
                        <a:lnSpc>
                          <a:spcPct val="100000"/>
                        </a:lnSpc>
                      </a:pP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016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45720" algn="r">
                        <a:lnSpc>
                          <a:spcPct val="100000"/>
                        </a:lnSpc>
                      </a:pPr>
                      <a:r>
                        <a:rPr sz="850" b="1" spc="-20" dirty="0">
                          <a:solidFill>
                            <a:srgbClr val="363636"/>
                          </a:solidFill>
                          <a:latin typeface="Arial"/>
                          <a:cs typeface="Arial"/>
                        </a:rPr>
                        <a:t>2024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0160" marB="0">
                    <a:lnT w="19050">
                      <a:solidFill>
                        <a:srgbClr val="1F5B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206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19380" algn="r">
                        <a:lnSpc>
                          <a:spcPts val="760"/>
                        </a:lnSpc>
                      </a:pP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Em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8920" algn="r">
                        <a:lnSpc>
                          <a:spcPts val="760"/>
                        </a:lnSpc>
                      </a:pP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Em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857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 marL="34925">
                        <a:lnSpc>
                          <a:spcPts val="1005"/>
                        </a:lnSpc>
                        <a:spcBef>
                          <a:spcPts val="170"/>
                        </a:spcBef>
                      </a:pPr>
                      <a:r>
                        <a:rPr sz="850" spc="-10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flow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hedge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reserve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beginning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28270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(100)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58445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(9)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86995" algn="ct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27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1005"/>
                        </a:lnSpc>
                        <a:spcBef>
                          <a:spcPts val="170"/>
                        </a:spcBef>
                      </a:pP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(82)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79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4925">
                        <a:lnSpc>
                          <a:spcPts val="1005"/>
                        </a:lnSpc>
                        <a:spcBef>
                          <a:spcPts val="45"/>
                        </a:spcBef>
                      </a:pP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Recycled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126364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J43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143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4290">
                        <a:lnSpc>
                          <a:spcPts val="994"/>
                        </a:lnSpc>
                        <a:spcBef>
                          <a:spcPts val="45"/>
                        </a:spcBef>
                      </a:pP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Fair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recognised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127635" algn="r">
                        <a:lnSpc>
                          <a:spcPts val="1015"/>
                        </a:lnSpc>
                      </a:pPr>
                      <a:r>
                        <a:rPr sz="850" spc="-20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(45)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994"/>
                        </a:lnSpc>
                        <a:spcBef>
                          <a:spcPts val="45"/>
                        </a:spcBef>
                      </a:pP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(36)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34925">
                        <a:lnSpc>
                          <a:spcPts val="880"/>
                        </a:lnSpc>
                        <a:spcBef>
                          <a:spcPts val="30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Deferred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tax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B548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548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548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0" algn="ctr">
                        <a:lnSpc>
                          <a:spcPts val="915"/>
                        </a:lnSpc>
                      </a:pPr>
                      <a:r>
                        <a:rPr sz="850" b="1" spc="-20" dirty="0">
                          <a:solidFill>
                            <a:srgbClr val="575757"/>
                          </a:solidFill>
                          <a:latin typeface="Arial"/>
                          <a:cs typeface="Arial"/>
                        </a:rPr>
                        <a:t>l27j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2B548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50" spc="-20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(27)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19050">
                      <a:solidFill>
                        <a:srgbClr val="2B548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61290">
                <a:tc>
                  <a:txBody>
                    <a:bodyPr/>
                    <a:lstStyle/>
                    <a:p>
                      <a:pPr marL="38100">
                        <a:lnSpc>
                          <a:spcPts val="905"/>
                        </a:lnSpc>
                        <a:spcBef>
                          <a:spcPts val="265"/>
                        </a:spcBef>
                      </a:pPr>
                      <a:r>
                        <a:rPr sz="850" spc="-10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flow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hedge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reserve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4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taxation</a:t>
                      </a:r>
                      <a:r>
                        <a:rPr sz="850" spc="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end</a:t>
                      </a:r>
                      <a:r>
                        <a:rPr sz="850" spc="3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2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B5483"/>
                      </a:solidFill>
                      <a:prstDash val="solid"/>
                    </a:lnT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6364" algn="r">
                        <a:lnSpc>
                          <a:spcPts val="880"/>
                        </a:lnSpc>
                        <a:spcBef>
                          <a:spcPts val="290"/>
                        </a:spcBef>
                      </a:pPr>
                      <a:r>
                        <a:rPr sz="850" spc="-25" dirty="0">
                          <a:solidFill>
                            <a:srgbClr val="282828"/>
                          </a:solidFill>
                          <a:latin typeface="Arial MT"/>
                          <a:cs typeface="Arial MT"/>
                        </a:rPr>
                        <a:t>(2)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2B5483"/>
                      </a:solidFill>
                      <a:prstDash val="solid"/>
                    </a:lnT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9560" algn="r">
                        <a:lnSpc>
                          <a:spcPts val="880"/>
                        </a:lnSpc>
                        <a:spcBef>
                          <a:spcPts val="290"/>
                        </a:spcBef>
                      </a:pPr>
                      <a:r>
                        <a:rPr sz="850" spc="-50" dirty="0">
                          <a:solidFill>
                            <a:srgbClr val="414141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6830" marB="0">
                    <a:lnT w="19050">
                      <a:solidFill>
                        <a:srgbClr val="2B5483"/>
                      </a:solidFill>
                      <a:prstDash val="solid"/>
                    </a:lnT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5483"/>
                      </a:solidFill>
                      <a:prstDash val="solid"/>
                    </a:lnT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905"/>
                        </a:lnSpc>
                        <a:spcBef>
                          <a:spcPts val="265"/>
                        </a:spcBef>
                      </a:pPr>
                      <a:r>
                        <a:rPr sz="850" spc="-25" dirty="0">
                          <a:solidFill>
                            <a:srgbClr val="363636"/>
                          </a:solidFill>
                          <a:latin typeface="Arial MT"/>
                          <a:cs typeface="Arial MT"/>
                        </a:rPr>
                        <a:t>(2)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B5483"/>
                      </a:solidFill>
                      <a:prstDash val="solid"/>
                    </a:lnT>
                    <a:lnB w="19050">
                      <a:solidFill>
                        <a:srgbClr val="1C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90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dirty="0">
                          <a:solidFill>
                            <a:srgbClr val="0857B1"/>
                          </a:solidFill>
                          <a:latin typeface="Arial MT"/>
                          <a:cs typeface="Arial MT"/>
                        </a:rPr>
                        <a:t>24.</a:t>
                      </a:r>
                      <a:r>
                        <a:rPr sz="1050" spc="275" dirty="0">
                          <a:solidFill>
                            <a:srgbClr val="0857B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5" dirty="0">
                          <a:solidFill>
                            <a:srgbClr val="0857B1"/>
                          </a:solidFill>
                          <a:latin typeface="Arial MT"/>
                          <a:cs typeface="Arial MT"/>
                        </a:rPr>
                        <a:t>Future</a:t>
                      </a:r>
                      <a:r>
                        <a:rPr sz="1050" spc="-40" dirty="0">
                          <a:solidFill>
                            <a:srgbClr val="0857B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0" dirty="0">
                          <a:solidFill>
                            <a:srgbClr val="0857B1"/>
                          </a:solidFill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050" spc="-15" dirty="0">
                          <a:solidFill>
                            <a:srgbClr val="0857B1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10" dirty="0">
                          <a:solidFill>
                            <a:srgbClr val="0857B1"/>
                          </a:solidFill>
                          <a:latin typeface="Arial MT"/>
                          <a:cs typeface="Arial MT"/>
                        </a:rPr>
                        <a:t>expenditure</a:t>
                      </a:r>
                      <a:endParaRPr sz="1050">
                        <a:latin typeface="Arial MT"/>
                        <a:cs typeface="Arial MT"/>
                      </a:endParaRPr>
                    </a:p>
                  </a:txBody>
                  <a:tcPr marL="0" marR="0" marT="49530" marB="0">
                    <a:lnT w="19050">
                      <a:solidFill>
                        <a:srgbClr val="1C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B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02895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885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12395" marB="0"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670" algn="ct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85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48260" marB="0"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ct val="100000"/>
                        </a:lnSpc>
                        <a:spcBef>
                          <a:spcPts val="380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20Z4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8260" marB="0"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60655">
                <a:tc>
                  <a:txBody>
                    <a:bodyPr/>
                    <a:lstStyle/>
                    <a:p>
                      <a:pPr marL="38100">
                        <a:lnSpc>
                          <a:spcPts val="985"/>
                        </a:lnSpc>
                        <a:spcBef>
                          <a:spcPts val="180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Contracted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but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provided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2860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L="27940" algn="ctr">
                        <a:lnSpc>
                          <a:spcPts val="1005"/>
                        </a:lnSpc>
                        <a:spcBef>
                          <a:spcPts val="15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246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ts val="1005"/>
                        </a:lnSpc>
                        <a:spcBef>
                          <a:spcPts val="15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20650">
                <a:tc>
                  <a:txBody>
                    <a:bodyPr/>
                    <a:lstStyle/>
                    <a:p>
                      <a:pPr marL="40640">
                        <a:lnSpc>
                          <a:spcPts val="855"/>
                        </a:lnSpc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Authorised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but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contracts</a:t>
                      </a:r>
                      <a:r>
                        <a:rPr sz="850" spc="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not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yet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placed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685" algn="ctr">
                        <a:lnSpc>
                          <a:spcPts val="855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963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855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67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795581" y="2757178"/>
            <a:ext cx="5880100" cy="0"/>
          </a:xfrm>
          <a:custGeom>
            <a:avLst/>
            <a:gdLst/>
            <a:ahLst/>
            <a:cxnLst/>
            <a:rect l="l" t="t" r="r" b="b"/>
            <a:pathLst>
              <a:path w="5880100">
                <a:moveTo>
                  <a:pt x="0" y="0"/>
                </a:moveTo>
                <a:lnTo>
                  <a:pt x="5879985" y="0"/>
                </a:lnTo>
              </a:path>
            </a:pathLst>
          </a:custGeom>
          <a:ln w="15241">
            <a:solidFill>
              <a:srgbClr val="2357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01677" y="2607812"/>
            <a:ext cx="5874385" cy="0"/>
          </a:xfrm>
          <a:custGeom>
            <a:avLst/>
            <a:gdLst/>
            <a:ahLst/>
            <a:cxnLst/>
            <a:rect l="l" t="t" r="r" b="b"/>
            <a:pathLst>
              <a:path w="5874384">
                <a:moveTo>
                  <a:pt x="0" y="0"/>
                </a:moveTo>
                <a:lnTo>
                  <a:pt x="5873889" y="0"/>
                </a:lnTo>
              </a:path>
            </a:pathLst>
          </a:custGeom>
          <a:ln w="15241">
            <a:solidFill>
              <a:srgbClr val="2357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801677" y="2441680"/>
            <a:ext cx="5874385" cy="30480"/>
            <a:chOff x="801677" y="2441680"/>
            <a:chExt cx="5874385" cy="30480"/>
          </a:xfrm>
        </p:grpSpPr>
        <p:sp>
          <p:nvSpPr>
            <p:cNvPr id="10" name="object 10"/>
            <p:cNvSpPr/>
            <p:nvPr/>
          </p:nvSpPr>
          <p:spPr>
            <a:xfrm>
              <a:off x="801677" y="2464542"/>
              <a:ext cx="5874385" cy="0"/>
            </a:xfrm>
            <a:custGeom>
              <a:avLst/>
              <a:gdLst/>
              <a:ahLst/>
              <a:cxnLst/>
              <a:rect l="l" t="t" r="r" b="b"/>
              <a:pathLst>
                <a:path w="5874384">
                  <a:moveTo>
                    <a:pt x="0" y="0"/>
                  </a:moveTo>
                  <a:lnTo>
                    <a:pt x="5873889" y="0"/>
                  </a:lnTo>
                </a:path>
              </a:pathLst>
            </a:custGeom>
            <a:ln w="15241">
              <a:solidFill>
                <a:srgbClr val="2357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10822" y="2449301"/>
              <a:ext cx="335915" cy="0"/>
            </a:xfrm>
            <a:custGeom>
              <a:avLst/>
              <a:gdLst/>
              <a:ahLst/>
              <a:cxnLst/>
              <a:rect l="l" t="t" r="r" b="b"/>
              <a:pathLst>
                <a:path w="335915">
                  <a:moveTo>
                    <a:pt x="0" y="0"/>
                  </a:moveTo>
                  <a:lnTo>
                    <a:pt x="335302" y="0"/>
                  </a:lnTo>
                </a:path>
              </a:pathLst>
            </a:custGeom>
            <a:ln w="15241">
              <a:solidFill>
                <a:srgbClr val="2357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/>
          <p:nvPr/>
        </p:nvSpPr>
        <p:spPr>
          <a:xfrm>
            <a:off x="801677" y="2190195"/>
            <a:ext cx="5874385" cy="0"/>
          </a:xfrm>
          <a:custGeom>
            <a:avLst/>
            <a:gdLst/>
            <a:ahLst/>
            <a:cxnLst/>
            <a:rect l="l" t="t" r="r" b="b"/>
            <a:pathLst>
              <a:path w="5874384">
                <a:moveTo>
                  <a:pt x="0" y="0"/>
                </a:moveTo>
                <a:lnTo>
                  <a:pt x="5873889" y="0"/>
                </a:lnTo>
              </a:path>
            </a:pathLst>
          </a:custGeom>
          <a:ln w="15241">
            <a:solidFill>
              <a:srgbClr val="2357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197189" y="5160754"/>
            <a:ext cx="48771" cy="7925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800733" y="6264235"/>
            <a:ext cx="143265" cy="7315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504870" y="6264235"/>
            <a:ext cx="124976" cy="73158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775160" y="749626"/>
            <a:ext cx="2538095" cy="201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50" b="1" spc="-10" dirty="0">
                <a:solidFill>
                  <a:srgbClr val="0852AA"/>
                </a:solidFill>
                <a:latin typeface="Arial"/>
                <a:cs typeface="Arial"/>
              </a:rPr>
              <a:t>F6.</a:t>
            </a:r>
            <a:r>
              <a:rPr sz="1150" b="1" spc="-20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852AA"/>
                </a:solidFill>
                <a:latin typeface="Arial"/>
                <a:cs typeface="Arial"/>
              </a:rPr>
              <a:t>Notes</a:t>
            </a:r>
            <a:r>
              <a:rPr sz="1150" b="1" spc="-10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852AA"/>
                </a:solidFill>
                <a:latin typeface="Arial"/>
                <a:cs typeface="Arial"/>
              </a:rPr>
              <a:t>to</a:t>
            </a:r>
            <a:r>
              <a:rPr sz="1150" b="1" spc="-25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150" b="1" dirty="0">
                <a:solidFill>
                  <a:srgbClr val="0852AA"/>
                </a:solidFill>
                <a:latin typeface="Arial"/>
                <a:cs typeface="Arial"/>
              </a:rPr>
              <a:t>the</a:t>
            </a:r>
            <a:r>
              <a:rPr sz="1150" b="1" spc="-25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150" b="1" spc="-20" dirty="0">
                <a:solidFill>
                  <a:srgbClr val="0852AA"/>
                </a:solidFill>
                <a:latin typeface="Arial"/>
                <a:cs typeface="Arial"/>
              </a:rPr>
              <a:t>financial</a:t>
            </a:r>
            <a:r>
              <a:rPr sz="1150" b="1" spc="15" dirty="0">
                <a:solidFill>
                  <a:srgbClr val="0852AA"/>
                </a:solidFill>
                <a:latin typeface="Arial"/>
                <a:cs typeface="Arial"/>
              </a:rPr>
              <a:t> </a:t>
            </a:r>
            <a:r>
              <a:rPr sz="1150" b="1" spc="-10" dirty="0">
                <a:solidFill>
                  <a:srgbClr val="0852AA"/>
                </a:solidFill>
                <a:latin typeface="Arial"/>
                <a:cs typeface="Arial"/>
              </a:rPr>
              <a:t>statements</a:t>
            </a:r>
            <a:endParaRPr sz="1150">
              <a:latin typeface="Arial"/>
              <a:cs typeface="Arial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405273" y="9976704"/>
            <a:ext cx="94043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114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90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90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525252"/>
                </a:solidFill>
                <a:latin typeface="Arial MT"/>
                <a:cs typeface="Arial MT"/>
              </a:rPr>
              <a:t>UK</a:t>
            </a:r>
            <a:r>
              <a:rPr sz="90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060049" y="9979752"/>
            <a:ext cx="112077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90" dirty="0">
                <a:solidFill>
                  <a:srgbClr val="4F4F4F"/>
                </a:solidFill>
                <a:latin typeface="Arial MT"/>
                <a:cs typeface="Arial MT"/>
              </a:rPr>
              <a:t>Reports</a:t>
            </a:r>
            <a:r>
              <a:rPr sz="900" spc="3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F4F4F"/>
                </a:solidFill>
                <a:latin typeface="Arial MT"/>
                <a:cs typeface="Arial MT"/>
              </a:rPr>
              <a:t>&amp;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Accounts</a:t>
            </a:r>
            <a:r>
              <a:rPr sz="900" spc="1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F4F4F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31" name="object 3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41880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5"/>
              </a:spcBef>
            </a:pPr>
            <a:r>
              <a:rPr sz="900" spc="-130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90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63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70248" y="1321181"/>
            <a:ext cx="5902325" cy="721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810" algn="just">
              <a:lnSpc>
                <a:spcPct val="100000"/>
              </a:lnSpc>
              <a:spcBef>
                <a:spcPts val="100"/>
              </a:spcBef>
            </a:pP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Company's</a:t>
            </a:r>
            <a:r>
              <a:rPr sz="850" spc="1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derivative</a:t>
            </a:r>
            <a:r>
              <a:rPr sz="850" spc="1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financial</a:t>
            </a:r>
            <a:r>
              <a:rPr sz="850" spc="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assets</a:t>
            </a:r>
            <a:r>
              <a:rPr sz="850" spc="1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categorised</a:t>
            </a:r>
            <a:r>
              <a:rPr sz="850" spc="1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Level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2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their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valuation</a:t>
            </a:r>
            <a:r>
              <a:rPr sz="850" spc="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based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cash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flows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(estimated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from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observable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data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such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forward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exchange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races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yield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curves)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material,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discounted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reflects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credit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risk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counterparties.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25"/>
              </a:spcBef>
            </a:pPr>
            <a:endParaRPr sz="850">
              <a:latin typeface="Arial MT"/>
              <a:cs typeface="Arial MT"/>
            </a:endParaRPr>
          </a:p>
          <a:p>
            <a:pPr marL="16510" algn="just">
              <a:lnSpc>
                <a:spcPct val="100000"/>
              </a:lnSpc>
            </a:pP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fair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value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derivative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instruments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that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were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designated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cash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flow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hedges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end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reporting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year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were: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813521" y="2253957"/>
            <a:ext cx="71056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at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31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March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14082" y="2467338"/>
            <a:ext cx="94106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43434"/>
                </a:solidFill>
                <a:latin typeface="Arial MT"/>
                <a:cs typeface="Arial MT"/>
              </a:rPr>
              <a:t>Commodity</a:t>
            </a:r>
            <a:r>
              <a:rPr sz="850" spc="5" dirty="0">
                <a:solidFill>
                  <a:srgbClr val="343434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contracts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814082" y="2613655"/>
            <a:ext cx="106489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Cash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flow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2F2F2F"/>
                </a:solidFill>
                <a:latin typeface="Arial MT"/>
                <a:cs typeface="Arial MT"/>
              </a:rPr>
              <a:t>hedge</a:t>
            </a:r>
            <a:r>
              <a:rPr sz="850" spc="-15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reserve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76943" y="2912387"/>
            <a:ext cx="488124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Amounts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recognised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cash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flow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hedge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reserve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are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expected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affect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income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statement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within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one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5699995" y="2189943"/>
            <a:ext cx="254000" cy="283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15"/>
              </a:lnSpc>
              <a:spcBef>
                <a:spcPts val="100"/>
              </a:spcBef>
            </a:pPr>
            <a:r>
              <a:rPr sz="850" b="1" spc="-20" dirty="0">
                <a:solidFill>
                  <a:srgbClr val="3B3B3B"/>
                </a:solidFill>
                <a:latin typeface="Arial"/>
                <a:cs typeface="Arial"/>
              </a:rPr>
              <a:t>2025</a:t>
            </a:r>
            <a:endParaRPr sz="850">
              <a:latin typeface="Arial"/>
              <a:cs typeface="Arial"/>
            </a:endParaRPr>
          </a:p>
          <a:p>
            <a:pPr marL="92075">
              <a:lnSpc>
                <a:spcPts val="1015"/>
              </a:lnSpc>
            </a:pP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5797568" y="2448286"/>
            <a:ext cx="155575" cy="178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spc="-25" dirty="0">
                <a:solidFill>
                  <a:srgbClr val="3B3B3B"/>
                </a:solidFill>
                <a:latin typeface="Arial MT"/>
                <a:cs typeface="Arial MT"/>
              </a:rPr>
              <a:t>‹2j</a:t>
            </a:r>
            <a:endParaRPr sz="100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796738" y="2613655"/>
            <a:ext cx="1524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(2)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6406669" y="2189943"/>
            <a:ext cx="234315" cy="2832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015"/>
              </a:lnSpc>
              <a:spcBef>
                <a:spcPts val="100"/>
              </a:spcBef>
            </a:pP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  <a:p>
            <a:pPr marL="80010">
              <a:lnSpc>
                <a:spcPts val="1015"/>
              </a:lnSpc>
            </a:pP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Em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503922" y="2467338"/>
            <a:ext cx="1327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(2)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503922" y="2613655"/>
            <a:ext cx="1352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(2)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72568" y="6823343"/>
            <a:ext cx="5910580" cy="2294890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8415" marR="12700" indent="-1905" algn="just">
              <a:lnSpc>
                <a:spcPct val="101200"/>
              </a:lnSpc>
              <a:spcBef>
                <a:spcPts val="85"/>
              </a:spcBef>
            </a:pP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has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approved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£125bn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investment</a:t>
            </a:r>
            <a:r>
              <a:rPr sz="850" spc="1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new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state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art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B3B3B"/>
                </a:solidFill>
                <a:latin typeface="Arial MT"/>
                <a:cs typeface="Arial MT"/>
              </a:rPr>
              <a:t>EAF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along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with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new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secondary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steelmaking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ladle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metallurgy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furnaces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upgrades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casting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capabilities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hot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cold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rolling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facilities.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Under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agreement</a:t>
            </a:r>
            <a:r>
              <a:rPr sz="850" spc="7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UK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Governmen(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will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contribute</a:t>
            </a:r>
            <a:endParaRPr sz="850">
              <a:latin typeface="Arial MT"/>
              <a:cs typeface="Arial MT"/>
            </a:endParaRPr>
          </a:p>
          <a:p>
            <a:pPr marL="15875" marR="13970" indent="1905" algn="just">
              <a:lnSpc>
                <a:spcPts val="1010"/>
              </a:lnSpc>
              <a:spcBef>
                <a:spcPts val="55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£500m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will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fund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the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balance.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amounts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shown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above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table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include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£1.193m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spend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relation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this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project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although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B3B3B"/>
                </a:solidFill>
                <a:latin typeface="Arial MT"/>
                <a:cs typeface="Arial MT"/>
              </a:rPr>
              <a:t>4099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this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value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will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be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reimbursed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by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B3B3B"/>
                </a:solidFill>
                <a:latin typeface="Arial MT"/>
                <a:cs typeface="Arial MT"/>
              </a:rPr>
              <a:t>UK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Government</a:t>
            </a:r>
            <a:r>
              <a:rPr sz="850" spc="7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respect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grant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specific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this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project.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85"/>
              </a:spcBef>
            </a:pPr>
            <a:endParaRPr sz="850">
              <a:latin typeface="Arial MT"/>
              <a:cs typeface="Arial MT"/>
            </a:endParaRPr>
          </a:p>
          <a:p>
            <a:pPr marL="15875" algn="just">
              <a:lnSpc>
                <a:spcPct val="100000"/>
              </a:lnSpc>
            </a:pPr>
            <a:r>
              <a:rPr sz="1050" dirty="0">
                <a:solidFill>
                  <a:srgbClr val="084DA5"/>
                </a:solidFill>
                <a:latin typeface="Arial MT"/>
                <a:cs typeface="Arial MT"/>
              </a:rPr>
              <a:t>2S.</a:t>
            </a:r>
            <a:r>
              <a:rPr sz="1050" spc="155" dirty="0">
                <a:solidFill>
                  <a:srgbClr val="084DA5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84DA5"/>
                </a:solidFill>
                <a:latin typeface="Arial MT"/>
                <a:cs typeface="Arial MT"/>
              </a:rPr>
              <a:t>Contingencies</a:t>
            </a:r>
            <a:endParaRPr sz="1050">
              <a:latin typeface="Arial MT"/>
              <a:cs typeface="Arial MT"/>
            </a:endParaRPr>
          </a:p>
          <a:p>
            <a:pPr marL="12700" marR="5080" indent="4445" algn="just">
              <a:lnSpc>
                <a:spcPct val="101200"/>
              </a:lnSpc>
              <a:spcBef>
                <a:spcPts val="1135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Dependent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events,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legal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proceedings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recent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significant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contracts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may give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rise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contingencies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and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commitments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disclosed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possibility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outflow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settlement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remote.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contingent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liabilities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ordinary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course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connection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completion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contractual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arrangements.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70"/>
              </a:spcBef>
            </a:pPr>
            <a:endParaRPr sz="850">
              <a:latin typeface="Arial MT"/>
              <a:cs typeface="Arial MT"/>
            </a:endParaRPr>
          </a:p>
          <a:p>
            <a:pPr marL="15875" marR="17145" indent="-1905" algn="just">
              <a:lnSpc>
                <a:spcPts val="1010"/>
              </a:lnSpc>
            </a:pP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party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environmental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possibility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obligation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crystallise.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14141"/>
                </a:solidFill>
                <a:latin typeface="Arial MT"/>
                <a:cs typeface="Arial MT"/>
              </a:rPr>
              <a:t>No</a:t>
            </a:r>
            <a:r>
              <a:rPr sz="850" spc="-8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provision</a:t>
            </a:r>
            <a:r>
              <a:rPr sz="850" spc="-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made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does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consider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there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any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probable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loss.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80"/>
              </a:spcBef>
            </a:pPr>
            <a:endParaRPr sz="850">
              <a:latin typeface="Arial MT"/>
              <a:cs typeface="Arial MT"/>
            </a:endParaRPr>
          </a:p>
          <a:p>
            <a:pPr marL="12700" marR="17780" indent="1270" algn="just">
              <a:lnSpc>
                <a:spcPct val="101200"/>
              </a:lnSpc>
            </a:pP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party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number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claims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may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provide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inflow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cash.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No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been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recorded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financial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statements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basis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does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consider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it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virtually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certain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amount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received.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64265"/>
            <a:ext cx="7248631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37606"/>
            <a:ext cx="7215100" cy="2743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717516" y="761057"/>
            <a:ext cx="5925185" cy="7730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7A8"/>
                </a:solidFill>
                <a:latin typeface="Arial MT"/>
                <a:cs typeface="Arial MT"/>
              </a:rPr>
              <a:t>F6.</a:t>
            </a:r>
            <a:r>
              <a:rPr sz="1300" spc="-2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C57A8"/>
                </a:solidFill>
                <a:latin typeface="Arial MT"/>
                <a:cs typeface="Arial MT"/>
              </a:rPr>
              <a:t>Notes</a:t>
            </a:r>
            <a:r>
              <a:rPr sz="1300" spc="2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57A8"/>
                </a:solidFill>
                <a:latin typeface="Arial MT"/>
                <a:cs typeface="Arial MT"/>
              </a:rPr>
              <a:t>to</a:t>
            </a:r>
            <a:r>
              <a:rPr sz="1300" spc="-4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7A8"/>
                </a:solidFill>
                <a:latin typeface="Arial MT"/>
                <a:cs typeface="Arial MT"/>
              </a:rPr>
              <a:t>the</a:t>
            </a:r>
            <a:r>
              <a:rPr sz="1300" spc="-8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7A8"/>
                </a:solidFill>
                <a:latin typeface="Arial MT"/>
                <a:cs typeface="Arial MT"/>
              </a:rPr>
              <a:t>financial</a:t>
            </a:r>
            <a:r>
              <a:rPr sz="1300" spc="-1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7A8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3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80"/>
              </a:spcBef>
            </a:pPr>
            <a:endParaRPr sz="13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100" dirty="0">
                <a:solidFill>
                  <a:srgbClr val="0C5BAA"/>
                </a:solidFill>
                <a:latin typeface="Arial MT"/>
                <a:cs typeface="Arial MT"/>
              </a:rPr>
              <a:t>26.</a:t>
            </a:r>
            <a:r>
              <a:rPr sz="1100" spc="32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100" spc="-90" dirty="0">
                <a:solidFill>
                  <a:srgbClr val="0C5BAA"/>
                </a:solidFill>
                <a:latin typeface="Arial MT"/>
                <a:cs typeface="Arial MT"/>
              </a:rPr>
              <a:t>Pensions</a:t>
            </a:r>
            <a:r>
              <a:rPr sz="1100" spc="4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100" spc="-55" dirty="0">
                <a:solidFill>
                  <a:srgbClr val="0C5BAA"/>
                </a:solidFill>
                <a:latin typeface="Arial MT"/>
                <a:cs typeface="Arial MT"/>
              </a:rPr>
              <a:t>and </a:t>
            </a:r>
            <a:r>
              <a:rPr sz="1100" spc="-30" dirty="0">
                <a:solidFill>
                  <a:srgbClr val="0C5BAA"/>
                </a:solidFill>
                <a:latin typeface="Arial MT"/>
                <a:cs typeface="Arial MT"/>
              </a:rPr>
              <a:t>post-</a:t>
            </a:r>
            <a:r>
              <a:rPr sz="1100" spc="-25" dirty="0">
                <a:solidFill>
                  <a:srgbClr val="0C5BAA"/>
                </a:solidFill>
                <a:latin typeface="Arial MT"/>
                <a:cs typeface="Arial MT"/>
              </a:rPr>
              <a:t>retirement</a:t>
            </a:r>
            <a:r>
              <a:rPr sz="1100" spc="-30" dirty="0">
                <a:solidFill>
                  <a:srgbClr val="0C5BAA"/>
                </a:solidFill>
                <a:latin typeface="Arial MT"/>
                <a:cs typeface="Arial MT"/>
              </a:rPr>
              <a:t> </a:t>
            </a:r>
            <a:r>
              <a:rPr sz="1100" spc="-10" dirty="0">
                <a:solidFill>
                  <a:srgbClr val="0C5BAA"/>
                </a:solidFill>
                <a:latin typeface="Arial MT"/>
                <a:cs typeface="Arial MT"/>
              </a:rPr>
              <a:t>benefit</a:t>
            </a:r>
            <a:endParaRPr sz="110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  <a:spcBef>
                <a:spcPts val="1160"/>
              </a:spcBef>
            </a:pPr>
            <a:r>
              <a:rPr sz="900" spc="-50" dirty="0">
                <a:solidFill>
                  <a:srgbClr val="0C5BAA"/>
                </a:solidFill>
                <a:latin typeface="Trebuchet MS"/>
                <a:cs typeface="Trebuchet MS"/>
              </a:rPr>
              <a:t>Defined</a:t>
            </a:r>
            <a:r>
              <a:rPr sz="900" spc="-15" dirty="0">
                <a:solidFill>
                  <a:srgbClr val="0C5BAA"/>
                </a:solidFill>
                <a:latin typeface="Trebuchet MS"/>
                <a:cs typeface="Trebuchet MS"/>
              </a:rPr>
              <a:t> </a:t>
            </a:r>
            <a:r>
              <a:rPr sz="900" spc="-50" dirty="0">
                <a:solidFill>
                  <a:srgbClr val="0C5BAA"/>
                </a:solidFill>
                <a:latin typeface="Trebuchet MS"/>
                <a:cs typeface="Trebuchet MS"/>
              </a:rPr>
              <a:t>contribution</a:t>
            </a:r>
            <a:r>
              <a:rPr sz="900" spc="40" dirty="0">
                <a:solidFill>
                  <a:srgbClr val="0C5BAA"/>
                </a:solidFill>
                <a:latin typeface="Trebuchet MS"/>
                <a:cs typeface="Trebuchet MS"/>
              </a:rPr>
              <a:t> </a:t>
            </a:r>
            <a:r>
              <a:rPr sz="900" spc="-10" dirty="0">
                <a:solidFill>
                  <a:srgbClr val="0C5BAA"/>
                </a:solidFill>
                <a:latin typeface="Trebuchet MS"/>
                <a:cs typeface="Trebuchet MS"/>
              </a:rPr>
              <a:t>schemes</a:t>
            </a:r>
            <a:endParaRPr sz="900">
              <a:latin typeface="Trebuchet MS"/>
              <a:cs typeface="Trebuchet MS"/>
            </a:endParaRPr>
          </a:p>
          <a:p>
            <a:pPr marL="18415" marR="19050" indent="-5080" algn="just">
              <a:lnSpc>
                <a:spcPct val="95600"/>
              </a:lnSpc>
              <a:spcBef>
                <a:spcPts val="145"/>
              </a:spcBef>
            </a:pP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participates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defined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contribution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plans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behalf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relevant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personnel.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expense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recognised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relation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these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schemes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represents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contributions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payable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during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year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90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rates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specified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rules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plan5.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only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amounts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included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balance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sheet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relating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to prior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month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contributions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were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not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due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paid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until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after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end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reporting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year,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total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cost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charged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income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statement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amounted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£40m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(2024: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£46m).</a:t>
            </a:r>
            <a:endParaRPr sz="900">
              <a:latin typeface="Arial MT"/>
              <a:cs typeface="Arial MT"/>
            </a:endParaRPr>
          </a:p>
          <a:p>
            <a:pPr marL="13970" algn="just">
              <a:lnSpc>
                <a:spcPts val="1030"/>
              </a:lnSpc>
              <a:spcBef>
                <a:spcPts val="865"/>
              </a:spcBef>
            </a:pPr>
            <a:r>
              <a:rPr sz="900" spc="-45" dirty="0">
                <a:solidFill>
                  <a:srgbClr val="0C56A5"/>
                </a:solidFill>
                <a:latin typeface="Arial MT"/>
                <a:cs typeface="Arial MT"/>
              </a:rPr>
              <a:t>Defined</a:t>
            </a:r>
            <a:r>
              <a:rPr sz="900" spc="-20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0C56A5"/>
                </a:solidFill>
                <a:latin typeface="Arial MT"/>
                <a:cs typeface="Arial MT"/>
              </a:rPr>
              <a:t>benefit</a:t>
            </a:r>
            <a:r>
              <a:rPr sz="900" spc="-35" dirty="0">
                <a:solidFill>
                  <a:srgbClr val="0C56A5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0C56A5"/>
                </a:solidFill>
                <a:latin typeface="Arial MT"/>
                <a:cs typeface="Arial MT"/>
              </a:rPr>
              <a:t>schemes</a:t>
            </a:r>
            <a:endParaRPr sz="900">
              <a:latin typeface="Arial MT"/>
              <a:cs typeface="Arial MT"/>
            </a:endParaRPr>
          </a:p>
          <a:p>
            <a:pPr marL="19050" marR="20320" indent="-5080" algn="just">
              <a:lnSpc>
                <a:spcPct val="95600"/>
              </a:lnSpc>
            </a:pPr>
            <a:r>
              <a:rPr sz="900" spc="-14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principal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defined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benefit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pension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1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1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British</a:t>
            </a:r>
            <a:r>
              <a:rPr sz="90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Steel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Pension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(’BSPS’),</a:t>
            </a:r>
            <a:r>
              <a:rPr sz="900" spc="1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main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previous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present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employees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based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UK.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Benefits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offered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this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based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final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pay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years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service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retirement</a:t>
            </a:r>
            <a:r>
              <a:rPr sz="900" spc="2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this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held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separately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administered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fund,</a:t>
            </a:r>
            <a:endParaRPr sz="900">
              <a:latin typeface="Arial MT"/>
              <a:cs typeface="Arial MT"/>
            </a:endParaRPr>
          </a:p>
          <a:p>
            <a:pPr marL="18415" marR="11430" indent="1270" algn="just">
              <a:lnSpc>
                <a:spcPct val="95200"/>
              </a:lnSpc>
              <a:spcBef>
                <a:spcPts val="1010"/>
              </a:spcBef>
            </a:pP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B4B4B"/>
                </a:solidFill>
                <a:latin typeface="Arial MT"/>
                <a:cs typeface="Arial MT"/>
              </a:rPr>
              <a:t>BSPS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legacy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defined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benefit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pension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B4B4B"/>
                </a:solidFill>
                <a:latin typeface="Arial MT"/>
                <a:cs typeface="Arial MT"/>
              </a:rPr>
              <a:t>UK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closed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future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accrual.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current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successor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old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90" dirty="0">
                <a:solidFill>
                  <a:srgbClr val="4B4B4B"/>
                </a:solidFill>
                <a:latin typeface="Arial MT"/>
                <a:cs typeface="Arial MT"/>
              </a:rPr>
              <a:t>BSPS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entered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90" dirty="0">
                <a:solidFill>
                  <a:srgbClr val="4B4B4B"/>
                </a:solidFill>
                <a:latin typeface="Arial MT"/>
                <a:cs typeface="Arial MT"/>
              </a:rPr>
              <a:t>PPF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assessment</a:t>
            </a:r>
            <a:r>
              <a:rPr sz="90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period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2018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following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Regulated</a:t>
            </a:r>
            <a:r>
              <a:rPr sz="90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Apportionment</a:t>
            </a:r>
            <a:r>
              <a:rPr sz="90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Arrangement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('RAA’)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separated</a:t>
            </a:r>
            <a:r>
              <a:rPr sz="90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old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85" dirty="0">
                <a:solidFill>
                  <a:srgbClr val="4B4B4B"/>
                </a:solidFill>
                <a:latin typeface="Arial MT"/>
                <a:cs typeface="Arial MT"/>
              </a:rPr>
              <a:t>BSPS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TSUK.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current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created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28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2018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when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69%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members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old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transferred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into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current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Scheme.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sponsored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currently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around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63,000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members</a:t>
            </a:r>
            <a:r>
              <a:rPr sz="90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c.80%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pensioners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benefits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payment.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Although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legal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obligation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fund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future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deficit,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key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condition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new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B4B4B"/>
                </a:solidFill>
                <a:latin typeface="Arial MT"/>
                <a:cs typeface="Arial MT"/>
              </a:rPr>
              <a:t>BSPS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going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forward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it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sufficiently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well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funded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meet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Scheme‘s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modified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liabilities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self-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sufficiency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basis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buffer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cover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residual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risks.</a:t>
            </a:r>
            <a:endParaRPr sz="900">
              <a:latin typeface="Arial MT"/>
              <a:cs typeface="Arial MT"/>
            </a:endParaRPr>
          </a:p>
          <a:p>
            <a:pPr marL="21590" marR="9525" indent="-635" algn="just">
              <a:lnSpc>
                <a:spcPct val="94700"/>
              </a:lnSpc>
              <a:spcBef>
                <a:spcPts val="994"/>
              </a:spcBef>
            </a:pP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previous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years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entered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into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number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buy-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transactions</a:t>
            </a:r>
            <a:r>
              <a:rPr sz="90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external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insurer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and,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17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May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2023,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B4B4B"/>
                </a:solidFill>
                <a:latin typeface="Arial MT"/>
                <a:cs typeface="Arial MT"/>
              </a:rPr>
              <a:t>B5P5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completed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final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buy-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transaction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ensured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liabilities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fully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insured.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funding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levels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secured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part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these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arrangements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enabled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Trustee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award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an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uplift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equivalent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396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liabilities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February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2024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order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restore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element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member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benefits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which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were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foregone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part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RAA.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final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buy-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also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included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purchase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insurance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policy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“all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risks"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basis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whereby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data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cleanse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items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(e.g.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impact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Guaranteed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Minimum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Pension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Barber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equalisation)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residual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risks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(e.g.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whether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members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claim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their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benefit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calculations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incorrect)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were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passed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to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insurer.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900">
              <a:latin typeface="Arial MT"/>
              <a:cs typeface="Arial MT"/>
            </a:endParaRPr>
          </a:p>
          <a:p>
            <a:pPr marL="27305" marR="9525" indent="-1270" algn="just">
              <a:lnSpc>
                <a:spcPct val="94500"/>
              </a:lnSpc>
              <a:spcBef>
                <a:spcPts val="5"/>
              </a:spcBef>
            </a:pP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29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September</a:t>
            </a:r>
            <a:r>
              <a:rPr sz="90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2023,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Trustee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signed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Deed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Amendment</a:t>
            </a:r>
            <a:r>
              <a:rPr sz="90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stipulated</a:t>
            </a:r>
            <a:r>
              <a:rPr sz="90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Truscee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shall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apply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surplus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time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winding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up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augment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member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benefits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fullest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extent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possible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after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allowing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expenses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necessary</a:t>
            </a:r>
            <a:r>
              <a:rPr sz="90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wind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up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Scheme.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Deed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set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out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both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parties'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intentions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winding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up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of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the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will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take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place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soon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tasks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necessary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achieve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this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completed.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exercised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power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order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winding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up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May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such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process</a:t>
            </a:r>
            <a:r>
              <a:rPr sz="90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expected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completed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before</a:t>
            </a:r>
            <a:r>
              <a:rPr sz="900" spc="9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2027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latest.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date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Deed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signed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performed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exercise</a:t>
            </a:r>
            <a:r>
              <a:rPr sz="900" spc="1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estimated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expected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surplus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earliest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date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wind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up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possible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likely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be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around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£115m.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result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Deed,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past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service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cost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equal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£J15m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recorded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income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statement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prior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year.</a:t>
            </a:r>
            <a:endParaRPr sz="900">
              <a:latin typeface="Arial MT"/>
              <a:cs typeface="Arial MT"/>
            </a:endParaRPr>
          </a:p>
          <a:p>
            <a:pPr marL="24130" marR="10795" indent="4445" algn="just">
              <a:lnSpc>
                <a:spcPct val="95600"/>
              </a:lnSpc>
              <a:spcBef>
                <a:spcPts val="1005"/>
              </a:spcBef>
            </a:pP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Deed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Amendment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means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there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is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no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longer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ability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access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any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surplus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Scheme.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accordance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with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IAS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19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’asset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ceiling‘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applied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reflect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fact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that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no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longer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unconditional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right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 a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refund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$cheme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net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surplus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restricted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£niI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Group's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balance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sheet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29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September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2023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onwards.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900">
              <a:latin typeface="Arial MT"/>
              <a:cs typeface="Arial MT"/>
            </a:endParaRPr>
          </a:p>
          <a:p>
            <a:pPr marL="27305" marR="5080" indent="1270" algn="just">
              <a:lnSpc>
                <a:spcPct val="94500"/>
              </a:lnSpc>
            </a:pPr>
            <a:r>
              <a:rPr sz="900" spc="-15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35" dirty="0">
                <a:solidFill>
                  <a:srgbClr val="4B4B4B"/>
                </a:solidFill>
                <a:latin typeface="Arial MT"/>
                <a:cs typeface="Arial MT"/>
              </a:rPr>
              <a:t>BSPS</a:t>
            </a:r>
            <a:r>
              <a:rPr sz="900" spc="1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previously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held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anti-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embarrassment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interest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agreed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1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1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part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Regulated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Apportionment</a:t>
            </a:r>
            <a:r>
              <a:rPr sz="90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Arrangement</a:t>
            </a:r>
            <a:r>
              <a:rPr sz="90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(“RAA“)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entered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into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2017.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anti-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embarrassment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interest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initially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33.33%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time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90" dirty="0">
                <a:solidFill>
                  <a:srgbClr val="4B4B4B"/>
                </a:solidFill>
                <a:latin typeface="Arial MT"/>
                <a:cs typeface="Arial MT"/>
              </a:rPr>
              <a:t>RAA</a:t>
            </a:r>
            <a:r>
              <a:rPr sz="900" spc="1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but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5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diluted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less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than</a:t>
            </a:r>
            <a:r>
              <a:rPr sz="900" spc="1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25" dirty="0">
                <a:solidFill>
                  <a:srgbClr val="4B4B4B"/>
                </a:solidFill>
                <a:latin typeface="Arial MT"/>
                <a:cs typeface="Arial MT"/>
              </a:rPr>
              <a:t>J9¢</a:t>
            </a:r>
            <a:r>
              <a:rPr sz="900" spc="1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due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to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successive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equity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issuances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by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15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1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parent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Corus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Group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Limited.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2024,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B4B4B"/>
                </a:solidFill>
                <a:latin typeface="Arial MT"/>
                <a:cs typeface="Arial MT"/>
              </a:rPr>
              <a:t>BSP5</a:t>
            </a:r>
            <a:r>
              <a:rPr sz="90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transferred</a:t>
            </a:r>
            <a:r>
              <a:rPr sz="90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anti-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embarrassment</a:t>
            </a:r>
            <a:r>
              <a:rPr sz="900" spc="5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interest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B4B4B"/>
                </a:solidFill>
                <a:latin typeface="Arial MT"/>
                <a:cs typeface="Arial MT"/>
              </a:rPr>
              <a:t>TSUK's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parent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company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5" dirty="0">
                <a:solidFill>
                  <a:srgbClr val="4B4B4B"/>
                </a:solidFill>
                <a:latin typeface="Arial MT"/>
                <a:cs typeface="Arial MT"/>
              </a:rPr>
              <a:t>Corus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Group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Limited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though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retains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economic</a:t>
            </a:r>
            <a:r>
              <a:rPr sz="900" spc="114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interest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those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shares.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No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value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been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included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BSPS's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assets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3t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(2£I24: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£niI)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for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its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interest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TSUK.</a:t>
            </a:r>
            <a:endParaRPr sz="9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900">
              <a:latin typeface="Arial MT"/>
              <a:cs typeface="Arial MT"/>
            </a:endParaRPr>
          </a:p>
          <a:p>
            <a:pPr marL="27305" marR="10160" indent="1270" algn="just">
              <a:lnSpc>
                <a:spcPts val="1030"/>
              </a:lnSpc>
            </a:pP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3J</a:t>
            </a:r>
            <a:r>
              <a:rPr sz="900" spc="5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2024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valuation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agreed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between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6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and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0" dirty="0">
                <a:solidFill>
                  <a:srgbClr val="4B4B4B"/>
                </a:solidFill>
                <a:latin typeface="Arial MT"/>
                <a:cs typeface="Arial MT"/>
              </a:rPr>
              <a:t>BSPS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Trustee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during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2024-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2S.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completed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all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insurance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buy-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in</a:t>
            </a:r>
            <a:r>
              <a:rPr sz="90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transactions,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funding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ratio</a:t>
            </a:r>
            <a:r>
              <a:rPr sz="900" spc="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B4B4B"/>
                </a:solidFill>
                <a:latin typeface="Arial MT"/>
                <a:cs typeface="Arial MT"/>
              </a:rPr>
              <a:t>100’X•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on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Technical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Provisions</a:t>
            </a:r>
            <a:r>
              <a:rPr sz="90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basis.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0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such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no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ordinary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nor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deficit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recovery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contributions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are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due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Company.</a:t>
            </a:r>
            <a:endParaRPr sz="900">
              <a:latin typeface="Arial MT"/>
              <a:cs typeface="Arial MT"/>
            </a:endParaRPr>
          </a:p>
          <a:p>
            <a:pPr marL="27305" marR="9525" indent="7620" algn="just">
              <a:lnSpc>
                <a:spcPts val="1030"/>
              </a:lnSpc>
              <a:spcBef>
                <a:spcPts val="990"/>
              </a:spcBef>
            </a:pP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900" spc="9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B4B4B"/>
                </a:solidFill>
                <a:latin typeface="Arial MT"/>
                <a:cs typeface="Arial MT"/>
              </a:rPr>
              <a:t>Scheme</a:t>
            </a:r>
            <a:r>
              <a:rPr sz="900" spc="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0" dirty="0">
                <a:solidFill>
                  <a:srgbClr val="4B4B4B"/>
                </a:solidFill>
                <a:latin typeface="Arial MT"/>
                <a:cs typeface="Arial MT"/>
              </a:rPr>
              <a:t>had</a:t>
            </a:r>
            <a:r>
              <a:rPr sz="900" spc="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95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1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B4B4B"/>
                </a:solidFill>
                <a:latin typeface="Arial MT"/>
                <a:cs typeface="Arial MT"/>
              </a:rPr>
              <a:t>IAS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B4B4B"/>
                </a:solidFill>
                <a:latin typeface="Arial MT"/>
                <a:cs typeface="Arial MT"/>
              </a:rPr>
              <a:t>19</a:t>
            </a:r>
            <a:r>
              <a:rPr sz="90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surplus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£niI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(2024: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Cnil),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70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position</a:t>
            </a:r>
            <a:r>
              <a:rPr sz="900" spc="-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50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900" spc="8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includes</a:t>
            </a:r>
            <a:r>
              <a:rPr sz="900" spc="10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1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asset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ceiling</a:t>
            </a:r>
            <a:r>
              <a:rPr sz="900" spc="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£25m 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in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order</a:t>
            </a:r>
            <a:r>
              <a:rPr sz="900" spc="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 restrict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surplus</a:t>
            </a:r>
            <a:r>
              <a:rPr sz="900" spc="6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£nil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45" dirty="0">
                <a:solidFill>
                  <a:srgbClr val="4B4B4B"/>
                </a:solidFill>
                <a:latin typeface="Arial MT"/>
                <a:cs typeface="Arial MT"/>
              </a:rPr>
              <a:t>as</a:t>
            </a:r>
            <a:r>
              <a:rPr sz="900" spc="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80" dirty="0">
                <a:solidFill>
                  <a:srgbClr val="4B4B4B"/>
                </a:solidFill>
                <a:latin typeface="Arial MT"/>
                <a:cs typeface="Arial MT"/>
              </a:rPr>
              <a:t>TSUK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no</a:t>
            </a:r>
            <a:r>
              <a:rPr sz="900" spc="-7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longer</a:t>
            </a:r>
            <a:r>
              <a:rPr sz="900" spc="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has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an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unconditional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right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20" dirty="0">
                <a:solidFill>
                  <a:srgbClr val="4B4B4B"/>
                </a:solidFill>
                <a:latin typeface="Arial MT"/>
                <a:cs typeface="Arial MT"/>
              </a:rPr>
              <a:t>to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20" dirty="0">
                <a:solidFill>
                  <a:srgbClr val="4B4B4B"/>
                </a:solidFill>
                <a:latin typeface="Arial MT"/>
                <a:cs typeface="Arial MT"/>
              </a:rPr>
              <a:t>a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refund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surplus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from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Scheme.</a:t>
            </a:r>
            <a:endParaRPr sz="900">
              <a:latin typeface="Arial MT"/>
              <a:cs typeface="Arial MT"/>
            </a:endParaRPr>
          </a:p>
          <a:p>
            <a:pPr marL="29209" algn="just">
              <a:lnSpc>
                <a:spcPct val="100000"/>
              </a:lnSpc>
              <a:spcBef>
                <a:spcPts val="985"/>
              </a:spcBef>
            </a:pPr>
            <a:r>
              <a:rPr sz="900" spc="-114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weighted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average</a:t>
            </a:r>
            <a:r>
              <a:rPr sz="900" spc="8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0" dirty="0">
                <a:solidFill>
                  <a:srgbClr val="4B4B4B"/>
                </a:solidFill>
                <a:latin typeface="Arial MT"/>
                <a:cs typeface="Arial MT"/>
              </a:rPr>
              <a:t>duration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of</a:t>
            </a:r>
            <a:r>
              <a:rPr sz="900" spc="1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the</a:t>
            </a:r>
            <a:r>
              <a:rPr sz="900" spc="-3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5" dirty="0">
                <a:solidFill>
                  <a:srgbClr val="4B4B4B"/>
                </a:solidFill>
                <a:latin typeface="Arial MT"/>
                <a:cs typeface="Arial MT"/>
              </a:rPr>
              <a:t>scheme's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liabilities</a:t>
            </a:r>
            <a:r>
              <a:rPr sz="900" spc="-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50" dirty="0">
                <a:solidFill>
                  <a:srgbClr val="4B4B4B"/>
                </a:solidFill>
                <a:latin typeface="Arial MT"/>
                <a:cs typeface="Arial MT"/>
              </a:rPr>
              <a:t>at</a:t>
            </a:r>
            <a:r>
              <a:rPr sz="900" spc="-4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31</a:t>
            </a:r>
            <a:r>
              <a:rPr sz="900" spc="-6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4B4B4B"/>
                </a:solidFill>
                <a:latin typeface="Arial MT"/>
                <a:cs typeface="Arial MT"/>
              </a:rPr>
              <a:t>March</a:t>
            </a:r>
            <a:r>
              <a:rPr sz="900" spc="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5" dirty="0">
                <a:solidFill>
                  <a:srgbClr val="4B4B4B"/>
                </a:solidFill>
                <a:latin typeface="Arial MT"/>
                <a:cs typeface="Arial MT"/>
              </a:rPr>
              <a:t>2025</a:t>
            </a:r>
            <a:r>
              <a:rPr sz="900" spc="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35" dirty="0">
                <a:solidFill>
                  <a:srgbClr val="4B4B4B"/>
                </a:solidFill>
                <a:latin typeface="Arial MT"/>
                <a:cs typeface="Arial MT"/>
              </a:rPr>
              <a:t>was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85" dirty="0">
                <a:solidFill>
                  <a:srgbClr val="4B4B4B"/>
                </a:solidFill>
                <a:latin typeface="Arial MT"/>
                <a:cs typeface="Arial MT"/>
              </a:rPr>
              <a:t>10.0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0" dirty="0">
                <a:solidFill>
                  <a:srgbClr val="4B4B4B"/>
                </a:solidFill>
                <a:latin typeface="Arial MT"/>
                <a:cs typeface="Arial MT"/>
              </a:rPr>
              <a:t>years</a:t>
            </a:r>
            <a:r>
              <a:rPr sz="900" spc="-25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4B4B4B"/>
                </a:solidFill>
                <a:latin typeface="Arial MT"/>
                <a:cs typeface="Arial MT"/>
              </a:rPr>
              <a:t>(2d24: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70" dirty="0">
                <a:solidFill>
                  <a:srgbClr val="4B4B4B"/>
                </a:solidFill>
                <a:latin typeface="Arial MT"/>
                <a:cs typeface="Arial MT"/>
              </a:rPr>
              <a:t>1J.0</a:t>
            </a:r>
            <a:r>
              <a:rPr sz="900" spc="-40" dirty="0">
                <a:solidFill>
                  <a:srgbClr val="4B4B4B"/>
                </a:solidFill>
                <a:latin typeface="Arial MT"/>
                <a:cs typeface="Arial MT"/>
              </a:rPr>
              <a:t> </a:t>
            </a:r>
            <a:r>
              <a:rPr sz="900" spc="-10" dirty="0">
                <a:solidFill>
                  <a:srgbClr val="4B4B4B"/>
                </a:solidFill>
                <a:latin typeface="Arial MT"/>
                <a:cs typeface="Arial MT"/>
              </a:rPr>
              <a:t>years).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5"/>
              </a:spcBef>
            </a:pPr>
            <a:r>
              <a:rPr sz="900" spc="-114" dirty="0">
                <a:solidFill>
                  <a:srgbClr val="4D4D4D"/>
                </a:solidFill>
                <a:latin typeface="Arial MT"/>
                <a:cs typeface="Arial MT"/>
              </a:rPr>
              <a:t>Page</a:t>
            </a:r>
            <a:r>
              <a:rPr sz="90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900" spc="-25" dirty="0">
                <a:solidFill>
                  <a:srgbClr val="4D4D4D"/>
                </a:solidFill>
                <a:latin typeface="Arial MT"/>
                <a:cs typeface="Arial MT"/>
              </a:rPr>
              <a:t>64</a:t>
            </a:r>
            <a:endParaRPr sz="900">
              <a:latin typeface="Arial MT"/>
              <a:cs typeface="Arial MT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47977" rIns="0" bIns="0" rtlCol="0">
            <a:spAutoFit/>
          </a:bodyPr>
          <a:lstStyle/>
          <a:p>
            <a:pPr marL="15240">
              <a:lnSpc>
                <a:spcPct val="100000"/>
              </a:lnSpc>
              <a:spcBef>
                <a:spcPts val="15"/>
              </a:spcBef>
            </a:pPr>
            <a:r>
              <a:rPr sz="900" spc="-105" dirty="0">
                <a:solidFill>
                  <a:srgbClr val="4F4F4F"/>
                </a:solidFill>
              </a:rPr>
              <a:t>Tata</a:t>
            </a:r>
            <a:r>
              <a:rPr sz="900" spc="40" dirty="0">
                <a:solidFill>
                  <a:srgbClr val="4F4F4F"/>
                </a:solidFill>
              </a:rPr>
              <a:t> </a:t>
            </a:r>
            <a:r>
              <a:rPr sz="900" spc="-100" dirty="0">
                <a:solidFill>
                  <a:srgbClr val="4F4F4F"/>
                </a:solidFill>
              </a:rPr>
              <a:t>Steel</a:t>
            </a:r>
            <a:r>
              <a:rPr sz="900" dirty="0">
                <a:solidFill>
                  <a:srgbClr val="4F4F4F"/>
                </a:solidFill>
              </a:rPr>
              <a:t> </a:t>
            </a:r>
            <a:r>
              <a:rPr sz="900" spc="-155" dirty="0">
                <a:solidFill>
                  <a:srgbClr val="4F4F4F"/>
                </a:solidFill>
              </a:rPr>
              <a:t>UK</a:t>
            </a:r>
            <a:r>
              <a:rPr sz="900" spc="45" dirty="0">
                <a:solidFill>
                  <a:srgbClr val="4F4F4F"/>
                </a:solidFill>
              </a:rPr>
              <a:t> </a:t>
            </a:r>
            <a:r>
              <a:rPr sz="900" spc="-60" dirty="0">
                <a:solidFill>
                  <a:srgbClr val="4F4F4F"/>
                </a:solidFill>
              </a:rPr>
              <a:t>Limited</a:t>
            </a:r>
            <a:endParaRPr sz="900"/>
          </a:p>
        </p:txBody>
      </p:sp>
      <p:sp>
        <p:nvSpPr>
          <p:cNvPr id="7" name="object 7"/>
          <p:cNvSpPr txBox="1"/>
          <p:nvPr/>
        </p:nvSpPr>
        <p:spPr>
          <a:xfrm>
            <a:off x="3069193" y="9988897"/>
            <a:ext cx="1124585" cy="153670"/>
          </a:xfrm>
          <a:prstGeom prst="rect">
            <a:avLst/>
          </a:prstGeom>
        </p:spPr>
        <p:txBody>
          <a:bodyPr vert="horz" wrap="square" lIns="0" tIns="19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"/>
              </a:spcBef>
            </a:pPr>
            <a:r>
              <a:rPr sz="900" spc="-85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90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6t</a:t>
            </a:r>
            <a:r>
              <a:rPr sz="90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8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90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900" spc="-9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10" y="9815492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7651" y="1216267"/>
            <a:ext cx="7260823" cy="21338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762051" y="7663401"/>
          <a:ext cx="5984240" cy="8439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58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206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326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13360">
                <a:tc>
                  <a:txBody>
                    <a:bodyPr/>
                    <a:lstStyle/>
                    <a:p>
                      <a:pPr marL="83820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50" b="1" spc="-10" dirty="0">
                          <a:solidFill>
                            <a:srgbClr val="3D3D3D"/>
                          </a:solidFill>
                          <a:latin typeface="Arial"/>
                          <a:cs typeface="Arial"/>
                        </a:rPr>
                        <a:t>Assumption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5778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50" spc="-5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Change</a:t>
                      </a:r>
                      <a:r>
                        <a:rPr sz="850" spc="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assumption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78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835">
                        <a:lnSpc>
                          <a:spcPct val="100000"/>
                        </a:lnSpc>
                        <a:spcBef>
                          <a:spcPts val="455"/>
                        </a:spcBef>
                      </a:pPr>
                      <a:r>
                        <a:rPr sz="850" spc="-35" dirty="0">
                          <a:solidFill>
                            <a:srgbClr val="3D3D3D"/>
                          </a:solidFill>
                          <a:latin typeface="Trebuchet MS"/>
                          <a:cs typeface="Trebuchet MS"/>
                        </a:rPr>
                        <a:t>Impact</a:t>
                      </a:r>
                      <a:r>
                        <a:rPr sz="850" spc="10" dirty="0">
                          <a:solidFill>
                            <a:srgbClr val="3D3D3D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Trebuchet MS"/>
                          <a:cs typeface="Trebuchet MS"/>
                        </a:rPr>
                        <a:t>on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Trebuchet MS"/>
                          <a:cs typeface="Trebuchet MS"/>
                        </a:rPr>
                        <a:t>BSP5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Trebuchet MS"/>
                          <a:cs typeface="Trebuchet MS"/>
                        </a:rPr>
                        <a:t>liabilities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5778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10185"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09"/>
                        </a:spcBef>
                      </a:pP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DisCount</a:t>
                      </a:r>
                      <a:r>
                        <a:rPr sz="850" spc="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rąte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2069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409"/>
                        </a:spcBef>
                      </a:pP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Increase/decrease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35" dirty="0">
                          <a:solidFill>
                            <a:srgbClr val="2F2F2F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S0bps</a:t>
                      </a:r>
                      <a:r>
                        <a:rPr sz="850" spc="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850" spc="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2A2A2A"/>
                          </a:solidFill>
                          <a:latin typeface="Arial MT"/>
                          <a:cs typeface="Arial MT"/>
                        </a:rPr>
                        <a:t>S0bps)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2069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850" spc="-9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Decrease</a:t>
                      </a:r>
                      <a:r>
                        <a:rPr sz="850" spc="5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4.8%</a:t>
                      </a:r>
                      <a:r>
                        <a:rPr sz="850" spc="-1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850" spc="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increase</a:t>
                      </a:r>
                      <a:r>
                        <a:rPr sz="850" spc="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4.896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5244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336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Inflation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889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3660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Increase/decrease</a:t>
                      </a:r>
                      <a:r>
                        <a:rPr sz="850" spc="-9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S0bps</a:t>
                      </a:r>
                      <a:r>
                        <a:rPr sz="850" spc="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850" spc="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50bps)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889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385"/>
                        </a:spcBef>
                      </a:pPr>
                      <a:r>
                        <a:rPr sz="850" spc="-7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Increase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-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2.196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/</a:t>
                      </a:r>
                      <a:r>
                        <a:rPr sz="850" spc="9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decrease</a:t>
                      </a:r>
                      <a:r>
                        <a:rPr sz="850" spc="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2.196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889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7010">
                <a:tc>
                  <a:txBody>
                    <a:bodyPr/>
                    <a:lstStyle/>
                    <a:p>
                      <a:pPr marL="78740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Mortality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254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810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r>
                        <a:rPr sz="850" spc="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increase/decrease</a:t>
                      </a:r>
                      <a:r>
                        <a:rPr sz="85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35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life</a:t>
                      </a:r>
                      <a:r>
                        <a:rPr sz="850" spc="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expectancy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254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850" spc="-7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Increase/decrease</a:t>
                      </a:r>
                      <a:r>
                        <a:rPr sz="850" spc="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by</a:t>
                      </a:r>
                      <a:r>
                        <a:rPr sz="850" spc="3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2.49¢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42545" marB="0">
                    <a:lnL w="9525">
                      <a:solidFill>
                        <a:srgbClr val="2B67A0"/>
                      </a:solidFill>
                      <a:prstDash val="solid"/>
                    </a:lnL>
                    <a:lnR w="9525">
                      <a:solidFill>
                        <a:srgbClr val="2B67A0"/>
                      </a:solidFill>
                      <a:prstDash val="solid"/>
                    </a:lnR>
                    <a:lnT w="9525">
                      <a:solidFill>
                        <a:srgbClr val="2B67A0"/>
                      </a:solidFill>
                      <a:prstDash val="solid"/>
                    </a:lnT>
                    <a:lnB w="9525">
                      <a:solidFill>
                        <a:srgbClr val="2B67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783388" y="4168535"/>
            <a:ext cx="5892800" cy="0"/>
          </a:xfrm>
          <a:custGeom>
            <a:avLst/>
            <a:gdLst/>
            <a:ahLst/>
            <a:cxnLst/>
            <a:rect l="l" t="t" r="r" b="b"/>
            <a:pathLst>
              <a:path w="5892800">
                <a:moveTo>
                  <a:pt x="0" y="0"/>
                </a:moveTo>
                <a:lnTo>
                  <a:pt x="5892178" y="0"/>
                </a:lnTo>
              </a:path>
            </a:pathLst>
          </a:custGeom>
          <a:ln w="15241">
            <a:solidFill>
              <a:srgbClr val="1C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92533" y="3580215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92533" y="3305870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83388" y="2924833"/>
            <a:ext cx="5892800" cy="0"/>
          </a:xfrm>
          <a:custGeom>
            <a:avLst/>
            <a:gdLst/>
            <a:ahLst/>
            <a:cxnLst/>
            <a:rect l="l" t="t" r="r" b="b"/>
            <a:pathLst>
              <a:path w="5892800">
                <a:moveTo>
                  <a:pt x="0" y="0"/>
                </a:moveTo>
                <a:lnTo>
                  <a:pt x="5892178" y="0"/>
                </a:lnTo>
              </a:path>
            </a:pathLst>
          </a:custGeom>
          <a:ln w="15241">
            <a:solidFill>
              <a:srgbClr val="1857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9" name="object 9"/>
          <p:cNvGrpSpPr/>
          <p:nvPr/>
        </p:nvGrpSpPr>
        <p:grpSpPr>
          <a:xfrm>
            <a:off x="789485" y="2325845"/>
            <a:ext cx="5886450" cy="24765"/>
            <a:chOff x="789485" y="2325845"/>
            <a:chExt cx="5886450" cy="24765"/>
          </a:xfrm>
        </p:grpSpPr>
        <p:sp>
          <p:nvSpPr>
            <p:cNvPr id="10" name="object 10"/>
            <p:cNvSpPr/>
            <p:nvPr/>
          </p:nvSpPr>
          <p:spPr>
            <a:xfrm>
              <a:off x="789485" y="2345658"/>
              <a:ext cx="5886450" cy="0"/>
            </a:xfrm>
            <a:custGeom>
              <a:avLst/>
              <a:gdLst/>
              <a:ahLst/>
              <a:cxnLst/>
              <a:rect l="l" t="t" r="r" b="b"/>
              <a:pathLst>
                <a:path w="5886450">
                  <a:moveTo>
                    <a:pt x="0" y="0"/>
                  </a:moveTo>
                  <a:lnTo>
                    <a:pt x="5886082" y="0"/>
                  </a:lnTo>
                </a:path>
              </a:pathLst>
            </a:custGeom>
            <a:ln w="9144">
              <a:solidFill>
                <a:srgbClr val="1F57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4337596" y="2333465"/>
              <a:ext cx="387350" cy="0"/>
            </a:xfrm>
            <a:custGeom>
              <a:avLst/>
              <a:gdLst/>
              <a:ahLst/>
              <a:cxnLst/>
              <a:rect l="l" t="t" r="r" b="b"/>
              <a:pathLst>
                <a:path w="387350">
                  <a:moveTo>
                    <a:pt x="0" y="0"/>
                  </a:moveTo>
                  <a:lnTo>
                    <a:pt x="387121" y="0"/>
                  </a:lnTo>
                </a:path>
              </a:pathLst>
            </a:custGeom>
            <a:ln w="9144">
              <a:solidFill>
                <a:srgbClr val="1F57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5288635" y="2330417"/>
              <a:ext cx="954405" cy="0"/>
            </a:xfrm>
            <a:custGeom>
              <a:avLst/>
              <a:gdLst/>
              <a:ahLst/>
              <a:cxnLst/>
              <a:rect l="l" t="t" r="r" b="b"/>
              <a:pathLst>
                <a:path w="954404">
                  <a:moveTo>
                    <a:pt x="0" y="0"/>
                  </a:moveTo>
                  <a:lnTo>
                    <a:pt x="954087" y="0"/>
                  </a:lnTo>
                </a:path>
              </a:pathLst>
            </a:custGeom>
            <a:ln w="9144">
              <a:solidFill>
                <a:srgbClr val="1F57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792533" y="2330417"/>
              <a:ext cx="2972435" cy="0"/>
            </a:xfrm>
            <a:custGeom>
              <a:avLst/>
              <a:gdLst/>
              <a:ahLst/>
              <a:cxnLst/>
              <a:rect l="l" t="t" r="r" b="b"/>
              <a:pathLst>
                <a:path w="2972435">
                  <a:moveTo>
                    <a:pt x="0" y="0"/>
                  </a:moveTo>
                  <a:lnTo>
                    <a:pt x="2971999" y="0"/>
                  </a:lnTo>
                </a:path>
              </a:pathLst>
            </a:custGeom>
            <a:ln w="9144">
              <a:solidFill>
                <a:srgbClr val="1F579C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/>
          <p:nvPr/>
        </p:nvSpPr>
        <p:spPr>
          <a:xfrm>
            <a:off x="789485" y="2059120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9144">
            <a:solidFill>
              <a:srgbClr val="1F579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9485" y="2999516"/>
            <a:ext cx="24385" cy="57917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86436" y="3136690"/>
            <a:ext cx="36578" cy="6401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852553" y="2249637"/>
            <a:ext cx="82301" cy="76207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855601" y="3493339"/>
            <a:ext cx="79253" cy="73158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6541447" y="2249637"/>
            <a:ext cx="82301" cy="7315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550592" y="3493339"/>
            <a:ext cx="73156" cy="73158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763240" y="736671"/>
            <a:ext cx="254381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05" dirty="0">
                <a:solidFill>
                  <a:srgbClr val="084FAA"/>
                </a:solidFill>
                <a:latin typeface="Arial MT"/>
                <a:cs typeface="Arial MT"/>
              </a:rPr>
              <a:t>F6.</a:t>
            </a:r>
            <a:r>
              <a:rPr sz="1300" spc="-45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84FAA"/>
                </a:solidFill>
                <a:latin typeface="Arial MT"/>
                <a:cs typeface="Arial MT"/>
              </a:rPr>
              <a:t>Notes</a:t>
            </a:r>
            <a:r>
              <a:rPr sz="1300" spc="2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84FAA"/>
                </a:solidFill>
                <a:latin typeface="Arial MT"/>
                <a:cs typeface="Arial MT"/>
              </a:rPr>
              <a:t>to</a:t>
            </a:r>
            <a:r>
              <a:rPr sz="1300" spc="-5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25" dirty="0">
                <a:solidFill>
                  <a:srgbClr val="084FAA"/>
                </a:solidFill>
                <a:latin typeface="Arial MT"/>
                <a:cs typeface="Arial MT"/>
              </a:rPr>
              <a:t>the</a:t>
            </a:r>
            <a:r>
              <a:rPr sz="1300" spc="-8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4FAA"/>
                </a:solidFill>
                <a:latin typeface="Arial MT"/>
                <a:cs typeface="Arial MT"/>
              </a:rPr>
              <a:t>financial</a:t>
            </a:r>
            <a:r>
              <a:rPr sz="1300" spc="-15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4FAA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37" name="object 3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43180">
              <a:lnSpc>
                <a:spcPct val="100000"/>
              </a:lnSpc>
              <a:spcBef>
                <a:spcPts val="20"/>
              </a:spcBef>
            </a:pPr>
            <a:r>
              <a:rPr spc="-80" dirty="0">
                <a:solidFill>
                  <a:srgbClr val="3D3D3D"/>
                </a:solidFill>
              </a:rPr>
              <a:t>Tata</a:t>
            </a:r>
            <a:r>
              <a:rPr spc="30" dirty="0">
                <a:solidFill>
                  <a:srgbClr val="3D3D3D"/>
                </a:solidFill>
              </a:rPr>
              <a:t> </a:t>
            </a:r>
            <a:r>
              <a:rPr spc="-80" dirty="0">
                <a:solidFill>
                  <a:srgbClr val="3D3D3D"/>
                </a:solidFill>
              </a:rPr>
              <a:t>Steel</a:t>
            </a:r>
            <a:r>
              <a:rPr spc="30" dirty="0">
                <a:solidFill>
                  <a:srgbClr val="3D3D3D"/>
                </a:solidFill>
              </a:rPr>
              <a:t> </a:t>
            </a:r>
            <a:r>
              <a:rPr spc="-114" dirty="0">
                <a:solidFill>
                  <a:srgbClr val="3D3D3D"/>
                </a:solidFill>
              </a:rPr>
              <a:t>UK</a:t>
            </a:r>
            <a:r>
              <a:rPr spc="-15" dirty="0">
                <a:solidFill>
                  <a:srgbClr val="3D3D3D"/>
                </a:solidFill>
              </a:rPr>
              <a:t> </a:t>
            </a:r>
            <a:r>
              <a:rPr spc="-20" dirty="0">
                <a:solidFill>
                  <a:srgbClr val="3D3D3D"/>
                </a:solidFill>
              </a:rPr>
              <a:t>Limited</a:t>
            </a:r>
          </a:p>
        </p:txBody>
      </p:sp>
      <p:sp>
        <p:nvSpPr>
          <p:cNvPr id="38" name="object 38"/>
          <p:cNvSpPr txBox="1"/>
          <p:nvPr/>
        </p:nvSpPr>
        <p:spPr>
          <a:xfrm>
            <a:off x="3100175" y="9945873"/>
            <a:ext cx="112712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Reports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&amp;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solidFill>
                  <a:srgbClr val="3D3D3D"/>
                </a:solidFill>
                <a:latin typeface="Arial MT"/>
                <a:cs typeface="Arial MT"/>
              </a:rPr>
              <a:t>Page</a:t>
            </a:r>
            <a:r>
              <a:rPr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3D3D3D"/>
                </a:solidFill>
                <a:latin typeface="Arial MT"/>
                <a:cs typeface="Arial MT"/>
              </a:rPr>
              <a:t>65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764319" y="1327276"/>
            <a:ext cx="5904230" cy="749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100"/>
              </a:spcBef>
            </a:pPr>
            <a:r>
              <a:rPr sz="850" b="1" spc="-55" dirty="0">
                <a:solidFill>
                  <a:srgbClr val="0856AF"/>
                </a:solidFill>
                <a:latin typeface="Arial"/>
                <a:cs typeface="Arial"/>
              </a:rPr>
              <a:t>Actuarial</a:t>
            </a:r>
            <a:r>
              <a:rPr sz="850" b="1" spc="20" dirty="0">
                <a:solidFill>
                  <a:srgbClr val="0856AF"/>
                </a:solidFill>
                <a:latin typeface="Arial"/>
                <a:cs typeface="Arial"/>
              </a:rPr>
              <a:t> </a:t>
            </a:r>
            <a:r>
              <a:rPr sz="850" b="1" spc="-10" dirty="0">
                <a:solidFill>
                  <a:srgbClr val="0856AF"/>
                </a:solidFill>
                <a:latin typeface="Arial"/>
                <a:cs typeface="Arial"/>
              </a:rPr>
              <a:t>assumptions</a:t>
            </a:r>
            <a:endParaRPr sz="850">
              <a:latin typeface="Arial"/>
              <a:cs typeface="Arial"/>
            </a:endParaRPr>
          </a:p>
          <a:p>
            <a:pPr marL="12700" marR="5080" indent="3175">
              <a:lnSpc>
                <a:spcPct val="101200"/>
              </a:lnSpc>
              <a:spcBef>
                <a:spcPts val="840"/>
              </a:spcBef>
            </a:pP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range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assumptions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must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used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determine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IAS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19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amounts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values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included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balance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sheet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income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statement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vary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significantly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only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small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changes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these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assumptions.</a:t>
            </a:r>
            <a:endParaRPr sz="850">
              <a:latin typeface="Arial MT"/>
              <a:cs typeface="Arial MT"/>
            </a:endParaRPr>
          </a:p>
          <a:p>
            <a:pPr marL="13335">
              <a:lnSpc>
                <a:spcPct val="100000"/>
              </a:lnSpc>
              <a:spcBef>
                <a:spcPts val="755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2B2B2B"/>
                </a:solidFill>
                <a:latin typeface="Arial MT"/>
                <a:cs typeface="Arial MT"/>
              </a:rPr>
              <a:t>key</a:t>
            </a:r>
            <a:r>
              <a:rPr sz="850" spc="-30" dirty="0">
                <a:solidFill>
                  <a:srgbClr val="2B2B2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2F2F2F"/>
                </a:solidFill>
                <a:latin typeface="Arial MT"/>
                <a:cs typeface="Arial MT"/>
              </a:rPr>
              <a:t>assumptions</a:t>
            </a:r>
            <a:r>
              <a:rPr sz="850" spc="25" dirty="0">
                <a:solidFill>
                  <a:srgbClr val="2F2F2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applied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end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13131"/>
                </a:solidFill>
                <a:latin typeface="Arial MT"/>
                <a:cs typeface="Arial MT"/>
              </a:rPr>
              <a:t>reporting</a:t>
            </a:r>
            <a:r>
              <a:rPr sz="850" spc="1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year</a:t>
            </a:r>
            <a:r>
              <a:rPr sz="850" spc="10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13131"/>
                </a:solidFill>
                <a:latin typeface="Arial MT"/>
                <a:cs typeface="Arial MT"/>
              </a:rPr>
              <a:t>purposes</a:t>
            </a:r>
            <a:r>
              <a:rPr sz="850" spc="35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actuąrial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valuations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were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follows: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804622" y="2128976"/>
            <a:ext cx="2508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b="1" spc="-50" dirty="0">
                <a:solidFill>
                  <a:srgbClr val="3F3F3F"/>
                </a:solidFill>
                <a:latin typeface="Cambria"/>
                <a:cs typeface="Cambria"/>
              </a:rPr>
              <a:t>2025</a:t>
            </a:r>
            <a:endParaRPr sz="850">
              <a:latin typeface="Cambria"/>
              <a:cs typeface="Cambria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00838" y="2331691"/>
            <a:ext cx="828040" cy="60071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 indent="4445">
              <a:lnSpc>
                <a:spcPct val="112999"/>
              </a:lnSpc>
              <a:spcBef>
                <a:spcPts val="75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Salary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growth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'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Pension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increases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'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Discount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rate </a:t>
            </a:r>
            <a:r>
              <a:rPr sz="800" spc="-10" dirty="0">
                <a:solidFill>
                  <a:srgbClr val="3F3F3F"/>
                </a:solidFill>
                <a:latin typeface="Arial MT"/>
                <a:cs typeface="Arial MT"/>
              </a:rPr>
              <a:t>Inflation</a:t>
            </a:r>
            <a:endParaRPr sz="80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835218" y="2932202"/>
            <a:ext cx="2799080" cy="3003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0"/>
              </a:spcBef>
            </a:pP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15" dirty="0">
                <a:solidFill>
                  <a:srgbClr val="3F3F3F"/>
                </a:solidFill>
                <a:latin typeface="Arial MT"/>
                <a:cs typeface="Arial MT"/>
              </a:rPr>
              <a:t>BSPS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closed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accrual.</a:t>
            </a:r>
            <a:endParaRPr sz="850">
              <a:latin typeface="Arial MT"/>
              <a:cs typeface="Arial MT"/>
            </a:endParaRPr>
          </a:p>
          <a:p>
            <a:pPr marL="13335">
              <a:lnSpc>
                <a:spcPct val="100000"/>
              </a:lnSpc>
              <a:spcBef>
                <a:spcPts val="60"/>
              </a:spcBef>
            </a:pP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Where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3F3F3F"/>
                </a:solidFill>
                <a:latin typeface="Arial MT"/>
                <a:cs typeface="Arial MT"/>
              </a:rPr>
              <a:t>CPI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assumption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2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82‘K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applied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BSPS.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807117" y="3375728"/>
            <a:ext cx="2324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03294" y="3572344"/>
            <a:ext cx="852169" cy="6076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1905">
              <a:lnSpc>
                <a:spcPct val="112200"/>
              </a:lnSpc>
              <a:spcBef>
                <a:spcPts val="105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Salary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growth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828282"/>
                </a:solidFill>
                <a:latin typeface="Arial MT"/>
                <a:cs typeface="Arial MT"/>
              </a:rPr>
              <a:t>’</a:t>
            </a:r>
            <a:r>
              <a:rPr sz="850" spc="500" dirty="0">
                <a:solidFill>
                  <a:srgbClr val="82828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Pension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increases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°</a:t>
            </a:r>
            <a:r>
              <a:rPr sz="850" spc="5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Discount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rate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Inflation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689353" y="2064709"/>
            <a:ext cx="942975" cy="163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68655" algn="l"/>
              </a:tabLst>
            </a:pPr>
            <a:r>
              <a:rPr sz="900" spc="-20" dirty="0">
                <a:solidFill>
                  <a:srgbClr val="3F3F3F"/>
                </a:solidFill>
                <a:latin typeface="Arial MT"/>
                <a:cs typeface="Arial MT"/>
              </a:rPr>
              <a:t>eSPS</a:t>
            </a:r>
            <a:r>
              <a:rPr sz="900" dirty="0">
                <a:solidFill>
                  <a:srgbClr val="3F3F3F"/>
                </a:solidFill>
                <a:latin typeface="Arial MT"/>
                <a:cs typeface="Arial MT"/>
              </a:rPr>
              <a:t>	</a:t>
            </a:r>
            <a:r>
              <a:rPr sz="850" spc="-10" dirty="0">
                <a:solidFill>
                  <a:srgbClr val="3F3F3F"/>
                </a:solidFill>
                <a:latin typeface="Cambria"/>
                <a:cs typeface="Cambria"/>
              </a:rPr>
              <a:t>Other</a:t>
            </a:r>
            <a:endParaRPr sz="850">
              <a:latin typeface="Cambria"/>
              <a:cs typeface="Cambria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745209" y="2328642"/>
            <a:ext cx="203835" cy="607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2384">
              <a:lnSpc>
                <a:spcPct val="112999"/>
              </a:lnSpc>
              <a:spcBef>
                <a:spcPts val="100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n/a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2,82</a:t>
            </a:r>
            <a:endParaRPr sz="850">
              <a:latin typeface="Arial MT"/>
              <a:cs typeface="Arial MT"/>
            </a:endParaRPr>
          </a:p>
          <a:p>
            <a:pPr marL="13970">
              <a:lnSpc>
                <a:spcPct val="100000"/>
              </a:lnSpc>
              <a:spcBef>
                <a:spcPts val="13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5.72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2.82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06547" y="3314762"/>
            <a:ext cx="24637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5" dirty="0">
                <a:solidFill>
                  <a:srgbClr val="3F3F3F"/>
                </a:solidFill>
                <a:latin typeface="Consolas"/>
                <a:cs typeface="Consolas"/>
              </a:rPr>
              <a:t>BSPS</a:t>
            </a:r>
            <a:endParaRPr sz="850">
              <a:latin typeface="Consolas"/>
              <a:cs typeface="Consola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743987" y="3572344"/>
            <a:ext cx="206375" cy="610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 marR="5080" indent="32384">
              <a:lnSpc>
                <a:spcPct val="112999"/>
              </a:lnSpc>
              <a:spcBef>
                <a:spcPts val="100"/>
              </a:spcBef>
            </a:pP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nia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2.86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4.90</a:t>
            </a:r>
            <a:endParaRPr sz="850">
              <a:latin typeface="Arial MT"/>
              <a:cs typeface="Arial MT"/>
            </a:endParaRPr>
          </a:p>
          <a:p>
            <a:pPr marL="16510">
              <a:lnSpc>
                <a:spcPct val="100000"/>
              </a:lnSpc>
              <a:spcBef>
                <a:spcPts val="155"/>
              </a:spcBef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2.86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6427021" y="2328642"/>
            <a:ext cx="212090" cy="610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0640">
              <a:lnSpc>
                <a:spcPct val="112999"/>
              </a:lnSpc>
              <a:spcBef>
                <a:spcPts val="100"/>
              </a:spcBef>
            </a:pPr>
            <a:r>
              <a:rPr sz="850" spc="-150" dirty="0">
                <a:solidFill>
                  <a:srgbClr val="3F3F3F"/>
                </a:solidFill>
                <a:latin typeface="Courier New"/>
                <a:cs typeface="Courier New"/>
              </a:rPr>
              <a:t>n/a </a:t>
            </a:r>
            <a:r>
              <a:rPr sz="850" spc="-165" dirty="0">
                <a:solidFill>
                  <a:srgbClr val="3F3F3F"/>
                </a:solidFill>
                <a:latin typeface="Courier New"/>
                <a:cs typeface="Courier New"/>
              </a:rPr>
              <a:t>3.22</a:t>
            </a:r>
            <a:endParaRPr sz="850">
              <a:latin typeface="Courier New"/>
              <a:cs typeface="Courier New"/>
            </a:endParaRPr>
          </a:p>
          <a:p>
            <a:pPr marL="18415">
              <a:lnSpc>
                <a:spcPct val="100000"/>
              </a:lnSpc>
              <a:spcBef>
                <a:spcPts val="105"/>
              </a:spcBef>
            </a:pPr>
            <a:r>
              <a:rPr sz="850" spc="-150" dirty="0">
                <a:solidFill>
                  <a:srgbClr val="3F3F3F"/>
                </a:solidFill>
                <a:latin typeface="Courier New"/>
                <a:cs typeface="Courier New"/>
              </a:rPr>
              <a:t>5.72</a:t>
            </a:r>
            <a:endParaRPr sz="850">
              <a:latin typeface="Courier New"/>
              <a:cs typeface="Courier New"/>
            </a:endParaRPr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850" spc="-140" dirty="0">
                <a:solidFill>
                  <a:srgbClr val="3F3F3F"/>
                </a:solidFill>
                <a:latin typeface="Courier New"/>
                <a:cs typeface="Courier New"/>
              </a:rPr>
              <a:t>3.22</a:t>
            </a:r>
            <a:endParaRPr sz="850">
              <a:latin typeface="Courier New"/>
              <a:cs typeface="Courier New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6361973" y="3311714"/>
            <a:ext cx="2743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35" dirty="0">
                <a:solidFill>
                  <a:srgbClr val="424242"/>
                </a:solidFill>
                <a:latin typeface="Arial MT"/>
                <a:cs typeface="Arial MT"/>
              </a:rPr>
              <a:t>Other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435929" y="3578440"/>
            <a:ext cx="206375" cy="601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240" marR="8890" indent="27305">
              <a:lnSpc>
                <a:spcPct val="110600"/>
              </a:lnSpc>
              <a:spcBef>
                <a:spcPts val="100"/>
              </a:spcBef>
            </a:pPr>
            <a:r>
              <a:rPr sz="850" spc="-30" dirty="0">
                <a:solidFill>
                  <a:srgbClr val="424242"/>
                </a:solidFill>
                <a:latin typeface="Arial MT"/>
                <a:cs typeface="Arial MT"/>
              </a:rPr>
              <a:t>n/a </a:t>
            </a:r>
            <a:r>
              <a:rPr sz="850" spc="-90" dirty="0">
                <a:solidFill>
                  <a:srgbClr val="424242"/>
                </a:solidFill>
                <a:latin typeface="Arial MT"/>
                <a:cs typeface="Arial MT"/>
              </a:rPr>
              <a:t>3.29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850" spc="-55" dirty="0">
                <a:solidFill>
                  <a:srgbClr val="424242"/>
                </a:solidFill>
                <a:latin typeface="Arial MT"/>
                <a:cs typeface="Arial MT"/>
              </a:rPr>
              <a:t>4.90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110"/>
              </a:spcBef>
            </a:pPr>
            <a:r>
              <a:rPr sz="850" spc="-60" dirty="0">
                <a:solidFill>
                  <a:srgbClr val="343434"/>
                </a:solidFill>
                <a:latin typeface="Arial MT"/>
                <a:cs typeface="Arial MT"/>
              </a:rPr>
              <a:t>3.29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704955" y="4160493"/>
            <a:ext cx="6038215" cy="3500754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76835">
              <a:lnSpc>
                <a:spcPct val="100000"/>
              </a:lnSpc>
              <a:spcBef>
                <a:spcPts val="280"/>
              </a:spcBef>
            </a:pPr>
            <a:r>
              <a:rPr sz="850" spc="-155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10" dirty="0">
                <a:solidFill>
                  <a:srgbClr val="3F3F3F"/>
                </a:solidFill>
                <a:latin typeface="Arial MT"/>
                <a:cs typeface="Arial MT"/>
              </a:rPr>
              <a:t>BSPS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closed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accrual.</a:t>
            </a:r>
            <a:endParaRPr sz="850">
              <a:latin typeface="Arial MT"/>
              <a:cs typeface="Arial MT"/>
            </a:endParaRPr>
          </a:p>
          <a:p>
            <a:pPr marL="73660">
              <a:lnSpc>
                <a:spcPct val="100000"/>
              </a:lnSpc>
              <a:spcBef>
                <a:spcPts val="160"/>
              </a:spcBef>
            </a:pPr>
            <a:r>
              <a:rPr sz="750" spc="-40" dirty="0">
                <a:solidFill>
                  <a:srgbClr val="3F3F3F"/>
                </a:solidFill>
                <a:latin typeface="Arial MT"/>
                <a:cs typeface="Arial MT"/>
              </a:rPr>
              <a:t>4Where</a:t>
            </a:r>
            <a:r>
              <a:rPr sz="7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45" dirty="0">
                <a:solidFill>
                  <a:srgbClr val="3F3F3F"/>
                </a:solidFill>
                <a:latin typeface="Arial MT"/>
                <a:cs typeface="Arial MT"/>
              </a:rPr>
              <a:t>applicable</a:t>
            </a:r>
            <a:r>
              <a:rPr sz="7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3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7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95" dirty="0">
                <a:solidFill>
                  <a:srgbClr val="3F3F3F"/>
                </a:solidFill>
                <a:latin typeface="Arial MT"/>
                <a:cs typeface="Arial MT"/>
              </a:rPr>
              <a:t>CPI</a:t>
            </a:r>
            <a:r>
              <a:rPr sz="7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50" dirty="0">
                <a:solidFill>
                  <a:srgbClr val="3F3F3F"/>
                </a:solidFill>
                <a:latin typeface="Arial MT"/>
                <a:cs typeface="Arial MT"/>
              </a:rPr>
              <a:t>assumption</a:t>
            </a:r>
            <a:r>
              <a:rPr sz="7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7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45" dirty="0">
                <a:solidFill>
                  <a:srgbClr val="3F3F3F"/>
                </a:solidFill>
                <a:latin typeface="Arial MT"/>
                <a:cs typeface="Arial MT"/>
              </a:rPr>
              <a:t>2.86'b</a:t>
            </a:r>
            <a:r>
              <a:rPr sz="7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75" dirty="0">
                <a:solidFill>
                  <a:srgbClr val="3F3F3F"/>
                </a:solidFill>
                <a:latin typeface="Arial MT"/>
                <a:cs typeface="Arial MT"/>
              </a:rPr>
              <a:t>was</a:t>
            </a:r>
            <a:r>
              <a:rPr sz="7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35" dirty="0">
                <a:solidFill>
                  <a:srgbClr val="3F3F3F"/>
                </a:solidFill>
                <a:latin typeface="Arial MT"/>
                <a:cs typeface="Arial MT"/>
              </a:rPr>
              <a:t>applied</a:t>
            </a:r>
            <a:r>
              <a:rPr sz="7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2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7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7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750" spc="-10" dirty="0">
                <a:solidFill>
                  <a:srgbClr val="3F3F3F"/>
                </a:solidFill>
                <a:latin typeface="Arial MT"/>
                <a:cs typeface="Arial MT"/>
              </a:rPr>
              <a:t>BSPS.</a:t>
            </a:r>
            <a:endParaRPr sz="750">
              <a:latin typeface="Arial MT"/>
              <a:cs typeface="Arial MT"/>
            </a:endParaRPr>
          </a:p>
          <a:p>
            <a:pPr marL="76835" marR="76200" indent="1270" algn="just">
              <a:lnSpc>
                <a:spcPct val="100000"/>
              </a:lnSpc>
              <a:spcBef>
                <a:spcPts val="655"/>
              </a:spcBef>
            </a:pP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discount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reference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current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return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AA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rated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corporate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bonds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(excluding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government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backed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bonds)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equivalent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currency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scheme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liabilities.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Projected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inflation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rate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pension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increases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long•term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predictions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based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mainly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yield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gap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between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fixed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index-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linked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gilts.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80"/>
              </a:spcBef>
            </a:pPr>
            <a:endParaRPr sz="850">
              <a:latin typeface="Arial MT"/>
              <a:cs typeface="Arial MT"/>
            </a:endParaRPr>
          </a:p>
          <a:p>
            <a:pPr marL="76835" marR="68580" indent="-1270" algn="just">
              <a:lnSpc>
                <a:spcPct val="107700"/>
              </a:lnSpc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Demographic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assumptions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set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having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regard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latest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trends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life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expectancy,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plan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experience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other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relevant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data,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including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externally</a:t>
            </a:r>
            <a:r>
              <a:rPr sz="850" spc="1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published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actuarlal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information</a:t>
            </a:r>
            <a:r>
              <a:rPr sz="850" spc="2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within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national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junsdiction.</a:t>
            </a:r>
            <a:r>
              <a:rPr sz="850" spc="1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50" spc="1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table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assumption</a:t>
            </a:r>
            <a:r>
              <a:rPr sz="850" spc="1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reviewed</a:t>
            </a:r>
            <a:r>
              <a:rPr sz="850" spc="1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updated</a:t>
            </a:r>
            <a:r>
              <a:rPr sz="850" spc="1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necessary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part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periodic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actuarial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funding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valuations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individual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pension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post-retirement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plans.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3F3F3F"/>
                </a:solidFill>
                <a:latin typeface="Arial MT"/>
                <a:cs typeface="Arial MT"/>
              </a:rPr>
              <a:t>BSPS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liability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calculations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at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31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March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2025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use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Self</a:t>
            </a:r>
            <a:r>
              <a:rPr sz="850" spc="1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Administered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Pension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Schemes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(SAPS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3)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base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tables.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S3PMA_M/S3PFA/S3DFA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2020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CMI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projections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1.25%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p.a. (2023-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24: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1.25%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p.a.)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long-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trend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applied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from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20t3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2021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(adjusted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by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multiplier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1.03</a:t>
            </a:r>
            <a:endParaRPr sz="850">
              <a:latin typeface="Arial MT"/>
              <a:cs typeface="Arial MT"/>
            </a:endParaRPr>
          </a:p>
          <a:p>
            <a:pPr marL="76835" marR="68580" algn="just">
              <a:lnSpc>
                <a:spcPct val="108200"/>
              </a:lnSpc>
            </a:pP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p.a.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(2023-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24</a:t>
            </a:r>
            <a:r>
              <a:rPr sz="850" spc="2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1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d3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p.a.)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males,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1.03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p.a</a:t>
            </a:r>
            <a:r>
              <a:rPr sz="850" spc="1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(2023-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24: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1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03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p.a.)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females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1.04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p.a.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female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dependents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(2023-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24: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1.04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p.a),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mortality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improvements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assumptions</a:t>
            </a:r>
            <a:r>
              <a:rPr sz="850" spc="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typically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updated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each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release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an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updated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model.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Future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mortality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Improvements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from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2021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onwards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are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allowed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line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2022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CMI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Projections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with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long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term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improvement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trend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1%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 (2024: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F3F3F"/>
                </a:solidFill>
                <a:latin typeface="Arial MT"/>
                <a:cs typeface="Arial MT"/>
              </a:rPr>
              <a:t>19¢)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per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annum,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smoothin</a:t>
            </a:r>
            <a:r>
              <a:rPr sz="1275" spc="-37" baseline="-9803" dirty="0">
                <a:solidFill>
                  <a:srgbClr val="3F3F3F"/>
                </a:solidFill>
                <a:latin typeface="Arial MT"/>
                <a:cs typeface="Arial MT"/>
              </a:rPr>
              <a:t>9</a:t>
            </a:r>
            <a:r>
              <a:rPr sz="1275" spc="-232" baseline="-9803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parameter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7.0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7.0),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an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initial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addition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parameterofO’K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0'X)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4" dirty="0">
                <a:solidFill>
                  <a:srgbClr val="3F3F3F"/>
                </a:solidFill>
                <a:latin typeface="Arial MT"/>
                <a:cs typeface="Arial MT"/>
              </a:rPr>
              <a:t>Q96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weight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10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mortality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experience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allowance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(2024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:25’g)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adopting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w2020,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OS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weight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mortality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experience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allowance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3F3F3F"/>
                </a:solidFill>
                <a:latin typeface="Arial MT"/>
                <a:cs typeface="Arial MT"/>
              </a:rPr>
              <a:t>2S96)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adopting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w20Z1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2599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allowance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adopting</a:t>
            </a:r>
            <a:r>
              <a:rPr sz="850" spc="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w2022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parameter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for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excess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deaths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COVID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19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affected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.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This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indicates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that</a:t>
            </a:r>
            <a:r>
              <a:rPr sz="850" spc="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today's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65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old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male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member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live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average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approximately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86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years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(2023-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24: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86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years)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age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male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member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reaching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age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65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15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years'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time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then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expected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live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average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86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(2023-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24: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86)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age.</a:t>
            </a:r>
            <a:endParaRPr sz="850">
              <a:latin typeface="Arial MT"/>
              <a:cs typeface="Arial MT"/>
            </a:endParaRPr>
          </a:p>
          <a:p>
            <a:pPr marL="73025">
              <a:lnSpc>
                <a:spcPct val="100000"/>
              </a:lnSpc>
              <a:spcBef>
                <a:spcPts val="805"/>
              </a:spcBef>
            </a:pPr>
            <a:r>
              <a:rPr sz="850" spc="-10" dirty="0">
                <a:solidFill>
                  <a:srgbClr val="0A4DA1"/>
                </a:solidFill>
                <a:latin typeface="Arial MT"/>
                <a:cs typeface="Arial MT"/>
              </a:rPr>
              <a:t>Sensłtivities</a:t>
            </a:r>
            <a:endParaRPr sz="850">
              <a:latin typeface="Arial MT"/>
              <a:cs typeface="Arial MT"/>
            </a:endParaRPr>
          </a:p>
          <a:p>
            <a:pPr marL="76835" marR="72390" indent="-1270" algn="just">
              <a:lnSpc>
                <a:spcPct val="108200"/>
              </a:lnSpc>
              <a:spcBef>
                <a:spcPts val="770"/>
              </a:spcBef>
            </a:pP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Significant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aCtuarial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assumptions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i="1" dirty="0">
                <a:solidFill>
                  <a:srgbClr val="3D3D3D"/>
                </a:solidFill>
                <a:latin typeface="Arial"/>
                <a:cs typeface="Arial"/>
              </a:rPr>
              <a:t>lor</a:t>
            </a:r>
            <a:r>
              <a:rPr sz="850" i="1" spc="35" dirty="0">
                <a:solidFill>
                  <a:srgbClr val="3D3D3D"/>
                </a:solidFill>
                <a:latin typeface="Arial"/>
                <a:cs typeface="Arial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(he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determination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defined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benefit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obligation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discount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rate.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inflation,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salary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groMh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and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mortąlity.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sensitivity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analysis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below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D3D3D"/>
                </a:solidFill>
                <a:latin typeface="Arial MT"/>
                <a:cs typeface="Arial MT"/>
              </a:rPr>
              <a:t>BSPS</a:t>
            </a:r>
            <a:r>
              <a:rPr sz="850" spc="114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has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been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determined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based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on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reasonabłe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possible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changes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assumptions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occurring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end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reporting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year: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63738" y="8615736"/>
            <a:ext cx="5915025" cy="1082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350" indent="5080" algn="just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Sensitivities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3D3D3D"/>
                </a:solidFill>
                <a:latin typeface="Arial MT"/>
                <a:cs typeface="Arial MT"/>
              </a:rPr>
              <a:t>BSPS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have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been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provided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it</a:t>
            </a:r>
            <a:r>
              <a:rPr sz="850" spc="114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material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scheme.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Please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note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sensitivities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shown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in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respect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total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liabilities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which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include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portion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liabilities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covered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by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an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insured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annuity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contract.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Changes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value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insured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liabilities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are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fully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offset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by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equivalent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change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in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insured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asset</a:t>
            </a:r>
            <a:r>
              <a:rPr sz="850" spc="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value.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15"/>
              </a:spcBef>
            </a:pPr>
            <a:endParaRPr sz="850">
              <a:latin typeface="Arial MT"/>
              <a:cs typeface="Arial MT"/>
            </a:endParaRPr>
          </a:p>
          <a:p>
            <a:pPr marL="12700" marR="5080" indent="1270" algn="just">
              <a:lnSpc>
                <a:spcPct val="99600"/>
              </a:lnSpc>
            </a:pP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above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sensitivities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may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not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D3D3D"/>
                </a:solidFill>
                <a:latin typeface="Arial MT"/>
                <a:cs typeface="Arial MT"/>
              </a:rPr>
              <a:t>be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representative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actual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change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defined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benefit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obligation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10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it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unlikely</a:t>
            </a:r>
            <a:r>
              <a:rPr sz="850" spc="9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change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assumptions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would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occur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isolation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one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another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D3D3D"/>
                </a:solidFill>
                <a:latin typeface="Arial MT"/>
                <a:cs typeface="Arial MT"/>
              </a:rPr>
              <a:t>some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assumptions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may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be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correlated.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presenting</a:t>
            </a:r>
            <a:r>
              <a:rPr sz="850" spc="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above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sensitivity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analysis,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present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D3D3D"/>
                </a:solidFill>
                <a:latin typeface="Arial MT"/>
                <a:cs typeface="Arial MT"/>
              </a:rPr>
              <a:t>value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D3D3D"/>
                </a:solidFill>
                <a:latin typeface="Arial MT"/>
                <a:cs typeface="Arial MT"/>
              </a:rPr>
              <a:t>of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defined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benefit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obligation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3D3D3D"/>
                </a:solidFill>
                <a:latin typeface="Arial MT"/>
                <a:cs typeface="Arial MT"/>
              </a:rPr>
              <a:t>has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D3D3D"/>
                </a:solidFill>
                <a:latin typeface="Arial MT"/>
                <a:cs typeface="Arial MT"/>
              </a:rPr>
              <a:t>been</a:t>
            </a:r>
            <a:r>
              <a:rPr sz="850" spc="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calculated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using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projected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unit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credit</a:t>
            </a:r>
            <a:r>
              <a:rPr sz="850" spc="5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D3D3D"/>
                </a:solidFill>
                <a:latin typeface="Arial MT"/>
                <a:cs typeface="Arial MT"/>
              </a:rPr>
              <a:t>at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end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of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reporting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year,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D3D3D"/>
                </a:solidFill>
                <a:latin typeface="Arial MT"/>
                <a:cs typeface="Arial MT"/>
              </a:rPr>
              <a:t>which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is</a:t>
            </a:r>
            <a:r>
              <a:rPr sz="850" spc="-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same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D3D3D"/>
                </a:solidFill>
                <a:latin typeface="Arial MT"/>
                <a:cs typeface="Arial MT"/>
              </a:rPr>
              <a:t>as</a:t>
            </a:r>
            <a:r>
              <a:rPr sz="850" spc="4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D3D3D"/>
                </a:solidFill>
                <a:latin typeface="Arial MT"/>
                <a:cs typeface="Arial MT"/>
              </a:rPr>
              <a:t>that</a:t>
            </a:r>
            <a:r>
              <a:rPr sz="850" spc="-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applied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 calculating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D3D3D"/>
                </a:solidFill>
                <a:latin typeface="Arial MT"/>
                <a:cs typeface="Arial MT"/>
              </a:rPr>
              <a:t>defined</a:t>
            </a:r>
            <a:r>
              <a:rPr sz="850" spc="1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benefit</a:t>
            </a:r>
            <a:r>
              <a:rPr sz="850" spc="2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D3D3D"/>
                </a:solidFill>
                <a:latin typeface="Arial MT"/>
                <a:cs typeface="Arial MT"/>
              </a:rPr>
              <a:t>liability</a:t>
            </a:r>
            <a:r>
              <a:rPr sz="850" spc="-3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D3D3D"/>
                </a:solidFill>
                <a:latin typeface="Arial MT"/>
                <a:cs typeface="Arial MT"/>
              </a:rPr>
              <a:t>recognised</a:t>
            </a:r>
            <a:r>
              <a:rPr sz="850" spc="30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D3D3D"/>
                </a:solidFill>
                <a:latin typeface="Arial MT"/>
                <a:cs typeface="Arial MT"/>
              </a:rPr>
              <a:t>in </a:t>
            </a:r>
            <a:r>
              <a:rPr sz="850" spc="-50" dirty="0">
                <a:solidFill>
                  <a:srgbClr val="3D3D3D"/>
                </a:solidFill>
                <a:latin typeface="Arial MT"/>
                <a:cs typeface="Arial MT"/>
              </a:rPr>
              <a:t>the </a:t>
            </a:r>
            <a:r>
              <a:rPr sz="850" spc="-65" dirty="0">
                <a:solidFill>
                  <a:srgbClr val="3D3D3D"/>
                </a:solidFill>
                <a:latin typeface="Arial MT"/>
                <a:cs typeface="Arial MT"/>
              </a:rPr>
              <a:t>balance</a:t>
            </a:r>
            <a:r>
              <a:rPr sz="850" spc="65" dirty="0">
                <a:solidFill>
                  <a:srgbClr val="3D3D3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D3D3D"/>
                </a:solidFill>
                <a:latin typeface="Arial MT"/>
                <a:cs typeface="Arial MT"/>
              </a:rPr>
              <a:t>sheet.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4120" y="9870361"/>
            <a:ext cx="728520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43762" y="7358570"/>
            <a:ext cx="5901324" cy="365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1927" y="1243702"/>
            <a:ext cx="7269968" cy="18289"/>
          </a:xfrm>
          <a:prstGeom prst="rect">
            <a:avLst/>
          </a:prstGeom>
        </p:spPr>
      </p:pic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749857" y="7391913"/>
          <a:ext cx="5977890" cy="24015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187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2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21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82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7970" algn="r">
                        <a:lnSpc>
                          <a:spcPts val="940"/>
                        </a:lnSpc>
                      </a:pPr>
                      <a:r>
                        <a:rPr sz="850" b="1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940"/>
                        </a:lnSpc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6370">
                <a:tc>
                  <a:txBody>
                    <a:bodyPr/>
                    <a:lstStyle/>
                    <a:p>
                      <a:pPr marL="31750">
                        <a:lnSpc>
                          <a:spcPts val="994"/>
                        </a:lnSpc>
                        <a:spcBef>
                          <a:spcPts val="215"/>
                        </a:spcBef>
                      </a:pP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Quoted: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2F64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4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4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30480">
                        <a:lnSpc>
                          <a:spcPts val="1005"/>
                        </a:lnSpc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Equities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Entities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7175" algn="r">
                        <a:lnSpc>
                          <a:spcPts val="100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d.0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ts val="100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0.0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9700">
                <a:tc>
                  <a:txBody>
                    <a:bodyPr/>
                    <a:lstStyle/>
                    <a:p>
                      <a:pPr marL="30480">
                        <a:lnSpc>
                          <a:spcPts val="980"/>
                        </a:lnSpc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Equities</a:t>
                      </a:r>
                      <a:r>
                        <a:rPr sz="850" spc="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Non-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UK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Entities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8445" algn="r">
                        <a:lnSpc>
                          <a:spcPts val="98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0,0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ts val="98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0.0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marL="31115">
                        <a:lnSpc>
                          <a:spcPts val="980"/>
                        </a:lnSpc>
                      </a:pP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Bonds-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Fixed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Rate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6700" algn="r">
                        <a:lnSpc>
                          <a:spcPts val="98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1.5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4290" algn="r">
                        <a:lnSpc>
                          <a:spcPts val="95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14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9700">
                <a:tc>
                  <a:txBody>
                    <a:bodyPr/>
                    <a:lstStyle/>
                    <a:p>
                      <a:pPr marL="31115">
                        <a:lnSpc>
                          <a:spcPts val="1005"/>
                        </a:lnSpc>
                      </a:pP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Bonds-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Linked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8445" algn="r">
                        <a:lnSpc>
                          <a:spcPts val="98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0.0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98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0.0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37795">
                <a:tc>
                  <a:txBody>
                    <a:bodyPr/>
                    <a:lstStyle/>
                    <a:p>
                      <a:pPr marL="34925">
                        <a:lnSpc>
                          <a:spcPts val="890"/>
                        </a:lnSpc>
                      </a:pPr>
                      <a:r>
                        <a:rPr sz="850" b="1" spc="-1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Oerivatives</a:t>
                      </a:r>
                      <a:endParaRPr sz="85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386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58445" algn="r">
                        <a:lnSpc>
                          <a:spcPts val="89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0.0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386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085" algn="r">
                        <a:lnSpc>
                          <a:spcPts val="89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0.0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386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38679C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4160" algn="r">
                        <a:lnSpc>
                          <a:spcPts val="93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1.5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38679C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30"/>
                        </a:lnSpc>
                        <a:spcBef>
                          <a:spcPts val="170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1.4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38679C"/>
                      </a:solidFill>
                      <a:prstDash val="solid"/>
                    </a:lnT>
                    <a:lnB w="19050">
                      <a:solidFill>
                        <a:srgbClr val="28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1130">
                <a:tc>
                  <a:txBody>
                    <a:bodyPr/>
                    <a:lstStyle/>
                    <a:p>
                      <a:pPr marL="31115">
                        <a:lnSpc>
                          <a:spcPts val="1000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4D4D4D"/>
                          </a:solidFill>
                          <a:latin typeface="Trebuchet MS"/>
                          <a:cs typeface="Trebuchet MS"/>
                        </a:rPr>
                        <a:t>Unquoted: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85B97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40970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r>
                        <a:rPr sz="80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Real</a:t>
                      </a:r>
                      <a:r>
                        <a:rPr sz="80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0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estate</a:t>
                      </a:r>
                      <a:endParaRPr sz="80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55270" algn="r">
                        <a:lnSpc>
                          <a:spcPts val="100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05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0165" algn="r">
                        <a:lnSpc>
                          <a:spcPts val="1000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1.2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marL="34290">
                        <a:lnSpc>
                          <a:spcPts val="980"/>
                        </a:lnSpc>
                      </a:pP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Oerivatives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55270" algn="r">
                        <a:lnSpc>
                          <a:spcPts val="96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00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6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0.0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38430">
                <a:tc>
                  <a:txBody>
                    <a:bodyPr/>
                    <a:lstStyle/>
                    <a:p>
                      <a:pPr marL="33655">
                        <a:lnSpc>
                          <a:spcPts val="990"/>
                        </a:lnSpc>
                      </a:pP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spc="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equivalents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4795" algn="r">
                        <a:lnSpc>
                          <a:spcPts val="96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1.2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965"/>
                        </a:lnSpc>
                      </a:pP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8430">
                <a:tc>
                  <a:txBody>
                    <a:bodyPr/>
                    <a:lstStyle/>
                    <a:p>
                      <a:pPr marL="35560">
                        <a:lnSpc>
                          <a:spcPts val="980"/>
                        </a:lnSpc>
                      </a:pP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InSurance</a:t>
                      </a:r>
                      <a:r>
                        <a:rPr sz="850" spc="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Annuity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Policy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60985" algn="r">
                        <a:lnSpc>
                          <a:spcPts val="980"/>
                        </a:lnSpc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96.5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0005" algn="r">
                        <a:lnSpc>
                          <a:spcPts val="980"/>
                        </a:lnSpc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97.0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34290">
                        <a:lnSpc>
                          <a:spcPts val="855"/>
                        </a:lnSpc>
                      </a:pP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6065" algn="r">
                        <a:lnSpc>
                          <a:spcPts val="855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0.3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6195" algn="r">
                        <a:lnSpc>
                          <a:spcPts val="855"/>
                        </a:lnSpc>
                      </a:pP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517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4A0"/>
                      </a:solidFill>
                      <a:prstDash val="solid"/>
                    </a:lnT>
                    <a:lnB w="19050">
                      <a:solidFill>
                        <a:srgbClr val="2F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66700" algn="r">
                        <a:lnSpc>
                          <a:spcPts val="880"/>
                        </a:lnSpc>
                        <a:spcBef>
                          <a:spcPts val="265"/>
                        </a:spcBef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98,5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F64A0"/>
                      </a:solidFill>
                      <a:prstDash val="solid"/>
                    </a:lnT>
                    <a:lnB w="19050">
                      <a:solidFill>
                        <a:srgbClr val="2F60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36830" algn="r">
                        <a:lnSpc>
                          <a:spcPts val="880"/>
                        </a:lnSpc>
                        <a:spcBef>
                          <a:spcPts val="265"/>
                        </a:spcBef>
                      </a:pP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98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F64A0"/>
                      </a:solidFill>
                      <a:prstDash val="solid"/>
                    </a:lnT>
                    <a:lnB w="19050">
                      <a:solidFill>
                        <a:srgbClr val="2F60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09C"/>
                      </a:solidFill>
                      <a:prstDash val="solid"/>
                    </a:lnT>
                    <a:lnB w="19050">
                      <a:solidFill>
                        <a:srgbClr val="23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09C"/>
                      </a:solidFill>
                      <a:prstDash val="solid"/>
                    </a:lnT>
                    <a:lnB w="19050">
                      <a:solidFill>
                        <a:srgbClr val="23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930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10d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F609C"/>
                      </a:solidFill>
                      <a:prstDash val="solid"/>
                    </a:lnT>
                    <a:lnB w="19050">
                      <a:solidFill>
                        <a:srgbClr val="23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739790" y="3947347"/>
          <a:ext cx="5988050" cy="25882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4710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258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14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0014">
                <a:tc>
                  <a:txBody>
                    <a:bodyPr/>
                    <a:lstStyle/>
                    <a:p>
                      <a:pPr>
                        <a:lnSpc>
                          <a:spcPts val="825"/>
                        </a:lnSpc>
                      </a:pP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arose</a:t>
                      </a:r>
                      <a:r>
                        <a:rPr sz="850" spc="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follows: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2750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7150" algn="r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5100">
                <a:tc>
                  <a:txBody>
                    <a:bodyPr/>
                    <a:lstStyle/>
                    <a:p>
                      <a:pPr marL="40640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58419" algn="r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8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3510">
                <a:tc>
                  <a:txBody>
                    <a:bodyPr/>
                    <a:lstStyle/>
                    <a:p>
                      <a:pPr marL="41275">
                        <a:lnSpc>
                          <a:spcPts val="1019"/>
                        </a:lnSpc>
                      </a:pP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Past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55880" algn="r">
                        <a:lnSpc>
                          <a:spcPts val="1019"/>
                        </a:lnSpc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Trebuchet MS"/>
                          <a:cs typeface="Trebuchet MS"/>
                        </a:rPr>
                        <a:t>115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9860">
                <a:tc>
                  <a:txBody>
                    <a:bodyPr/>
                    <a:lstStyle/>
                    <a:p>
                      <a:pPr marL="41275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Net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284480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(3)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57785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(33)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7795">
                <a:tc>
                  <a:txBody>
                    <a:bodyPr/>
                    <a:lstStyle/>
                    <a:p>
                      <a:pPr marL="39370">
                        <a:lnSpc>
                          <a:spcPts val="930"/>
                        </a:lnSpc>
                        <a:spcBef>
                          <a:spcPts val="55"/>
                        </a:spcBef>
                      </a:pP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irrecoverable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84848"/>
                          </a:solidFill>
                          <a:latin typeface="Arial MT"/>
                          <a:cs typeface="Arial MT"/>
                        </a:rPr>
                        <a:t>Surplus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930"/>
                        </a:lnSpc>
                        <a:spcBef>
                          <a:spcPts val="55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>
                    <a:lnB w="19050">
                      <a:solidFill>
                        <a:srgbClr val="2B5B9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5100">
                <a:tc>
                  <a:txBody>
                    <a:bodyPr/>
                    <a:lstStyle/>
                    <a:p>
                      <a:pPr marL="4508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b="1" spc="-4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Oefined</a:t>
                      </a:r>
                      <a:r>
                        <a:rPr sz="850" b="1" spc="55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benefit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Times New Roman"/>
                          <a:cs typeface="Times New Roman"/>
                        </a:rPr>
                        <a:t>schemes</a:t>
                      </a:r>
                      <a:endParaRPr sz="850">
                        <a:latin typeface="Times New Roman"/>
                        <a:cs typeface="Times New Roman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107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B5B9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5890">
                <a:tc>
                  <a:txBody>
                    <a:bodyPr/>
                    <a:lstStyle/>
                    <a:p>
                      <a:pPr marL="41275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contribution</a:t>
                      </a:r>
                      <a:r>
                        <a:rPr sz="850" spc="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schemes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B w="19050">
                      <a:solidFill>
                        <a:srgbClr val="1F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76860" algn="r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40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B w="19050">
                      <a:solidFill>
                        <a:srgbClr val="1F5B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7625" algn="r">
                        <a:lnSpc>
                          <a:spcPts val="905"/>
                        </a:lnSpc>
                        <a:spcBef>
                          <a:spcPts val="40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46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B w="19050">
                      <a:solidFill>
                        <a:srgbClr val="1F5B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8115">
                <a:tc>
                  <a:txBody>
                    <a:bodyPr/>
                    <a:lstStyle/>
                    <a:p>
                      <a:pPr marL="37465">
                        <a:lnSpc>
                          <a:spcPts val="880"/>
                        </a:lnSpc>
                        <a:spcBef>
                          <a:spcPts val="240"/>
                        </a:spcBef>
                      </a:pP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43434"/>
                          </a:solidFill>
                          <a:latin typeface="Arial MT"/>
                          <a:cs typeface="Arial MT"/>
                        </a:rPr>
                        <a:t>charge</a:t>
                      </a:r>
                      <a:r>
                        <a:rPr sz="850" spc="30" dirty="0">
                          <a:solidFill>
                            <a:srgbClr val="34343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0480" marB="0">
                    <a:lnT w="19050">
                      <a:solidFill>
                        <a:srgbClr val="1F5B97"/>
                      </a:solidFill>
                      <a:prstDash val="solid"/>
                    </a:lnT>
                    <a:lnB w="19050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3845" algn="r">
                        <a:lnSpc>
                          <a:spcPts val="905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313131"/>
                          </a:solidFill>
                          <a:latin typeface="Arial MT"/>
                          <a:cs typeface="Arial MT"/>
                        </a:rPr>
                        <a:t>48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1F5B97"/>
                      </a:solidFill>
                      <a:prstDash val="solid"/>
                    </a:lnT>
                    <a:lnB w="19050">
                      <a:solidFill>
                        <a:srgbClr val="2B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6515" algn="r">
                        <a:lnSpc>
                          <a:spcPts val="905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153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1F5B97"/>
                      </a:solidFill>
                      <a:prstDash val="solid"/>
                    </a:lnT>
                    <a:lnB w="19050">
                      <a:solidFill>
                        <a:srgbClr val="2B5B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68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2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270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-10" dirty="0">
                          <a:solidFill>
                            <a:srgbClr val="3D3D3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disclosed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above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and</a:t>
                      </a:r>
                      <a:r>
                        <a:rPr sz="850" spc="-4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included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in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income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statement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are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4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follows: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940" marB="0">
                    <a:lnT w="19050">
                      <a:solidFill>
                        <a:srgbClr val="2B5B93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5B93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5B93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64820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b="1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360A0"/>
                      </a:solidFill>
                      <a:prstDash val="solid"/>
                    </a:lnT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58750">
                <a:tc>
                  <a:txBody>
                    <a:bodyPr/>
                    <a:lstStyle/>
                    <a:p>
                      <a:pPr marL="41275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ct val="100000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38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41275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8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Pension</a:t>
                      </a:r>
                      <a:r>
                        <a:rPr sz="850" spc="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restruCturing</a:t>
                      </a:r>
                      <a:r>
                        <a:rPr sz="850" spc="35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r>
                        <a:rPr sz="850" spc="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4B4B4B"/>
                          </a:solidFill>
                          <a:latin typeface="Arial MT"/>
                          <a:cs typeface="Arial MT"/>
                        </a:rPr>
                        <a:t>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3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51435" algn="r">
                        <a:lnSpc>
                          <a:spcPts val="93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11S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360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43815">
                        <a:lnSpc>
                          <a:spcPts val="905"/>
                        </a:lnSpc>
                        <a:spcBef>
                          <a:spcPts val="170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charge</a:t>
                      </a:r>
                      <a:r>
                        <a:rPr sz="850" spc="3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24242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60A3"/>
                      </a:solidFill>
                      <a:prstDash val="solid"/>
                    </a:lnT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4950" algn="r">
                        <a:lnSpc>
                          <a:spcPts val="930"/>
                        </a:lnSpc>
                        <a:spcBef>
                          <a:spcPts val="145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4"8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0A3"/>
                      </a:solidFill>
                      <a:prstDash val="solid"/>
                    </a:lnT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9530" algn="r">
                        <a:lnSpc>
                          <a:spcPts val="955"/>
                        </a:lnSpc>
                        <a:spcBef>
                          <a:spcPts val="120"/>
                        </a:spcBef>
                      </a:pPr>
                      <a:r>
                        <a:rPr sz="850" spc="-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153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360A3"/>
                      </a:solidFill>
                      <a:prstDash val="solid"/>
                    </a:lnT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1270">
                        <a:lnSpc>
                          <a:spcPts val="930"/>
                        </a:lnSpc>
                        <a:spcBef>
                          <a:spcPts val="120"/>
                        </a:spcBef>
                      </a:pPr>
                      <a:r>
                        <a:rPr sz="850" spc="-9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actual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retum</a:t>
                      </a:r>
                      <a:r>
                        <a:rPr sz="850" spc="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pląn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850" spc="8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3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above</a:t>
                      </a:r>
                      <a:r>
                        <a:rPr sz="850" spc="2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Schemes</a:t>
                      </a:r>
                      <a:r>
                        <a:rPr sz="850" spc="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was</a:t>
                      </a: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a</a:t>
                      </a:r>
                      <a:r>
                        <a:rPr sz="850" spc="-1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loss</a:t>
                      </a:r>
                      <a:r>
                        <a:rPr sz="850" spc="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£16m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(2024:</a:t>
                      </a:r>
                      <a:r>
                        <a:rPr sz="850" spc="-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£302m</a:t>
                      </a:r>
                      <a:r>
                        <a:rPr sz="850" spc="5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loss).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5240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791589" y="4398681"/>
            <a:ext cx="51819" cy="7315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5794637" y="4843731"/>
            <a:ext cx="48771" cy="73158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794637" y="4990049"/>
            <a:ext cx="54867" cy="7925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788540" y="6005130"/>
            <a:ext cx="103638" cy="7315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789485" y="7483550"/>
            <a:ext cx="225567" cy="76207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697095" y="9705754"/>
            <a:ext cx="155458" cy="73158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23093" y="754706"/>
            <a:ext cx="2536825" cy="23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50" spc="-130" dirty="0">
                <a:solidFill>
                  <a:srgbClr val="0C57A8"/>
                </a:solidFill>
                <a:latin typeface="Arial MT"/>
                <a:cs typeface="Arial MT"/>
              </a:rPr>
              <a:t>F6.</a:t>
            </a:r>
            <a:r>
              <a:rPr sz="1350" spc="-5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50" spc="-70" dirty="0">
                <a:solidFill>
                  <a:srgbClr val="0C57A8"/>
                </a:solidFill>
                <a:latin typeface="Arial MT"/>
                <a:cs typeface="Arial MT"/>
              </a:rPr>
              <a:t>Notes</a:t>
            </a:r>
            <a:r>
              <a:rPr sz="1350" spc="1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50" dirty="0">
                <a:solidFill>
                  <a:srgbClr val="0C57A8"/>
                </a:solidFill>
                <a:latin typeface="Arial MT"/>
                <a:cs typeface="Arial MT"/>
              </a:rPr>
              <a:t>to</a:t>
            </a:r>
            <a:r>
              <a:rPr sz="1350" spc="-5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50" spc="-45" dirty="0">
                <a:solidFill>
                  <a:srgbClr val="0C57A8"/>
                </a:solidFill>
                <a:latin typeface="Arial MT"/>
                <a:cs typeface="Arial MT"/>
              </a:rPr>
              <a:t>the</a:t>
            </a:r>
            <a:r>
              <a:rPr sz="1350" spc="-7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50" spc="-50" dirty="0">
                <a:solidFill>
                  <a:srgbClr val="0C57A8"/>
                </a:solidFill>
                <a:latin typeface="Arial MT"/>
                <a:cs typeface="Arial MT"/>
              </a:rPr>
              <a:t>financial</a:t>
            </a:r>
            <a:r>
              <a:rPr sz="135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50" spc="-65" dirty="0">
                <a:solidFill>
                  <a:srgbClr val="0C57A8"/>
                </a:solidFill>
                <a:latin typeface="Arial MT"/>
                <a:cs typeface="Arial MT"/>
              </a:rPr>
              <a:t>statements</a:t>
            </a:r>
            <a:endParaRPr sz="13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29807" y="9948922"/>
            <a:ext cx="94932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100175" y="9948922"/>
            <a:ext cx="1124585" cy="19177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66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4318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latin typeface="Arial MT"/>
                <a:cs typeface="Arial MT"/>
              </a:rPr>
              <a:t>Page</a:t>
            </a:r>
            <a:r>
              <a:rPr spc="5" dirty="0"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94949"/>
                </a:solidFill>
                <a:latin typeface="Arial MT"/>
                <a:cs typeface="Arial MT"/>
              </a:rPr>
              <a:t>66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85793" y="1328802"/>
            <a:ext cx="5998845" cy="243967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47625" algn="just">
              <a:lnSpc>
                <a:spcPct val="100000"/>
              </a:lnSpc>
              <a:spcBef>
                <a:spcPts val="280"/>
              </a:spcBef>
            </a:pPr>
            <a:r>
              <a:rPr sz="850" spc="-25" dirty="0">
                <a:solidFill>
                  <a:srgbClr val="0E5BAF"/>
                </a:solidFill>
                <a:latin typeface="Arial MT"/>
                <a:cs typeface="Arial MT"/>
              </a:rPr>
              <a:t>Income</a:t>
            </a:r>
            <a:r>
              <a:rPr sz="850" spc="-35" dirty="0">
                <a:solidFill>
                  <a:srgbClr val="0E5BA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0E5BAF"/>
                </a:solidFill>
                <a:latin typeface="Arial MT"/>
                <a:cs typeface="Arial MT"/>
              </a:rPr>
              <a:t>statement</a:t>
            </a:r>
            <a:r>
              <a:rPr sz="850" spc="30" dirty="0">
                <a:solidFill>
                  <a:srgbClr val="0E5BA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E5BAF"/>
                </a:solidFill>
                <a:latin typeface="Arial MT"/>
                <a:cs typeface="Arial MT"/>
              </a:rPr>
              <a:t>costs</a:t>
            </a:r>
            <a:endParaRPr sz="850">
              <a:latin typeface="Arial MT"/>
              <a:cs typeface="Arial MT"/>
            </a:endParaRPr>
          </a:p>
          <a:p>
            <a:pPr marL="48895" algn="just">
              <a:lnSpc>
                <a:spcPct val="100000"/>
              </a:lnSpc>
              <a:spcBef>
                <a:spcPts val="18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Under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IAS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19,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relation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pension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post-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retirement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plans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mainly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arise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follows:</a:t>
            </a:r>
            <a:endParaRPr sz="850">
              <a:latin typeface="Arial MT"/>
              <a:cs typeface="Arial MT"/>
            </a:endParaRPr>
          </a:p>
          <a:p>
            <a:pPr marL="316230" marR="52069" indent="-2540" algn="just">
              <a:lnSpc>
                <a:spcPct val="101200"/>
              </a:lnSpc>
              <a:spcBef>
                <a:spcPts val="190"/>
              </a:spcBef>
            </a:pP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actuarially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determined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present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value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pension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earned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employees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year.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No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charge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or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credit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reflected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here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surplus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deficit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so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unrelated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whether,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or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how,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funded.</a:t>
            </a:r>
            <a:endParaRPr sz="850">
              <a:latin typeface="Arial MT"/>
              <a:cs typeface="Arial MT"/>
            </a:endParaRPr>
          </a:p>
          <a:p>
            <a:pPr marL="311785" indent="-223520" algn="just">
              <a:lnSpc>
                <a:spcPts val="1010"/>
              </a:lnSpc>
              <a:buClr>
                <a:srgbClr val="2F2F2F"/>
              </a:buClr>
              <a:buChar char="•"/>
              <a:tabLst>
                <a:tab pos="311785" algn="l"/>
              </a:tabLst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cost/(income)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liability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balance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sheet.</a:t>
            </a:r>
            <a:endParaRPr sz="850">
              <a:latin typeface="Arial MT"/>
              <a:cs typeface="Arial MT"/>
            </a:endParaRPr>
          </a:p>
          <a:p>
            <a:pPr marL="311785" marR="58419" indent="-223520" algn="just">
              <a:lnSpc>
                <a:spcPct val="101200"/>
              </a:lnSpc>
              <a:buClr>
                <a:srgbClr val="343434"/>
              </a:buClr>
              <a:buChar char="•"/>
              <a:tabLst>
                <a:tab pos="318135" algn="l"/>
              </a:tabLst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past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change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defined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benefit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obligation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employee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prior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years,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arising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result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	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plan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arrangements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year.</a:t>
            </a:r>
            <a:endParaRPr sz="850">
              <a:latin typeface="Arial MT"/>
              <a:cs typeface="Arial MT"/>
            </a:endParaRPr>
          </a:p>
          <a:p>
            <a:pPr marL="315595" marR="55244" indent="-224154" algn="just">
              <a:lnSpc>
                <a:spcPts val="1030"/>
              </a:lnSpc>
              <a:spcBef>
                <a:spcPts val="15"/>
              </a:spcBef>
              <a:buChar char="•"/>
              <a:tabLst>
                <a:tab pos="315595" algn="l"/>
                <a:tab pos="320040" algn="l"/>
              </a:tabLst>
            </a:pPr>
            <a:r>
              <a:rPr sz="850" dirty="0">
                <a:solidFill>
                  <a:srgbClr val="343434"/>
                </a:solidFill>
                <a:latin typeface="Arial MT"/>
                <a:cs typeface="Arial MT"/>
              </a:rPr>
              <a:t>	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ceiling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restrictions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applied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where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provisions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do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not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allow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for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refund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any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residual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surplus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the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in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event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wind-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up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scheme.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50">
              <a:latin typeface="Arial MT"/>
              <a:cs typeface="Arial MT"/>
            </a:endParaRPr>
          </a:p>
          <a:p>
            <a:pPr marL="52069" algn="just">
              <a:lnSpc>
                <a:spcPct val="100000"/>
              </a:lnSpc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These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items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treated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net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operating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employment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costs.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50">
              <a:latin typeface="Arial MT"/>
              <a:cs typeface="Arial MT"/>
            </a:endParaRPr>
          </a:p>
          <a:p>
            <a:pPr marL="50800" marR="43180" indent="3175" algn="just">
              <a:lnSpc>
                <a:spcPct val="100600"/>
              </a:lnSpc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Variations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expected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costs,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arising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from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experience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plans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actuarial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assumptions,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recognised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immediately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comprehensive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income.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Examples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such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variations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differences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between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rate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used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calCulatin</a:t>
            </a:r>
            <a:r>
              <a:rPr sz="1275" spc="-15" baseline="-9803" dirty="0">
                <a:solidFill>
                  <a:srgbClr val="4D4D4D"/>
                </a:solidFill>
                <a:latin typeface="Arial MT"/>
                <a:cs typeface="Arial MT"/>
              </a:rPr>
              <a:t>9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return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(credited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statement)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actual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return,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re-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measurement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scheme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liabilities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reflect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rates,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demographic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assumptions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such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8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using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updated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mortality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tables,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effect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more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employees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leaving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than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forecast.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28531" y="6805053"/>
            <a:ext cx="5914390" cy="41719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3970" marR="5080" indent="-1905" algn="just">
              <a:lnSpc>
                <a:spcPct val="101200"/>
              </a:lnSpc>
              <a:spcBef>
                <a:spcPts val="85"/>
              </a:spcBef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classes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include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national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international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stocks.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fixed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government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non-government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securities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real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estate.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majority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reported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plan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located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4D4D4D"/>
                </a:solidFill>
                <a:latin typeface="Arial MT"/>
                <a:cs typeface="Arial MT"/>
              </a:rPr>
              <a:t>EU.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pension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funds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invest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diversified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classes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maximise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returns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while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reducing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volatility.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percentage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total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plan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each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category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investment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BSPS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was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follows: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15492"/>
            <a:ext cx="7285210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74244" y="8254769"/>
            <a:ext cx="5895228" cy="4267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74244" y="6937906"/>
            <a:ext cx="5895228" cy="4267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74244" y="4700463"/>
            <a:ext cx="5895228" cy="4877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70699" y="1216267"/>
            <a:ext cx="7215101" cy="27434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786436" y="9445125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9144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780340" y="6651180"/>
          <a:ext cx="5971540" cy="28041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238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97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229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81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5781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470"/>
                        </a:spcBef>
                      </a:pPr>
                      <a:r>
                        <a:rPr sz="85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5969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940"/>
                        </a:lnSpc>
                      </a:pPr>
                      <a:r>
                        <a:rPr sz="850" b="1" spc="-10" dirty="0">
                          <a:solidFill>
                            <a:srgbClr val="1F1F1F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31750">
                        <a:lnSpc>
                          <a:spcPts val="1005"/>
                        </a:lnSpc>
                        <a:spcBef>
                          <a:spcPts val="450"/>
                        </a:spcBef>
                      </a:pPr>
                      <a:r>
                        <a:rPr sz="850" i="1" spc="-9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850" i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i="1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an</a:t>
                      </a:r>
                      <a:r>
                        <a:rPr sz="850" i="1" spc="-5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i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ofifi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etc</a:t>
                      </a:r>
                      <a:r>
                        <a:rPr sz="850" i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•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5715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6050">
                <a:tc>
                  <a:txBody>
                    <a:bodyPr/>
                    <a:lstStyle/>
                    <a:p>
                      <a:pPr marL="36195">
                        <a:lnSpc>
                          <a:spcPts val="1005"/>
                        </a:lnSpc>
                        <a:spcBef>
                          <a:spcPts val="45"/>
                        </a:spcBef>
                      </a:pPr>
                      <a:r>
                        <a:rPr sz="850" spc="-10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at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</a:t>
                      </a:r>
                      <a:r>
                        <a:rPr sz="850" spc="1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April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28575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5,918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735" algn="r">
                        <a:lnSpc>
                          <a:spcPts val="1015"/>
                        </a:lnSpc>
                      </a:pPr>
                      <a:r>
                        <a:rPr sz="850" b="1" spc="-10" dirty="0">
                          <a:solidFill>
                            <a:srgbClr val="1F1F1F"/>
                          </a:solidFill>
                          <a:latin typeface="Arial"/>
                          <a:cs typeface="Arial"/>
                        </a:rPr>
                        <a:t>5,918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7320">
                <a:tc>
                  <a:txBody>
                    <a:bodyPr/>
                    <a:lstStyle/>
                    <a:p>
                      <a:pPr marL="32384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income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plan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/>
                </a:tc>
                <a:tc>
                  <a:txBody>
                    <a:bodyPr/>
                    <a:lstStyle/>
                    <a:p>
                      <a:pPr marR="28511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282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1910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282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7160">
                <a:tc>
                  <a:txBody>
                    <a:bodyPr/>
                    <a:lstStyle/>
                    <a:p>
                      <a:pPr marL="32384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on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irrecoverable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surplus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tc>
                  <a:txBody>
                    <a:bodyPr/>
                    <a:lstStyle/>
                    <a:p>
                      <a:pPr marR="285750" algn="r">
                        <a:lnSpc>
                          <a:spcPts val="975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2545" algn="r">
                        <a:lnSpc>
                          <a:spcPts val="95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(3)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Return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plan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less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than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discount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rate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9525" marB="0"/>
                </a:tc>
                <a:tc>
                  <a:txBody>
                    <a:bodyPr/>
                    <a:lstStyle/>
                    <a:p>
                      <a:pPr marR="288290" algn="r">
                        <a:lnSpc>
                          <a:spcPct val="100000"/>
                        </a:lnSpc>
                        <a:spcBef>
                          <a:spcPts val="7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(342)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9525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1125"/>
                        </a:lnSpc>
                      </a:pPr>
                      <a:r>
                        <a:rPr sz="1000" spc="-1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(342)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44145">
                <a:tc>
                  <a:txBody>
                    <a:bodyPr/>
                    <a:lstStyle/>
                    <a:p>
                      <a:pPr marL="31115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Change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effect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9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asset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ceiling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28130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47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L="90170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tc>
                  <a:txBody>
                    <a:bodyPr/>
                    <a:lstStyle/>
                    <a:p>
                      <a:pPr marR="34925" algn="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47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3350">
                <a:tc>
                  <a:txBody>
                    <a:bodyPr/>
                    <a:lstStyle/>
                    <a:p>
                      <a:pPr marL="34290">
                        <a:lnSpc>
                          <a:spcPts val="880"/>
                        </a:lnSpc>
                        <a:spcBef>
                          <a:spcPts val="20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Benefits</a:t>
                      </a:r>
                      <a:r>
                        <a:rPr sz="850" spc="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paid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8290" algn="r">
                        <a:lnSpc>
                          <a:spcPts val="880"/>
                        </a:lnSpc>
                        <a:spcBef>
                          <a:spcPts val="2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(463)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3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33655">
                        <a:lnSpc>
                          <a:spcPts val="869"/>
                        </a:lnSpc>
                        <a:spcBef>
                          <a:spcPts val="195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35BA0"/>
                      </a:solidFill>
                      <a:prstDash val="solid"/>
                    </a:lnT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9560" algn="r">
                        <a:lnSpc>
                          <a:spcPts val="894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5,439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235BA0"/>
                      </a:solidFill>
                      <a:prstDash val="solid"/>
                    </a:lnT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A0"/>
                      </a:solidFill>
                      <a:prstDash val="solid"/>
                    </a:lnT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5BA0"/>
                      </a:solidFill>
                      <a:prstDash val="solid"/>
                    </a:lnT>
                    <a:lnB w="9525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117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5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36195">
                        <a:lnSpc>
                          <a:spcPct val="100000"/>
                        </a:lnSpc>
                      </a:pPr>
                      <a:r>
                        <a:rPr sz="850" spc="-114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1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April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25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285750" algn="r">
                        <a:lnSpc>
                          <a:spcPct val="100000"/>
                        </a:lnSpc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5,918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L="130175" algn="ctr">
                        <a:lnSpc>
                          <a:spcPct val="100000"/>
                        </a:lnSpc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600"/>
                        </a:spcBef>
                      </a:pPr>
                      <a:endParaRPr sz="850">
                        <a:latin typeface="Times New Roman"/>
                        <a:cs typeface="Times New Roman"/>
                      </a:endParaRPr>
                    </a:p>
                    <a:p>
                      <a:pPr marR="46355" algn="r">
                        <a:lnSpc>
                          <a:spcPct val="100000"/>
                        </a:lnSpc>
                      </a:pPr>
                      <a:r>
                        <a:rPr sz="850" spc="-1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5,925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T w="9525">
                      <a:solidFill>
                        <a:srgbClr val="1C57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50495">
                <a:tc>
                  <a:txBody>
                    <a:bodyPr/>
                    <a:lstStyle/>
                    <a:p>
                      <a:pPr marL="31115">
                        <a:lnSpc>
                          <a:spcPts val="1005"/>
                        </a:lnSpc>
                        <a:spcBef>
                          <a:spcPts val="80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850" spc="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service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costs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0160" marB="0"/>
                </a:tc>
                <a:tc>
                  <a:txBody>
                    <a:bodyPr/>
                    <a:lstStyle/>
                    <a:p>
                      <a:pPr marR="28003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L="94615" algn="ct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tc>
                  <a:txBody>
                    <a:bodyPr/>
                    <a:lstStyle/>
                    <a:p>
                      <a:pPr marR="33655" algn="r"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r>
                        <a:rPr sz="850" spc="-5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8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985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26034">
                        <a:lnSpc>
                          <a:spcPts val="1005"/>
                        </a:lnSpc>
                        <a:spcBef>
                          <a:spcPts val="20"/>
                        </a:spcBef>
                      </a:pP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850" spc="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cost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on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obligations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85115" algn="r">
                        <a:lnSpc>
                          <a:spcPts val="1005"/>
                        </a:lnSpc>
                        <a:spcBef>
                          <a:spcPts val="2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279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L="97790" algn="ctr">
                        <a:lnSpc>
                          <a:spcPts val="1015"/>
                        </a:lnSpc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43815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279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42875">
                <a:tc>
                  <a:txBody>
                    <a:bodyPr/>
                    <a:lstStyle/>
                    <a:p>
                      <a:pPr marL="33655">
                        <a:lnSpc>
                          <a:spcPts val="1015"/>
                        </a:lnSpc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Actuarial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losses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due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actuarial</a:t>
                      </a:r>
                      <a:r>
                        <a:rPr sz="850" spc="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86385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166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93980" algn="ctr">
                        <a:lnSpc>
                          <a:spcPts val="1015"/>
                        </a:lnSpc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38100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16G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4478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Actuarial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gain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due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to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financial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assumption</a:t>
                      </a:r>
                      <a:r>
                        <a:rPr sz="850" spc="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changes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88290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(469)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34290">
                        <a:lnSpc>
                          <a:spcPts val="880"/>
                        </a:lnSpc>
                        <a:spcBef>
                          <a:spcPts val="30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Benefits</a:t>
                      </a:r>
                      <a:r>
                        <a:rPr sz="850" spc="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paid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8290" algn="r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(463)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 algn="ctr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(1)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895" algn="r">
                        <a:lnSpc>
                          <a:spcPts val="905"/>
                        </a:lnSpc>
                        <a:spcBef>
                          <a:spcPts val="5"/>
                        </a:spcBef>
                      </a:pPr>
                      <a:r>
                        <a:rPr sz="850" spc="-1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C464)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33655">
                        <a:lnSpc>
                          <a:spcPts val="955"/>
                        </a:lnSpc>
                        <a:spcBef>
                          <a:spcPts val="170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at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31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March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2025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9525">
                      <a:solidFill>
                        <a:srgbClr val="1F5BA0"/>
                      </a:solidFill>
                      <a:prstDash val="solid"/>
                    </a:lnT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89560" algn="r">
                        <a:lnSpc>
                          <a:spcPts val="98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5,439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8415" marB="0">
                    <a:lnT w="9525">
                      <a:solidFill>
                        <a:srgbClr val="1F5BA0"/>
                      </a:solidFill>
                      <a:prstDash val="solid"/>
                    </a:lnT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00" algn="ctr">
                        <a:lnSpc>
                          <a:spcPts val="955"/>
                        </a:lnSpc>
                        <a:spcBef>
                          <a:spcPts val="170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9525">
                      <a:solidFill>
                        <a:srgbClr val="1F5BA0"/>
                      </a:solidFill>
                      <a:prstDash val="solid"/>
                    </a:lnT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ts val="955"/>
                        </a:lnSpc>
                        <a:spcBef>
                          <a:spcPts val="170"/>
                        </a:spcBef>
                      </a:pPr>
                      <a:r>
                        <a:rPr sz="850" spc="-1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5,445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9525">
                      <a:solidFill>
                        <a:srgbClr val="1F5BA0"/>
                      </a:solidFill>
                      <a:prstDash val="solid"/>
                    </a:lnT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9" name="object 9"/>
          <p:cNvSpPr/>
          <p:nvPr/>
        </p:nvSpPr>
        <p:spPr>
          <a:xfrm>
            <a:off x="789485" y="6582781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F5BA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780340" y="4782577"/>
          <a:ext cx="5971540" cy="1471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762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03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7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10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5275">
                <a:tc>
                  <a:txBody>
                    <a:bodyPr/>
                    <a:lstStyle/>
                    <a:p>
                      <a:pPr marL="33020">
                        <a:lnSpc>
                          <a:spcPct val="100000"/>
                        </a:lnSpc>
                        <a:spcBef>
                          <a:spcPts val="445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6515" marB="0">
                    <a:lnB w="9525">
                      <a:solidFill>
                        <a:srgbClr val="1F5B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98450" algn="r">
                        <a:lnSpc>
                          <a:spcPts val="940"/>
                        </a:lnSpc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BSPS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8120" algn="r">
                        <a:lnSpc>
                          <a:spcPts val="940"/>
                        </a:lnSpc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Other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940"/>
                        </a:lnSpc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Total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0655">
                <a:tc>
                  <a:txBody>
                    <a:bodyPr/>
                    <a:lstStyle/>
                    <a:p>
                      <a:pPr marL="33655">
                        <a:lnSpc>
                          <a:spcPts val="1005"/>
                        </a:lnSpc>
                        <a:spcBef>
                          <a:spcPts val="155"/>
                        </a:spcBef>
                      </a:pP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Fair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plan</a:t>
                      </a: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ąssecs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>
                      <a:solidFill>
                        <a:srgbClr val="1F5B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29654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5,987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9525">
                      <a:solidFill>
                        <a:srgbClr val="1F5B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1F5B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635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5,987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9525">
                      <a:solidFill>
                        <a:srgbClr val="1F5BA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2575">
                <a:tc>
                  <a:txBody>
                    <a:bodyPr/>
                    <a:lstStyle/>
                    <a:p>
                      <a:pPr marL="3429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850" spc="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obligation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32384">
                        <a:lnSpc>
                          <a:spcPts val="860"/>
                        </a:lnSpc>
                        <a:spcBef>
                          <a:spcPts val="155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Irrecoverable</a:t>
                      </a:r>
                      <a:r>
                        <a:rPr sz="850" spc="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surplus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(effect</a:t>
                      </a:r>
                      <a:r>
                        <a:rPr sz="850" spc="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asset</a:t>
                      </a:r>
                      <a:r>
                        <a:rPr sz="850" spc="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A3A3A"/>
                          </a:solidFill>
                          <a:latin typeface="Arial MT"/>
                          <a:cs typeface="Arial MT"/>
                        </a:rPr>
                        <a:t>ceiłłng)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F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177925" marR="267970" indent="-117475" algn="r">
                        <a:lnSpc>
                          <a:spcPct val="103499"/>
                        </a:lnSpc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t</a:t>
                      </a:r>
                      <a:r>
                        <a:rPr sz="1275" spc="-82" baseline="3267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S,918)</a:t>
                      </a:r>
                      <a:r>
                        <a:rPr sz="1275" spc="-30" baseline="3267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(69)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6990" algn="r">
                        <a:lnSpc>
                          <a:spcPts val="1015"/>
                        </a:lnSpc>
                      </a:pPr>
                      <a:r>
                        <a:rPr sz="850" spc="-1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(S,925)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R="44450" algn="r">
                        <a:lnSpc>
                          <a:spcPts val="905"/>
                        </a:lnSpc>
                        <a:spcBef>
                          <a:spcPts val="130"/>
                        </a:spcBef>
                      </a:pPr>
                      <a:r>
                        <a:rPr sz="850" spc="-20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(69)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F64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34290">
                        <a:lnSpc>
                          <a:spcPts val="880"/>
                        </a:lnSpc>
                        <a:spcBef>
                          <a:spcPts val="265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-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83838"/>
                          </a:solidFill>
                          <a:latin typeface="Arial MT"/>
                          <a:cs typeface="Arial MT"/>
                        </a:rPr>
                        <a:t>liability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3655" marB="0">
                    <a:lnT w="19050">
                      <a:solidFill>
                        <a:srgbClr val="2F64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F64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930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2F64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930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2F649C"/>
                      </a:solidFill>
                      <a:prstDash val="solid"/>
                    </a:lnT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4305">
                <a:tc>
                  <a:txBody>
                    <a:bodyPr/>
                    <a:lstStyle/>
                    <a:p>
                      <a:pPr marL="34290">
                        <a:lnSpc>
                          <a:spcPts val="994"/>
                        </a:lnSpc>
                        <a:spcBef>
                          <a:spcPts val="170"/>
                        </a:spcBef>
                      </a:pPr>
                      <a:r>
                        <a:rPr sz="850" spc="-6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Disclosed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34290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liabiliiy</a:t>
                      </a:r>
                      <a:r>
                        <a:rPr sz="850" spc="3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non•current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7480">
                <a:tc>
                  <a:txBody>
                    <a:bodyPr/>
                    <a:lstStyle/>
                    <a:p>
                      <a:pPr marL="36195">
                        <a:lnSpc>
                          <a:spcPts val="994"/>
                        </a:lnSpc>
                        <a:spcBef>
                          <a:spcPts val="170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Arising</a:t>
                      </a:r>
                      <a:r>
                        <a:rPr sz="850" spc="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from: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F5B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1445">
                <a:tc>
                  <a:txBody>
                    <a:bodyPr/>
                    <a:lstStyle/>
                    <a:p>
                      <a:pPr marL="33655">
                        <a:lnSpc>
                          <a:spcPts val="905"/>
                        </a:lnSpc>
                        <a:spcBef>
                          <a:spcPts val="30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Unfunded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sChemes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91135" algn="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940"/>
                        </a:lnSpc>
                      </a:pPr>
                      <a:r>
                        <a:rPr sz="850" spc="-25" dirty="0">
                          <a:solidFill>
                            <a:srgbClr val="444444"/>
                          </a:solidFill>
                          <a:latin typeface="Arial MT"/>
                          <a:cs typeface="Arial MT"/>
                        </a:rPr>
                        <a:t>(7)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1F5B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780340" y="3086393"/>
          <a:ext cx="5971540" cy="14687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037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68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56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149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3670">
                <a:tc gridSpan="2">
                  <a:txBody>
                    <a:bodyPr/>
                    <a:lstStyle/>
                    <a:p>
                      <a:pPr marL="30480">
                        <a:lnSpc>
                          <a:spcPts val="484"/>
                        </a:lnSpc>
                        <a:spcBef>
                          <a:spcPts val="625"/>
                        </a:spcBef>
                      </a:pPr>
                      <a:r>
                        <a:rPr sz="850" b="1" spc="-2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T w="9525">
                      <a:solidFill>
                        <a:srgbClr val="1F5BA0"/>
                      </a:solidFill>
                      <a:prstDash val="solid"/>
                    </a:lnT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R="225425" algn="r">
                        <a:lnSpc>
                          <a:spcPts val="1015"/>
                        </a:lnSpc>
                        <a:spcBef>
                          <a:spcPts val="95"/>
                        </a:spcBef>
                      </a:pPr>
                      <a:r>
                        <a:rPr sz="85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Othar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T w="9525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44450" algn="r">
                        <a:lnSpc>
                          <a:spcPts val="1015"/>
                        </a:lnSpc>
                        <a:spcBef>
                          <a:spcPts val="95"/>
                        </a:spcBef>
                      </a:pPr>
                      <a:r>
                        <a:rPr sz="850" b="1" spc="-1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Total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12065" marB="0">
                    <a:lnT w="9525">
                      <a:solidFill>
                        <a:srgbClr val="1F5B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001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5265" algn="r">
                        <a:lnSpc>
                          <a:spcPts val="840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Cm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1F5B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8750">
                <a:tc>
                  <a:txBody>
                    <a:bodyPr/>
                    <a:lstStyle/>
                    <a:p>
                      <a:pPr marL="27305">
                        <a:lnSpc>
                          <a:spcPts val="1005"/>
                        </a:lnSpc>
                        <a:spcBef>
                          <a:spcPts val="155"/>
                        </a:spcBef>
                      </a:pPr>
                      <a:r>
                        <a:rPr sz="850" spc="-7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Fair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plan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assets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685" marB="0">
                    <a:lnT w="9525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 marR="117475" algn="r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5,464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9525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1F5B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1F5B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9225">
                <a:tc>
                  <a:txBody>
                    <a:bodyPr/>
                    <a:lstStyle/>
                    <a:p>
                      <a:pPr marL="27940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850" spc="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value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obligation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122555" algn="r"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(5,439)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/>
                </a:tc>
                <a:tc>
                  <a:txBody>
                    <a:bodyPr/>
                    <a:lstStyle/>
                    <a:p>
                      <a:pPr marR="224154" algn="r">
                        <a:lnSpc>
                          <a:spcPts val="1015"/>
                        </a:lnSpc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9065">
                <a:tc>
                  <a:txBody>
                    <a:bodyPr/>
                    <a:lstStyle/>
                    <a:p>
                      <a:pPr marL="26034">
                        <a:lnSpc>
                          <a:spcPts val="905"/>
                        </a:lnSpc>
                        <a:spcBef>
                          <a:spcPts val="65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Irrecoverable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surplus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(effect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of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asset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2D2D2D"/>
                          </a:solidFill>
                          <a:latin typeface="Arial MT"/>
                          <a:cs typeface="Arial MT"/>
                        </a:rPr>
                        <a:t>ceiling)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3825" algn="r">
                        <a:lnSpc>
                          <a:spcPts val="905"/>
                        </a:lnSpc>
                        <a:spcBef>
                          <a:spcPts val="65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{25)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255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8260" algn="r">
                        <a:lnSpc>
                          <a:spcPts val="930"/>
                        </a:lnSpc>
                        <a:spcBef>
                          <a:spcPts val="45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{2S)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5715" marB="0">
                    <a:lnB w="19050">
                      <a:solidFill>
                        <a:srgbClr val="2B6097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27940">
                        <a:lnSpc>
                          <a:spcPts val="930"/>
                        </a:lnSpc>
                        <a:spcBef>
                          <a:spcPts val="215"/>
                        </a:spcBef>
                      </a:pPr>
                      <a:r>
                        <a:rPr sz="850" spc="-2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Dafined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benefit </a:t>
                      </a:r>
                      <a:r>
                        <a:rPr sz="850" spc="-10" dirty="0">
                          <a:solidFill>
                            <a:srgbClr val="1F1F1F"/>
                          </a:solidFill>
                          <a:latin typeface="Arial MT"/>
                          <a:cs typeface="Arial MT"/>
                        </a:rPr>
                        <a:t>liabili¢y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2B6097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B6097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ts val="955"/>
                        </a:lnSpc>
                        <a:spcBef>
                          <a:spcPts val="19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16)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4765" marB="0">
                    <a:lnT w="19050">
                      <a:solidFill>
                        <a:srgbClr val="2B6097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30"/>
                        </a:lnSpc>
                        <a:spcBef>
                          <a:spcPts val="21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7305" marB="0">
                    <a:lnT w="19050">
                      <a:solidFill>
                        <a:srgbClr val="2B6097"/>
                      </a:solidFill>
                      <a:prstDash val="solid"/>
                    </a:lnT>
                    <a:lnB w="19050">
                      <a:solidFill>
                        <a:srgbClr val="1C579C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66370">
                <a:tc>
                  <a:txBody>
                    <a:bodyPr/>
                    <a:lstStyle/>
                    <a:p>
                      <a:pPr marL="27940">
                        <a:lnSpc>
                          <a:spcPct val="100000"/>
                        </a:lnSpc>
                        <a:spcBef>
                          <a:spcPts val="170"/>
                        </a:spcBef>
                      </a:pP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Disclosed</a:t>
                      </a:r>
                      <a:r>
                        <a:rPr sz="850" spc="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as: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159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1C579C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27940">
                        <a:lnSpc>
                          <a:spcPts val="919"/>
                        </a:lnSpc>
                        <a:spcBef>
                          <a:spcPts val="30"/>
                        </a:spcBef>
                      </a:pPr>
                      <a:r>
                        <a:rPr sz="850" spc="-5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Defined</a:t>
                      </a:r>
                      <a:r>
                        <a:rPr sz="850" spc="-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benefit</a:t>
                      </a:r>
                      <a:r>
                        <a:rPr sz="850" spc="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liability</a:t>
                      </a:r>
                      <a:r>
                        <a:rPr sz="850" spc="50" dirty="0">
                          <a:solidFill>
                            <a:srgbClr val="333333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5" dirty="0">
                          <a:solidFill>
                            <a:srgbClr val="727272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r>
                        <a:rPr sz="850" spc="-10" dirty="0">
                          <a:solidFill>
                            <a:srgbClr val="72727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non-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current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23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9525">
                      <a:solidFill>
                        <a:srgbClr val="23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26695" algn="r">
                        <a:lnSpc>
                          <a:spcPts val="919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16)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2357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3180" algn="r">
                        <a:lnSpc>
                          <a:spcPts val="919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1C1C1C"/>
                          </a:solidFill>
                          <a:latin typeface="Arial MT"/>
                          <a:cs typeface="Arial MT"/>
                        </a:rPr>
                        <a:t>{6)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9525">
                      <a:solidFill>
                        <a:srgbClr val="2357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7480">
                <a:tc>
                  <a:txBody>
                    <a:bodyPr/>
                    <a:lstStyle/>
                    <a:p>
                      <a:pPr marL="33655">
                        <a:lnSpc>
                          <a:spcPct val="100000"/>
                        </a:lnSpc>
                        <a:spcBef>
                          <a:spcPts val="13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Arising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from: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7145" marB="0">
                    <a:lnT w="9525">
                      <a:solidFill>
                        <a:srgbClr val="23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23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23579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9525">
                      <a:solidFill>
                        <a:srgbClr val="23579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4620">
                <a:tc>
                  <a:txBody>
                    <a:bodyPr/>
                    <a:lstStyle/>
                    <a:p>
                      <a:pPr marL="27940">
                        <a:lnSpc>
                          <a:spcPts val="930"/>
                        </a:lnSpc>
                        <a:spcBef>
                          <a:spcPts val="30"/>
                        </a:spcBef>
                      </a:pP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Unfunded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schemes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8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120650" algn="r">
                        <a:lnSpc>
                          <a:spcPts val="955"/>
                        </a:lnSpc>
                        <a:spcBef>
                          <a:spcPts val="5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-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19050">
                      <a:solidFill>
                        <a:srgbClr val="28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19075" algn="r">
                        <a:lnSpc>
                          <a:spcPts val="955"/>
                        </a:lnSpc>
                        <a:spcBef>
                          <a:spcPts val="5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(6}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635" marB="0">
                    <a:lnB w="19050">
                      <a:solidFill>
                        <a:srgbClr val="285B9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30"/>
                        </a:lnSpc>
                        <a:spcBef>
                          <a:spcPts val="30"/>
                        </a:spcBef>
                      </a:pP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(6)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3810" marB="0">
                    <a:lnB w="19050">
                      <a:solidFill>
                        <a:srgbClr val="285B9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2" name="object 12"/>
          <p:cNvSpPr/>
          <p:nvPr/>
        </p:nvSpPr>
        <p:spPr>
          <a:xfrm>
            <a:off x="5364840" y="3071151"/>
            <a:ext cx="1304925" cy="0"/>
          </a:xfrm>
          <a:custGeom>
            <a:avLst/>
            <a:gdLst/>
            <a:ahLst/>
            <a:cxnLst/>
            <a:rect l="l" t="t" r="r" b="b"/>
            <a:pathLst>
              <a:path w="1304925">
                <a:moveTo>
                  <a:pt x="0" y="0"/>
                </a:moveTo>
                <a:lnTo>
                  <a:pt x="1304631" y="0"/>
                </a:lnTo>
              </a:path>
            </a:pathLst>
          </a:custGeom>
          <a:ln w="9144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011248" y="3136690"/>
            <a:ext cx="228615" cy="204235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020393" y="6675755"/>
            <a:ext cx="923606" cy="79255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303688" y="3411035"/>
            <a:ext cx="320061" cy="23166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5879986" y="7873731"/>
            <a:ext cx="743762" cy="9144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879986" y="8026145"/>
            <a:ext cx="786436" cy="10669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5879986" y="9068661"/>
            <a:ext cx="743762" cy="85352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4968573" y="4941277"/>
            <a:ext cx="134121" cy="7315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5806830" y="4941277"/>
            <a:ext cx="128024" cy="7315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5105743" y="6809878"/>
            <a:ext cx="832159" cy="73158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6489628" y="4938228"/>
            <a:ext cx="134121" cy="76207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6486579" y="6806830"/>
            <a:ext cx="143265" cy="73158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755138" y="752420"/>
            <a:ext cx="2545080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45" dirty="0">
                <a:solidFill>
                  <a:srgbClr val="074FAA"/>
                </a:solidFill>
                <a:latin typeface="Arial MT"/>
                <a:cs typeface="Arial MT"/>
              </a:rPr>
              <a:t>F6.</a:t>
            </a:r>
            <a:r>
              <a:rPr sz="1200" spc="-30" dirty="0">
                <a:solidFill>
                  <a:srgbClr val="074FAA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074FAA"/>
                </a:solidFill>
                <a:latin typeface="Arial MT"/>
                <a:cs typeface="Arial MT"/>
              </a:rPr>
              <a:t>Notes</a:t>
            </a:r>
            <a:r>
              <a:rPr sz="1200" spc="70" dirty="0">
                <a:solidFill>
                  <a:srgbClr val="074FAA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074FAA"/>
                </a:solidFill>
                <a:latin typeface="Arial MT"/>
                <a:cs typeface="Arial MT"/>
              </a:rPr>
              <a:t>to</a:t>
            </a:r>
            <a:r>
              <a:rPr sz="1200" spc="175" dirty="0">
                <a:solidFill>
                  <a:srgbClr val="074FAA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074FAA"/>
                </a:solidFill>
                <a:latin typeface="Arial MT"/>
                <a:cs typeface="Arial MT"/>
              </a:rPr>
              <a:t>the</a:t>
            </a:r>
            <a:r>
              <a:rPr sz="1200" spc="10" dirty="0">
                <a:solidFill>
                  <a:srgbClr val="074FAA"/>
                </a:solidFill>
                <a:latin typeface="Arial MT"/>
                <a:cs typeface="Arial MT"/>
              </a:rPr>
              <a:t> </a:t>
            </a:r>
            <a:r>
              <a:rPr sz="1200" dirty="0">
                <a:solidFill>
                  <a:srgbClr val="074FAA"/>
                </a:solidFill>
                <a:latin typeface="Arial MT"/>
                <a:cs typeface="Arial MT"/>
              </a:rPr>
              <a:t>financial</a:t>
            </a:r>
            <a:r>
              <a:rPr sz="1200" spc="125" dirty="0">
                <a:solidFill>
                  <a:srgbClr val="074FAA"/>
                </a:solidFill>
                <a:latin typeface="Arial MT"/>
                <a:cs typeface="Arial MT"/>
              </a:rPr>
              <a:t> </a:t>
            </a:r>
            <a:r>
              <a:rPr sz="1200" spc="-10" dirty="0">
                <a:solidFill>
                  <a:srgbClr val="074FAA"/>
                </a:solidFill>
                <a:latin typeface="Arial MT"/>
                <a:cs typeface="Arial MT"/>
              </a:rPr>
              <a:t>statements</a:t>
            </a:r>
            <a:endParaRPr sz="120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29807" y="9948922"/>
            <a:ext cx="94932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Tata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UK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100175" y="9948922"/>
            <a:ext cx="1124585" cy="19177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Reports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&amp;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Accounts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67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43180">
              <a:lnSpc>
                <a:spcPct val="100000"/>
              </a:lnSpc>
              <a:spcBef>
                <a:spcPts val="20"/>
              </a:spcBef>
            </a:pPr>
            <a:r>
              <a:rPr spc="-90" dirty="0">
                <a:latin typeface="Arial MT"/>
                <a:cs typeface="Arial MT"/>
              </a:rPr>
              <a:t>Page</a:t>
            </a:r>
            <a:r>
              <a:rPr spc="5" dirty="0">
                <a:latin typeface="Arial MT"/>
                <a:cs typeface="Arial MT"/>
              </a:rPr>
              <a:t> </a:t>
            </a:r>
            <a:r>
              <a:rPr spc="-25" dirty="0">
                <a:solidFill>
                  <a:srgbClr val="494949"/>
                </a:solidFill>
                <a:latin typeface="Arial MT"/>
                <a:cs typeface="Arial MT"/>
              </a:rPr>
              <a:t>67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719225" y="1310512"/>
            <a:ext cx="6041390" cy="169608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49530" algn="just">
              <a:lnSpc>
                <a:spcPct val="100000"/>
              </a:lnSpc>
              <a:spcBef>
                <a:spcPts val="254"/>
              </a:spcBef>
            </a:pPr>
            <a:r>
              <a:rPr sz="850" spc="-55" dirty="0">
                <a:solidFill>
                  <a:srgbClr val="0857AF"/>
                </a:solidFill>
                <a:latin typeface="Arial MT"/>
                <a:cs typeface="Arial MT"/>
              </a:rPr>
              <a:t>Balance</a:t>
            </a:r>
            <a:r>
              <a:rPr sz="85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0857AF"/>
                </a:solidFill>
                <a:latin typeface="Arial MT"/>
                <a:cs typeface="Arial MT"/>
              </a:rPr>
              <a:t>sheet</a:t>
            </a:r>
            <a:r>
              <a:rPr sz="850" spc="20" dirty="0">
                <a:solidFill>
                  <a:srgbClr val="0857A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57AF"/>
                </a:solidFill>
                <a:latin typeface="Arial MT"/>
                <a:cs typeface="Arial MT"/>
              </a:rPr>
              <a:t>measurement</a:t>
            </a:r>
            <a:endParaRPr sz="850">
              <a:latin typeface="Arial MT"/>
              <a:cs typeface="Arial MT"/>
            </a:endParaRPr>
          </a:p>
          <a:p>
            <a:pPr marL="44450" algn="just">
              <a:lnSpc>
                <a:spcPct val="100000"/>
              </a:lnSpc>
              <a:spcBef>
                <a:spcPts val="155"/>
              </a:spcBef>
            </a:pP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determining</a:t>
            </a:r>
            <a:r>
              <a:rPr sz="850" spc="9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amounts</a:t>
            </a:r>
            <a:r>
              <a:rPr sz="850" spc="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be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recognised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balance</a:t>
            </a:r>
            <a:r>
              <a:rPr sz="850" spc="7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sheet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following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approach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has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been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adopted:</a:t>
            </a:r>
            <a:endParaRPr sz="850">
              <a:latin typeface="Arial MT"/>
              <a:cs typeface="Arial MT"/>
            </a:endParaRPr>
          </a:p>
          <a:p>
            <a:pPr marL="308610" marR="109855" indent="-220345" algn="just">
              <a:lnSpc>
                <a:spcPct val="101200"/>
              </a:lnSpc>
              <a:spcBef>
                <a:spcPts val="195"/>
              </a:spcBef>
              <a:buChar char="•"/>
              <a:tabLst>
                <a:tab pos="309880" algn="l"/>
              </a:tabLst>
            </a:pP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Pension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scheme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assets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are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measured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at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fair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value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(for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example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quoted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securities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this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is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bid-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market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value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relevant 	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public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exchange).</a:t>
            </a:r>
            <a:endParaRPr sz="850">
              <a:latin typeface="Arial MT"/>
              <a:cs typeface="Arial MT"/>
            </a:endParaRPr>
          </a:p>
          <a:p>
            <a:pPr marL="308610" indent="-220345" algn="just">
              <a:lnSpc>
                <a:spcPts val="1010"/>
              </a:lnSpc>
              <a:buChar char="•"/>
              <a:tabLst>
                <a:tab pos="308610" algn="l"/>
                <a:tab pos="309880" algn="l"/>
              </a:tabLst>
            </a:pP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Pension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liabilities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include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future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benefits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that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will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be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paid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pensioners</a:t>
            </a:r>
            <a:r>
              <a:rPr sz="850" spc="8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deferred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pensioners,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accrued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benefits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will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be</a:t>
            </a:r>
            <a:endParaRPr sz="850">
              <a:latin typeface="Arial MT"/>
              <a:cs typeface="Arial MT"/>
            </a:endParaRPr>
          </a:p>
          <a:p>
            <a:pPr marL="309880" marR="100965" indent="-635" algn="just">
              <a:lnSpc>
                <a:spcPct val="100000"/>
              </a:lnSpc>
              <a:spcBef>
                <a:spcPts val="10"/>
              </a:spcBef>
            </a:pP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paid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future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members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service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taking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into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account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projected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earnings.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noted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above,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pension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liabilities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are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discounted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with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reference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to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current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rate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return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on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55" dirty="0">
                <a:solidFill>
                  <a:srgbClr val="3B3B3B"/>
                </a:solidFill>
                <a:latin typeface="Arial MT"/>
                <a:cs typeface="Arial MT"/>
              </a:rPr>
              <a:t>AA</a:t>
            </a:r>
            <a:r>
              <a:rPr sz="850" spc="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rated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corporate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bonds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equivalent</a:t>
            </a:r>
            <a:r>
              <a:rPr sz="850" spc="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currency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term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pension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liability.</a:t>
            </a:r>
            <a:endParaRPr sz="850">
              <a:latin typeface="Arial MT"/>
              <a:cs typeface="Arial MT"/>
            </a:endParaRPr>
          </a:p>
          <a:p>
            <a:pPr marL="314960" indent="-226060" algn="just">
              <a:lnSpc>
                <a:spcPts val="1010"/>
              </a:lnSpc>
              <a:buChar char="•"/>
              <a:tabLst>
                <a:tab pos="314960" algn="l"/>
              </a:tabLst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Asset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ceilin</a:t>
            </a:r>
            <a:r>
              <a:rPr sz="1275" spc="-15" baseline="-9803" dirty="0">
                <a:solidFill>
                  <a:srgbClr val="3B3B3B"/>
                </a:solidFill>
                <a:latin typeface="Arial MT"/>
                <a:cs typeface="Arial MT"/>
              </a:rPr>
              <a:t>9</a:t>
            </a:r>
            <a:r>
              <a:rPr sz="1275" spc="225" baseline="-9803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estrictions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applied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where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provisions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scheme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do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not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allow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refund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any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residual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surplus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endParaRPr sz="850">
              <a:latin typeface="Arial MT"/>
              <a:cs typeface="Arial MT"/>
            </a:endParaRPr>
          </a:p>
          <a:p>
            <a:pPr marL="311785" algn="just">
              <a:lnSpc>
                <a:spcPct val="100000"/>
              </a:lnSpc>
              <a:spcBef>
                <a:spcPts val="35"/>
              </a:spcBef>
            </a:pP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Company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in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event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wind-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up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Scheme.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05"/>
              </a:spcBef>
            </a:pPr>
            <a:endParaRPr sz="850">
              <a:latin typeface="Arial MT"/>
              <a:cs typeface="Arial MT"/>
            </a:endParaRPr>
          </a:p>
          <a:p>
            <a:pPr marL="54610" algn="just">
              <a:lnSpc>
                <a:spcPct val="100000"/>
              </a:lnSpc>
            </a:pP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Amounts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recognised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balance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sheet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arose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follows: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5110" y="6439259"/>
            <a:ext cx="50571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movements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the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present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value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13131"/>
                </a:solidFill>
                <a:latin typeface="Arial MT"/>
                <a:cs typeface="Arial MT"/>
              </a:rPr>
              <a:t>plan</a:t>
            </a:r>
            <a:r>
              <a:rPr sz="850" spc="20" dirty="0">
                <a:solidFill>
                  <a:srgbClr val="313131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assets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defined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benefit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obligations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 in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2025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and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2024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were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B3B3B"/>
                </a:solidFill>
                <a:latin typeface="Arial MT"/>
                <a:cs typeface="Arial MT"/>
              </a:rPr>
              <a:t>as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follows: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218" y="9882554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5954" y="5816136"/>
            <a:ext cx="5895228" cy="3657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49857" y="3060482"/>
            <a:ext cx="5895228" cy="4267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43762" y="1371730"/>
            <a:ext cx="5901324" cy="3657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24975" y="1249799"/>
            <a:ext cx="7318740" cy="36579"/>
          </a:xfrm>
          <a:prstGeom prst="rect">
            <a:avLst/>
          </a:prstGeom>
        </p:spPr>
      </p:pic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758099" y="5937879"/>
          <a:ext cx="5981700" cy="15017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269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73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4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82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46379" algn="r">
                        <a:lnSpc>
                          <a:spcPts val="940"/>
                        </a:lnSpc>
                      </a:pPr>
                      <a:r>
                        <a:rPr sz="850" b="1" spc="-20" dirty="0">
                          <a:solidFill>
                            <a:srgbClr val="4D4D4D"/>
                          </a:solidFill>
                          <a:latin typeface="Arial"/>
                          <a:cs typeface="Arial"/>
                        </a:rPr>
                        <a:t>2025</a:t>
                      </a:r>
                      <a:endParaRPr sz="85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5720" algn="r">
                        <a:lnSpc>
                          <a:spcPts val="940"/>
                        </a:lnSpc>
                      </a:pPr>
                      <a:r>
                        <a:rPr sz="850" spc="-2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2024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19050">
                      <a:solidFill>
                        <a:srgbClr val="2360A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2560">
                <a:tc>
                  <a:txBody>
                    <a:bodyPr/>
                    <a:lstStyle/>
                    <a:p>
                      <a:pPr marL="40005">
                        <a:lnSpc>
                          <a:spcPct val="100000"/>
                        </a:lnSpc>
                        <a:spcBef>
                          <a:spcPts val="145"/>
                        </a:spcBef>
                      </a:pPr>
                      <a:r>
                        <a:rPr sz="850" spc="-1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Amounts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reported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within </a:t>
                      </a:r>
                      <a:r>
                        <a:rPr sz="850" spc="-2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the</a:t>
                      </a:r>
                      <a:r>
                        <a:rPr sz="850" spc="-5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35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income</a:t>
                      </a:r>
                      <a:r>
                        <a:rPr sz="850" spc="1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Trebuchet MS"/>
                          <a:cs typeface="Trebuchet MS"/>
                        </a:rPr>
                        <a:t>statement:</a:t>
                      </a:r>
                      <a:endParaRPr sz="850">
                        <a:latin typeface="Trebuchet MS"/>
                        <a:cs typeface="Trebuchet MS"/>
                      </a:endParaRPr>
                    </a:p>
                  </a:txBody>
                  <a:tcPr marL="0" marR="0" marT="18415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0A0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4640">
                <a:tc>
                  <a:txBody>
                    <a:bodyPr/>
                    <a:lstStyle/>
                    <a:p>
                      <a:pPr marL="38100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8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Purchases</a:t>
                      </a:r>
                      <a:r>
                        <a:rPr sz="850" spc="3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joint</a:t>
                      </a:r>
                      <a:r>
                        <a:rPr sz="850" spc="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endParaRPr sz="850">
                        <a:latin typeface="Arial MT"/>
                        <a:cs typeface="Arial MT"/>
                      </a:endParaRPr>
                    </a:p>
                    <a:p>
                      <a:pPr marL="4000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850" b="1" spc="-7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85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reported</a:t>
                      </a:r>
                      <a:r>
                        <a:rPr sz="850" b="1" spc="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4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within</a:t>
                      </a:r>
                      <a:r>
                        <a:rPr sz="850" b="1" spc="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850" b="1" spc="-55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b="1" spc="-8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balance</a:t>
                      </a:r>
                      <a:r>
                        <a:rPr sz="850" b="1" spc="30" dirty="0">
                          <a:solidFill>
                            <a:srgbClr val="3B3B3B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sheet: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236854" algn="r"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6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1905" marB="0"/>
                </a:tc>
                <a:tc>
                  <a:txBody>
                    <a:bodyPr/>
                    <a:lstStyle/>
                    <a:p>
                      <a:pPr marR="50800" algn="r"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Courier New"/>
                          <a:cs typeface="Courier New"/>
                        </a:rPr>
                        <a:t>6</a:t>
                      </a:r>
                      <a:endParaRPr sz="850">
                        <a:latin typeface="Courier New"/>
                        <a:cs typeface="Courier New"/>
                      </a:endParaRPr>
                    </a:p>
                  </a:txBody>
                  <a:tcPr marL="0" marR="0" marT="508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7795">
                <a:tc>
                  <a:txBody>
                    <a:bodyPr/>
                    <a:lstStyle/>
                    <a:p>
                      <a:pPr marL="40640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Amounts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owed</a:t>
                      </a:r>
                      <a:r>
                        <a:rPr sz="85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to</a:t>
                      </a:r>
                      <a:r>
                        <a:rPr sz="850" spc="-6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joint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operations</a:t>
                      </a:r>
                      <a:r>
                        <a:rPr sz="850" spc="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(Note</a:t>
                      </a:r>
                      <a:r>
                        <a:rPr sz="850" spc="-1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5" dirty="0">
                          <a:solidFill>
                            <a:srgbClr val="3B3B3B"/>
                          </a:solidFill>
                          <a:latin typeface="Arial MT"/>
                          <a:cs typeface="Arial MT"/>
                        </a:rPr>
                        <a:t>17)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234315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Consolas"/>
                          <a:cs typeface="Consolas"/>
                        </a:rPr>
                        <a:t>2</a:t>
                      </a:r>
                      <a:endParaRPr sz="850">
                        <a:latin typeface="Consolas"/>
                        <a:cs typeface="Consolas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40640" algn="r">
                        <a:lnSpc>
                          <a:spcPts val="905"/>
                        </a:lnSpc>
                        <a:spcBef>
                          <a:spcPts val="20"/>
                        </a:spcBef>
                      </a:pPr>
                      <a:r>
                        <a:rPr sz="850" spc="-50" dirty="0">
                          <a:solidFill>
                            <a:srgbClr val="4D4D4D"/>
                          </a:solidFill>
                          <a:latin typeface="Arial MT"/>
                          <a:cs typeface="Arial MT"/>
                        </a:rPr>
                        <a:t>2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2540" marB="0">
                    <a:lnB w="19050">
                      <a:solidFill>
                        <a:srgbClr val="2364A3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4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sz="105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28.</a:t>
                      </a:r>
                      <a:r>
                        <a:rPr sz="1050" spc="365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6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Events</a:t>
                      </a:r>
                      <a:r>
                        <a:rPr sz="1050" spc="-1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afier</a:t>
                      </a:r>
                      <a:r>
                        <a:rPr sz="1050" spc="4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2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050" spc="-5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reporting</a:t>
                      </a:r>
                      <a:r>
                        <a:rPr sz="1050" spc="8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50" spc="-10" dirty="0">
                          <a:solidFill>
                            <a:srgbClr val="0C56A5"/>
                          </a:solidFill>
                          <a:latin typeface="Arial MT"/>
                          <a:cs typeface="Arial MT"/>
                        </a:rPr>
                        <a:t>period</a:t>
                      </a:r>
                      <a:endParaRPr sz="1050">
                        <a:latin typeface="Arial MT"/>
                        <a:cs typeface="Arial MT"/>
                      </a:endParaRPr>
                    </a:p>
                  </a:txBody>
                  <a:tcPr marL="0" marR="0" marT="43815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T w="19050">
                      <a:solidFill>
                        <a:srgbClr val="2364A3"/>
                      </a:solidFill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13995">
                <a:tc>
                  <a:txBody>
                    <a:bodyPr/>
                    <a:lstStyle/>
                    <a:p>
                      <a:pPr marL="5080">
                        <a:lnSpc>
                          <a:spcPts val="930"/>
                        </a:lnSpc>
                        <a:spcBef>
                          <a:spcPts val="660"/>
                        </a:spcBef>
                      </a:pPr>
                      <a:r>
                        <a:rPr sz="850" spc="-8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Since</a:t>
                      </a:r>
                      <a:r>
                        <a:rPr sz="850" spc="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7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year</a:t>
                      </a:r>
                      <a:r>
                        <a:rPr sz="850" spc="1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end, </a:t>
                      </a:r>
                      <a:r>
                        <a:rPr sz="850" spc="-4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850" spc="-4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6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Company</a:t>
                      </a:r>
                      <a:r>
                        <a:rPr sz="850" spc="-1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9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has</a:t>
                      </a:r>
                      <a:r>
                        <a:rPr sz="850" spc="-4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received</a:t>
                      </a:r>
                      <a:r>
                        <a:rPr sz="850" spc="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£120m</a:t>
                      </a:r>
                      <a:r>
                        <a:rPr sz="850" spc="-1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2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equity</a:t>
                      </a:r>
                      <a:r>
                        <a:rPr sz="850" spc="3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4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funding</a:t>
                      </a:r>
                      <a:r>
                        <a:rPr sz="850" spc="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3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from</a:t>
                      </a:r>
                      <a:r>
                        <a:rPr sz="850" spc="-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8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Corus</a:t>
                      </a:r>
                      <a:r>
                        <a:rPr sz="850" spc="-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5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Group</a:t>
                      </a:r>
                      <a:r>
                        <a:rPr sz="850" spc="-25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850" spc="-10" dirty="0">
                          <a:solidFill>
                            <a:srgbClr val="525252"/>
                          </a:solidFill>
                          <a:latin typeface="Arial MT"/>
                          <a:cs typeface="Arial MT"/>
                        </a:rPr>
                        <a:t>Limited.</a:t>
                      </a:r>
                      <a:endParaRPr sz="850">
                        <a:latin typeface="Arial MT"/>
                        <a:cs typeface="Arial MT"/>
                      </a:endParaRPr>
                    </a:p>
                  </a:txBody>
                  <a:tcPr marL="0" marR="0" marT="8382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object 8"/>
          <p:cNvSpPr/>
          <p:nvPr/>
        </p:nvSpPr>
        <p:spPr>
          <a:xfrm>
            <a:off x="762050" y="4564813"/>
            <a:ext cx="5898515" cy="0"/>
          </a:xfrm>
          <a:custGeom>
            <a:avLst/>
            <a:gdLst/>
            <a:ahLst/>
            <a:cxnLst/>
            <a:rect l="l" t="t" r="r" b="b"/>
            <a:pathLst>
              <a:path w="5898515">
                <a:moveTo>
                  <a:pt x="0" y="0"/>
                </a:moveTo>
                <a:lnTo>
                  <a:pt x="5898275" y="0"/>
                </a:lnTo>
              </a:path>
            </a:pathLst>
          </a:custGeom>
          <a:ln w="15241">
            <a:solidFill>
              <a:srgbClr val="1F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71196" y="4412398"/>
            <a:ext cx="5886450" cy="0"/>
          </a:xfrm>
          <a:custGeom>
            <a:avLst/>
            <a:gdLst/>
            <a:ahLst/>
            <a:cxnLst/>
            <a:rect l="l" t="t" r="r" b="b"/>
            <a:pathLst>
              <a:path w="5886450">
                <a:moveTo>
                  <a:pt x="0" y="0"/>
                </a:moveTo>
                <a:lnTo>
                  <a:pt x="5886082" y="0"/>
                </a:lnTo>
              </a:path>
            </a:pathLst>
          </a:custGeom>
          <a:ln w="15241">
            <a:solidFill>
              <a:srgbClr val="1F60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68148" y="2918737"/>
            <a:ext cx="5883275" cy="0"/>
          </a:xfrm>
          <a:custGeom>
            <a:avLst/>
            <a:gdLst/>
            <a:ahLst/>
            <a:cxnLst/>
            <a:rect l="l" t="t" r="r" b="b"/>
            <a:pathLst>
              <a:path w="5883275">
                <a:moveTo>
                  <a:pt x="0" y="0"/>
                </a:moveTo>
                <a:lnTo>
                  <a:pt x="5883034" y="0"/>
                </a:lnTo>
              </a:path>
            </a:pathLst>
          </a:custGeom>
          <a:ln w="15241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62050" y="2775467"/>
            <a:ext cx="5889625" cy="0"/>
          </a:xfrm>
          <a:custGeom>
            <a:avLst/>
            <a:gdLst/>
            <a:ahLst/>
            <a:cxnLst/>
            <a:rect l="l" t="t" r="r" b="b"/>
            <a:pathLst>
              <a:path w="5889625">
                <a:moveTo>
                  <a:pt x="0" y="0"/>
                </a:moveTo>
                <a:lnTo>
                  <a:pt x="5889130" y="0"/>
                </a:lnTo>
              </a:path>
            </a:pathLst>
          </a:custGeom>
          <a:ln w="15241">
            <a:solidFill>
              <a:srgbClr val="1F5BA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765100" y="1731427"/>
            <a:ext cx="5886450" cy="24765"/>
            <a:chOff x="765100" y="1731427"/>
            <a:chExt cx="5886450" cy="24765"/>
          </a:xfrm>
        </p:grpSpPr>
        <p:sp>
          <p:nvSpPr>
            <p:cNvPr id="13" name="object 13"/>
            <p:cNvSpPr/>
            <p:nvPr/>
          </p:nvSpPr>
          <p:spPr>
            <a:xfrm>
              <a:off x="765100" y="1751242"/>
              <a:ext cx="5886450" cy="0"/>
            </a:xfrm>
            <a:custGeom>
              <a:avLst/>
              <a:gdLst/>
              <a:ahLst/>
              <a:cxnLst/>
              <a:rect l="l" t="t" r="r" b="b"/>
              <a:pathLst>
                <a:path w="5886450">
                  <a:moveTo>
                    <a:pt x="0" y="0"/>
                  </a:moveTo>
                  <a:lnTo>
                    <a:pt x="5886082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749291" y="1739049"/>
              <a:ext cx="390525" cy="0"/>
            </a:xfrm>
            <a:custGeom>
              <a:avLst/>
              <a:gdLst/>
              <a:ahLst/>
              <a:cxnLst/>
              <a:rect l="l" t="t" r="r" b="b"/>
              <a:pathLst>
                <a:path w="390525">
                  <a:moveTo>
                    <a:pt x="0" y="0"/>
                  </a:moveTo>
                  <a:lnTo>
                    <a:pt x="390170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5029537" y="1736000"/>
              <a:ext cx="271780" cy="0"/>
            </a:xfrm>
            <a:custGeom>
              <a:avLst/>
              <a:gdLst/>
              <a:ahLst/>
              <a:cxnLst/>
              <a:rect l="l" t="t" r="r" b="b"/>
              <a:pathLst>
                <a:path w="271779">
                  <a:moveTo>
                    <a:pt x="0" y="0"/>
                  </a:moveTo>
                  <a:lnTo>
                    <a:pt x="271290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541636" y="1736000"/>
              <a:ext cx="1106805" cy="0"/>
            </a:xfrm>
            <a:custGeom>
              <a:avLst/>
              <a:gdLst/>
              <a:ahLst/>
              <a:cxnLst/>
              <a:rect l="l" t="t" r="r" b="b"/>
              <a:pathLst>
                <a:path w="1106804">
                  <a:moveTo>
                    <a:pt x="0" y="0"/>
                  </a:moveTo>
                  <a:lnTo>
                    <a:pt x="1106498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4215667" y="1739049"/>
              <a:ext cx="207645" cy="0"/>
            </a:xfrm>
            <a:custGeom>
              <a:avLst/>
              <a:gdLst/>
              <a:ahLst/>
              <a:cxnLst/>
              <a:rect l="l" t="t" r="r" b="b"/>
              <a:pathLst>
                <a:path w="207645">
                  <a:moveTo>
                    <a:pt x="0" y="0"/>
                  </a:moveTo>
                  <a:lnTo>
                    <a:pt x="207277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4736910" y="1739049"/>
              <a:ext cx="189230" cy="0"/>
            </a:xfrm>
            <a:custGeom>
              <a:avLst/>
              <a:gdLst/>
              <a:ahLst/>
              <a:cxnLst/>
              <a:rect l="l" t="t" r="r" b="b"/>
              <a:pathLst>
                <a:path w="189229">
                  <a:moveTo>
                    <a:pt x="0" y="0"/>
                  </a:moveTo>
                  <a:lnTo>
                    <a:pt x="188988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966280" y="1739049"/>
              <a:ext cx="97790" cy="0"/>
            </a:xfrm>
            <a:custGeom>
              <a:avLst/>
              <a:gdLst/>
              <a:ahLst/>
              <a:cxnLst/>
              <a:rect l="l" t="t" r="r" b="b"/>
              <a:pathLst>
                <a:path w="97790">
                  <a:moveTo>
                    <a:pt x="0" y="0"/>
                  </a:moveTo>
                  <a:lnTo>
                    <a:pt x="97542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2164225" y="1739049"/>
              <a:ext cx="226060" cy="0"/>
            </a:xfrm>
            <a:custGeom>
              <a:avLst/>
              <a:gdLst/>
              <a:ahLst/>
              <a:cxnLst/>
              <a:rect l="l" t="t" r="r" b="b"/>
              <a:pathLst>
                <a:path w="226060">
                  <a:moveTo>
                    <a:pt x="0" y="0"/>
                  </a:moveTo>
                  <a:lnTo>
                    <a:pt x="225567" y="0"/>
                  </a:lnTo>
                </a:path>
              </a:pathLst>
            </a:custGeom>
            <a:ln w="9144">
              <a:solidFill>
                <a:srgbClr val="2360A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21" name="object 2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5078309" y="1606448"/>
            <a:ext cx="124976" cy="73158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5773300" y="1606448"/>
            <a:ext cx="124976" cy="73158"/>
          </a:xfrm>
          <a:prstGeom prst="rect">
            <a:avLst/>
          </a:prstGeom>
        </p:spPr>
      </p:pic>
      <p:pic>
        <p:nvPicPr>
          <p:cNvPr id="23" name="object 2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6468290" y="1606448"/>
            <a:ext cx="128024" cy="73158"/>
          </a:xfrm>
          <a:prstGeom prst="rect">
            <a:avLst/>
          </a:prstGeom>
        </p:spPr>
      </p:pic>
      <p:sp>
        <p:nvSpPr>
          <p:cNvPr id="24" name="object 24"/>
          <p:cNvSpPr txBox="1"/>
          <p:nvPr/>
        </p:nvSpPr>
        <p:spPr>
          <a:xfrm>
            <a:off x="735807" y="773250"/>
            <a:ext cx="254127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10" dirty="0">
                <a:solidFill>
                  <a:srgbClr val="0C59AA"/>
                </a:solidFill>
                <a:latin typeface="Arial MT"/>
                <a:cs typeface="Arial MT"/>
              </a:rPr>
              <a:t>F6.</a:t>
            </a:r>
            <a:r>
              <a:rPr sz="1300" spc="-1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60" dirty="0">
                <a:solidFill>
                  <a:srgbClr val="0C59AA"/>
                </a:solidFill>
                <a:latin typeface="Arial MT"/>
                <a:cs typeface="Arial MT"/>
              </a:rPr>
              <a:t>Notes</a:t>
            </a:r>
            <a:r>
              <a:rPr sz="1300" spc="-2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59AA"/>
                </a:solidFill>
                <a:latin typeface="Arial MT"/>
                <a:cs typeface="Arial MT"/>
              </a:rPr>
              <a:t>to</a:t>
            </a:r>
            <a:r>
              <a:rPr sz="1300" spc="-2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10" dirty="0">
                <a:solidFill>
                  <a:srgbClr val="0C59AA"/>
                </a:solidFill>
                <a:latin typeface="Arial MT"/>
                <a:cs typeface="Arial MT"/>
              </a:rPr>
              <a:t>the</a:t>
            </a:r>
            <a:r>
              <a:rPr sz="1300" spc="-15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35" dirty="0">
                <a:solidFill>
                  <a:srgbClr val="0C59AA"/>
                </a:solidFill>
                <a:latin typeface="Arial MT"/>
                <a:cs typeface="Arial MT"/>
              </a:rPr>
              <a:t>financial</a:t>
            </a:r>
            <a:r>
              <a:rPr sz="1300" spc="-10" dirty="0">
                <a:solidFill>
                  <a:srgbClr val="0C59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C59AA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50" name="object 5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69602" rIns="0" bIns="0" rtlCol="0">
            <a:spAutoFit/>
          </a:bodyPr>
          <a:lstStyle/>
          <a:p>
            <a:pPr marL="31115">
              <a:lnSpc>
                <a:spcPct val="100000"/>
              </a:lnSpc>
              <a:spcBef>
                <a:spcPts val="20"/>
              </a:spcBef>
            </a:pPr>
            <a:r>
              <a:rPr spc="-95" dirty="0"/>
              <a:t>Tata</a:t>
            </a:r>
            <a:r>
              <a:rPr spc="35" dirty="0"/>
              <a:t> </a:t>
            </a:r>
            <a:r>
              <a:rPr spc="-75" dirty="0"/>
              <a:t>Steel</a:t>
            </a:r>
            <a:r>
              <a:rPr spc="15" dirty="0"/>
              <a:t> </a:t>
            </a:r>
            <a:r>
              <a:rPr spc="-120" dirty="0"/>
              <a:t>UK</a:t>
            </a:r>
            <a:r>
              <a:rPr spc="35" dirty="0"/>
              <a:t> </a:t>
            </a:r>
            <a:r>
              <a:rPr spc="-30" dirty="0"/>
              <a:t>Limited</a:t>
            </a:r>
          </a:p>
        </p:txBody>
      </p:sp>
      <p:sp>
        <p:nvSpPr>
          <p:cNvPr id="51" name="object 51"/>
          <p:cNvSpPr txBox="1"/>
          <p:nvPr/>
        </p:nvSpPr>
        <p:spPr>
          <a:xfrm>
            <a:off x="3087982" y="10009888"/>
            <a:ext cx="1120775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52" name="object 52"/>
          <p:cNvSpPr txBox="1"/>
          <p:nvPr/>
        </p:nvSpPr>
        <p:spPr>
          <a:xfrm>
            <a:off x="6538707" y="10009888"/>
            <a:ext cx="37338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90" dirty="0">
                <a:solidFill>
                  <a:srgbClr val="525252"/>
                </a:solidFill>
                <a:latin typeface="Arial MT"/>
                <a:cs typeface="Arial MT"/>
              </a:rPr>
              <a:t>Page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68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773587" y="1491883"/>
            <a:ext cx="2343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68455" y="1743368"/>
            <a:ext cx="1951989" cy="104394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5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Pfon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ossetr:</a:t>
            </a:r>
            <a:endParaRPr sz="850">
              <a:latin typeface="Arial MT"/>
              <a:cs typeface="Arial MT"/>
            </a:endParaRPr>
          </a:p>
          <a:p>
            <a:pPr marL="20955">
              <a:lnSpc>
                <a:spcPct val="100000"/>
              </a:lnSpc>
              <a:spcBef>
                <a:spcPts val="8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1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April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2023</a:t>
            </a:r>
            <a:endParaRPr sz="850">
              <a:latin typeface="Arial MT"/>
              <a:cs typeface="Arial MT"/>
            </a:endParaRPr>
          </a:p>
          <a:p>
            <a:pPr marL="16510" marR="337185">
              <a:lnSpc>
                <a:spcPct val="112999"/>
              </a:lnSpc>
              <a:spcBef>
                <a:spcPts val="25"/>
              </a:spcBef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plan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assets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irrecoverable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surplus</a:t>
            </a:r>
            <a:endParaRPr sz="850">
              <a:latin typeface="Arial MT"/>
              <a:cs typeface="Arial MT"/>
            </a:endParaRPr>
          </a:p>
          <a:p>
            <a:pPr marL="15240" marR="5080" indent="2540">
              <a:lnSpc>
                <a:spcPts val="1180"/>
              </a:lnSpc>
              <a:spcBef>
                <a:spcPts val="4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Return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plan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assets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less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than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discount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rate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Change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effect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asset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ceiling</a:t>
            </a:r>
            <a:endParaRPr sz="850">
              <a:latin typeface="Arial MT"/>
              <a:cs typeface="Arial MT"/>
            </a:endParaRPr>
          </a:p>
          <a:p>
            <a:pPr marL="19050">
              <a:lnSpc>
                <a:spcPct val="100000"/>
              </a:lnSpc>
              <a:spcBef>
                <a:spcPts val="60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24242"/>
                </a:solidFill>
                <a:latin typeface="Arial MT"/>
                <a:cs typeface="Arial MT"/>
              </a:rPr>
              <a:t>paid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76942" y="2781311"/>
            <a:ext cx="90805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31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75860" y="3078519"/>
            <a:ext cx="2423795" cy="135191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4604">
              <a:lnSpc>
                <a:spcPct val="100000"/>
              </a:lnSpc>
              <a:spcBef>
                <a:spcPts val="204"/>
              </a:spcBef>
            </a:pPr>
            <a:r>
              <a:rPr sz="1275" i="1" spc="-30" baseline="3267" dirty="0">
                <a:solidFill>
                  <a:srgbClr val="4D4D4D"/>
                </a:solidFill>
                <a:latin typeface="Arial"/>
                <a:cs typeface="Arial"/>
              </a:rPr>
              <a:t>De</a:t>
            </a:r>
            <a:r>
              <a:rPr sz="850" i="1" spc="-20" dirty="0">
                <a:solidFill>
                  <a:srgbClr val="4D4D4D"/>
                </a:solidFill>
                <a:latin typeface="Arial"/>
                <a:cs typeface="Arial"/>
              </a:rPr>
              <a:t>r•</a:t>
            </a:r>
            <a:r>
              <a:rPr sz="1275" i="1" spc="-30" baseline="3267" dirty="0">
                <a:solidFill>
                  <a:srgbClr val="4D4D4D"/>
                </a:solidFill>
                <a:latin typeface="Arial"/>
                <a:cs typeface="Arial"/>
              </a:rPr>
              <a:t>edbenefit</a:t>
            </a:r>
            <a:r>
              <a:rPr sz="1275" i="1" spc="7" baseline="3267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1275" i="1" spc="-15" baseline="3267" dirty="0">
                <a:solidFill>
                  <a:srgbClr val="4D4D4D"/>
                </a:solidFill>
                <a:latin typeface="Arial"/>
                <a:cs typeface="Arial"/>
              </a:rPr>
              <a:t>obligations.’</a:t>
            </a:r>
            <a:endParaRPr sz="1275" baseline="3267">
              <a:latin typeface="Arial"/>
              <a:cs typeface="Arial"/>
            </a:endParaRPr>
          </a:p>
          <a:p>
            <a:pPr marL="19685">
              <a:lnSpc>
                <a:spcPct val="100000"/>
              </a:lnSpc>
              <a:spcBef>
                <a:spcPts val="11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1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April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2d23</a:t>
            </a:r>
            <a:endParaRPr sz="850">
              <a:latin typeface="Arial MT"/>
              <a:cs typeface="Arial MT"/>
            </a:endParaRPr>
          </a:p>
          <a:p>
            <a:pPr marL="13970" marR="1515745" indent="-635">
              <a:lnSpc>
                <a:spcPct val="112999"/>
              </a:lnSpc>
              <a:spcBef>
                <a:spcPts val="12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Current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Past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service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costs</a:t>
            </a:r>
            <a:endParaRPr sz="850">
              <a:latin typeface="Arial MT"/>
              <a:cs typeface="Arial MT"/>
            </a:endParaRPr>
          </a:p>
          <a:p>
            <a:pPr marL="19685" marR="5080" indent="-7620">
              <a:lnSpc>
                <a:spcPct val="112999"/>
              </a:lnSpc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Interest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cost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on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defined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benefit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obligations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Actuarial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gain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financial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assumption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changes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Actuarial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gain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demographic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assumption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changes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Actuarial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due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to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actuanal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expenence</a:t>
            </a:r>
            <a:endParaRPr sz="85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  <a:spcBef>
                <a:spcPts val="13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Benefits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44444"/>
                </a:solidFill>
                <a:latin typeface="Arial MT"/>
                <a:cs typeface="Arial MT"/>
              </a:rPr>
              <a:t>paid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83040" y="4424339"/>
            <a:ext cx="90678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at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31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March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2024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4981496" y="1427870"/>
            <a:ext cx="23304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BSPS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4967056" y="1874445"/>
            <a:ext cx="255270" cy="912494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254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6.681</a:t>
            </a:r>
            <a:endParaRPr sz="850">
              <a:latin typeface="Arial MT"/>
              <a:cs typeface="Arial MT"/>
            </a:endParaRPr>
          </a:p>
          <a:p>
            <a:pPr marR="10160" algn="r">
              <a:lnSpc>
                <a:spcPct val="100000"/>
              </a:lnSpc>
              <a:spcBef>
                <a:spcPts val="155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314</a:t>
            </a:r>
            <a:endParaRPr sz="850">
              <a:latin typeface="Arial MT"/>
              <a:cs typeface="Arial MT"/>
            </a:endParaRPr>
          </a:p>
          <a:p>
            <a:pPr marR="10160" algn="r">
              <a:lnSpc>
                <a:spcPct val="100000"/>
              </a:lnSpc>
              <a:spcBef>
                <a:spcPts val="11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(I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7)</a:t>
            </a:r>
            <a:endParaRPr sz="850">
              <a:latin typeface="Arial MT"/>
              <a:cs typeface="Arial MT"/>
            </a:endParaRPr>
          </a:p>
          <a:p>
            <a:pPr marR="10160" algn="r">
              <a:lnSpc>
                <a:spcPct val="100000"/>
              </a:lnSpc>
              <a:spcBef>
                <a:spcPts val="130"/>
              </a:spcBef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(547)</a:t>
            </a:r>
            <a:endParaRPr sz="850">
              <a:latin typeface="Arial MT"/>
              <a:cs typeface="Arial MT"/>
            </a:endParaRPr>
          </a:p>
          <a:p>
            <a:pPr marR="8255" algn="r">
              <a:lnSpc>
                <a:spcPct val="100000"/>
              </a:lnSpc>
              <a:spcBef>
                <a:spcPts val="18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(52)</a:t>
            </a:r>
            <a:endParaRPr sz="850">
              <a:latin typeface="Arial MT"/>
              <a:cs typeface="Arial MT"/>
            </a:endParaRPr>
          </a:p>
          <a:p>
            <a:pPr marR="7620" algn="r">
              <a:lnSpc>
                <a:spcPct val="100000"/>
              </a:lnSpc>
              <a:spcBef>
                <a:spcPts val="135"/>
              </a:spcBef>
            </a:pP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(461)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969682" y="2781311"/>
            <a:ext cx="25272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5,918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969682" y="3203498"/>
            <a:ext cx="259715" cy="1226820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R="8890" algn="r">
              <a:lnSpc>
                <a:spcPct val="100000"/>
              </a:lnSpc>
              <a:spcBef>
                <a:spcPts val="35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5,996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254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8</a:t>
            </a:r>
            <a:endParaRPr sz="850">
              <a:latin typeface="Arial MT"/>
              <a:cs typeface="Arial MT"/>
            </a:endParaRPr>
          </a:p>
          <a:p>
            <a:pPr marR="17145" algn="r">
              <a:lnSpc>
                <a:spcPct val="100000"/>
              </a:lnSpc>
              <a:spcBef>
                <a:spcPts val="80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115</a:t>
            </a:r>
            <a:endParaRPr sz="850">
              <a:latin typeface="Arial MT"/>
              <a:cs typeface="Arial MT"/>
            </a:endParaRPr>
          </a:p>
          <a:p>
            <a:pPr marR="11430" algn="r">
              <a:lnSpc>
                <a:spcPct val="100000"/>
              </a:lnSpc>
              <a:spcBef>
                <a:spcPts val="180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281</a:t>
            </a:r>
            <a:endParaRPr sz="850">
              <a:latin typeface="Arial MT"/>
              <a:cs typeface="Arial MT"/>
            </a:endParaRPr>
          </a:p>
          <a:p>
            <a:pPr marR="15240" algn="r">
              <a:lnSpc>
                <a:spcPct val="100000"/>
              </a:lnSpc>
              <a:spcBef>
                <a:spcPts val="135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(35)</a:t>
            </a:r>
            <a:endParaRPr sz="850">
              <a:latin typeface="Arial MT"/>
              <a:cs typeface="Arial MT"/>
            </a:endParaRPr>
          </a:p>
          <a:p>
            <a:pPr marR="17145" algn="r">
              <a:lnSpc>
                <a:spcPct val="100000"/>
              </a:lnSpc>
              <a:spcBef>
                <a:spcPts val="13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(12)</a:t>
            </a:r>
            <a:endParaRPr sz="850">
              <a:latin typeface="Arial MT"/>
              <a:cs typeface="Arial MT"/>
            </a:endParaRPr>
          </a:p>
          <a:p>
            <a:pPr marR="6985" algn="r">
              <a:lnSpc>
                <a:spcPct val="100000"/>
              </a:lnSpc>
              <a:spcBef>
                <a:spcPts val="135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26</a:t>
            </a:r>
            <a:endParaRPr sz="850">
              <a:latin typeface="Arial MT"/>
              <a:cs typeface="Arial MT"/>
            </a:endParaRPr>
          </a:p>
          <a:p>
            <a:pPr marL="19050">
              <a:lnSpc>
                <a:spcPct val="100000"/>
              </a:lnSpc>
              <a:spcBef>
                <a:spcPts val="130"/>
              </a:spcBef>
            </a:pPr>
            <a:r>
              <a:rPr sz="850" spc="-20" dirty="0">
                <a:solidFill>
                  <a:srgbClr val="4D4D4D"/>
                </a:solidFill>
                <a:latin typeface="Trebuchet MS"/>
                <a:cs typeface="Trebuchet MS"/>
              </a:rPr>
              <a:t>(461</a:t>
            </a:r>
            <a:endParaRPr sz="850">
              <a:latin typeface="Trebuchet MS"/>
              <a:cs typeface="Trebuchet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4976430" y="4408590"/>
            <a:ext cx="247015" cy="170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50" spc="-85" dirty="0">
                <a:solidFill>
                  <a:srgbClr val="4D4D4D"/>
                </a:solidFill>
                <a:latin typeface="Trebuchet MS"/>
                <a:cs typeface="Trebuchet MS"/>
              </a:rPr>
              <a:t>s,g1g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5636501" y="1427870"/>
            <a:ext cx="27114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Other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44931" y="4747458"/>
            <a:ext cx="5913755" cy="932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Actuarial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5" dirty="0">
                <a:solidFill>
                  <a:srgbClr val="4D4D4D"/>
                </a:solidFill>
                <a:latin typeface="Arial MT"/>
                <a:cs typeface="Arial MT"/>
              </a:rPr>
              <a:t>gąins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recorded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statement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comprehensive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income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were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85" dirty="0">
                <a:solidFill>
                  <a:srgbClr val="4D4D4D"/>
                </a:solidFill>
                <a:latin typeface="Arial MT"/>
                <a:cs typeface="Arial MT"/>
              </a:rPr>
              <a:t>ż8m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(2024: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Loss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£(S78)m)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40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050" dirty="0">
                <a:solidFill>
                  <a:srgbClr val="0C57A5"/>
                </a:solidFill>
                <a:latin typeface="Arial MT"/>
                <a:cs typeface="Arial MT"/>
              </a:rPr>
              <a:t>27.</a:t>
            </a:r>
            <a:r>
              <a:rPr sz="1050" spc="305" dirty="0">
                <a:solidFill>
                  <a:srgbClr val="0C57A5"/>
                </a:solidFill>
                <a:latin typeface="Arial MT"/>
                <a:cs typeface="Arial MT"/>
              </a:rPr>
              <a:t> </a:t>
            </a:r>
            <a:r>
              <a:rPr sz="1050" spc="-40" dirty="0">
                <a:solidFill>
                  <a:srgbClr val="0C57A5"/>
                </a:solidFill>
                <a:latin typeface="Arial MT"/>
                <a:cs typeface="Arial MT"/>
              </a:rPr>
              <a:t>Related</a:t>
            </a:r>
            <a:r>
              <a:rPr sz="1050" spc="-25" dirty="0">
                <a:solidFill>
                  <a:srgbClr val="0C57A5"/>
                </a:solidFill>
                <a:latin typeface="Arial MT"/>
                <a:cs typeface="Arial MT"/>
              </a:rPr>
              <a:t> </a:t>
            </a:r>
            <a:r>
              <a:rPr sz="1050" dirty="0">
                <a:solidFill>
                  <a:srgbClr val="0C57A5"/>
                </a:solidFill>
                <a:latin typeface="Arial MT"/>
                <a:cs typeface="Arial MT"/>
              </a:rPr>
              <a:t>party</a:t>
            </a:r>
            <a:r>
              <a:rPr sz="1050" spc="-5" dirty="0">
                <a:solidFill>
                  <a:srgbClr val="0C57A5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C57A5"/>
                </a:solidFill>
                <a:latin typeface="Arial MT"/>
                <a:cs typeface="Arial MT"/>
              </a:rPr>
              <a:t>transactions</a:t>
            </a:r>
            <a:endParaRPr sz="10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70"/>
              </a:spcBef>
            </a:pPr>
            <a:endParaRPr sz="1050">
              <a:latin typeface="Arial MT"/>
              <a:cs typeface="Arial MT"/>
            </a:endParaRPr>
          </a:p>
          <a:p>
            <a:pPr marL="12700" marR="5080" indent="1270">
              <a:lnSpc>
                <a:spcPct val="101200"/>
              </a:lnSpc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table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below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sels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out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details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transactions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whiCh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occurred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normal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course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business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between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its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joint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ventures.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Joint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arrangements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considered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4D4D4D"/>
                </a:solidFill>
                <a:latin typeface="Arial MT"/>
                <a:cs typeface="Arial MT"/>
              </a:rPr>
              <a:t>as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joint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ventures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for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reporting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purposes.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6376172" y="1449970"/>
            <a:ext cx="228600" cy="132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" b="1" spc="-60" dirty="0">
                <a:solidFill>
                  <a:srgbClr val="4F4F4F"/>
                </a:solidFill>
                <a:latin typeface="Times New Roman"/>
                <a:cs typeface="Times New Roman"/>
              </a:rPr>
              <a:t>TOtBl</a:t>
            </a:r>
            <a:endParaRPr sz="700">
              <a:latin typeface="Times New Roman"/>
              <a:cs typeface="Times New Roman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5830331" y="1877495"/>
            <a:ext cx="57150" cy="46799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5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5830331" y="2628895"/>
            <a:ext cx="5778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6357037" y="1877495"/>
            <a:ext cx="257810" cy="90678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R="7620" algn="r">
              <a:lnSpc>
                <a:spcPct val="100000"/>
              </a:lnSpc>
              <a:spcBef>
                <a:spcPts val="229"/>
              </a:spcBef>
            </a:pP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6,681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135"/>
              </a:spcBef>
            </a:pP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314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155"/>
              </a:spcBef>
            </a:pP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(17)</a:t>
            </a:r>
            <a:endParaRPr sz="850">
              <a:latin typeface="Arial MT"/>
              <a:cs typeface="Arial MT"/>
            </a:endParaRPr>
          </a:p>
          <a:p>
            <a:pPr marR="7620" algn="r">
              <a:lnSpc>
                <a:spcPct val="100000"/>
              </a:lnSpc>
              <a:spcBef>
                <a:spcPts val="130"/>
              </a:spcBef>
            </a:pP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(547)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155"/>
              </a:spcBef>
            </a:pP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(52)</a:t>
            </a:r>
            <a:endParaRPr sz="850">
              <a:latin typeface="Arial MT"/>
              <a:cs typeface="Arial MT"/>
            </a:endParaRPr>
          </a:p>
          <a:p>
            <a:pPr marR="7620" algn="r">
              <a:lnSpc>
                <a:spcPct val="100000"/>
              </a:lnSpc>
              <a:spcBef>
                <a:spcPts val="110"/>
              </a:spcBef>
            </a:pPr>
            <a:r>
              <a:rPr sz="850" spc="-35" dirty="0">
                <a:solidFill>
                  <a:srgbClr val="4F4F4F"/>
                </a:solidFill>
                <a:latin typeface="Arial MT"/>
                <a:cs typeface="Arial MT"/>
              </a:rPr>
              <a:t>(461)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5830331" y="2778263"/>
            <a:ext cx="5651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6362712" y="2778263"/>
            <a:ext cx="2578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4F4F4F"/>
                </a:solidFill>
                <a:latin typeface="Arial MT"/>
                <a:cs typeface="Arial MT"/>
              </a:rPr>
              <a:t>5.918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850488" y="3232458"/>
            <a:ext cx="539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5843031" y="3380301"/>
            <a:ext cx="36195" cy="461645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4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1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5833379" y="3977764"/>
            <a:ext cx="61594" cy="45275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5"/>
              </a:spcBef>
            </a:pPr>
            <a:r>
              <a:rPr sz="850" spc="-50" dirty="0">
                <a:solidFill>
                  <a:srgbClr val="858585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80"/>
              </a:spcBef>
            </a:pPr>
            <a:r>
              <a:rPr sz="850" spc="-50" dirty="0">
                <a:solidFill>
                  <a:srgbClr val="979797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13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-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6357037" y="3200451"/>
            <a:ext cx="268605" cy="1229995"/>
          </a:xfrm>
          <a:prstGeom prst="rect">
            <a:avLst/>
          </a:prstGeom>
        </p:spPr>
        <p:txBody>
          <a:bodyPr vert="horz" wrap="square" lIns="0" tIns="44450" rIns="0" bIns="0" rtlCol="0">
            <a:spAutoFit/>
          </a:bodyPr>
          <a:lstStyle/>
          <a:p>
            <a:pPr marR="15240" algn="r">
              <a:lnSpc>
                <a:spcPct val="100000"/>
              </a:lnSpc>
              <a:spcBef>
                <a:spcPts val="350"/>
              </a:spcBef>
            </a:pPr>
            <a:r>
              <a:rPr sz="850" spc="-55" dirty="0">
                <a:solidFill>
                  <a:srgbClr val="4F4F4F"/>
                </a:solidFill>
                <a:latin typeface="Arial MT"/>
                <a:cs typeface="Arial MT"/>
              </a:rPr>
              <a:t>6,003</a:t>
            </a:r>
            <a:endParaRPr sz="850">
              <a:latin typeface="Arial MT"/>
              <a:cs typeface="Arial MT"/>
            </a:endParaRPr>
          </a:p>
          <a:p>
            <a:pPr marR="5080" algn="r">
              <a:lnSpc>
                <a:spcPct val="100000"/>
              </a:lnSpc>
              <a:spcBef>
                <a:spcPts val="254"/>
              </a:spcBef>
            </a:pPr>
            <a:r>
              <a:rPr sz="850" spc="-50" dirty="0">
                <a:solidFill>
                  <a:srgbClr val="4F4F4F"/>
                </a:solidFill>
                <a:latin typeface="Arial MT"/>
                <a:cs typeface="Arial MT"/>
              </a:rPr>
              <a:t>8</a:t>
            </a:r>
            <a:endParaRPr sz="850">
              <a:latin typeface="Arial MT"/>
              <a:cs typeface="Arial MT"/>
            </a:endParaRPr>
          </a:p>
          <a:p>
            <a:pPr marR="16510" algn="r">
              <a:lnSpc>
                <a:spcPct val="100000"/>
              </a:lnSpc>
              <a:spcBef>
                <a:spcPts val="105"/>
              </a:spcBef>
            </a:pPr>
            <a:r>
              <a:rPr sz="850" spc="-25" dirty="0">
                <a:solidFill>
                  <a:srgbClr val="4F4F4F"/>
                </a:solidFill>
                <a:latin typeface="Arial MT"/>
                <a:cs typeface="Arial MT"/>
              </a:rPr>
              <a:t>115</a:t>
            </a:r>
            <a:endParaRPr sz="850">
              <a:latin typeface="Arial MT"/>
              <a:cs typeface="Arial MT"/>
            </a:endParaRPr>
          </a:p>
          <a:p>
            <a:pPr marL="80010" marR="10160" indent="8890" algn="r">
              <a:lnSpc>
                <a:spcPct val="115300"/>
              </a:lnSpc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281</a:t>
            </a:r>
            <a:r>
              <a:rPr sz="85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F4F4F"/>
                </a:solidFill>
                <a:latin typeface="Arial MT"/>
                <a:cs typeface="Arial MT"/>
              </a:rPr>
              <a:t>(3S)</a:t>
            </a:r>
            <a:endParaRPr sz="850">
              <a:latin typeface="Arial MT"/>
              <a:cs typeface="Arial MT"/>
            </a:endParaRPr>
          </a:p>
          <a:p>
            <a:pPr marR="16510" algn="r">
              <a:lnSpc>
                <a:spcPct val="100000"/>
              </a:lnSpc>
              <a:spcBef>
                <a:spcPts val="180"/>
              </a:spcBef>
            </a:pPr>
            <a:r>
              <a:rPr sz="850" spc="-20" dirty="0">
                <a:solidFill>
                  <a:srgbClr val="4F4F4F"/>
                </a:solidFill>
                <a:latin typeface="Arial MT"/>
                <a:cs typeface="Arial MT"/>
              </a:rPr>
              <a:t>(12)</a:t>
            </a:r>
            <a:endParaRPr sz="850">
              <a:latin typeface="Arial MT"/>
              <a:cs typeface="Arial MT"/>
            </a:endParaRPr>
          </a:p>
          <a:p>
            <a:pPr marL="33020" marR="6350" indent="111125" algn="r">
              <a:lnSpc>
                <a:spcPts val="1150"/>
              </a:lnSpc>
              <a:spcBef>
                <a:spcPts val="15"/>
              </a:spcBef>
            </a:pPr>
            <a:r>
              <a:rPr sz="850" spc="-70" dirty="0">
                <a:solidFill>
                  <a:srgbClr val="4F4F4F"/>
                </a:solidFill>
                <a:latin typeface="Arial MT"/>
                <a:cs typeface="Arial MT"/>
              </a:rPr>
              <a:t>26</a:t>
            </a:r>
            <a:r>
              <a:rPr sz="850" spc="500" dirty="0">
                <a:solidFill>
                  <a:srgbClr val="4F4F4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F4F4F"/>
                </a:solidFill>
                <a:latin typeface="Arial MT"/>
                <a:cs typeface="Arial MT"/>
              </a:rPr>
              <a:t>t46J)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7" name="object 47"/>
          <p:cNvSpPr txBox="1"/>
          <p:nvPr/>
        </p:nvSpPr>
        <p:spPr>
          <a:xfrm>
            <a:off x="5843885" y="4421291"/>
            <a:ext cx="793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7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8" name="object 48"/>
          <p:cNvSpPr txBox="1"/>
          <p:nvPr/>
        </p:nvSpPr>
        <p:spPr>
          <a:xfrm>
            <a:off x="6365760" y="4421291"/>
            <a:ext cx="25272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4F4F4F"/>
                </a:solidFill>
                <a:latin typeface="Arial MT"/>
                <a:cs typeface="Arial MT"/>
              </a:rPr>
              <a:t>5,925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49" name="object 49"/>
          <p:cNvSpPr txBox="1"/>
          <p:nvPr/>
        </p:nvSpPr>
        <p:spPr>
          <a:xfrm>
            <a:off x="743973" y="7585415"/>
            <a:ext cx="5923280" cy="223710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5240" marR="185420" indent="-3175">
              <a:lnSpc>
                <a:spcPct val="101200"/>
              </a:lnSpc>
              <a:spcBef>
                <a:spcPts val="85"/>
              </a:spcBef>
            </a:pP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On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28 May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2025,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line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with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its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long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term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pension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de-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risking</a:t>
            </a:r>
            <a:r>
              <a:rPr sz="850" spc="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strategy.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525252"/>
                </a:solidFill>
                <a:latin typeface="Arial MT"/>
                <a:cs typeface="Arial MT"/>
              </a:rPr>
              <a:t>TS\JK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served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notice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Trustee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British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Steel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Pension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525252"/>
                </a:solidFill>
                <a:latin typeface="Arial MT"/>
                <a:cs typeface="Arial MT"/>
              </a:rPr>
              <a:t>Scheme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that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winding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up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525252"/>
                </a:solidFill>
                <a:latin typeface="Arial MT"/>
                <a:cs typeface="Arial MT"/>
              </a:rPr>
              <a:t>Scheme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shall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begin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with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525252"/>
                </a:solidFill>
                <a:latin typeface="Arial MT"/>
                <a:cs typeface="Arial MT"/>
              </a:rPr>
              <a:t>such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process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expected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take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between</a:t>
            </a:r>
            <a:r>
              <a:rPr sz="850" spc="1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J2-24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months.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95"/>
              </a:spcBef>
            </a:pPr>
            <a:endParaRPr sz="850">
              <a:latin typeface="Arial MT"/>
              <a:cs typeface="Arial MT"/>
            </a:endParaRPr>
          </a:p>
          <a:p>
            <a:pPr marL="20955">
              <a:lnSpc>
                <a:spcPct val="100000"/>
              </a:lnSpc>
            </a:pPr>
            <a:r>
              <a:rPr sz="1000" b="1" dirty="0">
                <a:solidFill>
                  <a:srgbClr val="0F57A5"/>
                </a:solidFill>
                <a:latin typeface="Arial"/>
                <a:cs typeface="Arial"/>
              </a:rPr>
              <a:t>29.</a:t>
            </a:r>
            <a:r>
              <a:rPr sz="1000" b="1" spc="275" dirty="0">
                <a:solidFill>
                  <a:srgbClr val="0F57A5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0F57A5"/>
                </a:solidFill>
                <a:latin typeface="Arial"/>
                <a:cs typeface="Arial"/>
              </a:rPr>
              <a:t>Ultimate</a:t>
            </a:r>
            <a:r>
              <a:rPr sz="1000" b="1" spc="30" dirty="0">
                <a:solidFill>
                  <a:srgbClr val="0F57A5"/>
                </a:solidFill>
                <a:latin typeface="Arial"/>
                <a:cs typeface="Arial"/>
              </a:rPr>
              <a:t> </a:t>
            </a:r>
            <a:r>
              <a:rPr sz="1000" b="1" spc="-30" dirty="0">
                <a:solidFill>
                  <a:srgbClr val="0F57A5"/>
                </a:solidFill>
                <a:latin typeface="Arial"/>
                <a:cs typeface="Arial"/>
              </a:rPr>
              <a:t>and</a:t>
            </a:r>
            <a:r>
              <a:rPr sz="1000" b="1" spc="-70" dirty="0">
                <a:solidFill>
                  <a:srgbClr val="0F57A5"/>
                </a:solidFill>
                <a:latin typeface="Arial"/>
                <a:cs typeface="Arial"/>
              </a:rPr>
              <a:t> </a:t>
            </a:r>
            <a:r>
              <a:rPr sz="1000" b="1" spc="-20" dirty="0">
                <a:solidFill>
                  <a:srgbClr val="0F57A5"/>
                </a:solidFill>
                <a:latin typeface="Arial"/>
                <a:cs typeface="Arial"/>
              </a:rPr>
              <a:t>immediate</a:t>
            </a:r>
            <a:r>
              <a:rPr sz="1000" b="1" spc="40" dirty="0">
                <a:solidFill>
                  <a:srgbClr val="0F57A5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0F57A5"/>
                </a:solidFill>
                <a:latin typeface="Arial"/>
                <a:cs typeface="Arial"/>
              </a:rPr>
              <a:t>parent</a:t>
            </a:r>
            <a:r>
              <a:rPr sz="1000" b="1" spc="15" dirty="0">
                <a:solidFill>
                  <a:srgbClr val="0F57A5"/>
                </a:solidFill>
                <a:latin typeface="Arial"/>
                <a:cs typeface="Arial"/>
              </a:rPr>
              <a:t> </a:t>
            </a:r>
            <a:r>
              <a:rPr sz="1000" b="1" spc="-10" dirty="0">
                <a:solidFill>
                  <a:srgbClr val="0F57A5"/>
                </a:solidFill>
                <a:latin typeface="Arial"/>
                <a:cs typeface="Arial"/>
              </a:rPr>
              <a:t>company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000">
              <a:latin typeface="Arial"/>
              <a:cs typeface="Arial"/>
            </a:endParaRPr>
          </a:p>
          <a:p>
            <a:pPr marL="13970" marR="10160" indent="-1905">
              <a:lnSpc>
                <a:spcPct val="101200"/>
              </a:lnSpc>
            </a:pP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Corus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Group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is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 Company's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immediate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parent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company.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which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is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registered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England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Wales.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Europe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is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an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 intermediate</a:t>
            </a:r>
            <a:r>
              <a:rPr sz="85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holding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company,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registered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England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Wales,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is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smallest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group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to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consolidate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these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financial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statements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50">
              <a:latin typeface="Arial MT"/>
              <a:cs typeface="Arial MT"/>
            </a:endParaRPr>
          </a:p>
          <a:p>
            <a:pPr marL="13335" marR="5080" indent="1270">
              <a:lnSpc>
                <a:spcPct val="101200"/>
              </a:lnSpc>
              <a:spcBef>
                <a:spcPts val="5"/>
              </a:spcBef>
            </a:pP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Limited,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a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company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incorporated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India,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is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ultimate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parent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company</a:t>
            </a:r>
            <a:r>
              <a:rPr sz="850" spc="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controlling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party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largest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group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to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consolidate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these</a:t>
            </a:r>
            <a:r>
              <a:rPr sz="850" spc="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financial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statements.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850">
              <a:latin typeface="Arial MT"/>
              <a:cs typeface="Arial MT"/>
            </a:endParaRPr>
          </a:p>
          <a:p>
            <a:pPr marL="15240" marR="17780" indent="2540">
              <a:lnSpc>
                <a:spcPct val="101200"/>
              </a:lnSpc>
              <a:spcBef>
                <a:spcPts val="5"/>
              </a:spcBef>
            </a:pP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Copies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Report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114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for</a:t>
            </a:r>
            <a:r>
              <a:rPr sz="850" spc="-9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Corus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Group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and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Europe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may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be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 obtained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from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the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Secretary,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18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Grosvenor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Place,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London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525252"/>
                </a:solidFill>
                <a:latin typeface="Arial MT"/>
                <a:cs typeface="Arial MT"/>
              </a:rPr>
              <a:t>SW1X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7HS.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220"/>
              </a:spcBef>
            </a:pPr>
            <a:endParaRPr sz="850">
              <a:latin typeface="Arial MT"/>
              <a:cs typeface="Arial MT"/>
            </a:endParaRPr>
          </a:p>
          <a:p>
            <a:pPr marL="19050" marR="10795" indent="-635">
              <a:lnSpc>
                <a:spcPct val="101200"/>
              </a:lnSpc>
            </a:pP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Copies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of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Report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8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for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Limited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may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be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obtained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from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its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registered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525252"/>
                </a:solidFill>
                <a:latin typeface="Arial MT"/>
                <a:cs typeface="Arial MT"/>
              </a:rPr>
              <a:t>office 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at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Bombay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House,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24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 Homi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Mody Street.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Mumbai,</a:t>
            </a:r>
            <a:r>
              <a:rPr sz="850" spc="5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525252"/>
                </a:solidFill>
                <a:latin typeface="Arial MT"/>
                <a:cs typeface="Arial MT"/>
              </a:rPr>
              <a:t>400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001.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217" y="9821589"/>
            <a:ext cx="7303499" cy="3657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8506" y="1225412"/>
            <a:ext cx="7269968" cy="27434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798629" y="4464220"/>
            <a:ext cx="5874385" cy="0"/>
          </a:xfrm>
          <a:custGeom>
            <a:avLst/>
            <a:gdLst/>
            <a:ahLst/>
            <a:cxnLst/>
            <a:rect l="l" t="t" r="r" b="b"/>
            <a:pathLst>
              <a:path w="5874384">
                <a:moveTo>
                  <a:pt x="0" y="0"/>
                </a:moveTo>
                <a:lnTo>
                  <a:pt x="5873889" y="0"/>
                </a:lnTo>
              </a:path>
            </a:pathLst>
          </a:custGeom>
          <a:ln w="9144">
            <a:solidFill>
              <a:srgbClr val="4470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0340" y="9086951"/>
            <a:ext cx="563917" cy="91448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763240" y="748864"/>
            <a:ext cx="253492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105" dirty="0">
                <a:solidFill>
                  <a:srgbClr val="084FAA"/>
                </a:solidFill>
                <a:latin typeface="Arial MT"/>
                <a:cs typeface="Arial MT"/>
              </a:rPr>
              <a:t>F6.</a:t>
            </a:r>
            <a:r>
              <a:rPr sz="1300" spc="-4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55" dirty="0">
                <a:solidFill>
                  <a:srgbClr val="084FAA"/>
                </a:solidFill>
                <a:latin typeface="Arial MT"/>
                <a:cs typeface="Arial MT"/>
              </a:rPr>
              <a:t>Notes</a:t>
            </a:r>
            <a:r>
              <a:rPr sz="1300" dirty="0">
                <a:solidFill>
                  <a:srgbClr val="084FAA"/>
                </a:solidFill>
                <a:latin typeface="Arial MT"/>
                <a:cs typeface="Arial MT"/>
              </a:rPr>
              <a:t> to</a:t>
            </a:r>
            <a:r>
              <a:rPr sz="1300" spc="-5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25" dirty="0">
                <a:solidFill>
                  <a:srgbClr val="084FAA"/>
                </a:solidFill>
                <a:latin typeface="Arial MT"/>
                <a:cs typeface="Arial MT"/>
              </a:rPr>
              <a:t>the</a:t>
            </a:r>
            <a:r>
              <a:rPr sz="1300" spc="-7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4FAA"/>
                </a:solidFill>
                <a:latin typeface="Arial MT"/>
                <a:cs typeface="Arial MT"/>
              </a:rPr>
              <a:t>financial</a:t>
            </a:r>
            <a:r>
              <a:rPr sz="1300" spc="-10" dirty="0">
                <a:solidFill>
                  <a:srgbClr val="084FAA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84FAA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29" name="object 2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37465">
              <a:lnSpc>
                <a:spcPct val="100000"/>
              </a:lnSpc>
              <a:spcBef>
                <a:spcPts val="280"/>
              </a:spcBef>
            </a:pPr>
            <a:r>
              <a:rPr spc="-30" dirty="0"/>
              <a:t>Page</a:t>
            </a:r>
            <a:r>
              <a:rPr spc="-35" dirty="0"/>
              <a:t> </a:t>
            </a:r>
            <a:r>
              <a:rPr spc="-25" dirty="0">
                <a:solidFill>
                  <a:srgbClr val="5D5D5D"/>
                </a:solidFill>
              </a:rPr>
              <a:t>69</a:t>
            </a:r>
          </a:p>
        </p:txBody>
      </p:sp>
      <p:sp>
        <p:nvSpPr>
          <p:cNvPr id="30" name="object 3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48265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20"/>
              </a:spcBef>
            </a:pPr>
            <a:r>
              <a:rPr spc="-95" dirty="0"/>
              <a:t>Tata</a:t>
            </a:r>
            <a:r>
              <a:rPr spc="25" dirty="0"/>
              <a:t> </a:t>
            </a:r>
            <a:r>
              <a:rPr spc="-70" dirty="0"/>
              <a:t>Steel</a:t>
            </a:r>
            <a:r>
              <a:rPr spc="35" dirty="0"/>
              <a:t> </a:t>
            </a:r>
            <a:r>
              <a:rPr spc="-120" dirty="0"/>
              <a:t>UK</a:t>
            </a:r>
            <a:r>
              <a:rPr spc="25" dirty="0"/>
              <a:t> </a:t>
            </a:r>
            <a:r>
              <a:rPr spc="-30" dirty="0"/>
              <a:t>Limited</a:t>
            </a:r>
          </a:p>
        </p:txBody>
      </p:sp>
      <p:sp>
        <p:nvSpPr>
          <p:cNvPr id="31" name="object 31"/>
          <p:cNvSpPr txBox="1"/>
          <p:nvPr/>
        </p:nvSpPr>
        <p:spPr>
          <a:xfrm>
            <a:off x="3081886" y="9991598"/>
            <a:ext cx="112776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65087" y="1354203"/>
            <a:ext cx="5908675" cy="2999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69240" indent="-252729">
              <a:lnSpc>
                <a:spcPct val="100000"/>
              </a:lnSpc>
              <a:spcBef>
                <a:spcPts val="100"/>
              </a:spcBef>
              <a:buAutoNum type="arabicPeriod" startAt="30"/>
              <a:tabLst>
                <a:tab pos="269240" algn="l"/>
              </a:tabLst>
            </a:pPr>
            <a:r>
              <a:rPr sz="950" b="1" spc="-30" dirty="0">
                <a:solidFill>
                  <a:srgbClr val="0854AC"/>
                </a:solidFill>
                <a:latin typeface="Arial"/>
                <a:cs typeface="Arial"/>
              </a:rPr>
              <a:t>Disposal</a:t>
            </a:r>
            <a:r>
              <a:rPr sz="950" b="1" spc="80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0854AC"/>
                </a:solidFill>
                <a:latin typeface="Arial"/>
                <a:cs typeface="Arial"/>
              </a:rPr>
              <a:t>of</a:t>
            </a:r>
            <a:r>
              <a:rPr sz="950" b="1" spc="-5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950" b="1" dirty="0">
                <a:solidFill>
                  <a:srgbClr val="0854AC"/>
                </a:solidFill>
                <a:latin typeface="Arial"/>
                <a:cs typeface="Arial"/>
              </a:rPr>
              <a:t>group</a:t>
            </a:r>
            <a:r>
              <a:rPr sz="950" b="1" spc="35" dirty="0">
                <a:solidFill>
                  <a:srgbClr val="0854AC"/>
                </a:solidFill>
                <a:latin typeface="Arial"/>
                <a:cs typeface="Arial"/>
              </a:rPr>
              <a:t> </a:t>
            </a:r>
            <a:r>
              <a:rPr sz="950" b="1" spc="-10" dirty="0">
                <a:solidFill>
                  <a:srgbClr val="0854AC"/>
                </a:solidFill>
                <a:latin typeface="Arial"/>
                <a:cs typeface="Arial"/>
              </a:rPr>
              <a:t>undertakings</a:t>
            </a:r>
            <a:endParaRPr sz="950">
              <a:latin typeface="Arial"/>
              <a:cs typeface="Arial"/>
            </a:endParaRPr>
          </a:p>
          <a:p>
            <a:pPr marL="13335" marR="14604" indent="-1270">
              <a:lnSpc>
                <a:spcPct val="101200"/>
              </a:lnSpc>
              <a:spcBef>
                <a:spcPts val="1010"/>
              </a:spcBef>
            </a:pP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year.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completed</a:t>
            </a:r>
            <a:r>
              <a:rPr sz="850" spc="9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dissolution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below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3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subsidiaries,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having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previously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entered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them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into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members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voluntary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liquidation.</a:t>
            </a:r>
            <a:endParaRPr sz="850">
              <a:latin typeface="Arial MT"/>
              <a:cs typeface="Arial MT"/>
            </a:endParaRPr>
          </a:p>
          <a:p>
            <a:pPr marL="229870">
              <a:lnSpc>
                <a:spcPct val="100000"/>
              </a:lnSpc>
              <a:spcBef>
                <a:spcPts val="180"/>
              </a:spcBef>
            </a:pP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00030048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(formerly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British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Steel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Corporation)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(Dissolved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23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June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2024)</a:t>
            </a:r>
            <a:endParaRPr sz="850">
              <a:latin typeface="Arial MT"/>
              <a:cs typeface="Arial MT"/>
            </a:endParaRPr>
          </a:p>
          <a:p>
            <a:pPr marL="229235" marR="2432050" lvl="1" indent="-213995">
              <a:lnSpc>
                <a:spcPct val="101200"/>
              </a:lnSpc>
              <a:spcBef>
                <a:spcPts val="170"/>
              </a:spcBef>
              <a:buChar char="•"/>
              <a:tabLst>
                <a:tab pos="234950" algn="l"/>
              </a:tabLst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Od026d66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(formerly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Firsteel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Group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Limited)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(Dissolved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18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July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2024) 	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Hadfields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Holdings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Limited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(Dissolved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75" dirty="0">
                <a:solidFill>
                  <a:srgbClr val="3F3F3F"/>
                </a:solidFill>
                <a:latin typeface="Arial MT"/>
                <a:cs typeface="Arial MT"/>
              </a:rPr>
              <a:t>O</a:t>
            </a:r>
            <a:r>
              <a:rPr sz="850" spc="409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November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2024)</a:t>
            </a:r>
            <a:endParaRPr sz="850">
              <a:latin typeface="Arial MT"/>
              <a:cs typeface="Arial MT"/>
            </a:endParaRPr>
          </a:p>
          <a:p>
            <a:pPr marL="15875" marR="2052955" indent="-3175">
              <a:lnSpc>
                <a:spcPct val="200000"/>
              </a:lnSpc>
              <a:spcBef>
                <a:spcPts val="25"/>
              </a:spcBef>
            </a:pP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also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disposed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interest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its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associate,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F3F3F"/>
                </a:solidFill>
                <a:latin typeface="Arial MT"/>
                <a:cs typeface="Arial MT"/>
              </a:rPr>
              <a:t>£-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absec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Ltd.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Oetails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companies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currently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still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process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liquidation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can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be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found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on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Note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31.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850">
              <a:latin typeface="Arial MT"/>
              <a:cs typeface="Arial MT"/>
            </a:endParaRPr>
          </a:p>
          <a:p>
            <a:pPr marL="13970" marR="8890" indent="1270">
              <a:lnSpc>
                <a:spcPct val="101200"/>
              </a:lnSpc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During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year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the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Company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F3F3F"/>
                </a:solidFill>
                <a:latin typeface="Arial MT"/>
                <a:cs typeface="Arial MT"/>
              </a:rPr>
              <a:t>has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recognised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impairment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Elm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(2024: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reversal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of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£2m)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in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relation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to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deferred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consideration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on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previous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business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divestments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which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is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now</a:t>
            </a:r>
            <a:r>
              <a:rPr sz="850" spc="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not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recoverable.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50" dirty="0">
                <a:solidFill>
                  <a:srgbClr val="084FA7"/>
                </a:solidFill>
                <a:latin typeface="Arial MT"/>
                <a:cs typeface="Arial MT"/>
              </a:rPr>
              <a:t>31.</a:t>
            </a:r>
            <a:r>
              <a:rPr sz="1050" spc="315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050" spc="-30" dirty="0">
                <a:solidFill>
                  <a:srgbClr val="084FA7"/>
                </a:solidFill>
                <a:latin typeface="Arial MT"/>
                <a:cs typeface="Arial MT"/>
              </a:rPr>
              <a:t>Details</a:t>
            </a:r>
            <a:r>
              <a:rPr sz="1050" spc="-15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050" dirty="0">
                <a:solidFill>
                  <a:srgbClr val="084FA7"/>
                </a:solidFill>
                <a:latin typeface="Arial MT"/>
                <a:cs typeface="Arial MT"/>
              </a:rPr>
              <a:t>of</a:t>
            </a:r>
            <a:r>
              <a:rPr sz="1050" spc="-5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84FA7"/>
                </a:solidFill>
                <a:latin typeface="Arial MT"/>
                <a:cs typeface="Arial MT"/>
              </a:rPr>
              <a:t>related</a:t>
            </a:r>
            <a:r>
              <a:rPr sz="1050" spc="-20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1050" spc="-10" dirty="0">
                <a:solidFill>
                  <a:srgbClr val="084FA7"/>
                </a:solidFill>
                <a:latin typeface="Arial MT"/>
                <a:cs typeface="Arial MT"/>
              </a:rPr>
              <a:t>undertakings</a:t>
            </a:r>
            <a:endParaRPr sz="10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50">
              <a:latin typeface="Arial MT"/>
              <a:cs typeface="Arial MT"/>
            </a:endParaRPr>
          </a:p>
          <a:p>
            <a:pPr marL="13970" marR="5080" indent="-1905">
              <a:lnSpc>
                <a:spcPts val="1010"/>
              </a:lnSpc>
              <a:spcBef>
                <a:spcPts val="5"/>
              </a:spcBef>
            </a:pP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subsidiaiy</a:t>
            </a:r>
            <a:r>
              <a:rPr sz="850" spc="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undertakings,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joint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ventures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and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associates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of</a:t>
            </a:r>
            <a:r>
              <a:rPr sz="850" spc="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the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14141"/>
                </a:solidFill>
                <a:latin typeface="Arial MT"/>
                <a:cs typeface="Arial MT"/>
              </a:rPr>
              <a:t>Company</a:t>
            </a:r>
            <a:r>
              <a:rPr sz="85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at</a:t>
            </a:r>
            <a:r>
              <a:rPr sz="85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3\</a:t>
            </a:r>
            <a:r>
              <a:rPr sz="850" spc="9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14141"/>
                </a:solidFill>
                <a:latin typeface="Arial MT"/>
                <a:cs typeface="Arial MT"/>
              </a:rPr>
              <a:t>March</a:t>
            </a:r>
            <a:r>
              <a:rPr sz="850" spc="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2025</a:t>
            </a:r>
            <a:r>
              <a:rPr sz="850" spc="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14141"/>
                </a:solidFill>
                <a:latin typeface="Arial MT"/>
                <a:cs typeface="Arial MT"/>
              </a:rPr>
              <a:t>are</a:t>
            </a:r>
            <a:r>
              <a:rPr sz="850" spc="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14141"/>
                </a:solidFill>
                <a:latin typeface="Arial MT"/>
                <a:cs typeface="Arial MT"/>
              </a:rPr>
              <a:t>set</a:t>
            </a:r>
            <a:r>
              <a:rPr sz="850" spc="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out</a:t>
            </a:r>
            <a:r>
              <a:rPr sz="850" spc="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below</a:t>
            </a:r>
            <a:r>
              <a:rPr sz="850" spc="19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14141"/>
                </a:solidFill>
                <a:latin typeface="Arial MT"/>
                <a:cs typeface="Arial MT"/>
              </a:rPr>
              <a:t>Country</a:t>
            </a:r>
            <a:r>
              <a:rPr sz="850" spc="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names</a:t>
            </a:r>
            <a:r>
              <a:rPr sz="850" spc="4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are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countnes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of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incorporation.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Undertakings</a:t>
            </a:r>
            <a:r>
              <a:rPr sz="850" spc="7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operate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principally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in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their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14141"/>
                </a:solidFill>
                <a:latin typeface="Arial MT"/>
                <a:cs typeface="Arial MT"/>
              </a:rPr>
              <a:t>country</a:t>
            </a:r>
            <a:r>
              <a:rPr sz="850" spc="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of</a:t>
            </a:r>
            <a:r>
              <a:rPr sz="850" spc="-10" dirty="0">
                <a:solidFill>
                  <a:srgbClr val="414141"/>
                </a:solidFill>
                <a:latin typeface="Arial MT"/>
                <a:cs typeface="Arial MT"/>
              </a:rPr>
              <a:t> incorporation.</a:t>
            </a:r>
            <a:endParaRPr sz="85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850">
              <a:latin typeface="Arial MT"/>
              <a:cs typeface="Arial MT"/>
            </a:endParaRPr>
          </a:p>
          <a:p>
            <a:pPr marL="13335">
              <a:lnSpc>
                <a:spcPts val="1015"/>
              </a:lnSpc>
            </a:pPr>
            <a:r>
              <a:rPr sz="850" spc="-30" dirty="0">
                <a:solidFill>
                  <a:srgbClr val="084FA7"/>
                </a:solidFill>
                <a:latin typeface="Arial MT"/>
                <a:cs typeface="Arial MT"/>
              </a:rPr>
              <a:t>Subsidiary</a:t>
            </a:r>
            <a:r>
              <a:rPr sz="850" spc="20" dirty="0">
                <a:solidFill>
                  <a:srgbClr val="084FA7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084FA7"/>
                </a:solidFill>
                <a:latin typeface="Arial MT"/>
                <a:cs typeface="Arial MT"/>
              </a:rPr>
              <a:t>undertakings</a:t>
            </a:r>
            <a:endParaRPr sz="850">
              <a:latin typeface="Arial MT"/>
              <a:cs typeface="Arial MT"/>
            </a:endParaRPr>
          </a:p>
          <a:p>
            <a:pPr marL="13335">
              <a:lnSpc>
                <a:spcPts val="1015"/>
              </a:lnSpc>
            </a:pPr>
            <a:r>
              <a:rPr sz="850" i="1" spc="-85" dirty="0">
                <a:solidFill>
                  <a:srgbClr val="3B3B3B"/>
                </a:solidFill>
                <a:latin typeface="Arial"/>
                <a:cs typeface="Arial"/>
              </a:rPr>
              <a:t>Steel</a:t>
            </a:r>
            <a:r>
              <a:rPr sz="850" i="1" spc="2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i="1" spc="-70" dirty="0">
                <a:solidFill>
                  <a:srgbClr val="3B3B3B"/>
                </a:solidFill>
                <a:latin typeface="Arial"/>
                <a:cs typeface="Arial"/>
              </a:rPr>
              <a:t>producing,</a:t>
            </a:r>
            <a:r>
              <a:rPr sz="850" i="1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i="1" spc="-30" dirty="0">
                <a:solidFill>
                  <a:srgbClr val="3B3B3B"/>
                </a:solidFill>
                <a:latin typeface="Arial"/>
                <a:cs typeface="Arial"/>
              </a:rPr>
              <a:t>further</a:t>
            </a:r>
            <a:r>
              <a:rPr sz="850" i="1" spc="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i="1" spc="-80" dirty="0">
                <a:solidFill>
                  <a:srgbClr val="3B3B3B"/>
                </a:solidFill>
                <a:latin typeface="Arial"/>
                <a:cs typeface="Arial"/>
              </a:rPr>
              <a:t>processing</a:t>
            </a:r>
            <a:r>
              <a:rPr sz="850" i="1" spc="7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i="1" spc="-55" dirty="0">
                <a:solidFill>
                  <a:srgbClr val="3B3B3B"/>
                </a:solidFill>
                <a:latin typeface="Arial"/>
                <a:cs typeface="Arial"/>
              </a:rPr>
              <a:t>or</a:t>
            </a:r>
            <a:r>
              <a:rPr sz="850" i="1" spc="-3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re/ated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i="1" spc="-10" dirty="0">
                <a:solidFill>
                  <a:srgbClr val="3B3B3B"/>
                </a:solidFill>
                <a:latin typeface="Arial"/>
                <a:cs typeface="Arial"/>
              </a:rPr>
              <a:t>activities.</a:t>
            </a:r>
            <a:endParaRPr sz="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8877" y="4617905"/>
            <a:ext cx="2435860" cy="336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905">
              <a:lnSpc>
                <a:spcPct val="120000"/>
              </a:lnSpc>
              <a:spcBef>
                <a:spcPts val="100"/>
              </a:spcBef>
            </a:pP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International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(South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America)</a:t>
            </a:r>
            <a:r>
              <a:rPr sz="850" spc="7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Representacoes</a:t>
            </a:r>
            <a:r>
              <a:rPr sz="850" spc="5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Limited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(ii)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68359" y="5081245"/>
            <a:ext cx="856615" cy="3365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81280">
              <a:lnSpc>
                <a:spcPct val="100000"/>
              </a:lnSpc>
              <a:spcBef>
                <a:spcPts val="305"/>
              </a:spcBef>
            </a:pPr>
            <a:r>
              <a:rPr sz="850" b="1" spc="-10" dirty="0">
                <a:solidFill>
                  <a:srgbClr val="3B3B3B"/>
                </a:solidFill>
                <a:latin typeface="Arial"/>
                <a:cs typeface="Arial"/>
              </a:rPr>
              <a:t>ermony</a:t>
            </a:r>
            <a:endParaRPr sz="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Catnic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GmbH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(i)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71206" y="5786925"/>
            <a:ext cx="192214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International</a:t>
            </a:r>
            <a:r>
              <a:rPr sz="850" spc="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(India)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Limited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(i)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7569" y="6132906"/>
            <a:ext cx="1614805" cy="3365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850" i="1" spc="-10" dirty="0">
                <a:solidFill>
                  <a:srgbClr val="3B3B3B"/>
                </a:solidFill>
                <a:latin typeface="Arial"/>
                <a:cs typeface="Arial"/>
              </a:rPr>
              <a:t>Ireland</a:t>
            </a:r>
            <a:r>
              <a:rPr sz="850" i="1" spc="-35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i="1" spc="-25" dirty="0">
                <a:solidFill>
                  <a:srgbClr val="3B3B3B"/>
                </a:solidFill>
                <a:latin typeface="Arial"/>
                <a:cs typeface="Arial"/>
              </a:rPr>
              <a:t>(hepuhl‹c</a:t>
            </a:r>
            <a:r>
              <a:rPr sz="850" i="1" spc="-10" dirty="0">
                <a:solidFill>
                  <a:srgbClr val="3B3B3B"/>
                </a:solidFill>
                <a:latin typeface="Arial"/>
                <a:cs typeface="Arial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on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Gamble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Simms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Metals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Limited.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(i)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68359" y="6777618"/>
            <a:ext cx="190627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Crucible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Insurance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Company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Limited.</a:t>
            </a:r>
            <a:r>
              <a:rPr sz="850" spc="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(ii)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65110" y="7277537"/>
            <a:ext cx="149733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Mexico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B3B3B"/>
                </a:solidFill>
                <a:latin typeface="Arial MT"/>
                <a:cs typeface="Arial MT"/>
              </a:rPr>
              <a:t>SA</a:t>
            </a:r>
            <a:r>
              <a:rPr sz="850" spc="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de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B3B3B"/>
                </a:solidFill>
                <a:latin typeface="Arial MT"/>
                <a:cs typeface="Arial MT"/>
              </a:rPr>
              <a:t>CV</a:t>
            </a:r>
            <a:r>
              <a:rPr sz="850" spc="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(ii)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65110" y="7804892"/>
            <a:ext cx="20288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International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(Nigeria)</a:t>
            </a:r>
            <a:r>
              <a:rPr sz="850" spc="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Limited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(i)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65110" y="8086859"/>
            <a:ext cx="1900555" cy="3365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3345">
              <a:lnSpc>
                <a:spcPct val="100000"/>
              </a:lnSpc>
              <a:spcBef>
                <a:spcPts val="305"/>
              </a:spcBef>
            </a:pP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orsroy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Tata</a:t>
            </a:r>
            <a:r>
              <a:rPr sz="850" spc="4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Steel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Norway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Byggsystemer</a:t>
            </a:r>
            <a:r>
              <a:rPr sz="850" spc="9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B3B3B"/>
                </a:solidFill>
                <a:latin typeface="Arial MT"/>
                <a:cs typeface="Arial MT"/>
              </a:rPr>
              <a:t>A/S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(ii)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62262" y="8547150"/>
            <a:ext cx="1719580" cy="3365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305"/>
              </a:spcBef>
            </a:pPr>
            <a:r>
              <a:rPr sz="850" b="1" spc="-10" dirty="0">
                <a:solidFill>
                  <a:srgbClr val="3B3B3B"/>
                </a:solidFill>
                <a:latin typeface="Arial"/>
                <a:cs typeface="Arial"/>
              </a:rPr>
              <a:t>fiomon‹o</a:t>
            </a:r>
            <a:endParaRPr sz="8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Corus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International</a:t>
            </a:r>
            <a:r>
              <a:rPr sz="850" spc="10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B3B3B"/>
                </a:solidFill>
                <a:latin typeface="Arial MT"/>
                <a:cs typeface="Arial MT"/>
              </a:rPr>
              <a:t>Romania</a:t>
            </a:r>
            <a:r>
              <a:rPr sz="850" spc="8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70" dirty="0">
                <a:solidFill>
                  <a:srgbClr val="3B3B3B"/>
                </a:solidFill>
                <a:latin typeface="Arial MT"/>
                <a:cs typeface="Arial MT"/>
              </a:rPr>
              <a:t>SRL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(ii)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57880" y="9255877"/>
            <a:ext cx="2328545" cy="530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">
              <a:lnSpc>
                <a:spcPct val="100000"/>
              </a:lnSpc>
              <a:spcBef>
                <a:spcPts val="100"/>
              </a:spcBef>
            </a:pPr>
            <a:r>
              <a:rPr sz="850" spc="-135" dirty="0">
                <a:solidFill>
                  <a:srgbClr val="3B3B3B"/>
                </a:solidFill>
                <a:latin typeface="Arial MT"/>
                <a:cs typeface="Arial MT"/>
              </a:rPr>
              <a:t>TS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South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Africa</a:t>
            </a:r>
            <a:r>
              <a:rPr sz="850" spc="3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B3B3B"/>
                </a:solidFill>
                <a:latin typeface="Arial MT"/>
                <a:cs typeface="Arial MT"/>
              </a:rPr>
              <a:t>Sales</a:t>
            </a:r>
            <a:r>
              <a:rPr sz="850" spc="-3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Office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Proprietary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Limited </a:t>
            </a:r>
            <a:r>
              <a:rPr sz="850" spc="-35" dirty="0">
                <a:solidFill>
                  <a:srgbClr val="3B3B3B"/>
                </a:solidFill>
                <a:latin typeface="Arial MT"/>
                <a:cs typeface="Arial MT"/>
              </a:rPr>
              <a:t>(i)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850" b="1" i="1" spc="-10" dirty="0">
                <a:solidFill>
                  <a:srgbClr val="3B3B3B"/>
                </a:solidFill>
                <a:latin typeface="Arial"/>
                <a:cs typeface="Arial"/>
              </a:rPr>
              <a:t>S</a:t>
            </a:r>
            <a:r>
              <a:rPr sz="850" b="1" spc="-10" dirty="0">
                <a:solidFill>
                  <a:srgbClr val="3B3B3B"/>
                </a:solidFill>
                <a:latin typeface="Arial"/>
                <a:cs typeface="Arial"/>
              </a:rPr>
              <a:t>w'</a:t>
            </a:r>
            <a:r>
              <a:rPr sz="850" b="1" i="1" spc="-10" dirty="0">
                <a:solidFill>
                  <a:srgbClr val="3B3B3B"/>
                </a:solidFill>
                <a:latin typeface="Arial"/>
                <a:cs typeface="Arial"/>
              </a:rPr>
              <a:t>aden</a:t>
            </a:r>
            <a:endParaRPr sz="850">
              <a:latin typeface="Arial"/>
              <a:cs typeface="Arial"/>
            </a:endParaRPr>
          </a:p>
          <a:p>
            <a:pPr marL="17145">
              <a:lnSpc>
                <a:spcPct val="100000"/>
              </a:lnSpc>
              <a:spcBef>
                <a:spcPts val="204"/>
              </a:spcBef>
            </a:pP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Surahammar</a:t>
            </a:r>
            <a:r>
              <a:rPr sz="850" spc="10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3B3B3B"/>
                </a:solidFill>
                <a:latin typeface="Arial MT"/>
                <a:cs typeface="Arial MT"/>
              </a:rPr>
              <a:t>Bruks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AB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(ii)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618430" y="4723071"/>
            <a:ext cx="27889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C/O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3F3F3F"/>
                </a:solidFill>
                <a:latin typeface="Arial MT"/>
                <a:cs typeface="Arial MT"/>
              </a:rPr>
              <a:t>SIS,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Brigadeiro</a:t>
            </a:r>
            <a:r>
              <a:rPr sz="850" spc="6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Faria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Lima,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3F3F3F"/>
                </a:solidFill>
                <a:latin typeface="Arial MT"/>
                <a:cs typeface="Arial MT"/>
              </a:rPr>
              <a:t>J68S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Conj.</a:t>
            </a:r>
            <a:r>
              <a:rPr sz="850" spc="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90" dirty="0">
                <a:solidFill>
                  <a:srgbClr val="3F3F3F"/>
                </a:solidFill>
                <a:latin typeface="Arial MT"/>
                <a:cs typeface="Arial MT"/>
              </a:rPr>
              <a:t>SJ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3F3F3F"/>
                </a:solidFill>
                <a:latin typeface="Arial MT"/>
                <a:cs typeface="Arial MT"/>
              </a:rPr>
              <a:t>Sao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Paulo,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SP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Brazil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623966" y="5259571"/>
            <a:ext cx="19894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44444"/>
                </a:solidFill>
                <a:latin typeface="Arial MT"/>
                <a:cs typeface="Arial MT"/>
              </a:rPr>
              <a:t>Am</a:t>
            </a:r>
            <a:r>
              <a:rPr sz="850" spc="-2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44444"/>
                </a:solidFill>
                <a:latin typeface="Arial MT"/>
                <a:cs typeface="Arial MT"/>
              </a:rPr>
              <a:t>Leitzelbach</a:t>
            </a:r>
            <a:r>
              <a:rPr sz="850" spc="8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44444"/>
                </a:solidFill>
                <a:latin typeface="Arial MT"/>
                <a:cs typeface="Arial MT"/>
              </a:rPr>
              <a:t>16,</a:t>
            </a:r>
            <a:r>
              <a:rPr sz="850" spc="5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44444"/>
                </a:solidFill>
                <a:latin typeface="Arial MT"/>
                <a:cs typeface="Arial MT"/>
              </a:rPr>
              <a:t>Sinsheim,</a:t>
            </a:r>
            <a:r>
              <a:rPr sz="850" spc="5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44444"/>
                </a:solidFill>
                <a:latin typeface="Arial MT"/>
                <a:cs typeface="Arial MT"/>
              </a:rPr>
              <a:t>74889,</a:t>
            </a:r>
            <a:r>
              <a:rPr sz="850" spc="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44444"/>
                </a:solidFill>
                <a:latin typeface="Arial MT"/>
                <a:cs typeface="Arial MT"/>
              </a:rPr>
              <a:t>Germany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3625369" y="5719862"/>
            <a:ext cx="3045460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-635">
              <a:lnSpc>
                <a:spcPct val="101200"/>
              </a:lnSpc>
              <a:spcBef>
                <a:spcPts val="85"/>
              </a:spcBef>
            </a:pP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3rd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Floor,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B3B3B"/>
                </a:solidFill>
                <a:latin typeface="Arial MT"/>
                <a:cs typeface="Arial MT"/>
              </a:rPr>
              <a:t>One</a:t>
            </a:r>
            <a:r>
              <a:rPr sz="850" spc="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B3B3B"/>
                </a:solidFill>
                <a:latin typeface="Arial MT"/>
                <a:cs typeface="Arial MT"/>
              </a:rPr>
              <a:t>Forbes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3B3B3B"/>
                </a:solidFill>
                <a:latin typeface="Arial MT"/>
                <a:cs typeface="Arial MT"/>
              </a:rPr>
              <a:t>Buildings,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B3B3B"/>
                </a:solidFill>
                <a:latin typeface="Arial MT"/>
                <a:cs typeface="Arial MT"/>
              </a:rPr>
              <a:t>1</a:t>
            </a:r>
            <a:r>
              <a:rPr sz="850" spc="-2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B3B3B"/>
                </a:solidFill>
                <a:latin typeface="Arial MT"/>
                <a:cs typeface="Arial MT"/>
              </a:rPr>
              <a:t>Dr</a:t>
            </a:r>
            <a:r>
              <a:rPr sz="850" spc="5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35" dirty="0">
                <a:solidFill>
                  <a:srgbClr val="3B3B3B"/>
                </a:solidFill>
                <a:latin typeface="Arial MT"/>
                <a:cs typeface="Arial MT"/>
              </a:rPr>
              <a:t>V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3B3B3B"/>
                </a:solidFill>
                <a:latin typeface="Arial MT"/>
                <a:cs typeface="Arial MT"/>
              </a:rPr>
              <a:t>B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B3B3B"/>
                </a:solidFill>
                <a:latin typeface="Arial MT"/>
                <a:cs typeface="Arial MT"/>
              </a:rPr>
              <a:t>Ghandi</a:t>
            </a:r>
            <a:r>
              <a:rPr sz="850" spc="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B3B3B"/>
                </a:solidFill>
                <a:latin typeface="Arial MT"/>
                <a:cs typeface="Arial MT"/>
              </a:rPr>
              <a:t>Marg</a:t>
            </a:r>
            <a:r>
              <a:rPr sz="850" spc="10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B3B3B"/>
                </a:solidFill>
                <a:latin typeface="Arial MT"/>
                <a:cs typeface="Arial MT"/>
              </a:rPr>
              <a:t>Fort,</a:t>
            </a:r>
            <a:r>
              <a:rPr sz="850" spc="-1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Mumbai, </a:t>
            </a:r>
            <a:r>
              <a:rPr sz="850" spc="-45" dirty="0">
                <a:solidFill>
                  <a:srgbClr val="3B3B3B"/>
                </a:solidFill>
                <a:latin typeface="Arial MT"/>
                <a:cs typeface="Arial MT"/>
              </a:rPr>
              <a:t>400001,</a:t>
            </a:r>
            <a:r>
              <a:rPr sz="850" spc="-5" dirty="0">
                <a:solidFill>
                  <a:srgbClr val="3B3B3B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B3B3B"/>
                </a:solidFill>
                <a:latin typeface="Arial MT"/>
                <a:cs typeface="Arial MT"/>
              </a:rPr>
              <a:t>India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624791" y="6317327"/>
            <a:ext cx="200660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333333"/>
                </a:solidFill>
                <a:latin typeface="Arial MT"/>
                <a:cs typeface="Arial MT"/>
              </a:rPr>
              <a:t>70</a:t>
            </a:r>
            <a:r>
              <a:rPr sz="850" spc="-7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33333"/>
                </a:solidFill>
                <a:latin typeface="Arial MT"/>
                <a:cs typeface="Arial MT"/>
              </a:rPr>
              <a:t>Sir</a:t>
            </a:r>
            <a:r>
              <a:rPr sz="850" spc="-2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33333"/>
                </a:solidFill>
                <a:latin typeface="Arial MT"/>
                <a:cs typeface="Arial MT"/>
              </a:rPr>
              <a:t>John</a:t>
            </a:r>
            <a:r>
              <a:rPr sz="850" spc="-1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33333"/>
                </a:solidFill>
                <a:latin typeface="Arial MT"/>
                <a:cs typeface="Arial MT"/>
              </a:rPr>
              <a:t>Rogerson's</a:t>
            </a:r>
            <a:r>
              <a:rPr sz="850" spc="5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33333"/>
                </a:solidFill>
                <a:latin typeface="Arial MT"/>
                <a:cs typeface="Arial MT"/>
              </a:rPr>
              <a:t>Quay,</a:t>
            </a:r>
            <a:r>
              <a:rPr sz="850" spc="-10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b="1" spc="-90" dirty="0">
                <a:solidFill>
                  <a:srgbClr val="333333"/>
                </a:solidFill>
                <a:latin typeface="Arial"/>
                <a:cs typeface="Arial"/>
              </a:rPr>
              <a:t>Dublin</a:t>
            </a:r>
            <a:r>
              <a:rPr sz="850" b="1" spc="50" dirty="0">
                <a:solidFill>
                  <a:srgbClr val="333333"/>
                </a:solidFill>
                <a:latin typeface="Arial"/>
                <a:cs typeface="Arial"/>
              </a:rPr>
              <a:t> </a:t>
            </a:r>
            <a:r>
              <a:rPr sz="850" spc="-80" dirty="0">
                <a:solidFill>
                  <a:srgbClr val="333333"/>
                </a:solidFill>
                <a:latin typeface="Arial MT"/>
                <a:cs typeface="Arial MT"/>
              </a:rPr>
              <a:t>2,</a:t>
            </a:r>
            <a:r>
              <a:rPr sz="850" spc="-65" dirty="0">
                <a:solidFill>
                  <a:srgbClr val="333333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33333"/>
                </a:solidFill>
                <a:latin typeface="Arial MT"/>
                <a:cs typeface="Arial MT"/>
              </a:rPr>
              <a:t>Ireland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621892" y="6774570"/>
            <a:ext cx="3054350" cy="28321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 marR="5080">
              <a:lnSpc>
                <a:spcPts val="1010"/>
              </a:lnSpc>
              <a:spcBef>
                <a:spcPts val="140"/>
              </a:spcBef>
            </a:pPr>
            <a:r>
              <a:rPr sz="850" spc="-75" dirty="0">
                <a:solidFill>
                  <a:srgbClr val="414141"/>
                </a:solidFill>
                <a:latin typeface="Arial MT"/>
                <a:cs typeface="Arial MT"/>
              </a:rPr>
              <a:t>Level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14141"/>
                </a:solidFill>
                <a:latin typeface="Arial MT"/>
                <a:cs typeface="Arial MT"/>
              </a:rPr>
              <a:t>2.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14141"/>
                </a:solidFill>
                <a:latin typeface="Arial MT"/>
                <a:cs typeface="Arial MT"/>
              </a:rPr>
              <a:t>Samuel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Harris</a:t>
            </a:r>
            <a:r>
              <a:rPr sz="850" spc="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14141"/>
                </a:solidFill>
                <a:latin typeface="Arial MT"/>
                <a:cs typeface="Arial MT"/>
              </a:rPr>
              <a:t>House,</a:t>
            </a:r>
            <a:r>
              <a:rPr sz="850" spc="6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14141"/>
                </a:solidFill>
                <a:latin typeface="Arial MT"/>
                <a:cs typeface="Arial MT"/>
              </a:rPr>
              <a:t>5'</a:t>
            </a:r>
            <a:r>
              <a:rPr sz="850" spc="-7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14141"/>
                </a:solidFill>
                <a:latin typeface="Arial MT"/>
                <a:cs typeface="Arial MT"/>
              </a:rPr>
              <a:t>11</a:t>
            </a:r>
            <a:r>
              <a:rPr sz="85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14141"/>
                </a:solidFill>
                <a:latin typeface="Arial MT"/>
                <a:cs typeface="Arial MT"/>
              </a:rPr>
              <a:t>St.</a:t>
            </a:r>
            <a:r>
              <a:rPr sz="850" spc="-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14141"/>
                </a:solidFill>
                <a:latin typeface="Arial MT"/>
                <a:cs typeface="Arial MT"/>
              </a:rPr>
              <a:t>George's</a:t>
            </a:r>
            <a:r>
              <a:rPr sz="850" spc="6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14141"/>
                </a:solidFill>
                <a:latin typeface="Arial MT"/>
                <a:cs typeface="Arial MT"/>
              </a:rPr>
              <a:t>Street,</a:t>
            </a:r>
            <a:r>
              <a:rPr sz="850" spc="-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14141"/>
                </a:solidFill>
                <a:latin typeface="Arial MT"/>
                <a:cs typeface="Arial MT"/>
              </a:rPr>
              <a:t>Douglas,</a:t>
            </a:r>
            <a:r>
              <a:rPr sz="850" spc="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14141"/>
                </a:solidFill>
                <a:latin typeface="Arial MT"/>
                <a:cs typeface="Arial MT"/>
              </a:rPr>
              <a:t>Isle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of </a:t>
            </a:r>
            <a:r>
              <a:rPr sz="850" spc="-65" dirty="0">
                <a:solidFill>
                  <a:srgbClr val="414141"/>
                </a:solidFill>
                <a:latin typeface="Arial MT"/>
                <a:cs typeface="Arial MT"/>
              </a:rPr>
              <a:t>Man,</a:t>
            </a:r>
            <a:r>
              <a:rPr sz="850" spc="-2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IM1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1AJ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619169" y="7213524"/>
            <a:ext cx="3048000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indent="2540">
              <a:lnSpc>
                <a:spcPct val="101200"/>
              </a:lnSpc>
              <a:spcBef>
                <a:spcPts val="85"/>
              </a:spcBef>
            </a:pPr>
            <a:r>
              <a:rPr sz="850" spc="-65" dirty="0">
                <a:solidFill>
                  <a:srgbClr val="414141"/>
                </a:solidFill>
                <a:latin typeface="Arial MT"/>
                <a:cs typeface="Arial MT"/>
              </a:rPr>
              <a:t>Blvd</a:t>
            </a:r>
            <a:r>
              <a:rPr sz="850" spc="-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14141"/>
                </a:solidFill>
                <a:latin typeface="Arial MT"/>
                <a:cs typeface="Arial MT"/>
              </a:rPr>
              <a:t>Bernardo</a:t>
            </a:r>
            <a:r>
              <a:rPr sz="850" spc="4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Quintana</a:t>
            </a:r>
            <a:r>
              <a:rPr sz="850" spc="5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14141"/>
                </a:solidFill>
                <a:latin typeface="Arial MT"/>
                <a:cs typeface="Arial MT"/>
              </a:rPr>
              <a:t>300,</a:t>
            </a:r>
            <a:r>
              <a:rPr sz="850" spc="1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14141"/>
                </a:solidFill>
                <a:latin typeface="Arial MT"/>
                <a:cs typeface="Arial MT"/>
              </a:rPr>
              <a:t>Colonia</a:t>
            </a:r>
            <a:r>
              <a:rPr sz="850" spc="6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centro</a:t>
            </a:r>
            <a:r>
              <a:rPr sz="850" spc="3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14141"/>
                </a:solidFill>
                <a:latin typeface="Arial MT"/>
                <a:cs typeface="Arial MT"/>
              </a:rPr>
              <a:t>sur.</a:t>
            </a:r>
            <a:r>
              <a:rPr sz="850" spc="1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14141"/>
                </a:solidFill>
                <a:latin typeface="Arial MT"/>
                <a:cs typeface="Arial MT"/>
              </a:rPr>
              <a:t>ZIP</a:t>
            </a:r>
            <a:r>
              <a:rPr sz="850" spc="-25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14141"/>
                </a:solidFill>
                <a:latin typeface="Arial MT"/>
                <a:cs typeface="Arial MT"/>
              </a:rPr>
              <a:t>76090,</a:t>
            </a:r>
            <a:r>
              <a:rPr sz="850" spc="-3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14141"/>
                </a:solidFill>
                <a:latin typeface="Arial MT"/>
                <a:cs typeface="Arial MT"/>
              </a:rPr>
              <a:t>Querétaro </a:t>
            </a:r>
            <a:r>
              <a:rPr sz="850" spc="-50" dirty="0">
                <a:solidFill>
                  <a:srgbClr val="414141"/>
                </a:solidFill>
                <a:latin typeface="Arial MT"/>
                <a:cs typeface="Arial MT"/>
              </a:rPr>
              <a:t>Qro.</a:t>
            </a:r>
            <a:r>
              <a:rPr sz="85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14141"/>
                </a:solidFill>
                <a:latin typeface="Arial MT"/>
                <a:cs typeface="Arial MT"/>
              </a:rPr>
              <a:t>Mexico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621996" y="7804892"/>
            <a:ext cx="268922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Block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69a,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Plot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8,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3F3F3F"/>
                </a:solidFill>
                <a:latin typeface="Arial MT"/>
                <a:cs typeface="Arial MT"/>
              </a:rPr>
              <a:t>Admiralty</a:t>
            </a:r>
            <a:r>
              <a:rPr sz="850" spc="5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3F3F3F"/>
                </a:solidFill>
                <a:latin typeface="Arial MT"/>
                <a:cs typeface="Arial MT"/>
              </a:rPr>
              <a:t>Way.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Lekki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Phase</a:t>
            </a:r>
            <a:r>
              <a:rPr sz="850" spc="114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\,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Lagos,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Nigeria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621418" y="8268233"/>
            <a:ext cx="1631314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Roraskogen</a:t>
            </a:r>
            <a:r>
              <a:rPr sz="850" spc="8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3F3F3F"/>
                </a:solidFill>
                <a:latin typeface="Arial MT"/>
                <a:cs typeface="Arial MT"/>
              </a:rPr>
              <a:t>2,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Skien,</a:t>
            </a: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3F3F3F"/>
                </a:solidFill>
                <a:latin typeface="Arial MT"/>
                <a:cs typeface="Arial MT"/>
              </a:rPr>
              <a:t>N</a:t>
            </a:r>
            <a:r>
              <a:rPr sz="850" spc="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3739,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3F3F3F"/>
                </a:solidFill>
                <a:latin typeface="Arial MT"/>
                <a:cs typeface="Arial MT"/>
              </a:rPr>
              <a:t>Norway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618696" y="8728524"/>
            <a:ext cx="20142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7,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Hirsova</a:t>
            </a:r>
            <a:r>
              <a:rPr sz="850" spc="7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Street.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Sector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3.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Bucharest,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3F3F3F"/>
                </a:solidFill>
                <a:latin typeface="Arial MT"/>
                <a:cs typeface="Arial MT"/>
              </a:rPr>
              <a:t>Romania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619836" y="9188816"/>
            <a:ext cx="3053080" cy="286385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4604" marR="5080" indent="-2540">
              <a:lnSpc>
                <a:spcPct val="101200"/>
              </a:lnSpc>
              <a:spcBef>
                <a:spcPts val="85"/>
              </a:spcBef>
            </a:pPr>
            <a:r>
              <a:rPr sz="850" spc="-35" dirty="0">
                <a:solidFill>
                  <a:srgbClr val="3F3F3F"/>
                </a:solidFill>
                <a:latin typeface="Arial MT"/>
                <a:cs typeface="Arial MT"/>
              </a:rPr>
              <a:t>Indobali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3F3F3F"/>
                </a:solidFill>
                <a:latin typeface="Arial MT"/>
                <a:cs typeface="Arial MT"/>
              </a:rPr>
              <a:t>Office</a:t>
            </a:r>
            <a:r>
              <a:rPr sz="850" spc="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Park</a:t>
            </a:r>
            <a:r>
              <a:rPr sz="850" spc="9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229</a:t>
            </a:r>
            <a:r>
              <a:rPr sz="850" spc="3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Hull</a:t>
            </a:r>
            <a:r>
              <a:rPr sz="850" spc="-1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3F3F3F"/>
                </a:solidFill>
                <a:latin typeface="Arial MT"/>
                <a:cs typeface="Arial MT"/>
              </a:rPr>
              <a:t>Road</a:t>
            </a:r>
            <a:r>
              <a:rPr sz="850" spc="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Rynfield.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Benoni.</a:t>
            </a:r>
            <a:r>
              <a:rPr sz="850" spc="2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3F3F3F"/>
                </a:solidFill>
                <a:latin typeface="Arial MT"/>
                <a:cs typeface="Arial MT"/>
              </a:rPr>
              <a:t>Gauteng.</a:t>
            </a:r>
            <a:r>
              <a:rPr sz="850" spc="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75" dirty="0">
                <a:solidFill>
                  <a:srgbClr val="3F3F3F"/>
                </a:solidFill>
                <a:latin typeface="Arial MT"/>
                <a:cs typeface="Arial MT"/>
              </a:rPr>
              <a:t>J</a:t>
            </a:r>
            <a:r>
              <a:rPr sz="850" spc="-10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501, </a:t>
            </a:r>
            <a:r>
              <a:rPr sz="850" spc="-55" dirty="0">
                <a:solidFill>
                  <a:srgbClr val="3F3F3F"/>
                </a:solidFill>
                <a:latin typeface="Arial MT"/>
                <a:cs typeface="Arial MT"/>
              </a:rPr>
              <a:t>South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3F3F3F"/>
                </a:solidFill>
                <a:latin typeface="Arial MT"/>
                <a:cs typeface="Arial MT"/>
              </a:rPr>
              <a:t>Africa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21996" y="9630817"/>
            <a:ext cx="177355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00" dirty="0">
                <a:solidFill>
                  <a:srgbClr val="3F3F3F"/>
                </a:solidFill>
                <a:latin typeface="Arial MT"/>
                <a:cs typeface="Arial MT"/>
              </a:rPr>
              <a:t>Box</a:t>
            </a:r>
            <a:r>
              <a:rPr sz="850" spc="4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3F3F3F"/>
                </a:solidFill>
                <a:latin typeface="Arial MT"/>
                <a:cs typeface="Arial MT"/>
              </a:rPr>
              <a:t>20a.</a:t>
            </a:r>
            <a:r>
              <a:rPr sz="850" spc="-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3F3F3F"/>
                </a:solidFill>
                <a:latin typeface="Arial MT"/>
                <a:cs typeface="Arial MT"/>
              </a:rPr>
              <a:t>S</a:t>
            </a:r>
            <a:r>
              <a:rPr sz="850" spc="11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3F3F3F"/>
                </a:solidFill>
                <a:latin typeface="Arial MT"/>
                <a:cs typeface="Arial MT"/>
              </a:rPr>
              <a:t>735</a:t>
            </a:r>
            <a:r>
              <a:rPr sz="850" spc="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23,</a:t>
            </a:r>
            <a:r>
              <a:rPr sz="850" spc="-20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3F3F3F"/>
                </a:solidFill>
                <a:latin typeface="Arial MT"/>
                <a:cs typeface="Arial MT"/>
              </a:rPr>
              <a:t>Surahammar,</a:t>
            </a:r>
            <a:r>
              <a:rPr sz="850" spc="55" dirty="0">
                <a:solidFill>
                  <a:srgbClr val="3F3F3F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F3F3F"/>
                </a:solidFill>
                <a:latin typeface="Arial MT"/>
                <a:cs typeface="Arial MT"/>
              </a:rPr>
              <a:t>Sweden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70699" y="9858168"/>
            <a:ext cx="7273017" cy="4267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699" y="1237606"/>
            <a:ext cx="7273017" cy="36579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780341" y="8612942"/>
            <a:ext cx="5786120" cy="0"/>
          </a:xfrm>
          <a:custGeom>
            <a:avLst/>
            <a:gdLst/>
            <a:ahLst/>
            <a:cxnLst/>
            <a:rect l="l" t="t" r="r" b="b"/>
            <a:pathLst>
              <a:path w="5786120">
                <a:moveTo>
                  <a:pt x="0" y="0"/>
                </a:moveTo>
                <a:lnTo>
                  <a:pt x="5785491" y="0"/>
                </a:lnTo>
              </a:path>
            </a:pathLst>
          </a:custGeom>
          <a:ln w="9144">
            <a:solidFill>
              <a:srgbClr val="3F679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780341" y="5689632"/>
            <a:ext cx="5877560" cy="0"/>
          </a:xfrm>
          <a:custGeom>
            <a:avLst/>
            <a:gdLst/>
            <a:ahLst/>
            <a:cxnLst/>
            <a:rect l="l" t="t" r="r" b="b"/>
            <a:pathLst>
              <a:path w="5877559">
                <a:moveTo>
                  <a:pt x="0" y="0"/>
                </a:moveTo>
                <a:lnTo>
                  <a:pt x="5876937" y="0"/>
                </a:lnTo>
              </a:path>
            </a:pathLst>
          </a:custGeom>
          <a:ln w="9144">
            <a:solidFill>
              <a:srgbClr val="3B6793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735807" y="758009"/>
            <a:ext cx="2538730" cy="224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300" spc="-95" dirty="0">
                <a:solidFill>
                  <a:srgbClr val="0C57A8"/>
                </a:solidFill>
                <a:latin typeface="Arial MT"/>
                <a:cs typeface="Arial MT"/>
              </a:rPr>
              <a:t>F6.</a:t>
            </a:r>
            <a:r>
              <a:rPr sz="1300" spc="-6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50" dirty="0">
                <a:solidFill>
                  <a:srgbClr val="0C57A8"/>
                </a:solidFill>
                <a:latin typeface="Arial MT"/>
                <a:cs typeface="Arial MT"/>
              </a:rPr>
              <a:t>Notes</a:t>
            </a:r>
            <a:r>
              <a:rPr sz="1300" spc="2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dirty="0">
                <a:solidFill>
                  <a:srgbClr val="0C57A8"/>
                </a:solidFill>
                <a:latin typeface="Arial MT"/>
                <a:cs typeface="Arial MT"/>
              </a:rPr>
              <a:t>to</a:t>
            </a:r>
            <a:r>
              <a:rPr sz="1300" spc="-4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25" dirty="0">
                <a:solidFill>
                  <a:srgbClr val="0C57A8"/>
                </a:solidFill>
                <a:latin typeface="Arial MT"/>
                <a:cs typeface="Arial MT"/>
              </a:rPr>
              <a:t>the</a:t>
            </a:r>
            <a:r>
              <a:rPr sz="1300" spc="-80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30" dirty="0">
                <a:solidFill>
                  <a:srgbClr val="0C57A8"/>
                </a:solidFill>
                <a:latin typeface="Arial MT"/>
                <a:cs typeface="Arial MT"/>
              </a:rPr>
              <a:t>financial</a:t>
            </a:r>
            <a:r>
              <a:rPr sz="1300" spc="35" dirty="0">
                <a:solidFill>
                  <a:srgbClr val="0C57A8"/>
                </a:solidFill>
                <a:latin typeface="Arial MT"/>
                <a:cs typeface="Arial MT"/>
              </a:rPr>
              <a:t> </a:t>
            </a:r>
            <a:r>
              <a:rPr sz="1300" spc="-40" dirty="0">
                <a:solidFill>
                  <a:srgbClr val="0C57A8"/>
                </a:solidFill>
                <a:latin typeface="Arial MT"/>
                <a:cs typeface="Arial MT"/>
              </a:rPr>
              <a:t>statements</a:t>
            </a:r>
            <a:endParaRPr sz="1300">
              <a:latin typeface="Arial MT"/>
              <a:cs typeface="Arial MT"/>
            </a:endParaRPr>
          </a:p>
        </p:txBody>
      </p:sp>
      <p:sp>
        <p:nvSpPr>
          <p:cNvPr id="26" name="object 2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37465">
              <a:lnSpc>
                <a:spcPct val="100000"/>
              </a:lnSpc>
              <a:spcBef>
                <a:spcPts val="280"/>
              </a:spcBef>
            </a:pPr>
            <a:r>
              <a:rPr spc="-30" dirty="0"/>
              <a:t>Page</a:t>
            </a:r>
            <a:r>
              <a:rPr spc="-35" dirty="0"/>
              <a:t> </a:t>
            </a:r>
            <a:r>
              <a:rPr spc="-25" dirty="0">
                <a:solidFill>
                  <a:srgbClr val="5D5D5D"/>
                </a:solidFill>
              </a:rPr>
              <a:t>70</a:t>
            </a:r>
          </a:p>
        </p:txBody>
      </p:sp>
      <p:sp>
        <p:nvSpPr>
          <p:cNvPr id="27" name="object 27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48265" rIns="0" bIns="0" rtlCol="0">
            <a:spAutoFit/>
          </a:bodyPr>
          <a:lstStyle/>
          <a:p>
            <a:pPr marL="36830">
              <a:lnSpc>
                <a:spcPct val="100000"/>
              </a:lnSpc>
              <a:spcBef>
                <a:spcPts val="20"/>
              </a:spcBef>
            </a:pPr>
            <a:r>
              <a:rPr spc="-95" dirty="0"/>
              <a:t>Tata</a:t>
            </a:r>
            <a:r>
              <a:rPr spc="25" dirty="0"/>
              <a:t> </a:t>
            </a:r>
            <a:r>
              <a:rPr spc="-70" dirty="0"/>
              <a:t>Steel</a:t>
            </a:r>
            <a:r>
              <a:rPr spc="35" dirty="0"/>
              <a:t> </a:t>
            </a:r>
            <a:r>
              <a:rPr spc="-120" dirty="0"/>
              <a:t>UK</a:t>
            </a:r>
            <a:r>
              <a:rPr spc="25" dirty="0"/>
              <a:t> </a:t>
            </a:r>
            <a:r>
              <a:rPr spc="-30" dirty="0"/>
              <a:t>Limited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3081886" y="9991598"/>
            <a:ext cx="1127760" cy="14605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"/>
              </a:spcBef>
            </a:pP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Reports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525252"/>
                </a:solidFill>
                <a:latin typeface="Arial MT"/>
                <a:cs typeface="Arial MT"/>
              </a:rPr>
              <a:t>&amp;</a:t>
            </a:r>
            <a:r>
              <a:rPr sz="850" spc="6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Accounts</a:t>
            </a:r>
            <a:r>
              <a:rPr sz="850" spc="-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2025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0724" y="1528465"/>
            <a:ext cx="207327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International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(Middle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East)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5" dirty="0">
                <a:solidFill>
                  <a:srgbClr val="4D4D4D"/>
                </a:solidFill>
                <a:latin typeface="Arial MT"/>
                <a:cs typeface="Arial MT"/>
              </a:rPr>
              <a:t>FZE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(ii)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37877" y="1813481"/>
            <a:ext cx="2773680" cy="313182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3970">
              <a:lnSpc>
                <a:spcPct val="100000"/>
              </a:lnSpc>
              <a:spcBef>
                <a:spcPts val="305"/>
              </a:spcBef>
            </a:pPr>
            <a:r>
              <a:rPr sz="850" b="1" i="1" spc="-50" dirty="0">
                <a:solidFill>
                  <a:srgbClr val="4D4D4D"/>
                </a:solidFill>
                <a:latin typeface="Arial"/>
                <a:cs typeface="Arial"/>
              </a:rPr>
              <a:t>United</a:t>
            </a:r>
            <a:r>
              <a:rPr sz="850" b="1" i="1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850" b="1" i="1" spc="-10" dirty="0">
                <a:solidFill>
                  <a:srgbClr val="4D4D4D"/>
                </a:solidFill>
                <a:latin typeface="Arial"/>
                <a:cs typeface="Arial"/>
              </a:rPr>
              <a:t>Kingdom</a:t>
            </a:r>
            <a:endParaRPr sz="850">
              <a:latin typeface="Arial"/>
              <a:cs typeface="Arial"/>
            </a:endParaRPr>
          </a:p>
          <a:p>
            <a:pPr marL="15240">
              <a:lnSpc>
                <a:spcPct val="100000"/>
              </a:lnSpc>
              <a:spcBef>
                <a:spcPts val="200"/>
              </a:spcBef>
            </a:pP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13Y0S0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(vii)</a:t>
            </a:r>
            <a:endParaRPr sz="850">
              <a:latin typeface="Arial MT"/>
              <a:cs typeface="Arial MT"/>
            </a:endParaRPr>
          </a:p>
          <a:p>
            <a:pPr marL="18415" marR="1101725" indent="-2540">
              <a:lnSpc>
                <a:spcPts val="1220"/>
              </a:lnSpc>
              <a:spcBef>
                <a:spcPts val="55"/>
              </a:spcBef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British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Trading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(vii)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Cogent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Power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(v)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Corby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(Northants)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&amp;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District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Water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Co.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  <a:p>
            <a:pPr marL="18415" marR="864235">
              <a:lnSpc>
                <a:spcPct val="122400"/>
              </a:lnSpc>
              <a:spcBef>
                <a:spcPts val="25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CNBV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Investments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4D4D4D"/>
                </a:solidFill>
                <a:latin typeface="Arial MT"/>
                <a:cs typeface="Arial MT"/>
              </a:rPr>
              <a:t>(509¢)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(ii)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Engineering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Steels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(UK)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(iii)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Engineering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Steels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(iiij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(vi)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Holdings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(iii)</a:t>
            </a:r>
            <a:endParaRPr sz="850">
              <a:latin typeface="Arial MT"/>
              <a:cs typeface="Arial MT"/>
            </a:endParaRPr>
          </a:p>
          <a:p>
            <a:pPr marL="18415" marR="408305">
              <a:lnSpc>
                <a:spcPct val="117700"/>
              </a:lnSpc>
              <a:spcBef>
                <a:spcPts val="25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International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(Overseas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Holdings)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(ii)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(iii)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International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(iiij</a:t>
            </a:r>
            <a:endParaRPr sz="850">
              <a:latin typeface="Arial MT"/>
              <a:cs typeface="Arial MT"/>
            </a:endParaRPr>
          </a:p>
          <a:p>
            <a:pPr marL="18415">
              <a:lnSpc>
                <a:spcPct val="100000"/>
              </a:lnSpc>
              <a:spcBef>
                <a:spcPts val="200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Property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(5096)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(ii)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  <a:p>
            <a:pPr marL="18415" marR="909319">
              <a:lnSpc>
                <a:spcPct val="120000"/>
              </a:lnSpc>
              <a:spcBef>
                <a:spcPts val="5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Corus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Healthcare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Trustee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(iii)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H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25" dirty="0">
                <a:solidFill>
                  <a:srgbClr val="4D4D4D"/>
                </a:solidFill>
                <a:latin typeface="Arial MT"/>
                <a:cs typeface="Arial MT"/>
              </a:rPr>
              <a:t>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Samson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  <a:p>
            <a:pPr marL="18415">
              <a:lnSpc>
                <a:spcPct val="100000"/>
              </a:lnSpc>
              <a:spcBef>
                <a:spcPts val="180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Runblast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(vii)</a:t>
            </a:r>
            <a:endParaRPr sz="850">
              <a:latin typeface="Arial MT"/>
              <a:cs typeface="Arial MT"/>
            </a:endParaRPr>
          </a:p>
          <a:p>
            <a:pPr marL="24130">
              <a:lnSpc>
                <a:spcPct val="100000"/>
              </a:lnSpc>
              <a:spcBef>
                <a:spcPts val="200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Consulting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  <a:p>
            <a:pPr marL="24130">
              <a:lnSpc>
                <a:spcPct val="100000"/>
              </a:lnSpc>
              <a:spcBef>
                <a:spcPts val="204"/>
              </a:spcBef>
            </a:pP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Newport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And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South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Wales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Tube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(v)</a:t>
            </a:r>
            <a:endParaRPr sz="850">
              <a:latin typeface="Arial MT"/>
              <a:cs typeface="Arial MT"/>
            </a:endParaRPr>
          </a:p>
          <a:p>
            <a:pPr marL="21590">
              <a:lnSpc>
                <a:spcPct val="100000"/>
              </a:lnSpc>
              <a:spcBef>
                <a:spcPts val="180"/>
              </a:spcBef>
            </a:pP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U.E.S.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Brigh(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Bar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(i)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(iii)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(vii)</a:t>
            </a:r>
            <a:endParaRPr sz="850">
              <a:latin typeface="Arial MT"/>
              <a:cs typeface="Arial MT"/>
            </a:endParaRPr>
          </a:p>
          <a:p>
            <a:pPr marL="21590" marR="1165225">
              <a:lnSpc>
                <a:spcPct val="117700"/>
              </a:lnSpc>
              <a:spcBef>
                <a:spcPts val="25"/>
              </a:spcBef>
            </a:pPr>
            <a:r>
              <a:rPr sz="850" spc="-150" dirty="0">
                <a:solidFill>
                  <a:srgbClr val="4D4D4D"/>
                </a:solidFill>
                <a:latin typeface="Arial MT"/>
                <a:cs typeface="Arial MT"/>
              </a:rPr>
              <a:t>UES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Cable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Street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Mills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Ltd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(ii)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(cii) </a:t>
            </a: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UK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Enterprise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5009" y="5110204"/>
            <a:ext cx="2184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65" dirty="0">
                <a:solidFill>
                  <a:srgbClr val="4D4D4D"/>
                </a:solidFill>
                <a:latin typeface="Arial"/>
                <a:cs typeface="Arial"/>
              </a:rPr>
              <a:t>USA</a:t>
            </a:r>
            <a:endParaRPr sz="8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49129" y="5332729"/>
            <a:ext cx="2518410" cy="368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335">
              <a:lnSpc>
                <a:spcPct val="100000"/>
              </a:lnSpc>
              <a:spcBef>
                <a:spcPts val="100"/>
              </a:spcBef>
            </a:pP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Tata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Steel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International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(Americas)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Holdings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Inc.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(ii)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(iv)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660"/>
              </a:spcBef>
            </a:pPr>
            <a:r>
              <a:rPr sz="850" spc="-20" dirty="0">
                <a:solidFill>
                  <a:srgbClr val="4D4D4D"/>
                </a:solidFill>
                <a:latin typeface="Times New Roman"/>
                <a:cs typeface="Times New Roman"/>
              </a:rPr>
              <a:t>Tata </a:t>
            </a:r>
            <a:r>
              <a:rPr sz="850" spc="-10" dirty="0">
                <a:solidFill>
                  <a:srgbClr val="4D4D4D"/>
                </a:solidFill>
                <a:latin typeface="Times New Roman"/>
                <a:cs typeface="Times New Roman"/>
              </a:rPr>
              <a:t>Steel</a:t>
            </a:r>
            <a:r>
              <a:rPr sz="850" spc="45" dirty="0">
                <a:solidFill>
                  <a:srgbClr val="4D4D4D"/>
                </a:solidFill>
                <a:latin typeface="Times New Roman"/>
                <a:cs typeface="Times New Roman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Times New Roman"/>
                <a:cs typeface="Times New Roman"/>
              </a:rPr>
              <a:t>International</a:t>
            </a:r>
            <a:r>
              <a:rPr sz="850" spc="85" dirty="0">
                <a:solidFill>
                  <a:srgbClr val="4D4D4D"/>
                </a:solidFill>
                <a:latin typeface="Times New Roman"/>
                <a:cs typeface="Times New Roman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Times New Roman"/>
                <a:cs typeface="Times New Roman"/>
              </a:rPr>
              <a:t>(Americas)</a:t>
            </a:r>
            <a:r>
              <a:rPr sz="850" spc="40" dirty="0">
                <a:solidFill>
                  <a:srgbClr val="4D4D4D"/>
                </a:solidFill>
                <a:latin typeface="Times New Roman"/>
                <a:cs typeface="Times New Roman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Times New Roman"/>
                <a:cs typeface="Times New Roman"/>
              </a:rPr>
              <a:t>Inc.</a:t>
            </a:r>
            <a:r>
              <a:rPr sz="850" spc="-15" dirty="0">
                <a:solidFill>
                  <a:srgbClr val="4D4D4D"/>
                </a:solidFill>
                <a:latin typeface="Times New Roman"/>
                <a:cs typeface="Times New Roman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Times New Roman"/>
                <a:cs typeface="Times New Roman"/>
              </a:rPr>
              <a:t>(ii)</a:t>
            </a:r>
            <a:r>
              <a:rPr sz="850" spc="-15" dirty="0">
                <a:solidFill>
                  <a:srgbClr val="4D4D4D"/>
                </a:solidFill>
                <a:latin typeface="Times New Roman"/>
                <a:cs typeface="Times New Roman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Times New Roman"/>
                <a:cs typeface="Times New Roman"/>
              </a:rPr>
              <a:t>(iii)</a:t>
            </a:r>
            <a:endParaRPr sz="85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594141" y="1528465"/>
            <a:ext cx="228981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PO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Box</a:t>
            </a:r>
            <a:r>
              <a:rPr sz="850" spc="1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4D4D4D"/>
                </a:solidFill>
                <a:latin typeface="Arial MT"/>
                <a:cs typeface="Arial MT"/>
              </a:rPr>
              <a:t>J8294,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Jebel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Ali,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Dubai,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United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Arab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 Emirates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93763" y="1965893"/>
            <a:ext cx="2567305" cy="298259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6510" algn="just">
              <a:lnSpc>
                <a:spcPct val="100000"/>
              </a:lnSpc>
              <a:spcBef>
                <a:spcPts val="305"/>
              </a:spcBef>
            </a:pP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30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Millbank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SW1P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4WY</a:t>
            </a:r>
            <a:endParaRPr sz="850">
              <a:latin typeface="Arial MT"/>
              <a:cs typeface="Arial MT"/>
            </a:endParaRPr>
          </a:p>
          <a:p>
            <a:pPr marL="12700" marR="880110" algn="just">
              <a:lnSpc>
                <a:spcPct val="120000"/>
              </a:lnSpc>
            </a:pP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9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18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2700" marR="880110" algn="just">
              <a:lnSpc>
                <a:spcPct val="123500"/>
              </a:lnSpc>
              <a:spcBef>
                <a:spcPts val="10"/>
              </a:spcBef>
            </a:pPr>
            <a:r>
              <a:rPr sz="850" spc="-110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4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10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18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2700" marR="437515" indent="3810">
              <a:lnSpc>
                <a:spcPct val="120000"/>
              </a:lnSpc>
            </a:pP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S8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Morrison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Street,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Edinburgh,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Scotland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EH3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BHP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Crosvenor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2700" marR="880110">
              <a:lnSpc>
                <a:spcPts val="1220"/>
              </a:lnSpc>
              <a:spcBef>
                <a:spcPts val="5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18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18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8415" marR="878840" indent="-6350">
              <a:lnSpc>
                <a:spcPts val="1200"/>
              </a:lnSpc>
              <a:spcBef>
                <a:spcPts val="25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18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P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0</a:t>
            </a:r>
            <a:r>
              <a:rPr sz="850" spc="1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0" dirty="0">
                <a:solidFill>
                  <a:srgbClr val="4D4D4D"/>
                </a:solidFill>
                <a:latin typeface="Arial MT"/>
                <a:cs typeface="Arial MT"/>
              </a:rPr>
              <a:t>Box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4385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Cardiff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CF14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8LH</a:t>
            </a:r>
            <a:endParaRPr sz="850">
              <a:latin typeface="Arial MT"/>
              <a:cs typeface="Arial MT"/>
            </a:endParaRPr>
          </a:p>
          <a:p>
            <a:pPr marL="21590" marR="875665">
              <a:lnSpc>
                <a:spcPts val="1220"/>
              </a:lnSpc>
              <a:spcBef>
                <a:spcPts val="50"/>
              </a:spcBef>
            </a:pP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4D4D4D"/>
                </a:solidFill>
                <a:latin typeface="Arial MT"/>
                <a:cs typeface="Arial MT"/>
              </a:rPr>
              <a:t>SW1X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18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Grosvenor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Place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London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SWt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95" dirty="0">
                <a:solidFill>
                  <a:srgbClr val="4D4D4D"/>
                </a:solidFill>
                <a:latin typeface="Arial MT"/>
                <a:cs typeface="Arial MT"/>
              </a:rPr>
              <a:t>X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7HS</a:t>
            </a:r>
            <a:endParaRPr sz="850">
              <a:latin typeface="Arial MT"/>
              <a:cs typeface="Arial MT"/>
            </a:endParaRPr>
          </a:p>
          <a:p>
            <a:pPr marL="19685" marR="5080" indent="1270">
              <a:lnSpc>
                <a:spcPts val="1220"/>
              </a:lnSpc>
              <a:spcBef>
                <a:spcPts val="10"/>
              </a:spcBef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154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Great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Charles</a:t>
            </a:r>
            <a:r>
              <a:rPr sz="850" spc="8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Street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Queensway,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Birmingham.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B3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3HN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9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Albert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Embankment,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London.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SEI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7SN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110"/>
              </a:spcBef>
            </a:pP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Innovation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Centre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217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Portobello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Sheffield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SI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4DP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598050" y="5262619"/>
            <a:ext cx="3054985" cy="441959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4604" marR="5080" indent="-2540">
              <a:lnSpc>
                <a:spcPct val="103499"/>
              </a:lnSpc>
              <a:spcBef>
                <a:spcPts val="65"/>
              </a:spcBef>
            </a:pP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Wilmington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Trust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60" dirty="0">
                <a:solidFill>
                  <a:srgbClr val="4D4D4D"/>
                </a:solidFill>
                <a:latin typeface="Arial MT"/>
                <a:cs typeface="Arial MT"/>
              </a:rPr>
              <a:t>SP</a:t>
            </a:r>
            <a:r>
              <a:rPr sz="850" spc="8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Services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Inc.,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1105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N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Market</a:t>
            </a:r>
            <a:r>
              <a:rPr sz="850" spc="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Place,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Wilmington, </a:t>
            </a:r>
            <a:r>
              <a:rPr sz="850" spc="-120" dirty="0">
                <a:solidFill>
                  <a:srgbClr val="4D4D4D"/>
                </a:solidFill>
                <a:latin typeface="Arial MT"/>
                <a:cs typeface="Arial MT"/>
              </a:rPr>
              <a:t>DE,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19899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475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N.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14141"/>
                </a:solidFill>
                <a:latin typeface="Arial MT"/>
                <a:cs typeface="Arial MT"/>
              </a:rPr>
              <a:t>Martingale</a:t>
            </a:r>
            <a:r>
              <a:rPr sz="850" spc="-20" dirty="0">
                <a:solidFill>
                  <a:srgbClr val="414141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Road,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Suite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400,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44444"/>
                </a:solidFill>
                <a:latin typeface="Arial MT"/>
                <a:cs typeface="Arial MT"/>
              </a:rPr>
              <a:t>Schaumburg,</a:t>
            </a:r>
            <a:r>
              <a:rPr sz="850" spc="1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IL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60173</a:t>
            </a:r>
            <a:r>
              <a:rPr sz="850" spc="1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USA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42594" y="5869228"/>
            <a:ext cx="8642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20" dirty="0">
                <a:solidFill>
                  <a:srgbClr val="4D4D4D"/>
                </a:solidFill>
                <a:latin typeface="Arial"/>
                <a:cs typeface="Arial"/>
              </a:rPr>
              <a:t>Clossificotion</a:t>
            </a:r>
            <a:r>
              <a:rPr sz="850" i="1" spc="3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4D4D4D"/>
                </a:solidFill>
                <a:latin typeface="Arial"/>
                <a:cs typeface="Arial"/>
              </a:rPr>
              <a:t>hey:</a:t>
            </a:r>
            <a:endParaRPr sz="85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48911" y="5998782"/>
            <a:ext cx="178435" cy="1104900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(ii)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(in)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(v)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(vi)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229"/>
              </a:spcBef>
            </a:pP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(vii)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58529" y="5998782"/>
            <a:ext cx="2613660" cy="1104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216660" indent="-635">
              <a:lnSpc>
                <a:spcPct val="117700"/>
              </a:lnSpc>
              <a:spcBef>
                <a:spcPts val="100"/>
              </a:spcBef>
            </a:pP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Directly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owned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Owned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Group</a:t>
            </a:r>
            <a:endParaRPr sz="850">
              <a:latin typeface="Arial MT"/>
              <a:cs typeface="Arial MT"/>
            </a:endParaRPr>
          </a:p>
          <a:p>
            <a:pPr marL="12700" marR="1831339">
              <a:lnSpc>
                <a:spcPct val="120000"/>
              </a:lnSpc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Ordinary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shares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Ordinary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90" dirty="0">
                <a:solidFill>
                  <a:srgbClr val="4D4D4D"/>
                </a:solidFill>
                <a:latin typeface="Arial MT"/>
                <a:cs typeface="Arial MT"/>
              </a:rPr>
              <a:t>shares</a:t>
            </a:r>
            <a:endParaRPr sz="850">
              <a:latin typeface="Arial MT"/>
              <a:cs typeface="Arial MT"/>
            </a:endParaRPr>
          </a:p>
          <a:p>
            <a:pPr marL="12700" marR="795020" indent="-635">
              <a:lnSpc>
                <a:spcPct val="117700"/>
              </a:lnSpc>
            </a:pP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Cumulative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redeemable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preference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Shares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Non-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cumulative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preference</a:t>
            </a:r>
            <a:r>
              <a:rPr sz="850" spc="7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shares</a:t>
            </a:r>
            <a:endParaRPr sz="850">
              <a:latin typeface="Arial MT"/>
              <a:cs typeface="Arial MT"/>
            </a:endParaRPr>
          </a:p>
          <a:p>
            <a:pPr marL="15240">
              <a:lnSpc>
                <a:spcPct val="100000"/>
              </a:lnSpc>
              <a:spcBef>
                <a:spcPts val="225"/>
              </a:spcBef>
            </a:pP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Currently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in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liquidation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via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Members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Voluntary</a:t>
            </a:r>
            <a:r>
              <a:rPr sz="850" spc="2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Liquidation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50008" y="7256200"/>
            <a:ext cx="379984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Unless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indicated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otherwise,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subsidiary</a:t>
            </a:r>
            <a:r>
              <a:rPr sz="850" spc="4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undertakings</a:t>
            </a:r>
            <a:r>
              <a:rPr sz="850" spc="6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4D4D4D"/>
                </a:solidFill>
                <a:latin typeface="Arial MT"/>
                <a:cs typeface="Arial MT"/>
              </a:rPr>
              <a:t>are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wholly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owned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within</a:t>
            </a:r>
            <a:r>
              <a:rPr sz="850" spc="6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the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Group.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55605" y="7945113"/>
            <a:ext cx="2007235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Air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Products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Llanwern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(509¢)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(ii)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(JO)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752918" y="8243847"/>
            <a:ext cx="2028189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Texturing</a:t>
            </a:r>
            <a:r>
              <a:rPr sz="850" spc="2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Technology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(S0'X•)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-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4D4D4D"/>
                </a:solidFill>
                <a:latin typeface="Arial MT"/>
                <a:cs typeface="Arial MT"/>
              </a:rPr>
              <a:t>(iii)</a:t>
            </a:r>
            <a:r>
              <a:rPr sz="850" spc="-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35" dirty="0">
                <a:solidFill>
                  <a:srgbClr val="4D4D4D"/>
                </a:solidFill>
                <a:latin typeface="Arial MT"/>
                <a:cs typeface="Arial MT"/>
              </a:rPr>
              <a:t>(JO)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50008" y="8472468"/>
            <a:ext cx="1595120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spc="-75" dirty="0">
                <a:solidFill>
                  <a:srgbClr val="444444"/>
                </a:solidFill>
                <a:latin typeface="Arial MT"/>
                <a:cs typeface="Arial MT"/>
              </a:rPr>
              <a:t>Ravenscraig</a:t>
            </a:r>
            <a:r>
              <a:rPr sz="850" spc="20" dirty="0">
                <a:solidFill>
                  <a:srgbClr val="444444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Limited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4D4D4D"/>
                </a:solidFill>
                <a:latin typeface="Arial MT"/>
                <a:cs typeface="Arial MT"/>
              </a:rPr>
              <a:t>(339a)</a:t>
            </a:r>
            <a:r>
              <a:rPr sz="850" spc="5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r>
              <a:rPr sz="850" spc="3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(ii)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(JV}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748638" y="7529023"/>
            <a:ext cx="5897245" cy="513715"/>
          </a:xfrm>
          <a:prstGeom prst="rect">
            <a:avLst/>
          </a:prstGeom>
        </p:spPr>
        <p:txBody>
          <a:bodyPr vert="horz" wrap="square" lIns="0" tIns="4762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375"/>
              </a:spcBef>
              <a:tabLst>
                <a:tab pos="5867400" algn="l"/>
              </a:tabLst>
            </a:pPr>
            <a:r>
              <a:rPr sz="850" u="sng" spc="-10" dirty="0">
                <a:solidFill>
                  <a:srgbClr val="116EB8"/>
                </a:solidFill>
                <a:uFill>
                  <a:solidFill>
                    <a:srgbClr val="0F6BB8"/>
                  </a:solidFill>
                </a:uFill>
                <a:latin typeface="Arial MT"/>
                <a:cs typeface="Arial MT"/>
              </a:rPr>
              <a:t>Joint</a:t>
            </a:r>
            <a:r>
              <a:rPr sz="850" u="sng" spc="-15" dirty="0">
                <a:solidFill>
                  <a:srgbClr val="116EB8"/>
                </a:solidFill>
                <a:uFill>
                  <a:solidFill>
                    <a:srgbClr val="0F6BB8"/>
                  </a:solidFill>
                </a:uFill>
                <a:latin typeface="Arial MT"/>
                <a:cs typeface="Arial MT"/>
              </a:rPr>
              <a:t> </a:t>
            </a:r>
            <a:r>
              <a:rPr sz="850" u="sng" spc="-10" dirty="0">
                <a:solidFill>
                  <a:srgbClr val="116EB8"/>
                </a:solidFill>
                <a:uFill>
                  <a:solidFill>
                    <a:srgbClr val="0F6BB8"/>
                  </a:solidFill>
                </a:uFill>
                <a:latin typeface="Arial MT"/>
                <a:cs typeface="Arial MT"/>
              </a:rPr>
              <a:t>arrangements</a:t>
            </a:r>
            <a:r>
              <a:rPr sz="850" u="sng" dirty="0">
                <a:solidFill>
                  <a:srgbClr val="116EB8"/>
                </a:solidFill>
                <a:uFill>
                  <a:solidFill>
                    <a:srgbClr val="0F6BB8"/>
                  </a:solidFill>
                </a:uFill>
                <a:latin typeface="Arial MT"/>
                <a:cs typeface="Arial MT"/>
              </a:rPr>
              <a:t>	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75"/>
              </a:spcBef>
            </a:pPr>
            <a:r>
              <a:rPr sz="850" b="1" i="1" spc="-55" dirty="0">
                <a:solidFill>
                  <a:srgbClr val="4D4D4D"/>
                </a:solidFill>
                <a:latin typeface="Arial"/>
                <a:cs typeface="Arial"/>
              </a:rPr>
              <a:t>United</a:t>
            </a:r>
            <a:r>
              <a:rPr sz="850" b="1" i="1" spc="2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850" b="1" i="1" spc="-130" dirty="0">
                <a:solidFill>
                  <a:srgbClr val="4D4D4D"/>
                </a:solidFill>
                <a:latin typeface="Arial"/>
                <a:cs typeface="Arial"/>
              </a:rPr>
              <a:t>Kia</a:t>
            </a:r>
            <a:r>
              <a:rPr sz="850" b="1" i="1" spc="20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850" b="1" i="1" spc="-20" dirty="0">
                <a:solidFill>
                  <a:srgbClr val="4D4D4D"/>
                </a:solidFill>
                <a:latin typeface="Arial"/>
                <a:cs typeface="Arial"/>
              </a:rPr>
              <a:t>gdom</a:t>
            </a:r>
            <a:endParaRPr sz="850">
              <a:latin typeface="Arial"/>
              <a:cs typeface="Arial"/>
            </a:endParaRPr>
          </a:p>
          <a:p>
            <a:pPr marR="26034" algn="r">
              <a:lnSpc>
                <a:spcPct val="100000"/>
              </a:lnSpc>
              <a:spcBef>
                <a:spcPts val="229"/>
              </a:spcBef>
            </a:pPr>
            <a:r>
              <a:rPr sz="1275" spc="-89" baseline="3267" dirty="0">
                <a:solidFill>
                  <a:srgbClr val="525252"/>
                </a:solidFill>
                <a:latin typeface="Arial MT"/>
                <a:cs typeface="Arial MT"/>
              </a:rPr>
              <a:t>Hersham</a:t>
            </a:r>
            <a:r>
              <a:rPr sz="1275" spc="52" baseline="3267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89" baseline="3267" dirty="0">
                <a:solidFill>
                  <a:srgbClr val="525252"/>
                </a:solidFill>
                <a:latin typeface="Arial MT"/>
                <a:cs typeface="Arial MT"/>
              </a:rPr>
              <a:t>Place</a:t>
            </a:r>
            <a:r>
              <a:rPr sz="1275" spc="7" baseline="3267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67" baseline="3267" dirty="0">
                <a:solidFill>
                  <a:srgbClr val="525252"/>
                </a:solidFill>
                <a:latin typeface="Arial MT"/>
                <a:cs typeface="Arial MT"/>
              </a:rPr>
              <a:t>Technology</a:t>
            </a:r>
            <a:r>
              <a:rPr sz="1275" spc="104" baseline="3267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37" baseline="3267" dirty="0">
                <a:solidFill>
                  <a:srgbClr val="525252"/>
                </a:solidFill>
                <a:latin typeface="Arial MT"/>
                <a:cs typeface="Arial MT"/>
              </a:rPr>
              <a:t>Par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k</a:t>
            </a:r>
            <a:r>
              <a:rPr sz="85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75" baseline="3267" dirty="0">
                <a:solidFill>
                  <a:srgbClr val="525252"/>
                </a:solidFill>
                <a:latin typeface="Arial MT"/>
                <a:cs typeface="Arial MT"/>
              </a:rPr>
              <a:t>Molesey</a:t>
            </a:r>
            <a:r>
              <a:rPr sz="1275" spc="75" baseline="3267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89" baseline="3267" dirty="0">
                <a:solidFill>
                  <a:srgbClr val="525252"/>
                </a:solidFill>
                <a:latin typeface="Arial MT"/>
                <a:cs typeface="Arial MT"/>
              </a:rPr>
              <a:t>Road.</a:t>
            </a:r>
            <a:r>
              <a:rPr sz="1275" spc="60" baseline="3267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44" baseline="3267" dirty="0">
                <a:solidFill>
                  <a:srgbClr val="525252"/>
                </a:solidFill>
                <a:latin typeface="Arial MT"/>
                <a:cs typeface="Arial MT"/>
              </a:rPr>
              <a:t>Walton</a:t>
            </a:r>
            <a:r>
              <a:rPr sz="1275" spc="30" baseline="3267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15" baseline="3267" dirty="0">
                <a:solidFill>
                  <a:srgbClr val="525252"/>
                </a:solidFill>
                <a:latin typeface="Arial MT"/>
                <a:cs typeface="Arial MT"/>
              </a:rPr>
              <a:t>On</a:t>
            </a:r>
            <a:r>
              <a:rPr sz="1275" spc="44" baseline="3267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1275" spc="-15" baseline="3267" dirty="0">
                <a:solidFill>
                  <a:srgbClr val="525252"/>
                </a:solidFill>
                <a:latin typeface="Arial MT"/>
                <a:cs typeface="Arial MT"/>
              </a:rPr>
              <a:t>Thames,</a:t>
            </a:r>
            <a:endParaRPr sz="1275" baseline="3267">
              <a:latin typeface="Arial MT"/>
              <a:cs typeface="Arial MT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48690" y="8640123"/>
            <a:ext cx="861694" cy="155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50" i="1" spc="-25" dirty="0">
                <a:solidFill>
                  <a:srgbClr val="4D4D4D"/>
                </a:solidFill>
                <a:latin typeface="Arial"/>
                <a:cs typeface="Arial"/>
              </a:rPr>
              <a:t>Closslficatlon</a:t>
            </a:r>
            <a:r>
              <a:rPr sz="850" i="1" spc="75" dirty="0">
                <a:solidFill>
                  <a:srgbClr val="4D4D4D"/>
                </a:solidFill>
                <a:latin typeface="Arial"/>
                <a:cs typeface="Arial"/>
              </a:rPr>
              <a:t> </a:t>
            </a:r>
            <a:r>
              <a:rPr sz="850" i="1" spc="-20" dirty="0">
                <a:solidFill>
                  <a:srgbClr val="4D4D4D"/>
                </a:solidFill>
                <a:latin typeface="Arial"/>
                <a:cs typeface="Arial"/>
              </a:rPr>
              <a:t>hey:</a:t>
            </a:r>
            <a:endParaRPr sz="85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51959" y="8766629"/>
            <a:ext cx="191135" cy="95567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850" spc="-25" dirty="0">
                <a:solidFill>
                  <a:srgbClr val="4D4D4D"/>
                </a:solidFill>
                <a:latin typeface="Arial MT"/>
                <a:cs typeface="Arial MT"/>
              </a:rPr>
              <a:t>(i)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00"/>
              </a:spcBef>
            </a:pPr>
            <a:r>
              <a:rPr sz="850" spc="-20" dirty="0">
                <a:solidFill>
                  <a:srgbClr val="575757"/>
                </a:solidFill>
                <a:latin typeface="Arial MT"/>
                <a:cs typeface="Arial MT"/>
              </a:rPr>
              <a:t>(ii)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850" spc="-10" dirty="0">
                <a:solidFill>
                  <a:srgbClr val="575757"/>
                </a:solidFill>
                <a:latin typeface="Arial MT"/>
                <a:cs typeface="Arial MT"/>
              </a:rPr>
              <a:t>(iii)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850" spc="-20" dirty="0">
                <a:solidFill>
                  <a:srgbClr val="575757"/>
                </a:solidFill>
                <a:latin typeface="Arial MT"/>
                <a:cs typeface="Arial MT"/>
              </a:rPr>
              <a:t>(iv)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229"/>
              </a:spcBef>
            </a:pPr>
            <a:r>
              <a:rPr sz="850" spc="-60" dirty="0">
                <a:solidFill>
                  <a:srgbClr val="575757"/>
                </a:solidFill>
                <a:latin typeface="Arial MT"/>
                <a:cs typeface="Arial MT"/>
              </a:rPr>
              <a:t>(JV}</a:t>
            </a:r>
            <a:endParaRPr sz="8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z="850" spc="-85" dirty="0">
                <a:solidFill>
                  <a:srgbClr val="575757"/>
                </a:solidFill>
                <a:latin typeface="Arial MT"/>
                <a:cs typeface="Arial MT"/>
              </a:rPr>
              <a:t>(JO)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1161736" y="8766629"/>
            <a:ext cx="1062990" cy="9556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118800"/>
              </a:lnSpc>
              <a:spcBef>
                <a:spcPts val="110"/>
              </a:spcBef>
            </a:pPr>
            <a:r>
              <a:rPr sz="850" spc="-70" dirty="0">
                <a:solidFill>
                  <a:srgbClr val="4D4D4D"/>
                </a:solidFill>
                <a:latin typeface="Arial MT"/>
                <a:cs typeface="Arial MT"/>
              </a:rPr>
              <a:t>Owned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20" dirty="0">
                <a:solidFill>
                  <a:srgbClr val="4D4D4D"/>
                </a:solidFill>
                <a:latin typeface="Arial MT"/>
                <a:cs typeface="Arial MT"/>
              </a:rPr>
              <a:t>by</a:t>
            </a:r>
            <a:r>
              <a:rPr sz="850" spc="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4D4D4D"/>
                </a:solidFill>
                <a:latin typeface="Arial MT"/>
                <a:cs typeface="Arial MT"/>
              </a:rPr>
              <a:t>the</a:t>
            </a:r>
            <a:r>
              <a:rPr sz="850" spc="-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Company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Ordinary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 shares </a:t>
            </a:r>
            <a:r>
              <a:rPr sz="850" spc="-45" dirty="0">
                <a:solidFill>
                  <a:srgbClr val="4D4D4D"/>
                </a:solidFill>
                <a:latin typeface="Arial MT"/>
                <a:cs typeface="Arial MT"/>
              </a:rPr>
              <a:t>Ordinary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30" dirty="0">
                <a:solidFill>
                  <a:srgbClr val="4D4D4D"/>
                </a:solidFill>
                <a:latin typeface="Arial MT"/>
                <a:cs typeface="Arial MT"/>
              </a:rPr>
              <a:t>A</a:t>
            </a:r>
            <a:r>
              <a:rPr sz="850" spc="1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shares</a:t>
            </a:r>
            <a:endParaRPr sz="850">
              <a:latin typeface="Arial MT"/>
              <a:cs typeface="Arial MT"/>
            </a:endParaRPr>
          </a:p>
          <a:p>
            <a:pPr marL="14604" marR="238760" indent="635">
              <a:lnSpc>
                <a:spcPts val="1250"/>
              </a:lnSpc>
              <a:spcBef>
                <a:spcPts val="55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Sold</a:t>
            </a:r>
            <a:r>
              <a:rPr sz="850" spc="-40" dirty="0">
                <a:solidFill>
                  <a:srgbClr val="4D4D4D"/>
                </a:solidFill>
                <a:latin typeface="Arial MT"/>
                <a:cs typeface="Arial MT"/>
              </a:rPr>
              <a:t> post</a:t>
            </a:r>
            <a:r>
              <a:rPr sz="850" spc="4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4D4D4D"/>
                </a:solidFill>
                <a:latin typeface="Arial MT"/>
                <a:cs typeface="Arial MT"/>
              </a:rPr>
              <a:t>year</a:t>
            </a:r>
            <a:r>
              <a:rPr sz="85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end</a:t>
            </a:r>
            <a:r>
              <a:rPr sz="850" spc="500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4D4D4D"/>
                </a:solidFill>
                <a:latin typeface="Arial MT"/>
                <a:cs typeface="Arial MT"/>
              </a:rPr>
              <a:t>Joint</a:t>
            </a:r>
            <a:r>
              <a:rPr sz="850" spc="1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venture</a:t>
            </a:r>
            <a:endParaRPr sz="850">
              <a:latin typeface="Arial MT"/>
              <a:cs typeface="Arial MT"/>
            </a:endParaRPr>
          </a:p>
          <a:p>
            <a:pPr marL="14604">
              <a:lnSpc>
                <a:spcPct val="100000"/>
              </a:lnSpc>
              <a:spcBef>
                <a:spcPts val="100"/>
              </a:spcBef>
            </a:pPr>
            <a:r>
              <a:rPr sz="850" spc="-60" dirty="0">
                <a:solidFill>
                  <a:srgbClr val="4D4D4D"/>
                </a:solidFill>
                <a:latin typeface="Arial MT"/>
                <a:cs typeface="Arial MT"/>
              </a:rPr>
              <a:t>Joint</a:t>
            </a:r>
            <a:r>
              <a:rPr sz="850" spc="35" dirty="0">
                <a:solidFill>
                  <a:srgbClr val="4D4D4D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4D4D4D"/>
                </a:solidFill>
                <a:latin typeface="Arial MT"/>
                <a:cs typeface="Arial MT"/>
              </a:rPr>
              <a:t>Operation</a:t>
            </a:r>
            <a:endParaRPr sz="850">
              <a:latin typeface="Arial MT"/>
              <a:cs typeface="Arial MT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532879" y="7983216"/>
            <a:ext cx="3035300" cy="64770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305"/>
              </a:spcBef>
            </a:pP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Surrey,</a:t>
            </a:r>
            <a:r>
              <a:rPr sz="850" spc="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14" dirty="0">
                <a:solidFill>
                  <a:srgbClr val="525252"/>
                </a:solidFill>
                <a:latin typeface="Arial MT"/>
                <a:cs typeface="Arial MT"/>
              </a:rPr>
              <a:t>KT12</a:t>
            </a:r>
            <a:r>
              <a:rPr sz="850" spc="7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4RZ</a:t>
            </a:r>
            <a:endParaRPr sz="850">
              <a:latin typeface="Arial MT"/>
              <a:cs typeface="Arial MT"/>
            </a:endParaRPr>
          </a:p>
          <a:p>
            <a:pPr marL="15875">
              <a:lnSpc>
                <a:spcPct val="100000"/>
              </a:lnSpc>
              <a:spcBef>
                <a:spcPts val="200"/>
              </a:spcBef>
            </a:pPr>
            <a:r>
              <a:rPr sz="850" spc="-125" dirty="0">
                <a:solidFill>
                  <a:srgbClr val="525252"/>
                </a:solidFill>
                <a:latin typeface="Arial MT"/>
                <a:cs typeface="Arial MT"/>
              </a:rPr>
              <a:t>PO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Box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5" dirty="0">
                <a:solidFill>
                  <a:srgbClr val="525252"/>
                </a:solidFill>
                <a:latin typeface="Arial MT"/>
                <a:cs typeface="Arial MT"/>
              </a:rPr>
              <a:t>22,</a:t>
            </a:r>
            <a:r>
              <a:rPr sz="850" spc="-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Texturing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Technology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Ltd,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5" dirty="0">
                <a:solidFill>
                  <a:srgbClr val="525252"/>
                </a:solidFill>
                <a:latin typeface="Arial MT"/>
                <a:cs typeface="Arial MT"/>
              </a:rPr>
              <a:t>Central</a:t>
            </a:r>
            <a:r>
              <a:rPr sz="850" spc="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" dirty="0">
                <a:solidFill>
                  <a:srgbClr val="525252"/>
                </a:solidFill>
                <a:latin typeface="Arial MT"/>
                <a:cs typeface="Arial MT"/>
              </a:rPr>
              <a:t>Road,</a:t>
            </a:r>
            <a:endParaRPr sz="850">
              <a:latin typeface="Arial MT"/>
              <a:cs typeface="Arial MT"/>
            </a:endParaRPr>
          </a:p>
          <a:p>
            <a:pPr marL="28575" marR="5080" indent="-16510">
              <a:lnSpc>
                <a:spcPct val="117700"/>
              </a:lnSpc>
              <a:spcBef>
                <a:spcPts val="50"/>
              </a:spcBef>
            </a:pP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Tata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Steel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Site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75" dirty="0">
                <a:solidFill>
                  <a:srgbClr val="525252"/>
                </a:solidFill>
                <a:latin typeface="Arial MT"/>
                <a:cs typeface="Arial MT"/>
              </a:rPr>
              <a:t>Margam,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0" dirty="0">
                <a:solidFill>
                  <a:srgbClr val="525252"/>
                </a:solidFill>
                <a:latin typeface="Arial MT"/>
                <a:cs typeface="Arial MT"/>
              </a:rPr>
              <a:t>Port</a:t>
            </a:r>
            <a:r>
              <a:rPr sz="850" spc="4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Talbot,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80" dirty="0">
                <a:solidFill>
                  <a:srgbClr val="525252"/>
                </a:solidFill>
                <a:latin typeface="Arial MT"/>
                <a:cs typeface="Arial MT"/>
              </a:rPr>
              <a:t>West</a:t>
            </a:r>
            <a:r>
              <a:rPr sz="850" spc="-2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Glamorgan,</a:t>
            </a:r>
            <a:r>
              <a:rPr sz="850" spc="7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95" dirty="0">
                <a:solidFill>
                  <a:srgbClr val="525252"/>
                </a:solidFill>
                <a:latin typeface="Arial MT"/>
                <a:cs typeface="Arial MT"/>
              </a:rPr>
              <a:t>Wales,</a:t>
            </a:r>
            <a:r>
              <a:rPr sz="850" spc="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05" dirty="0">
                <a:solidFill>
                  <a:srgbClr val="525252"/>
                </a:solidFill>
                <a:latin typeface="Arial MT"/>
                <a:cs typeface="Arial MT"/>
              </a:rPr>
              <a:t>SA13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30" dirty="0">
                <a:solidFill>
                  <a:srgbClr val="525252"/>
                </a:solidFill>
                <a:latin typeface="Arial MT"/>
                <a:cs typeface="Arial MT"/>
              </a:rPr>
              <a:t>2YJ </a:t>
            </a:r>
            <a:r>
              <a:rPr sz="850" spc="-125" dirty="0">
                <a:solidFill>
                  <a:srgbClr val="525252"/>
                </a:solidFill>
                <a:latin typeface="Arial MT"/>
                <a:cs typeface="Arial MT"/>
              </a:rPr>
              <a:t>S8</a:t>
            </a:r>
            <a:r>
              <a:rPr sz="850" spc="-1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45" dirty="0">
                <a:solidFill>
                  <a:srgbClr val="525252"/>
                </a:solidFill>
                <a:latin typeface="Arial MT"/>
                <a:cs typeface="Arial MT"/>
              </a:rPr>
              <a:t>Morrison</a:t>
            </a:r>
            <a:r>
              <a:rPr sz="850" spc="3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55" dirty="0">
                <a:solidFill>
                  <a:srgbClr val="525252"/>
                </a:solidFill>
                <a:latin typeface="Arial MT"/>
                <a:cs typeface="Arial MT"/>
              </a:rPr>
              <a:t>Street,</a:t>
            </a:r>
            <a:r>
              <a:rPr sz="850" spc="35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363636"/>
                </a:solidFill>
                <a:latin typeface="Arial MT"/>
                <a:cs typeface="Arial MT"/>
              </a:rPr>
              <a:t>Edinburgh.</a:t>
            </a:r>
            <a:r>
              <a:rPr sz="850" spc="-15" dirty="0">
                <a:solidFill>
                  <a:srgbClr val="363636"/>
                </a:solidFill>
                <a:latin typeface="Arial MT"/>
                <a:cs typeface="Arial MT"/>
              </a:rPr>
              <a:t> </a:t>
            </a:r>
            <a:r>
              <a:rPr sz="850" spc="-60" dirty="0">
                <a:solidFill>
                  <a:srgbClr val="525252"/>
                </a:solidFill>
                <a:latin typeface="Arial MT"/>
                <a:cs typeface="Arial MT"/>
              </a:rPr>
              <a:t>Scotland</a:t>
            </a:r>
            <a:r>
              <a:rPr sz="850" spc="5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125" dirty="0">
                <a:solidFill>
                  <a:srgbClr val="525252"/>
                </a:solidFill>
                <a:latin typeface="Arial MT"/>
                <a:cs typeface="Arial MT"/>
              </a:rPr>
              <a:t>EH3</a:t>
            </a:r>
            <a:r>
              <a:rPr sz="850" spc="10" dirty="0">
                <a:solidFill>
                  <a:srgbClr val="525252"/>
                </a:solidFill>
                <a:latin typeface="Arial MT"/>
                <a:cs typeface="Arial MT"/>
              </a:rPr>
              <a:t> </a:t>
            </a:r>
            <a:r>
              <a:rPr sz="850" spc="-25" dirty="0">
                <a:solidFill>
                  <a:srgbClr val="525252"/>
                </a:solidFill>
                <a:latin typeface="Arial MT"/>
                <a:cs typeface="Arial MT"/>
              </a:rPr>
              <a:t>8BP</a:t>
            </a:r>
            <a:endParaRPr sz="8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10"/>
            <a:ext cx="7562088" cy="1065136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58800" y="6683730"/>
            <a:ext cx="1155065" cy="13106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06045">
              <a:lnSpc>
                <a:spcPct val="131300"/>
              </a:lnSpc>
              <a:spcBef>
                <a:spcPts val="95"/>
              </a:spcBef>
            </a:pPr>
            <a:r>
              <a:rPr sz="800" b="1" dirty="0">
                <a:solidFill>
                  <a:srgbClr val="FFFFFF"/>
                </a:solidFill>
                <a:latin typeface="Segoe UI"/>
                <a:cs typeface="Segoe UI"/>
              </a:rPr>
              <a:t>Tata</a:t>
            </a:r>
            <a:r>
              <a:rPr sz="800" b="1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b="1" dirty="0">
                <a:solidFill>
                  <a:srgbClr val="FFFFFF"/>
                </a:solidFill>
                <a:latin typeface="Segoe UI"/>
                <a:cs typeface="Segoe UI"/>
              </a:rPr>
              <a:t>Steel</a:t>
            </a:r>
            <a:r>
              <a:rPr sz="800" b="1" spc="-1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b="1" dirty="0">
                <a:solidFill>
                  <a:srgbClr val="FFFFFF"/>
                </a:solidFill>
                <a:latin typeface="Segoe UI"/>
                <a:cs typeface="Segoe UI"/>
              </a:rPr>
              <a:t>UK</a:t>
            </a:r>
            <a:r>
              <a:rPr sz="800" b="1" spc="-10" dirty="0">
                <a:solidFill>
                  <a:srgbClr val="FFFFFF"/>
                </a:solidFill>
                <a:latin typeface="Segoe UI"/>
                <a:cs typeface="Segoe UI"/>
              </a:rPr>
              <a:t> Limited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18</a:t>
            </a:r>
            <a:r>
              <a:rPr sz="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Grosvenor</a:t>
            </a:r>
            <a:r>
              <a:rPr sz="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Segoe UI"/>
                <a:cs typeface="Segoe UI"/>
              </a:rPr>
              <a:t>Place London</a:t>
            </a:r>
            <a:endParaRPr sz="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SW1X</a:t>
            </a:r>
            <a:r>
              <a:rPr sz="800" spc="-25" dirty="0">
                <a:solidFill>
                  <a:srgbClr val="FFFFFF"/>
                </a:solidFill>
                <a:latin typeface="Segoe UI"/>
                <a:cs typeface="Segoe UI"/>
              </a:rPr>
              <a:t> 7HS</a:t>
            </a:r>
            <a:endParaRPr sz="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United</a:t>
            </a:r>
            <a:r>
              <a:rPr sz="800" spc="-10" dirty="0">
                <a:solidFill>
                  <a:srgbClr val="FFFFFF"/>
                </a:solidFill>
                <a:latin typeface="Segoe UI"/>
                <a:cs typeface="Segoe UI"/>
              </a:rPr>
              <a:t> Kingdom</a:t>
            </a:r>
            <a:endParaRPr sz="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T</a:t>
            </a:r>
            <a:r>
              <a:rPr sz="8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+44</a:t>
            </a:r>
            <a:r>
              <a:rPr sz="8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(0)20</a:t>
            </a:r>
            <a:r>
              <a:rPr sz="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7717</a:t>
            </a:r>
            <a:r>
              <a:rPr sz="8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Segoe UI"/>
                <a:cs typeface="Segoe UI"/>
              </a:rPr>
              <a:t>4444</a:t>
            </a:r>
            <a:endParaRPr sz="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F</a:t>
            </a:r>
            <a:r>
              <a:rPr sz="8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+44</a:t>
            </a:r>
            <a:r>
              <a:rPr sz="8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(0)20</a:t>
            </a:r>
            <a:r>
              <a:rPr sz="8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7717</a:t>
            </a:r>
            <a:r>
              <a:rPr sz="8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spc="-20" dirty="0">
                <a:solidFill>
                  <a:srgbClr val="FFFFFF"/>
                </a:solidFill>
                <a:latin typeface="Segoe UI"/>
                <a:cs typeface="Segoe UI"/>
              </a:rPr>
              <a:t>4455</a:t>
            </a:r>
            <a:endParaRPr sz="800">
              <a:latin typeface="Segoe UI"/>
              <a:cs typeface="Segoe UI"/>
            </a:endParaRPr>
          </a:p>
          <a:p>
            <a:pPr marL="12700">
              <a:lnSpc>
                <a:spcPct val="100000"/>
              </a:lnSpc>
              <a:spcBef>
                <a:spcPts val="310"/>
              </a:spcBef>
            </a:pP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Registered</a:t>
            </a:r>
            <a:r>
              <a:rPr sz="800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dirty="0">
                <a:solidFill>
                  <a:srgbClr val="FFFFFF"/>
                </a:solidFill>
                <a:latin typeface="Segoe UI"/>
                <a:cs typeface="Segoe UI"/>
              </a:rPr>
              <a:t>No:</a:t>
            </a:r>
            <a:r>
              <a:rPr sz="800" spc="-2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800" spc="-10" dirty="0">
                <a:solidFill>
                  <a:srgbClr val="FFFFFF"/>
                </a:solidFill>
                <a:latin typeface="Segoe UI"/>
                <a:cs typeface="Segoe UI"/>
              </a:rPr>
              <a:t>02280000</a:t>
            </a:r>
            <a:endParaRPr sz="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05838" y="3337940"/>
            <a:ext cx="4544060" cy="2032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620" algn="ctr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 MT"/>
                <a:cs typeface="Arial MT"/>
              </a:rPr>
              <a:t>Darrell </a:t>
            </a:r>
            <a:r>
              <a:rPr sz="1200" spc="-10" dirty="0">
                <a:latin typeface="Arial MT"/>
                <a:cs typeface="Arial MT"/>
              </a:rPr>
              <a:t>Byrne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200">
              <a:latin typeface="Arial MT"/>
              <a:cs typeface="Arial MT"/>
            </a:endParaRPr>
          </a:p>
          <a:p>
            <a:pPr marL="5715" algn="ctr">
              <a:lnSpc>
                <a:spcPct val="100000"/>
              </a:lnSpc>
            </a:pPr>
            <a:r>
              <a:rPr sz="1200" spc="-10" dirty="0">
                <a:latin typeface="Arial MT"/>
                <a:cs typeface="Arial MT"/>
              </a:rPr>
              <a:t>2420160</a:t>
            </a:r>
            <a:endParaRPr sz="1200">
              <a:latin typeface="Arial MT"/>
              <a:cs typeface="Arial MT"/>
            </a:endParaRPr>
          </a:p>
          <a:p>
            <a:pPr marL="12700" marR="5080" algn="ctr">
              <a:lnSpc>
                <a:spcPts val="2880"/>
              </a:lnSpc>
              <a:spcBef>
                <a:spcPts val="315"/>
              </a:spcBef>
            </a:pPr>
            <a:r>
              <a:rPr sz="1200" dirty="0">
                <a:latin typeface="Arial MT"/>
                <a:cs typeface="Arial MT"/>
              </a:rPr>
              <a:t>Degree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Apprenticeship</a:t>
            </a:r>
            <a:r>
              <a:rPr sz="1200" spc="-3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in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Logistics</a:t>
            </a:r>
            <a:r>
              <a:rPr sz="1200" spc="-35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and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Supply</a:t>
            </a:r>
            <a:r>
              <a:rPr sz="1200" spc="-10" dirty="0">
                <a:latin typeface="Arial MT"/>
                <a:cs typeface="Arial MT"/>
              </a:rPr>
              <a:t> </a:t>
            </a:r>
            <a:r>
              <a:rPr sz="1200" dirty="0">
                <a:latin typeface="Arial MT"/>
                <a:cs typeface="Arial MT"/>
              </a:rPr>
              <a:t>Chain</a:t>
            </a:r>
            <a:r>
              <a:rPr sz="1200" spc="-30" dirty="0">
                <a:latin typeface="Arial MT"/>
                <a:cs typeface="Arial MT"/>
              </a:rPr>
              <a:t> </a:t>
            </a:r>
            <a:r>
              <a:rPr sz="1200" spc="-10" dirty="0">
                <a:latin typeface="Arial MT"/>
                <a:cs typeface="Arial MT"/>
              </a:rPr>
              <a:t>Management </a:t>
            </a:r>
            <a:r>
              <a:rPr sz="1200" dirty="0">
                <a:latin typeface="Arial MT"/>
                <a:cs typeface="Arial MT"/>
              </a:rPr>
              <a:t>Finance</a:t>
            </a:r>
            <a:r>
              <a:rPr sz="1200" spc="-15" dirty="0">
                <a:latin typeface="Arial MT"/>
                <a:cs typeface="Arial MT"/>
              </a:rPr>
              <a:t> </a:t>
            </a:r>
            <a:r>
              <a:rPr sz="1200" spc="-10" dirty="0">
                <a:latin typeface="Arial MT"/>
                <a:cs typeface="Arial MT"/>
              </a:rPr>
              <a:t>Management</a:t>
            </a:r>
            <a:endParaRPr sz="1200">
              <a:latin typeface="Arial MT"/>
              <a:cs typeface="Arial MT"/>
            </a:endParaRPr>
          </a:p>
          <a:p>
            <a:pPr marL="1905" algn="ctr">
              <a:lnSpc>
                <a:spcPct val="100000"/>
              </a:lnSpc>
              <a:spcBef>
                <a:spcPts val="1080"/>
              </a:spcBef>
            </a:pPr>
            <a:r>
              <a:rPr sz="1200" dirty="0">
                <a:latin typeface="Arial MT"/>
                <a:cs typeface="Arial MT"/>
              </a:rPr>
              <a:t>ACMA</a:t>
            </a:r>
            <a:r>
              <a:rPr sz="1200" spc="-40" dirty="0">
                <a:latin typeface="Arial MT"/>
                <a:cs typeface="Arial MT"/>
              </a:rPr>
              <a:t> </a:t>
            </a:r>
            <a:r>
              <a:rPr sz="1200" spc="-20" dirty="0">
                <a:latin typeface="Arial MT"/>
                <a:cs typeface="Arial MT"/>
              </a:rPr>
              <a:t>4017</a:t>
            </a:r>
            <a:endParaRPr sz="12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200">
              <a:latin typeface="Arial MT"/>
              <a:cs typeface="Arial MT"/>
            </a:endParaRPr>
          </a:p>
          <a:p>
            <a:pPr marL="7620" algn="ctr">
              <a:lnSpc>
                <a:spcPct val="100000"/>
              </a:lnSpc>
            </a:pPr>
            <a:r>
              <a:rPr sz="1200" spc="-10" dirty="0">
                <a:latin typeface="Arial MT"/>
                <a:cs typeface="Arial MT"/>
              </a:rPr>
              <a:t>25/02/2025</a:t>
            </a:r>
            <a:endParaRPr sz="1200">
              <a:latin typeface="Arial MT"/>
              <a:cs typeface="Arial MT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14400" y="914399"/>
            <a:ext cx="5730875" cy="198755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244</a:t>
            </a:fld>
            <a:endParaRPr spc="-25" dirty="0"/>
          </a:p>
        </p:txBody>
      </p:sp>
    </p:spTree>
  </p:cSld>
  <p:clrMapOvr>
    <a:masterClrMapping/>
  </p:clrMapOvr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245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92810"/>
            <a:ext cx="5528945" cy="8413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Part</a:t>
            </a:r>
            <a:r>
              <a:rPr sz="1000" spc="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50" dirty="0">
                <a:solidFill>
                  <a:srgbClr val="4471C4"/>
                </a:solidFill>
                <a:latin typeface="Arial MT"/>
                <a:cs typeface="Arial MT"/>
              </a:rPr>
              <a:t>B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Question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50" dirty="0">
                <a:solidFill>
                  <a:srgbClr val="4471C4"/>
                </a:solidFill>
                <a:latin typeface="Arial"/>
                <a:cs typeface="Arial"/>
              </a:rPr>
              <a:t>1</a:t>
            </a:r>
            <a:endParaRPr sz="1000">
              <a:latin typeface="Arial"/>
              <a:cs typeface="Arial"/>
            </a:endParaRPr>
          </a:p>
          <a:p>
            <a:pPr marL="698500" marR="5080" indent="-228600">
              <a:lnSpc>
                <a:spcPts val="1150"/>
              </a:lnSpc>
              <a:spcBef>
                <a:spcPts val="919"/>
              </a:spcBef>
              <a:tabLst>
                <a:tab pos="698500" algn="l"/>
              </a:tabLst>
            </a:pPr>
            <a:r>
              <a:rPr sz="1000" i="1" spc="-25" dirty="0">
                <a:solidFill>
                  <a:srgbClr val="4471C4"/>
                </a:solidFill>
                <a:latin typeface="Times New Roman"/>
                <a:cs typeface="Times New Roman"/>
              </a:rPr>
              <a:t>1.</a:t>
            </a:r>
            <a:r>
              <a:rPr sz="1000" i="1" dirty="0">
                <a:solidFill>
                  <a:srgbClr val="4471C4"/>
                </a:solidFill>
                <a:latin typeface="Times New Roman"/>
                <a:cs typeface="Times New Roman"/>
              </a:rPr>
              <a:t>	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through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financial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statements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Jackson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Plc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Ltd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 calculate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interpret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financial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ratios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Jackson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Plc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Ltd.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statements: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1656" y="1984817"/>
          <a:ext cx="5808980" cy="49625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997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27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51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300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6050">
                <a:tc>
                  <a:txBody>
                    <a:bodyPr/>
                    <a:lstStyle/>
                    <a:p>
                      <a:pPr marL="188595">
                        <a:lnSpc>
                          <a:spcPts val="105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Category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05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Ratio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05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Formula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Used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05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Result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267970" marR="130175" indent="-131445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Profitability Ratios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Gross</a:t>
                      </a:r>
                      <a:r>
                        <a:rPr sz="10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Margin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Gross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Profit ÷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Revenue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42.9%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Margin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Operating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Revenue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16.1%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Net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Margin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After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Tax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Revenue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9.3%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ROCE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EBIT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0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Employed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19.0%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ROE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PAT</a:t>
                      </a:r>
                      <a:r>
                        <a:rPr sz="10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Equity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19.1%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267970" marR="172720" indent="-95250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Efficiency Ratios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Asset turnover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(CE)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Revenue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Employed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1.18x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Inventory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(Inventory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COGS)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</a:t>
                      </a:r>
                      <a:r>
                        <a:rPr sz="1000" spc="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365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438784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32.8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Receivables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(Receivables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Revenue)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365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38784">
                        <a:lnSpc>
                          <a:spcPts val="110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41.9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Payables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(Payables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COGS)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</a:t>
                      </a:r>
                      <a:r>
                        <a:rPr sz="1000" spc="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365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438784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34.4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527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63880" marR="222885" indent="-329565">
                        <a:lnSpc>
                          <a:spcPts val="113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Conversion Cycle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828675" marR="196850" indent="-631190">
                        <a:lnSpc>
                          <a:spcPts val="113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Inv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Days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Rec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Days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–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Pay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38784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40.3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days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267970" marR="208915" indent="-55244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Liquidity Ratios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Ratio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713105" marR="271780" indent="-442595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Current Liabilities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1.96x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Quick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Ratio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(CA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–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Inventory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–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Prepaid) ÷</a:t>
                      </a:r>
                      <a:r>
                        <a:rPr sz="1000" spc="-6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C&lt;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1.34x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Ratio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R="63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 ÷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CL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0.28x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188595" marR="154305" indent="-2794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Gearing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&amp;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Solvency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Debt-to-Equity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Debt</a:t>
                      </a:r>
                      <a:r>
                        <a:rPr sz="1000" spc="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Equity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45465" marR="537845" indent="-3175" algn="ctr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0.73x (73%)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Net</a:t>
                      </a:r>
                      <a:r>
                        <a:rPr sz="1000" spc="6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Debt-to-Equity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(Debt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–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Cash) ÷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Equity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0.67x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Capital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Gearing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Debt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(Debt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Equity)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42%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Interest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Cover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EBIT</a:t>
                      </a:r>
                      <a:r>
                        <a:rPr sz="10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Interest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4.5x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267970" marR="140970" indent="-11938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Flow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Ratios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CFO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Margin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CFO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Revenue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17.2%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386715" marR="222885" indent="-15240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Conversion (CFO/EBIT)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CFO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EBIT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1.07x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Free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Flow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CFO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-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Capex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£111m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267970" marR="99060" indent="-168275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Shareholder Ratios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EPS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PAT ÷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Shares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(200m)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£0.39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DPS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Dividend</a:t>
                      </a:r>
                      <a:r>
                        <a:rPr sz="10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Shares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£0.10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Dividend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Cover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PAT</a:t>
                      </a:r>
                      <a:r>
                        <a:rPr sz="10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Dividend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3.9x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E1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6935851"/>
            <a:ext cx="5750560" cy="22193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-10" dirty="0">
                <a:latin typeface="Arial MT"/>
                <a:cs typeface="Arial MT"/>
              </a:rPr>
              <a:t>Interpretation:</a:t>
            </a:r>
            <a:endParaRPr sz="1000">
              <a:latin typeface="Arial MT"/>
              <a:cs typeface="Arial MT"/>
            </a:endParaRPr>
          </a:p>
          <a:p>
            <a:pPr marL="12700" marR="302260" algn="just">
              <a:lnSpc>
                <a:spcPct val="103299"/>
              </a:lnSpc>
              <a:spcBef>
                <a:spcPts val="800"/>
              </a:spcBef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financial performance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Jackson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PLC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2011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demonstrates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strong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profitability,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liquidity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and </a:t>
            </a:r>
            <a:r>
              <a:rPr sz="1000" dirty="0">
                <a:latin typeface="Arial MT"/>
                <a:cs typeface="Arial MT"/>
              </a:rPr>
              <a:t>solvency.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gross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margin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 42.9%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operating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margin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16.1%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indicate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effective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control </a:t>
            </a:r>
            <a:r>
              <a:rPr sz="1000" spc="-25" dirty="0">
                <a:latin typeface="Arial MT"/>
                <a:cs typeface="Arial MT"/>
              </a:rPr>
              <a:t>of </a:t>
            </a:r>
            <a:r>
              <a:rPr sz="1000" dirty="0">
                <a:latin typeface="Arial MT"/>
                <a:cs typeface="Arial MT"/>
              </a:rPr>
              <a:t>production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overhead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costs.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net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margin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9.3%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suggests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that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business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generates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solid </a:t>
            </a:r>
            <a:r>
              <a:rPr sz="1000" dirty="0">
                <a:latin typeface="Arial MT"/>
                <a:cs typeface="Arial MT"/>
              </a:rPr>
              <a:t>earnings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even after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accounting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interest.</a:t>
            </a:r>
            <a:endParaRPr sz="1000">
              <a:latin typeface="Arial MT"/>
              <a:cs typeface="Arial MT"/>
            </a:endParaRPr>
          </a:p>
          <a:p>
            <a:pPr marL="12700" marR="30480" algn="just">
              <a:lnSpc>
                <a:spcPct val="104000"/>
              </a:lnSpc>
              <a:spcBef>
                <a:spcPts val="795"/>
              </a:spcBef>
            </a:pPr>
            <a:r>
              <a:rPr sz="1000" dirty="0">
                <a:latin typeface="Arial MT"/>
                <a:cs typeface="Arial MT"/>
              </a:rPr>
              <a:t>Returns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investors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providers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are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also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robust. ROCE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19%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reflects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efficient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use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long- </a:t>
            </a:r>
            <a:r>
              <a:rPr sz="1000" dirty="0">
                <a:latin typeface="Arial MT"/>
                <a:cs typeface="Arial MT"/>
              </a:rPr>
              <a:t>term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capital,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while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ROE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19.1%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confirms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strong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creation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shareholders.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asset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turnover </a:t>
            </a:r>
            <a:r>
              <a:rPr sz="1000" dirty="0">
                <a:latin typeface="Arial MT"/>
                <a:cs typeface="Arial MT"/>
              </a:rPr>
              <a:t>ratio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1.18x indicates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that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assets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are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used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effectively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generate</a:t>
            </a:r>
            <a:r>
              <a:rPr sz="1000" spc="-10" dirty="0">
                <a:latin typeface="Arial MT"/>
                <a:cs typeface="Arial MT"/>
              </a:rPr>
              <a:t> revenue.</a:t>
            </a:r>
            <a:endParaRPr sz="1000">
              <a:latin typeface="Arial MT"/>
              <a:cs typeface="Arial MT"/>
            </a:endParaRPr>
          </a:p>
          <a:p>
            <a:pPr marL="12700" marR="5080">
              <a:lnSpc>
                <a:spcPct val="103400"/>
              </a:lnSpc>
              <a:spcBef>
                <a:spcPts val="800"/>
              </a:spcBef>
            </a:pPr>
            <a:r>
              <a:rPr sz="1000" dirty="0">
                <a:latin typeface="Arial MT"/>
                <a:cs typeface="Arial MT"/>
              </a:rPr>
              <a:t>Liquidity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appears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healthy, with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current ratio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1.96x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quick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ratio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1.34x,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suggesting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the </a:t>
            </a:r>
            <a:r>
              <a:rPr sz="1000" dirty="0">
                <a:latin typeface="Arial MT"/>
                <a:cs typeface="Arial MT"/>
              </a:rPr>
              <a:t>company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company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well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positioned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cover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short-</a:t>
            </a:r>
            <a:r>
              <a:rPr sz="1000" dirty="0">
                <a:latin typeface="Arial MT"/>
                <a:cs typeface="Arial MT"/>
              </a:rPr>
              <a:t>term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obligations. The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conversion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cycle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of </a:t>
            </a:r>
            <a:r>
              <a:rPr sz="1000" dirty="0">
                <a:latin typeface="Arial MT"/>
                <a:cs typeface="Arial MT"/>
              </a:rPr>
              <a:t>40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days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reasonable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manufacturing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business, balancing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inventory,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receivables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payables efficiently.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246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92810"/>
            <a:ext cx="5743575" cy="740537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20320">
              <a:lnSpc>
                <a:spcPct val="103299"/>
              </a:lnSpc>
              <a:spcBef>
                <a:spcPts val="65"/>
              </a:spcBef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gearing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position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moderate, with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debt-</a:t>
            </a:r>
            <a:r>
              <a:rPr sz="1000" spc="-10" dirty="0">
                <a:latin typeface="Arial MT"/>
                <a:cs typeface="Arial MT"/>
              </a:rPr>
              <a:t>to-</a:t>
            </a:r>
            <a:r>
              <a:rPr sz="1000" dirty="0">
                <a:latin typeface="Arial MT"/>
                <a:cs typeface="Arial MT"/>
              </a:rPr>
              <a:t>equity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ratio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0.73%x.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interest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cover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4.5%x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shows </a:t>
            </a:r>
            <a:r>
              <a:rPr sz="1000" dirty="0">
                <a:latin typeface="Arial MT"/>
                <a:cs typeface="Arial MT"/>
              </a:rPr>
              <a:t>that Jackson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plc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comfortably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manage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debt servicing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commitments.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Operating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are </a:t>
            </a:r>
            <a:r>
              <a:rPr sz="1000" dirty="0">
                <a:latin typeface="Arial MT"/>
                <a:cs typeface="Arial MT"/>
              </a:rPr>
              <a:t>strong,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with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CFO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margin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17.2%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0" dirty="0">
                <a:latin typeface="Arial MT"/>
                <a:cs typeface="Arial MT"/>
              </a:rPr>
              <a:t> positive</a:t>
            </a:r>
            <a:r>
              <a:rPr sz="1000" spc="-5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free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£111m.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Dividend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cover of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3.9x </a:t>
            </a:r>
            <a:r>
              <a:rPr sz="1000" dirty="0">
                <a:latin typeface="Arial MT"/>
                <a:cs typeface="Arial MT"/>
              </a:rPr>
              <a:t>indicates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sustainable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dividend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policy.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4"/>
              </a:spcBef>
            </a:pPr>
            <a:r>
              <a:rPr sz="1000" spc="-10" dirty="0">
                <a:latin typeface="Arial MT"/>
                <a:cs typeface="Arial MT"/>
              </a:rPr>
              <a:t>Conclusion:</a:t>
            </a:r>
            <a:endParaRPr sz="1000">
              <a:latin typeface="Arial MT"/>
              <a:cs typeface="Arial MT"/>
            </a:endParaRPr>
          </a:p>
          <a:p>
            <a:pPr marL="12700" marR="103505">
              <a:lnSpc>
                <a:spcPct val="103299"/>
              </a:lnSpc>
              <a:spcBef>
                <a:spcPts val="800"/>
              </a:spcBef>
            </a:pPr>
            <a:r>
              <a:rPr sz="1000" dirty="0">
                <a:latin typeface="Arial MT"/>
                <a:cs typeface="Arial MT"/>
              </a:rPr>
              <a:t>In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summary,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Jackson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plc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demonstrates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strong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financial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health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across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profitability,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liquidity,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efficiency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gearing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metrics.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company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generates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high-quality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earnings,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maintains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solid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position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balances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debt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levels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appropriately,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overall,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2011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financial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result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reflect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stable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well </a:t>
            </a:r>
            <a:r>
              <a:rPr sz="1000" dirty="0">
                <a:latin typeface="Arial MT"/>
                <a:cs typeface="Arial MT"/>
              </a:rPr>
              <a:t>managed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organisation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with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sustainable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operations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solid</a:t>
            </a:r>
            <a:r>
              <a:rPr sz="1000" spc="-10" dirty="0">
                <a:latin typeface="Arial MT"/>
                <a:cs typeface="Arial MT"/>
              </a:rPr>
              <a:t> long-</a:t>
            </a:r>
            <a:r>
              <a:rPr sz="1000" dirty="0">
                <a:latin typeface="Arial MT"/>
                <a:cs typeface="Arial MT"/>
              </a:rPr>
              <a:t>term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prospects.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60"/>
              </a:spcBef>
            </a:pP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Question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50" dirty="0">
                <a:solidFill>
                  <a:srgbClr val="4471C4"/>
                </a:solidFill>
                <a:latin typeface="Arial"/>
                <a:cs typeface="Arial"/>
              </a:rPr>
              <a:t>2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50" dirty="0">
                <a:solidFill>
                  <a:srgbClr val="4471C4"/>
                </a:solidFill>
                <a:latin typeface="Arial"/>
                <a:cs typeface="Arial"/>
              </a:rPr>
              <a:t>1</a:t>
            </a:r>
            <a:endParaRPr sz="1000">
              <a:latin typeface="Arial"/>
              <a:cs typeface="Arial"/>
            </a:endParaRPr>
          </a:p>
          <a:p>
            <a:pPr marL="12700" marR="201295">
              <a:lnSpc>
                <a:spcPts val="1150"/>
              </a:lnSpc>
              <a:spcBef>
                <a:spcPts val="92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GBP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30,000 and 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 inflows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10,000 GBP,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 life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 product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years.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pay-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back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period.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period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three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(£30,000)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/ annual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(£10,000)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Exercise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50" dirty="0">
                <a:solidFill>
                  <a:srgbClr val="4471C4"/>
                </a:solidFill>
                <a:latin typeface="Arial MT"/>
                <a:cs typeface="Arial MT"/>
              </a:rPr>
              <a:t>2</a:t>
            </a:r>
            <a:endParaRPr sz="1000">
              <a:latin typeface="Arial MT"/>
              <a:cs typeface="Arial MT"/>
            </a:endParaRPr>
          </a:p>
          <a:p>
            <a:pPr marL="12700" marR="24130">
              <a:lnSpc>
                <a:spcPts val="1150"/>
              </a:lnSpc>
              <a:spcBef>
                <a:spcPts val="894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 costs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20,00,000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yields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annually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 of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GBP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3,00,000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after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depreciation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@12.5%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but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before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tax at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50%.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 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pay-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back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period.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000">
              <a:latin typeface="Arial"/>
              <a:cs typeface="Arial"/>
            </a:endParaRPr>
          </a:p>
          <a:p>
            <a:pPr marL="12700" marR="3877945">
              <a:lnSpc>
                <a:spcPts val="115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after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depreciation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3,00,000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Tax 50%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1,50,000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1,50,000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0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Add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depreciation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4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20,00,000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 12 %2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2,50,000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65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flow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4,00,000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ct val="100000"/>
              </a:lnSpc>
              <a:spcBef>
                <a:spcPts val="5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 requires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 of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£2,000,000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generates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 profit</a:t>
            </a:r>
            <a:r>
              <a:rPr sz="1000" spc="-25" dirty="0">
                <a:latin typeface="Arial MT"/>
                <a:cs typeface="Arial MT"/>
              </a:rPr>
              <a:t> of</a:t>
            </a:r>
            <a:endParaRPr sz="1000">
              <a:latin typeface="Arial MT"/>
              <a:cs typeface="Arial MT"/>
            </a:endParaRPr>
          </a:p>
          <a:p>
            <a:pPr marL="469900" marR="29209">
              <a:lnSpc>
                <a:spcPct val="103499"/>
              </a:lnSpc>
              <a:spcBef>
                <a:spcPts val="5"/>
              </a:spcBef>
            </a:pPr>
            <a:r>
              <a:rPr sz="1000" dirty="0">
                <a:latin typeface="Arial MT"/>
                <a:cs typeface="Arial MT"/>
              </a:rPr>
              <a:t>£300,000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charging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 12.5%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applying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 50%,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 </a:t>
            </a:r>
            <a:r>
              <a:rPr sz="1000" spc="-10" dirty="0">
                <a:latin typeface="Arial MT"/>
                <a:cs typeface="Arial MT"/>
              </a:rPr>
              <a:t>after </a:t>
            </a:r>
            <a:r>
              <a:rPr sz="1000" dirty="0">
                <a:latin typeface="Arial MT"/>
                <a:cs typeface="Arial MT"/>
              </a:rPr>
              <a:t>tax reduces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£150,000.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Since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deprecation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non-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expense,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added back to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derive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 cash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inflow,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giving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£250,000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(12.5%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£2,000,000)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resulting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 </a:t>
            </a:r>
            <a:r>
              <a:rPr sz="1000" spc="-20" dirty="0">
                <a:latin typeface="Arial MT"/>
                <a:cs typeface="Arial MT"/>
              </a:rPr>
              <a:t>cash</a:t>
            </a:r>
            <a:r>
              <a:rPr sz="1000" spc="50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therefor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£400,000.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Dividing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gives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50" dirty="0">
                <a:latin typeface="Arial MT"/>
                <a:cs typeface="Arial MT"/>
              </a:rPr>
              <a:t>a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</a:t>
            </a:r>
            <a:r>
              <a:rPr sz="1000" spc="-10" dirty="0">
                <a:latin typeface="Arial MT"/>
                <a:cs typeface="Arial MT"/>
              </a:rPr>
              <a:t> years.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50" dirty="0">
                <a:solidFill>
                  <a:srgbClr val="4471C4"/>
                </a:solidFill>
                <a:latin typeface="Arial"/>
                <a:cs typeface="Arial"/>
              </a:rPr>
              <a:t>3</a:t>
            </a:r>
            <a:endParaRPr sz="1000">
              <a:latin typeface="Arial"/>
              <a:cs typeface="Arial"/>
            </a:endParaRPr>
          </a:p>
          <a:p>
            <a:pPr marL="12700" marR="118110">
              <a:lnSpc>
                <a:spcPct val="100000"/>
              </a:lnSpc>
              <a:spcBef>
                <a:spcPts val="84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Certain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projects require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initial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outflow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GBP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25,000.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inflows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6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GBP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5000, 8000,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10,000,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12,000,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7000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3,000.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payback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period</a:t>
            </a:r>
            <a:r>
              <a:rPr sz="1000" i="1" spc="-10" dirty="0">
                <a:solidFill>
                  <a:srgbClr val="4471C4"/>
                </a:solidFill>
                <a:latin typeface="Calibri"/>
                <a:cs typeface="Calibri"/>
              </a:rPr>
              <a:t>.</a:t>
            </a:r>
            <a:endParaRPr sz="1000">
              <a:latin typeface="Calibri"/>
              <a:cs typeface="Calibri"/>
            </a:endParaRPr>
          </a:p>
          <a:p>
            <a:pPr marL="469900" indent="-228600">
              <a:lnSpc>
                <a:spcPct val="100000"/>
              </a:lnSpc>
              <a:spcBef>
                <a:spcPts val="7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-10" dirty="0">
                <a:latin typeface="Arial MT"/>
                <a:cs typeface="Arial MT"/>
              </a:rPr>
              <a:t> £25,000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inflows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50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1: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£5,000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25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2: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£8,000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45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3: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£10,000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50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 4: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£12,000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50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5: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£7,000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25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6: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£3,000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72234" y="8299068"/>
          <a:ext cx="5351145" cy="762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411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68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05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Inflow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Cumulative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5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130604" y="9054845"/>
            <a:ext cx="4954270" cy="651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£23,000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recovered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 </a:t>
            </a:r>
            <a:r>
              <a:rPr sz="1000" spc="-50" dirty="0">
                <a:latin typeface="Arial MT"/>
                <a:cs typeface="Arial MT"/>
              </a:rPr>
              <a:t>3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£2,000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more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needed to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reach </a:t>
            </a:r>
            <a:r>
              <a:rPr sz="1000" spc="-10" dirty="0">
                <a:latin typeface="Arial MT"/>
                <a:cs typeface="Arial MT"/>
              </a:rPr>
              <a:t>£25,000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Fraction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required</a:t>
            </a:r>
            <a:r>
              <a:rPr sz="1000" spc="-10" dirty="0">
                <a:latin typeface="Arial MT"/>
                <a:cs typeface="Arial MT"/>
              </a:rPr>
              <a:t> (£12,000)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£2,000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/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£12,000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0.1667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meaning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 period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approx.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3.17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years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247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3564254" cy="618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175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4: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5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particulars,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compute:</a:t>
            </a:r>
            <a:endParaRPr sz="1000">
              <a:latin typeface="Arial"/>
              <a:cs typeface="Arial"/>
            </a:endParaRPr>
          </a:p>
          <a:p>
            <a:pPr marL="48895">
              <a:lnSpc>
                <a:spcPts val="115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Payback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period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75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Post</a:t>
            </a:r>
            <a:r>
              <a:rPr sz="1000" i="1" spc="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pay-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back</a:t>
            </a:r>
            <a:r>
              <a:rPr sz="1000" i="1" spc="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profitability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post</a:t>
            </a:r>
            <a:r>
              <a:rPr sz="1000" i="1" spc="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pay-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back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profitability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index.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30604" y="1636902"/>
            <a:ext cx="1970405" cy="61849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280670" marR="594995" indent="-268605">
              <a:lnSpc>
                <a:spcPts val="1150"/>
              </a:lnSpc>
              <a:spcBef>
                <a:spcPts val="185"/>
              </a:spcBef>
              <a:tabLst>
                <a:tab pos="241300" algn="l"/>
              </a:tabLst>
            </a:pPr>
            <a:r>
              <a:rPr sz="1000" i="1" spc="-25" dirty="0">
                <a:latin typeface="Segoe UI"/>
                <a:cs typeface="Segoe UI"/>
              </a:rPr>
              <a:t>a.</a:t>
            </a:r>
            <a:r>
              <a:rPr sz="1000" i="1" dirty="0">
                <a:latin typeface="Segoe UI"/>
                <a:cs typeface="Segoe UI"/>
              </a:rPr>
              <a:t>	</a:t>
            </a:r>
            <a:r>
              <a:rPr sz="1000" i="1" dirty="0">
                <a:latin typeface="Arial"/>
                <a:cs typeface="Arial"/>
              </a:rPr>
              <a:t>Cash</a:t>
            </a:r>
            <a:r>
              <a:rPr sz="1000" i="1" spc="-5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outflow</a:t>
            </a:r>
            <a:r>
              <a:rPr sz="1000" i="1" spc="500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Annual</a:t>
            </a:r>
            <a:r>
              <a:rPr sz="1000" i="1" spc="-10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Cash</a:t>
            </a:r>
            <a:r>
              <a:rPr sz="1000" i="1" spc="-10" dirty="0">
                <a:latin typeface="Arial"/>
                <a:cs typeface="Arial"/>
              </a:rPr>
              <a:t> inflow</a:t>
            </a:r>
            <a:endParaRPr sz="1000">
              <a:latin typeface="Arial"/>
              <a:cs typeface="Arial"/>
            </a:endParaRPr>
          </a:p>
          <a:p>
            <a:pPr marL="351155" marR="5080" indent="-70485">
              <a:lnSpc>
                <a:spcPts val="1150"/>
              </a:lnSpc>
              <a:spcBef>
                <a:spcPts val="5"/>
              </a:spcBef>
            </a:pPr>
            <a:r>
              <a:rPr sz="1000" i="1" dirty="0">
                <a:latin typeface="Arial"/>
                <a:cs typeface="Arial"/>
              </a:rPr>
              <a:t>(After</a:t>
            </a:r>
            <a:r>
              <a:rPr sz="1000" i="1" spc="-25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tax before</a:t>
            </a:r>
            <a:r>
              <a:rPr sz="1000" i="1" spc="-30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depreciation) </a:t>
            </a:r>
            <a:r>
              <a:rPr sz="1000" i="1" dirty="0">
                <a:latin typeface="Arial"/>
                <a:cs typeface="Arial"/>
              </a:rPr>
              <a:t>Estimated</a:t>
            </a:r>
            <a:r>
              <a:rPr sz="1000" i="1" spc="-20" dirty="0">
                <a:latin typeface="Arial"/>
                <a:cs typeface="Arial"/>
              </a:rPr>
              <a:t> Life</a:t>
            </a:r>
            <a:endParaRPr sz="1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59073" y="1636902"/>
            <a:ext cx="893444" cy="325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175"/>
              </a:lnSpc>
              <a:spcBef>
                <a:spcPts val="105"/>
              </a:spcBef>
            </a:pPr>
            <a:r>
              <a:rPr sz="1000" i="1" dirty="0">
                <a:latin typeface="Arial"/>
                <a:cs typeface="Arial"/>
              </a:rPr>
              <a:t>GBP</a:t>
            </a:r>
            <a:r>
              <a:rPr sz="1000" i="1" spc="10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1,00,000</a:t>
            </a:r>
            <a:endParaRPr sz="1000">
              <a:latin typeface="Arial"/>
              <a:cs typeface="Arial"/>
            </a:endParaRPr>
          </a:p>
          <a:p>
            <a:pPr marL="190500">
              <a:lnSpc>
                <a:spcPts val="1175"/>
              </a:lnSpc>
            </a:pPr>
            <a:r>
              <a:rPr sz="1000" i="1" dirty="0">
                <a:latin typeface="Arial"/>
                <a:cs typeface="Arial"/>
              </a:rPr>
              <a:t>GBP</a:t>
            </a:r>
            <a:r>
              <a:rPr sz="1000" i="1" spc="5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25,000</a:t>
            </a:r>
            <a:endParaRPr sz="1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576610" y="2075814"/>
            <a:ext cx="44323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latin typeface="Arial"/>
                <a:cs typeface="Arial"/>
              </a:rPr>
              <a:t>6</a:t>
            </a:r>
            <a:r>
              <a:rPr sz="1000" i="1" spc="5" dirty="0">
                <a:latin typeface="Arial"/>
                <a:cs typeface="Arial"/>
              </a:rPr>
              <a:t> </a:t>
            </a:r>
            <a:r>
              <a:rPr sz="1000" i="1" spc="-20" dirty="0">
                <a:latin typeface="Arial"/>
                <a:cs typeface="Arial"/>
              </a:rPr>
              <a:t>years</a:t>
            </a:r>
            <a:endParaRPr sz="1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130604" y="2386711"/>
            <a:ext cx="1787525" cy="105410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241300" marR="451484" indent="-229235">
              <a:lnSpc>
                <a:spcPts val="1150"/>
              </a:lnSpc>
              <a:spcBef>
                <a:spcPts val="185"/>
              </a:spcBef>
              <a:tabLst>
                <a:tab pos="241300" algn="l"/>
              </a:tabLst>
            </a:pPr>
            <a:r>
              <a:rPr sz="1000" i="1" spc="-25" dirty="0">
                <a:latin typeface="Segoe UI"/>
                <a:cs typeface="Segoe UI"/>
              </a:rPr>
              <a:t>b.</a:t>
            </a:r>
            <a:r>
              <a:rPr sz="1000" i="1" dirty="0">
                <a:latin typeface="Segoe UI"/>
                <a:cs typeface="Segoe UI"/>
              </a:rPr>
              <a:t>	</a:t>
            </a:r>
            <a:r>
              <a:rPr sz="1000" i="1" dirty="0">
                <a:latin typeface="Arial"/>
                <a:cs typeface="Arial"/>
              </a:rPr>
              <a:t>Cash</a:t>
            </a:r>
            <a:r>
              <a:rPr sz="1000" i="1" spc="-5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outflow </a:t>
            </a:r>
            <a:r>
              <a:rPr sz="1000" i="1" dirty="0">
                <a:latin typeface="Arial"/>
                <a:cs typeface="Arial"/>
              </a:rPr>
              <a:t>Annual</a:t>
            </a:r>
            <a:r>
              <a:rPr sz="1000" i="1" spc="-10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Cash</a:t>
            </a:r>
            <a:r>
              <a:rPr sz="1000" i="1" spc="-10" dirty="0">
                <a:latin typeface="Arial"/>
                <a:cs typeface="Arial"/>
              </a:rPr>
              <a:t> inflow</a:t>
            </a:r>
            <a:endParaRPr sz="1000">
              <a:latin typeface="Arial"/>
              <a:cs typeface="Arial"/>
            </a:endParaRPr>
          </a:p>
          <a:p>
            <a:pPr marL="241300" marR="5080">
              <a:lnSpc>
                <a:spcPts val="1150"/>
              </a:lnSpc>
              <a:spcBef>
                <a:spcPts val="5"/>
              </a:spcBef>
            </a:pPr>
            <a:r>
              <a:rPr sz="1000" i="1" dirty="0">
                <a:latin typeface="Arial"/>
                <a:cs typeface="Arial"/>
              </a:rPr>
              <a:t>(After</a:t>
            </a:r>
            <a:r>
              <a:rPr sz="1000" i="1" spc="-10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tax</a:t>
            </a:r>
            <a:r>
              <a:rPr sz="1000" i="1" spc="10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and</a:t>
            </a:r>
            <a:r>
              <a:rPr sz="1000" i="1" spc="5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depreciation) </a:t>
            </a:r>
            <a:r>
              <a:rPr sz="1000" i="1" dirty="0">
                <a:latin typeface="Arial"/>
                <a:cs typeface="Arial"/>
              </a:rPr>
              <a:t>First</a:t>
            </a:r>
            <a:r>
              <a:rPr sz="1000" i="1" spc="-15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Five </a:t>
            </a:r>
            <a:r>
              <a:rPr sz="1000" i="1" spc="-10" dirty="0">
                <a:latin typeface="Arial"/>
                <a:cs typeface="Arial"/>
              </a:rPr>
              <a:t>Years</a:t>
            </a:r>
            <a:endParaRPr sz="1000">
              <a:latin typeface="Arial"/>
              <a:cs typeface="Arial"/>
            </a:endParaRPr>
          </a:p>
          <a:p>
            <a:pPr marL="241300">
              <a:lnSpc>
                <a:spcPts val="1075"/>
              </a:lnSpc>
            </a:pPr>
            <a:r>
              <a:rPr sz="1000" i="1" dirty="0">
                <a:latin typeface="Arial"/>
                <a:cs typeface="Arial"/>
              </a:rPr>
              <a:t>Next</a:t>
            </a:r>
            <a:r>
              <a:rPr sz="1000" i="1" spc="10" dirty="0">
                <a:latin typeface="Arial"/>
                <a:cs typeface="Arial"/>
              </a:rPr>
              <a:t> </a:t>
            </a:r>
            <a:r>
              <a:rPr sz="1000" i="1" dirty="0">
                <a:latin typeface="Arial"/>
                <a:cs typeface="Arial"/>
              </a:rPr>
              <a:t>Five</a:t>
            </a:r>
            <a:r>
              <a:rPr sz="1000" i="1" spc="-25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years</a:t>
            </a:r>
            <a:endParaRPr sz="1000">
              <a:latin typeface="Arial"/>
              <a:cs typeface="Arial"/>
            </a:endParaRPr>
          </a:p>
          <a:p>
            <a:pPr marL="241300" marR="659130" indent="73025">
              <a:lnSpc>
                <a:spcPts val="1150"/>
              </a:lnSpc>
              <a:spcBef>
                <a:spcPts val="60"/>
              </a:spcBef>
            </a:pPr>
            <a:r>
              <a:rPr sz="1000" i="1" dirty="0">
                <a:latin typeface="Arial"/>
                <a:cs typeface="Arial"/>
              </a:rPr>
              <a:t>Estimated</a:t>
            </a:r>
            <a:r>
              <a:rPr sz="1000" i="1" spc="-20" dirty="0">
                <a:latin typeface="Arial"/>
                <a:cs typeface="Arial"/>
              </a:rPr>
              <a:t> Life </a:t>
            </a:r>
            <a:r>
              <a:rPr sz="1000" i="1" dirty="0">
                <a:latin typeface="Arial"/>
                <a:cs typeface="Arial"/>
              </a:rPr>
              <a:t>Salvage</a:t>
            </a:r>
            <a:r>
              <a:rPr sz="1000" i="1" spc="-10" dirty="0">
                <a:latin typeface="Arial"/>
                <a:cs typeface="Arial"/>
              </a:rPr>
              <a:t> Value</a:t>
            </a:r>
            <a:endParaRPr sz="1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88970" y="2386711"/>
            <a:ext cx="82550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latin typeface="Arial"/>
                <a:cs typeface="Arial"/>
              </a:rPr>
              <a:t>GBP</a:t>
            </a:r>
            <a:r>
              <a:rPr sz="1000" i="1" spc="10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1,00,000</a:t>
            </a:r>
            <a:endParaRPr sz="1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336054" y="2825876"/>
            <a:ext cx="795020" cy="6153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8415">
              <a:lnSpc>
                <a:spcPts val="1165"/>
              </a:lnSpc>
              <a:spcBef>
                <a:spcPts val="105"/>
              </a:spcBef>
            </a:pPr>
            <a:r>
              <a:rPr sz="1000" i="1" dirty="0">
                <a:latin typeface="Arial"/>
                <a:cs typeface="Arial"/>
              </a:rPr>
              <a:t>GBP</a:t>
            </a:r>
            <a:r>
              <a:rPr sz="1000" i="1" spc="5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20,000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40"/>
              </a:lnSpc>
            </a:pPr>
            <a:r>
              <a:rPr sz="1000" i="1" dirty="0">
                <a:latin typeface="Arial"/>
                <a:cs typeface="Arial"/>
              </a:rPr>
              <a:t>GBP</a:t>
            </a:r>
            <a:r>
              <a:rPr sz="1000" i="1" spc="5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8,000</a:t>
            </a:r>
            <a:endParaRPr sz="1000">
              <a:latin typeface="Arial"/>
              <a:cs typeface="Arial"/>
            </a:endParaRPr>
          </a:p>
          <a:p>
            <a:pPr marL="134620" algn="ctr">
              <a:lnSpc>
                <a:spcPts val="1150"/>
              </a:lnSpc>
            </a:pPr>
            <a:r>
              <a:rPr sz="1000" i="1" dirty="0">
                <a:latin typeface="Arial"/>
                <a:cs typeface="Arial"/>
              </a:rPr>
              <a:t>10 </a:t>
            </a:r>
            <a:r>
              <a:rPr sz="1000" i="1" spc="-10" dirty="0">
                <a:latin typeface="Arial"/>
                <a:cs typeface="Arial"/>
              </a:rPr>
              <a:t>years</a:t>
            </a:r>
            <a:endParaRPr sz="1000">
              <a:latin typeface="Arial"/>
              <a:cs typeface="Arial"/>
            </a:endParaRPr>
          </a:p>
          <a:p>
            <a:pPr marL="76200" algn="ctr">
              <a:lnSpc>
                <a:spcPts val="1175"/>
              </a:lnSpc>
            </a:pPr>
            <a:r>
              <a:rPr sz="1000" i="1" dirty="0">
                <a:latin typeface="Arial"/>
                <a:cs typeface="Arial"/>
              </a:rPr>
              <a:t>GBP</a:t>
            </a:r>
            <a:r>
              <a:rPr sz="1000" i="1" spc="10" dirty="0">
                <a:latin typeface="Arial"/>
                <a:cs typeface="Arial"/>
              </a:rPr>
              <a:t> </a:t>
            </a:r>
            <a:r>
              <a:rPr sz="1000" i="1" spc="-10" dirty="0">
                <a:latin typeface="Arial"/>
                <a:cs typeface="Arial"/>
              </a:rPr>
              <a:t>16,000</a:t>
            </a:r>
            <a:endParaRPr sz="1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02004" y="3670553"/>
            <a:ext cx="5589270" cy="30600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latin typeface="Arial MT"/>
                <a:cs typeface="Arial MT"/>
              </a:rPr>
              <a:t>Project </a:t>
            </a:r>
            <a:r>
              <a:rPr sz="1000" spc="-25" dirty="0">
                <a:latin typeface="Arial MT"/>
                <a:cs typeface="Arial MT"/>
              </a:rPr>
              <a:t>A: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1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Initial cash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outflow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£100,000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Actual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(after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tax,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before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depreciation)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£25,000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Estimated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life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years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period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outlay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(£100,000)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÷</a:t>
            </a:r>
            <a:r>
              <a:rPr sz="1000" spc="-6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 cash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(£25,000)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years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Post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 profitability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254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6-</a:t>
            </a:r>
            <a:r>
              <a:rPr sz="1000" dirty="0">
                <a:latin typeface="Arial MT"/>
                <a:cs typeface="Arial MT"/>
              </a:rPr>
              <a:t>4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years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Post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 £25,000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£50,000</a:t>
            </a:r>
            <a:endParaRPr sz="1000">
              <a:latin typeface="Arial MT"/>
              <a:cs typeface="Arial MT"/>
            </a:endParaRPr>
          </a:p>
          <a:p>
            <a:pPr marL="927100" marR="17780" lvl="1" indent="-228600">
              <a:lnSpc>
                <a:spcPct val="10400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Post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profitability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index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PPI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Post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(50,000)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÷</a:t>
            </a:r>
            <a:r>
              <a:rPr sz="1000" spc="-7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 </a:t>
            </a:r>
            <a:r>
              <a:rPr sz="1000" spc="-10" dirty="0">
                <a:latin typeface="Arial MT"/>
                <a:cs typeface="Arial MT"/>
              </a:rPr>
              <a:t>outlay </a:t>
            </a:r>
            <a:r>
              <a:rPr sz="1000" dirty="0">
                <a:latin typeface="Arial MT"/>
                <a:cs typeface="Arial MT"/>
              </a:rPr>
              <a:t>(100,000)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</a:t>
            </a:r>
            <a:r>
              <a:rPr sz="1000" spc="-20" dirty="0">
                <a:latin typeface="Arial MT"/>
                <a:cs typeface="Arial MT"/>
              </a:rPr>
              <a:t>0.50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000" dirty="0">
                <a:latin typeface="Arial MT"/>
                <a:cs typeface="Arial MT"/>
              </a:rPr>
              <a:t>Project </a:t>
            </a:r>
            <a:r>
              <a:rPr sz="1000" spc="-25" dirty="0">
                <a:latin typeface="Arial MT"/>
                <a:cs typeface="Arial MT"/>
              </a:rPr>
              <a:t>B: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1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Initial cash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outflow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£100,000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inflows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50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 &gt;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£20,000</a:t>
            </a:r>
            <a:endParaRPr sz="1000">
              <a:latin typeface="Arial MT"/>
              <a:cs typeface="Arial MT"/>
            </a:endParaRPr>
          </a:p>
          <a:p>
            <a:pPr marL="698500">
              <a:lnSpc>
                <a:spcPct val="100000"/>
              </a:lnSpc>
              <a:spcBef>
                <a:spcPts val="50"/>
              </a:spcBef>
              <a:tabLst>
                <a:tab pos="9271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 &gt;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£8,000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2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Salvage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£16,000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Estimated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life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years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Cumulative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inflows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1372234" y="6728713"/>
          <a:ext cx="5351145" cy="913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411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468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805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Inflow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Cumulative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5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1765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1130604" y="7622870"/>
            <a:ext cx="5457190" cy="839469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21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back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years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Post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profitability:</a:t>
            </a:r>
            <a:endParaRPr sz="1000">
              <a:latin typeface="Arial MT"/>
              <a:cs typeface="Arial MT"/>
            </a:endParaRPr>
          </a:p>
          <a:p>
            <a:pPr marL="469900">
              <a:lnSpc>
                <a:spcPct val="100000"/>
              </a:lnSpc>
              <a:spcBef>
                <a:spcPts val="30"/>
              </a:spcBef>
              <a:tabLst>
                <a:tab pos="698500" algn="l"/>
              </a:tabLst>
            </a:pPr>
            <a:r>
              <a:rPr sz="1000" spc="-50" dirty="0">
                <a:latin typeface="Courier New"/>
                <a:cs typeface="Courier New"/>
              </a:rPr>
              <a:t>o</a:t>
            </a:r>
            <a:r>
              <a:rPr sz="1000" dirty="0">
                <a:latin typeface="Courier New"/>
                <a:cs typeface="Courier New"/>
              </a:rPr>
              <a:t>	</a:t>
            </a:r>
            <a:r>
              <a:rPr sz="1000" dirty="0">
                <a:latin typeface="Arial MT"/>
                <a:cs typeface="Arial MT"/>
              </a:rPr>
              <a:t>(20,000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5)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(8,000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5)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16,000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£156,000 - £100,000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£56,000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Post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profitability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index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PPI –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Post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payback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(56,000)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÷</a:t>
            </a:r>
            <a:r>
              <a:rPr sz="1000" spc="-7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outlay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(100,000)</a:t>
            </a:r>
            <a:endParaRPr sz="1000">
              <a:latin typeface="Arial MT"/>
              <a:cs typeface="Arial MT"/>
            </a:endParaRPr>
          </a:p>
          <a:p>
            <a:pPr marL="241300">
              <a:lnSpc>
                <a:spcPct val="100000"/>
              </a:lnSpc>
              <a:spcBef>
                <a:spcPts val="20"/>
              </a:spcBef>
            </a:pPr>
            <a:r>
              <a:rPr sz="1000" dirty="0">
                <a:latin typeface="Arial MT"/>
                <a:cs typeface="Arial MT"/>
              </a:rPr>
              <a:t>=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0.56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248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454469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Exercise: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 company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has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alternative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proposals.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details 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follows: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207261"/>
          <a:ext cx="5802630" cy="1598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981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Proposal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Proposal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Automatic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Machine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Ordinary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Machine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machine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Estimated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life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5.5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Estimated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sales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p.a.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Costs: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Material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Labor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Variable</a:t>
                      </a:r>
                      <a:r>
                        <a:rPr sz="1000" i="1" spc="-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Overheads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792349"/>
            <a:ext cx="5118100" cy="51943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8895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Compute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profitability</a:t>
            </a:r>
            <a:r>
              <a:rPr sz="1000" i="1" spc="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proposals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under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return-on-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</a:t>
            </a:r>
            <a:r>
              <a:rPr sz="1000" i="1" spc="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method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940"/>
              </a:spcBef>
            </a:pP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ct val="100000"/>
              </a:lnSpc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Proposal 1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Automatic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machine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Sales: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£150,000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spc="-10" dirty="0">
                <a:latin typeface="Arial MT"/>
                <a:cs typeface="Arial MT"/>
              </a:rPr>
              <a:t>Costs: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3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Materials: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£50,000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Labour:</a:t>
            </a:r>
            <a:r>
              <a:rPr sz="1000" spc="-10" dirty="0">
                <a:latin typeface="Arial MT"/>
                <a:cs typeface="Arial MT"/>
              </a:rPr>
              <a:t> £12,000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Variable</a:t>
            </a:r>
            <a:r>
              <a:rPr sz="1000" spc="-5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overheads: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£24,000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costs: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£86,000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Sales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(150,000)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(86,000)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</a:t>
            </a:r>
            <a:r>
              <a:rPr sz="1000" spc="-10" dirty="0">
                <a:latin typeface="Arial MT"/>
                <a:cs typeface="Arial MT"/>
              </a:rPr>
              <a:t>£64,000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Font typeface="Symbol"/>
              <a:buChar char=""/>
            </a:pP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655"/>
              </a:spcBef>
              <a:buFont typeface="Symbol"/>
              <a:buChar char=""/>
            </a:pP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Ordinary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machine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Sales: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£150,000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spc="-10" dirty="0">
                <a:latin typeface="Arial MT"/>
                <a:cs typeface="Arial MT"/>
              </a:rPr>
              <a:t>Costs: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Materials: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£50,000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2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Labour:</a:t>
            </a:r>
            <a:r>
              <a:rPr sz="1000" spc="-10" dirty="0">
                <a:latin typeface="Arial MT"/>
                <a:cs typeface="Arial MT"/>
              </a:rPr>
              <a:t> £60,000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Variable</a:t>
            </a:r>
            <a:r>
              <a:rPr sz="1000" spc="-5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overheads:</a:t>
            </a:r>
            <a:r>
              <a:rPr sz="1000" spc="-10" dirty="0">
                <a:latin typeface="Arial MT"/>
                <a:cs typeface="Arial MT"/>
              </a:rPr>
              <a:t> £20,000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costs: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£130,000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Annual Profit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Sales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(150,000)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(£130,000)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</a:t>
            </a:r>
            <a:r>
              <a:rPr sz="1000" spc="-10" dirty="0">
                <a:latin typeface="Arial MT"/>
                <a:cs typeface="Arial MT"/>
              </a:rPr>
              <a:t>£20,000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Font typeface="Symbol"/>
              <a:buChar char=""/>
            </a:pP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75"/>
              </a:spcBef>
              <a:buFont typeface="Symbol"/>
              <a:buChar char=""/>
            </a:pP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dirty="0">
                <a:latin typeface="Arial MT"/>
                <a:cs typeface="Arial MT"/>
              </a:rPr>
              <a:t>Return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on</a:t>
            </a:r>
            <a:r>
              <a:rPr sz="1000" spc="-10" dirty="0">
                <a:latin typeface="Arial MT"/>
                <a:cs typeface="Arial MT"/>
              </a:rPr>
              <a:t> investment: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1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50" dirty="0">
                <a:latin typeface="Arial MT"/>
                <a:cs typeface="Arial MT"/>
              </a:rPr>
              <a:t>1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ROI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 (64,000)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÷</a:t>
            </a:r>
            <a:r>
              <a:rPr sz="1000" spc="-7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 (220.000)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100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29.09%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50" dirty="0">
                <a:latin typeface="Arial MT"/>
                <a:cs typeface="Arial MT"/>
              </a:rPr>
              <a:t>2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ROI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 (20,000)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÷</a:t>
            </a:r>
            <a:r>
              <a:rPr sz="1000" spc="-6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(60,000)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100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</a:t>
            </a:r>
            <a:r>
              <a:rPr sz="1000" spc="-10" dirty="0">
                <a:latin typeface="Arial MT"/>
                <a:cs typeface="Arial MT"/>
              </a:rPr>
              <a:t>33.33%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000" spc="-10" dirty="0">
                <a:latin typeface="Arial MT"/>
                <a:cs typeface="Arial MT"/>
              </a:rPr>
              <a:t>Conclusion: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1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offers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better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ROI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despite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lower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profit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372234" y="7985125"/>
          <a:ext cx="5351145" cy="457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233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6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385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06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Proposal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Investment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ROI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Automatic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machine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29.09%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Manual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machine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33.33%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249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400675" cy="32575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18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6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information,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net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present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value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and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suggest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should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accepted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discount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two.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353565"/>
          <a:ext cx="5802630" cy="7975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981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Initial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Estimated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Life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Value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283078"/>
            <a:ext cx="429260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before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depreciation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after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taxation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(cash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flows)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follows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14704" y="2600578"/>
          <a:ext cx="5802630" cy="8007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512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51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512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544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0129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02004" y="3533012"/>
            <a:ext cx="34969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Note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: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 are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 present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value factors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@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10%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p.a.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14704" y="3847845"/>
          <a:ext cx="5753735" cy="401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83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83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83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7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Factor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0.909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0.826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0.751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0.683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0.621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0.564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902004" y="4496561"/>
            <a:ext cx="1406525" cy="447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latin typeface="Arial MT"/>
                <a:cs typeface="Arial MT"/>
              </a:rPr>
              <a:t>Project </a:t>
            </a:r>
            <a:r>
              <a:rPr sz="1000" spc="-50" dirty="0">
                <a:latin typeface="Arial MT"/>
                <a:cs typeface="Arial MT"/>
              </a:rPr>
              <a:t>X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1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PV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1372235" y="4942331"/>
          <a:ext cx="4933950" cy="11969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014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0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34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61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Flow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PV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Factor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Present Value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(PV)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0.909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4,545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0.826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8,260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0.751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7,510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0.683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2,049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13360">
                        <a:lnSpc>
                          <a:spcPts val="112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2,000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1,000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216535">
                        <a:lnSpc>
                          <a:spcPts val="113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scrap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=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0.621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1,863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902004" y="6122873"/>
            <a:ext cx="4754245" cy="88265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900" indent="-228600">
              <a:lnSpc>
                <a:spcPct val="100000"/>
              </a:lnSpc>
              <a:spcBef>
                <a:spcPts val="1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PV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4,545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8,260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7,510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2,049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1,863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£24,227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Less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24,227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20,000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£4,227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000" dirty="0">
                <a:latin typeface="Arial MT"/>
                <a:cs typeface="Arial MT"/>
              </a:rPr>
              <a:t>Project </a:t>
            </a:r>
            <a:r>
              <a:rPr sz="1000" spc="-50" dirty="0">
                <a:latin typeface="Arial MT"/>
                <a:cs typeface="Arial MT"/>
              </a:rPr>
              <a:t>Y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1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PV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1372235" y="7003414"/>
          <a:ext cx="4933950" cy="11969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014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0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34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61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Flow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PV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Factor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Present Value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(PV)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0.909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18,180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0.826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8,260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0.751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3,755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0.683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2,049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13360">
                        <a:lnSpc>
                          <a:spcPts val="114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2,000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2,000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219710">
                        <a:lnSpc>
                          <a:spcPts val="111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scrap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–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0.621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2,484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902004" y="8183955"/>
            <a:ext cx="4824730" cy="61404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900" indent="-228600">
              <a:lnSpc>
                <a:spcPct val="100000"/>
              </a:lnSpc>
              <a:spcBef>
                <a:spcPts val="1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PV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18,180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8,260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3,755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2,049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2,484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£34,728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Less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 – 34,728 – 30,000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£4,728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000" spc="-10" dirty="0">
                <a:latin typeface="Arial MT"/>
                <a:cs typeface="Arial MT"/>
              </a:rPr>
              <a:t>Conclusion: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1372234" y="8899525"/>
          <a:ext cx="5351145" cy="457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34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46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Project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NPV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£4,227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90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Project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£4,728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1130604" y="9350450"/>
            <a:ext cx="5354320" cy="33782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241300" marR="5080" indent="-229235">
              <a:lnSpc>
                <a:spcPct val="104000"/>
              </a:lnSpc>
              <a:spcBef>
                <a:spcPts val="60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Although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both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financially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viable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should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chosen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has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net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present value.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250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442785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7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inflows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outflows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certain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project.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72235" y="1173733"/>
          <a:ext cx="5345430" cy="13989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53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3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32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 marL="561975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Outflows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Inflows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175,000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30580" algn="r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30580" algn="r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30580" algn="r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30580" algn="r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30580" algn="r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703956"/>
            <a:ext cx="5534660" cy="32575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18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salvage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value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 Rs.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50,000.</a:t>
            </a:r>
            <a:r>
              <a:rPr sz="1000" i="1" spc="-4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Taking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cutoff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10%,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net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present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value.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14704" y="3167760"/>
          <a:ext cx="5753735" cy="4013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83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83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83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Factor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0.909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0.826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0.751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0.683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0.621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0.564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1130604" y="3710177"/>
            <a:ext cx="8445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-50" dirty="0">
                <a:latin typeface="Symbol"/>
                <a:cs typeface="Symbol"/>
              </a:rPr>
              <a:t></a:t>
            </a:r>
            <a:endParaRPr sz="1000">
              <a:latin typeface="Symbol"/>
              <a:cs typeface="Symbo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72234" y="3878326"/>
          <a:ext cx="5351145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50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607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302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391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8358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8041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444500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04165" marR="224154" indent="-70485">
                        <a:lnSpc>
                          <a:spcPts val="1150"/>
                        </a:lnSpc>
                        <a:spcBef>
                          <a:spcPts val="40"/>
                        </a:spcBef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Outflows 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Inflows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(GBP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PV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Factor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46685" marR="135890" indent="-3810" algn="ctr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Present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Value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Outflows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70815" marR="167005" algn="ctr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Present Value Inflows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0.909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499,950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31,815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0.826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37,170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0.751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48,815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0.683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58,055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13360">
                        <a:lnSpc>
                          <a:spcPts val="113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50,000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+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267970">
                        <a:lnSpc>
                          <a:spcPts val="115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50,000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243204">
                        <a:lnSpc>
                          <a:spcPts val="111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salvage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0.621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62,100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1130604" y="5513018"/>
            <a:ext cx="5369560" cy="68707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9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outflows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175,000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499,950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674,950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31,815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37,170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48,815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58,055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62,100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237,955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Net present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PV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(237,955)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PV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outflows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(674,950)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0000"/>
                </a:solidFill>
                <a:latin typeface="Arial MT"/>
                <a:cs typeface="Arial MT"/>
              </a:rPr>
              <a:t>-£436,995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generates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negative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NPV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meaning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not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financially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viable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discount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251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14096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8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you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learn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after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tax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depreciation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concept.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060957"/>
          <a:ext cx="5802630" cy="17995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57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0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Initial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Outlay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1,00,000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Estimated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Life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Value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Tax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Nil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130604" y="2848431"/>
            <a:ext cx="5235575" cy="35496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9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5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outlay (100,000)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scrap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(10,000) ÷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18,000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per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year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tax,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based on adding depreciation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back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non-</a:t>
            </a:r>
            <a:r>
              <a:rPr sz="1000" dirty="0">
                <a:latin typeface="Arial MT"/>
                <a:cs typeface="Arial MT"/>
              </a:rPr>
              <a:t>cash </a:t>
            </a:r>
            <a:r>
              <a:rPr sz="1000" spc="-10" dirty="0">
                <a:latin typeface="Arial MT"/>
                <a:cs typeface="Arial MT"/>
              </a:rPr>
              <a:t>expense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372234" y="3204336"/>
          <a:ext cx="5351145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8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569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85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After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Tax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Add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Depreciation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Flow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After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Tax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5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16,000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02004" y="4112514"/>
            <a:ext cx="5363210" cy="15544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reduces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accounting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 but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not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flow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low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because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reduces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taxable</a:t>
            </a:r>
            <a:r>
              <a:rPr sz="1000" spc="-10" dirty="0">
                <a:latin typeface="Arial MT"/>
                <a:cs typeface="Arial MT"/>
              </a:rPr>
              <a:t> income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But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does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not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consume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 so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 tax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much</a:t>
            </a:r>
            <a:r>
              <a:rPr sz="1000" spc="-10" dirty="0">
                <a:latin typeface="Arial MT"/>
                <a:cs typeface="Arial MT"/>
              </a:rPr>
              <a:t> higher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Cash flow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what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matters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-10" dirty="0">
                <a:latin typeface="Arial MT"/>
                <a:cs typeface="Arial MT"/>
              </a:rPr>
              <a:t> decisions</a:t>
            </a:r>
            <a:endParaRPr sz="1000">
              <a:latin typeface="Arial MT"/>
              <a:cs typeface="Arial MT"/>
            </a:endParaRPr>
          </a:p>
          <a:p>
            <a:pPr marL="927100" marR="5080" lvl="1" indent="-228600">
              <a:lnSpc>
                <a:spcPts val="125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Even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though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only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6,000,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generates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24,000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flow </a:t>
            </a:r>
            <a:r>
              <a:rPr sz="1000" dirty="0">
                <a:latin typeface="Arial MT"/>
                <a:cs typeface="Arial MT"/>
              </a:rPr>
              <a:t>because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added </a:t>
            </a:r>
            <a:r>
              <a:rPr sz="1000" spc="-20" dirty="0">
                <a:latin typeface="Arial MT"/>
                <a:cs typeface="Arial MT"/>
              </a:rPr>
              <a:t>back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6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Scrap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excluded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from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tax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scrap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not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included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until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end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project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9: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 company has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select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projects: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72235" y="5658611"/>
          <a:ext cx="5345430" cy="140017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53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3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32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129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257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902004" y="7042530"/>
            <a:ext cx="436499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Using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Internal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 Return</a:t>
            </a:r>
            <a:r>
              <a:rPr sz="1000" i="1" spc="-4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(IRR)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method, suggest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preferrable.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1372235" y="7360030"/>
          <a:ext cx="5345430" cy="15995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532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53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532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7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7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B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Cost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Inflows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3810" algn="ctr">
                        <a:lnSpc>
                          <a:spcPts val="117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Year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7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7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Year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Year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Year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35" algn="ctr">
                        <a:lnSpc>
                          <a:spcPts val="117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IRR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11.25%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7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10.22%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1130604" y="9103614"/>
            <a:ext cx="259715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preferred as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IRR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higher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252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677535" cy="483870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18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 project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costs Rs.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16,000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 expected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generate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inflows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Rs.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4,000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each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50" dirty="0">
                <a:solidFill>
                  <a:srgbClr val="4471C4"/>
                </a:solidFill>
                <a:latin typeface="Arial"/>
                <a:cs typeface="Arial"/>
              </a:rPr>
              <a:t>5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years.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Interest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Return.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Starting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with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base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IRR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10%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(Excel</a:t>
            </a:r>
            <a:r>
              <a:rPr sz="1000" spc="-10" dirty="0">
                <a:latin typeface="Arial MT"/>
                <a:cs typeface="Arial MT"/>
              </a:rPr>
              <a:t> default)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72235" y="1362709"/>
          <a:ext cx="4933950" cy="1365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014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10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134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61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591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Flow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(Rs.)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14020" marR="172085" indent="-231775">
                        <a:lnSpc>
                          <a:spcPts val="113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Discount</a:t>
                      </a:r>
                      <a:r>
                        <a:rPr sz="10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factor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@10%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75615" marR="205104" indent="-262255">
                        <a:lnSpc>
                          <a:spcPts val="113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Value (Rs.)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4940">
                <a:tc>
                  <a:txBody>
                    <a:bodyPr/>
                    <a:lstStyle/>
                    <a:p>
                      <a:pPr marL="3810" algn="ctr">
                        <a:lnSpc>
                          <a:spcPts val="1125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2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-16,000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25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1.00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2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-16,000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0.91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3,640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0.83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3,320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0.75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0.68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2,720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0.62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2,480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PV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15,160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868549"/>
            <a:ext cx="5738495" cy="2673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699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Discount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factor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calculated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as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discount rate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(e.g. </a:t>
            </a:r>
            <a:r>
              <a:rPr sz="1000" spc="-20" dirty="0">
                <a:latin typeface="Arial MT"/>
                <a:cs typeface="Arial MT"/>
              </a:rPr>
              <a:t>10%)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number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(1,2,3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etc.)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Example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based on 10%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 next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 ÷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1.10 =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0.909</a:t>
            </a:r>
            <a:endParaRPr sz="1000">
              <a:latin typeface="Arial MT"/>
              <a:cs typeface="Arial MT"/>
            </a:endParaRPr>
          </a:p>
          <a:p>
            <a:pPr marL="469900" marR="80010" indent="-229235">
              <a:lnSpc>
                <a:spcPct val="102299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Based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 NPV 15,160 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16,000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-</a:t>
            </a:r>
            <a:r>
              <a:rPr sz="1000" dirty="0">
                <a:latin typeface="Arial MT"/>
                <a:cs typeface="Arial MT"/>
              </a:rPr>
              <a:t>840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does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not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recover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so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means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the </a:t>
            </a:r>
            <a:r>
              <a:rPr sz="1000" dirty="0">
                <a:latin typeface="Arial MT"/>
                <a:cs typeface="Arial MT"/>
              </a:rPr>
              <a:t>IRR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0" dirty="0">
                <a:latin typeface="Arial MT"/>
                <a:cs typeface="Arial MT"/>
              </a:rPr>
              <a:t> wrong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Recalculating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IRR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7%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gave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return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+400.80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which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still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incorrect</a:t>
            </a:r>
            <a:endParaRPr sz="1000">
              <a:latin typeface="Arial MT"/>
              <a:cs typeface="Arial MT"/>
            </a:endParaRPr>
          </a:p>
          <a:p>
            <a:pPr marL="469900" marR="248285" indent="-229235">
              <a:lnSpc>
                <a:spcPct val="102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Recalculating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IRR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8%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gave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return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4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-</a:t>
            </a:r>
            <a:r>
              <a:rPr sz="1000" dirty="0">
                <a:latin typeface="Arial MT"/>
                <a:cs typeface="Arial MT"/>
              </a:rPr>
              <a:t>29.60</a:t>
            </a:r>
            <a:r>
              <a:rPr sz="1000" spc="-6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which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means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are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closer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but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still wrong</a:t>
            </a:r>
            <a:endParaRPr sz="1000">
              <a:latin typeface="Arial MT"/>
              <a:cs typeface="Arial MT"/>
            </a:endParaRPr>
          </a:p>
          <a:p>
            <a:pPr marL="469900" marR="85725" indent="-229235">
              <a:lnSpc>
                <a:spcPct val="102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As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NPV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goes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from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positive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7%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negative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8%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IRR</a:t>
            </a:r>
            <a:r>
              <a:rPr sz="1000" spc="-5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must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fall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between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these </a:t>
            </a:r>
            <a:r>
              <a:rPr sz="1000" dirty="0">
                <a:latin typeface="Arial MT"/>
                <a:cs typeface="Arial MT"/>
              </a:rPr>
              <a:t>numbers. Linear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interpolation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therefore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applied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calculated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taking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lower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number</a:t>
            </a:r>
            <a:endParaRPr sz="1000">
              <a:latin typeface="Arial MT"/>
              <a:cs typeface="Arial MT"/>
            </a:endParaRPr>
          </a:p>
          <a:p>
            <a:pPr marL="469900">
              <a:lnSpc>
                <a:spcPct val="100000"/>
              </a:lnSpc>
              <a:spcBef>
                <a:spcPts val="50"/>
              </a:spcBef>
            </a:pPr>
            <a:r>
              <a:rPr sz="1000" dirty="0">
                <a:latin typeface="Arial MT"/>
                <a:cs typeface="Arial MT"/>
              </a:rPr>
              <a:t>400.80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dividing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430.40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(400.80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29.60) 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adding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lower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discount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rate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(400.80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0" dirty="0">
                <a:latin typeface="Arial MT"/>
                <a:cs typeface="Arial MT"/>
              </a:rPr>
              <a:t>÷</a:t>
            </a:r>
            <a:endParaRPr sz="1000">
              <a:latin typeface="Arial MT"/>
              <a:cs typeface="Arial MT"/>
            </a:endParaRPr>
          </a:p>
          <a:p>
            <a:pPr marL="469900">
              <a:lnSpc>
                <a:spcPct val="100000"/>
              </a:lnSpc>
              <a:spcBef>
                <a:spcPts val="50"/>
              </a:spcBef>
            </a:pPr>
            <a:r>
              <a:rPr sz="1000" dirty="0">
                <a:latin typeface="Arial MT"/>
                <a:cs typeface="Arial MT"/>
              </a:rPr>
              <a:t>430.40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0.93%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7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7.93%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IRR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0" dirty="0">
                <a:latin typeface="Arial MT"/>
                <a:cs typeface="Arial MT"/>
              </a:rPr>
              <a:t> 7.93%</a:t>
            </a:r>
            <a:endParaRPr sz="1000">
              <a:latin typeface="Arial MT"/>
              <a:cs typeface="Arial MT"/>
            </a:endParaRPr>
          </a:p>
          <a:p>
            <a:pPr marL="12700" marR="512445">
              <a:lnSpc>
                <a:spcPts val="1150"/>
              </a:lnSpc>
              <a:spcBef>
                <a:spcPts val="894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12:</a:t>
            </a:r>
            <a:r>
              <a:rPr sz="1000" i="1" spc="26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Let</a:t>
            </a:r>
            <a:r>
              <a:rPr sz="1000" i="1" spc="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us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assume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that</a:t>
            </a:r>
            <a:r>
              <a:rPr sz="1000" i="1" spc="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firm has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only 2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million GBP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funds cannot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be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provided.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various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proposals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along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with</a:t>
            </a:r>
            <a:r>
              <a:rPr sz="1000" i="1" spc="-4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 and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profitability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index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follows.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14704" y="5533643"/>
          <a:ext cx="5802630" cy="11982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Proposal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Pool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the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Profitability</a:t>
                      </a: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Index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6,00,000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1.46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.098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2.31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4,00,000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1.32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3,00,000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1.25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1130604" y="6731253"/>
            <a:ext cx="5463540" cy="17741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Rank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profitability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5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2.31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2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1.46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1.32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1.25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2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0.98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(reject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outright)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Try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include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highest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profitability </a:t>
            </a:r>
            <a:r>
              <a:rPr sz="1000" dirty="0">
                <a:latin typeface="Arial MT"/>
                <a:cs typeface="Arial MT"/>
              </a:rPr>
              <a:t>first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then get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close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possible,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1,000,000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600,000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Proposal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400,000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2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million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exactly,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gives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best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portfolio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under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rationing.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253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570855" cy="33782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>
              <a:lnSpc>
                <a:spcPct val="104000"/>
              </a:lnSpc>
              <a:spcBef>
                <a:spcPts val="6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13: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information,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net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present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value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and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suggest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should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accepted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discount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two.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332229"/>
          <a:ext cx="5802630" cy="796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974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X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Initial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Estimated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Life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Value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38580" y="2115438"/>
            <a:ext cx="432181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before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depreciation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after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taxation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(cash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flows)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follows: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14704" y="2286634"/>
          <a:ext cx="5802630" cy="8007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512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5123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544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512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95440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38580" y="3072764"/>
            <a:ext cx="385381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Note: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present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value factors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@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10%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per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annum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14704" y="3243960"/>
          <a:ext cx="5753735" cy="6464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83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83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83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8309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Factor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0.909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0.826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0.751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0.683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0.621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0.564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1130604" y="4146041"/>
            <a:ext cx="77279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Project </a:t>
            </a:r>
            <a:r>
              <a:rPr sz="1000" spc="-50" dirty="0">
                <a:latin typeface="Arial MT"/>
                <a:cs typeface="Arial MT"/>
              </a:rPr>
              <a:t>X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1372234" y="4326381"/>
          <a:ext cx="5351145" cy="1809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01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96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33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Flow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Discount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Factor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Value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0.909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4,545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0.826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8,260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0.751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7,510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0.683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2,049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1270" algn="ctr">
                        <a:lnSpc>
                          <a:spcPts val="116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7970">
                        <a:lnSpc>
                          <a:spcPts val="113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2,000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1,000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499745" marR="204470" indent="-28702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(Scrap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Value)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=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0.621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1,863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PV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Inflows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24,227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340995" marR="328930" indent="889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Less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Initial Investment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NPV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£4,227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1130604" y="6130797"/>
            <a:ext cx="77279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Project </a:t>
            </a:r>
            <a:r>
              <a:rPr sz="1000" spc="-50" dirty="0">
                <a:latin typeface="Arial MT"/>
                <a:cs typeface="Arial MT"/>
              </a:rPr>
              <a:t>Y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1372234" y="6308090"/>
          <a:ext cx="5351145" cy="18091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01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296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233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Flow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Discount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Factor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Value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1765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0.909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18,180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0.826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8,260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5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0.751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3,755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0.683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2,049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1270" algn="ctr">
                        <a:lnSpc>
                          <a:spcPts val="116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67970">
                        <a:lnSpc>
                          <a:spcPts val="113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2,000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2,000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499745" marR="204470" indent="-28702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(Scrap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Value)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=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0.621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2,484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PV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Inflows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34,728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340995" marR="328930" indent="889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Less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Initial Investment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NPV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£4,728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2" name="object 12"/>
          <p:cNvSpPr txBox="1"/>
          <p:nvPr/>
        </p:nvSpPr>
        <p:spPr>
          <a:xfrm>
            <a:off x="1130604" y="8112632"/>
            <a:ext cx="91821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spc="-10" dirty="0">
                <a:latin typeface="Arial MT"/>
                <a:cs typeface="Arial MT"/>
              </a:rPr>
              <a:t>Conclusion: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1372234" y="8292972"/>
          <a:ext cx="5351145" cy="457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34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46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Project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NPV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508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Project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£4,227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508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Project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£4,728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1588135" y="8734425"/>
            <a:ext cx="464502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5"/>
              </a:spcBef>
              <a:buFont typeface="Courier New"/>
              <a:buChar char="o"/>
              <a:tabLst>
                <a:tab pos="240665" algn="l"/>
              </a:tabLst>
            </a:pPr>
            <a:r>
              <a:rPr sz="1000" dirty="0">
                <a:latin typeface="Arial MT"/>
                <a:cs typeface="Arial MT"/>
              </a:rPr>
              <a:t>Both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are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viable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however,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 should be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chosen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offers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higher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NPV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254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449643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14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inflows 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outflows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certain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project: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060957"/>
          <a:ext cx="5802630" cy="13976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Outflows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1,75,000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-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444623"/>
            <a:ext cx="5646420" cy="48450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 indent="36195">
              <a:lnSpc>
                <a:spcPts val="1150"/>
              </a:lnSpc>
              <a:spcBef>
                <a:spcPts val="18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salvage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value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GBP 50,000.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Taking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cutoff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 10%,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net present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value.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First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work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Net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Flow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372234" y="2930016"/>
          <a:ext cx="5351145" cy="13582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16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7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9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Outflow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Inflow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Net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Flow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-175,000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1765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-515,000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+45,000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+45,000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5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+85,000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4500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198120">
                        <a:lnSpc>
                          <a:spcPts val="113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50,000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50,000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429895" marR="165100" indent="-25654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(salvage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value)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–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100,000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+100,000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1130604" y="4283202"/>
            <a:ext cx="380809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Using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same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method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previous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calculate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discount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value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72234" y="4460493"/>
          <a:ext cx="5351145" cy="15113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16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7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9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845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Flow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490855" marR="203200" indent="-27813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Discount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Factor (10%)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Present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Value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-175,000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1.0000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-175,000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-515,000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0.9091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-468,182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0.8264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37,190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0.7513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48,873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0.6830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58,055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3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100,000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(Inc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5715" algn="ctr">
                        <a:lnSpc>
                          <a:spcPts val="111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salvage)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0.6209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62,090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NPV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-437,008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255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24383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15.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you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learn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after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tax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depreciation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concept.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060957"/>
          <a:ext cx="5802630" cy="179958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57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600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Initial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Outlay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1,00,000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Estimated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Life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Scrap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Value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Profit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after</a:t>
                      </a: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Tax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r>
                        <a:rPr sz="1000" i="1" spc="3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End of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Nil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130604" y="2859404"/>
            <a:ext cx="3043555" cy="3346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Convert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 cash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flow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tax +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depreciation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372234" y="3195192"/>
          <a:ext cx="5351145" cy="1212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16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7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9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Proffit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After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Tax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Depreciation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Flow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£6,000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£24,000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£32,000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5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£24,000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£16,000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£34,000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£0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481330" marR="192405" indent="-277495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Add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scrap</a:t>
                      </a:r>
                      <a:r>
                        <a:rPr sz="1000" spc="-4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value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year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+£10,000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1130604" y="4391100"/>
            <a:ext cx="3157855" cy="35496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9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 flow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18.000 +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£28,000</a:t>
            </a: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Full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summary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72234" y="4747005"/>
          <a:ext cx="5351145" cy="1066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346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46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69850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Year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Net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Flow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9850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-100,000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9850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1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£24,000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9850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£32,000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9850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£42,000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9850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4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£34,000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69850">
                        <a:lnSpc>
                          <a:spcPts val="1100"/>
                        </a:lnSpc>
                      </a:pPr>
                      <a:r>
                        <a:rPr sz="1000" spc="-50" dirty="0">
                          <a:latin typeface="Arial MT"/>
                          <a:cs typeface="Arial MT"/>
                        </a:rPr>
                        <a:t>5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£28,000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1130604" y="5807709"/>
            <a:ext cx="5334000" cy="21913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spc="-10" dirty="0">
                <a:latin typeface="Arial MT"/>
                <a:cs typeface="Arial MT"/>
              </a:rPr>
              <a:t>Conclusion: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reduces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accounting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but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does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not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reduce</a:t>
            </a:r>
            <a:r>
              <a:rPr sz="1000" spc="-20" dirty="0">
                <a:latin typeface="Arial MT"/>
                <a:cs typeface="Arial MT"/>
              </a:rPr>
              <a:t> cash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To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get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true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economic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benefit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you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add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depreciation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back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This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 generates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strong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increasing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(peak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3)</a:t>
            </a:r>
            <a:endParaRPr sz="1000">
              <a:latin typeface="Arial MT"/>
              <a:cs typeface="Arial MT"/>
            </a:endParaRPr>
          </a:p>
          <a:p>
            <a:pPr marL="6985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698500" algn="l"/>
              </a:tabLst>
            </a:pPr>
            <a:r>
              <a:rPr sz="1000" dirty="0">
                <a:latin typeface="Arial MT"/>
                <a:cs typeface="Arial MT"/>
              </a:rPr>
              <a:t>Scrap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5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increases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 </a:t>
            </a:r>
            <a:r>
              <a:rPr sz="1000" spc="-20" dirty="0">
                <a:latin typeface="Arial MT"/>
                <a:cs typeface="Arial MT"/>
              </a:rPr>
              <a:t>flow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</a:pP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540"/>
              </a:spcBef>
            </a:pPr>
            <a:endParaRPr sz="1000">
              <a:latin typeface="Arial MT"/>
              <a:cs typeface="Arial MT"/>
            </a:endParaRPr>
          </a:p>
          <a:p>
            <a:pPr marL="239395" marR="151765" indent="-227329">
              <a:lnSpc>
                <a:spcPts val="1150"/>
              </a:lnSpc>
              <a:spcBef>
                <a:spcPts val="5"/>
              </a:spcBef>
              <a:buFont typeface="Calibri"/>
              <a:buAutoNum type="alphaUcPeriod"/>
              <a:tabLst>
                <a:tab pos="241300" algn="l"/>
              </a:tabLst>
            </a:pP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Calculate</a:t>
            </a:r>
            <a:r>
              <a:rPr sz="1000" spc="-3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Excess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Present</a:t>
            </a:r>
            <a:r>
              <a:rPr sz="1000" spc="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Value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Index: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The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initial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of</a:t>
            </a:r>
            <a:r>
              <a:rPr sz="1000" spc="3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an</a:t>
            </a:r>
            <a:r>
              <a:rPr sz="1000" spc="-3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equipment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is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GBP 10,000.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Cash 	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inflow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for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5 years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is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estimated to</a:t>
            </a:r>
            <a:r>
              <a:rPr sz="1000" spc="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be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GBP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3,500 per</a:t>
            </a:r>
            <a:r>
              <a:rPr sz="1000" spc="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year.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The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management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is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desired 	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minimum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rate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of excess</a:t>
            </a:r>
            <a:r>
              <a:rPr sz="1000" spc="-3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present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value</a:t>
            </a:r>
            <a:r>
              <a:rPr sz="1000" spc="-4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index.</a:t>
            </a:r>
            <a:endParaRPr sz="1000">
              <a:latin typeface="Arial MT"/>
              <a:cs typeface="Arial MT"/>
            </a:endParaRPr>
          </a:p>
          <a:p>
            <a:pPr marL="239395" marR="5080" indent="-227329">
              <a:lnSpc>
                <a:spcPts val="1150"/>
              </a:lnSpc>
              <a:spcBef>
                <a:spcPts val="5"/>
              </a:spcBef>
              <a:buFont typeface="Calibri"/>
              <a:buAutoNum type="alphaUcPeriod"/>
              <a:tabLst>
                <a:tab pos="241300" algn="l"/>
              </a:tabLst>
            </a:pP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Capital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Rationing: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In</a:t>
            </a:r>
            <a:r>
              <a:rPr sz="1000" spc="-3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the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rationing,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company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has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only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limited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Let</a:t>
            </a:r>
            <a:r>
              <a:rPr sz="1000" spc="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us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assume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that</a:t>
            </a:r>
            <a:r>
              <a:rPr sz="1000" spc="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firm</a:t>
            </a:r>
            <a:r>
              <a:rPr sz="1000" spc="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has 	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only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2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Million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GBP to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invest</a:t>
            </a:r>
            <a:r>
              <a:rPr sz="1000" spc="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and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funds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cannot</a:t>
            </a:r>
            <a:r>
              <a:rPr sz="1000" spc="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be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provided.</a:t>
            </a:r>
            <a:endParaRPr sz="1000">
              <a:latin typeface="Arial MT"/>
              <a:cs typeface="Arial MT"/>
            </a:endParaRPr>
          </a:p>
          <a:p>
            <a:pPr marL="12700" marR="7620">
              <a:lnSpc>
                <a:spcPts val="1150"/>
              </a:lnSpc>
              <a:spcBef>
                <a:spcPts val="5"/>
              </a:spcBef>
            </a:pP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I do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not understand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these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questions, are</a:t>
            </a:r>
            <a:r>
              <a:rPr sz="1000" spc="-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these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in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the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right order</a:t>
            </a:r>
            <a:r>
              <a:rPr sz="1000" spc="-1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as</a:t>
            </a:r>
            <a:r>
              <a:rPr sz="1000" spc="-2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the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assignment</a:t>
            </a:r>
            <a:r>
              <a:rPr sz="1000" spc="-2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jumps</a:t>
            </a:r>
            <a:r>
              <a:rPr sz="1000" spc="-5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spc="-20" dirty="0">
                <a:solidFill>
                  <a:srgbClr val="FF0000"/>
                </a:solidFill>
                <a:latin typeface="Arial MT"/>
                <a:cs typeface="Arial MT"/>
              </a:rPr>
              <a:t>from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exercise</a:t>
            </a:r>
            <a:r>
              <a:rPr sz="1000" spc="-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numbers</a:t>
            </a:r>
            <a:r>
              <a:rPr sz="1000" spc="-1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to</a:t>
            </a:r>
            <a:r>
              <a:rPr sz="1000" spc="-3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FF0000"/>
                </a:solidFill>
                <a:latin typeface="Arial MT"/>
                <a:cs typeface="Arial MT"/>
              </a:rPr>
              <a:t>letters?????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256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624830" cy="47180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18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16: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ABC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Ltd.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 considering 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purchase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new</a:t>
            </a:r>
            <a:r>
              <a:rPr sz="1000" i="1" spc="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investment.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alternative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investments are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available (X 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Y)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each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costing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GBP</a:t>
            </a:r>
            <a:r>
              <a:rPr sz="1000" i="1" spc="-4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15,0000.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 inflows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expected to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as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follows: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499869"/>
          <a:ext cx="5802630" cy="9975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X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Investment</a:t>
                      </a:r>
                      <a:r>
                        <a:rPr sz="1000" i="1" spc="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484247"/>
            <a:ext cx="5688965" cy="204787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 indent="36195">
              <a:lnSpc>
                <a:spcPts val="1150"/>
              </a:lnSpc>
              <a:spcBef>
                <a:spcPts val="18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company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has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target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return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capital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10%.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Risk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premium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2%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8%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respectively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X and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Y.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should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preferred?</a:t>
            </a:r>
            <a:endParaRPr sz="1000">
              <a:latin typeface="Arial"/>
              <a:cs typeface="Arial"/>
            </a:endParaRPr>
          </a:p>
          <a:p>
            <a:pPr marL="469900" marR="66040" indent="-229235">
              <a:lnSpc>
                <a:spcPts val="1340"/>
              </a:lnSpc>
              <a:spcBef>
                <a:spcPts val="45"/>
              </a:spcBef>
              <a:buFont typeface="Symbol"/>
              <a:buChar char=""/>
              <a:tabLst>
                <a:tab pos="469900" algn="l"/>
              </a:tabLst>
            </a:pPr>
            <a:r>
              <a:rPr sz="1100" dirty="0">
                <a:latin typeface="Calibri"/>
                <a:cs typeface="Calibri"/>
              </a:rPr>
              <a:t>To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evaluate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the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NPV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method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is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used,</a:t>
            </a:r>
            <a:r>
              <a:rPr sz="1100" spc="-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applying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risk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adjusted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rates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the</a:t>
            </a:r>
            <a:r>
              <a:rPr sz="1100" spc="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company’s</a:t>
            </a:r>
            <a:r>
              <a:rPr sz="1100" spc="15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required </a:t>
            </a:r>
            <a:r>
              <a:rPr sz="1100" dirty="0">
                <a:latin typeface="Calibri"/>
                <a:cs typeface="Calibri"/>
              </a:rPr>
              <a:t>return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is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10%,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with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additional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risk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premiums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of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2%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for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investment</a:t>
            </a:r>
            <a:r>
              <a:rPr sz="1100" spc="-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X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and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8%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for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investment</a:t>
            </a:r>
            <a:endParaRPr sz="1100">
              <a:latin typeface="Calibri"/>
              <a:cs typeface="Calibri"/>
            </a:endParaRPr>
          </a:p>
          <a:p>
            <a:pPr marL="469900">
              <a:lnSpc>
                <a:spcPts val="1300"/>
              </a:lnSpc>
            </a:pPr>
            <a:r>
              <a:rPr sz="1100" dirty="0">
                <a:latin typeface="Calibri"/>
                <a:cs typeface="Calibri"/>
              </a:rPr>
              <a:t>Y.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this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results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discount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rates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of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12%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for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X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and 18%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for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spc="-50" dirty="0">
                <a:latin typeface="Calibri"/>
                <a:cs typeface="Calibri"/>
              </a:rPr>
              <a:t>Y</a:t>
            </a:r>
            <a:endParaRPr sz="1100">
              <a:latin typeface="Calibri"/>
              <a:cs typeface="Calibri"/>
            </a:endParaRPr>
          </a:p>
          <a:p>
            <a:pPr marL="927100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100" dirty="0">
                <a:latin typeface="Calibri"/>
                <a:cs typeface="Calibri"/>
              </a:rPr>
              <a:t>After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discounting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the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cash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inflows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for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each</a:t>
            </a:r>
            <a:r>
              <a:rPr sz="1100" spc="-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project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the NPV’s</a:t>
            </a:r>
            <a:r>
              <a:rPr sz="1100" spc="-20" dirty="0">
                <a:latin typeface="Calibri"/>
                <a:cs typeface="Calibri"/>
              </a:rPr>
              <a:t> are:</a:t>
            </a:r>
            <a:endParaRPr sz="1100">
              <a:latin typeface="Calibri"/>
              <a:cs typeface="Calibri"/>
            </a:endParaRPr>
          </a:p>
          <a:p>
            <a:pPr marL="927100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100" dirty="0">
                <a:latin typeface="Calibri"/>
                <a:cs typeface="Calibri"/>
              </a:rPr>
              <a:t>Investment</a:t>
            </a:r>
            <a:r>
              <a:rPr sz="1100" spc="-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X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NPV: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£117,700</a:t>
            </a:r>
            <a:endParaRPr sz="1100">
              <a:latin typeface="Calibri"/>
              <a:cs typeface="Calibri"/>
            </a:endParaRPr>
          </a:p>
          <a:p>
            <a:pPr marL="927100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100" dirty="0">
                <a:latin typeface="Calibri"/>
                <a:cs typeface="Calibri"/>
              </a:rPr>
              <a:t>Investment</a:t>
            </a:r>
            <a:r>
              <a:rPr sz="1100" spc="-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Y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NPV: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£123,600</a:t>
            </a:r>
            <a:endParaRPr sz="1100">
              <a:latin typeface="Calibri"/>
              <a:cs typeface="Calibri"/>
            </a:endParaRPr>
          </a:p>
          <a:p>
            <a:pPr marL="468630" marR="136525" indent="-227965" algn="just">
              <a:lnSpc>
                <a:spcPct val="101800"/>
              </a:lnSpc>
              <a:spcBef>
                <a:spcPts val="50"/>
              </a:spcBef>
              <a:buFont typeface="Symbol"/>
              <a:buChar char=""/>
              <a:tabLst>
                <a:tab pos="469900" algn="l"/>
              </a:tabLst>
            </a:pPr>
            <a:r>
              <a:rPr sz="1100" dirty="0">
                <a:latin typeface="Calibri"/>
                <a:cs typeface="Calibri"/>
              </a:rPr>
              <a:t>Both</a:t>
            </a:r>
            <a:r>
              <a:rPr sz="1100" spc="-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options are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attractive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because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they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generate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positive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NPV’s.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However,</a:t>
            </a:r>
            <a:r>
              <a:rPr sz="1100" spc="-3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Investment</a:t>
            </a:r>
            <a:r>
              <a:rPr sz="1100" spc="-35" dirty="0">
                <a:latin typeface="Calibri"/>
                <a:cs typeface="Calibri"/>
              </a:rPr>
              <a:t> </a:t>
            </a:r>
            <a:r>
              <a:rPr sz="1100" spc="-50" dirty="0">
                <a:latin typeface="Calibri"/>
                <a:cs typeface="Calibri"/>
              </a:rPr>
              <a:t>Y</a:t>
            </a:r>
            <a:r>
              <a:rPr sz="1100" dirty="0">
                <a:latin typeface="Calibri"/>
                <a:cs typeface="Calibri"/>
              </a:rPr>
              <a:t> 	has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the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higher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NPV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even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when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evaluated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at</a:t>
            </a:r>
            <a:r>
              <a:rPr sz="1100" spc="-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higher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discount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rate.</a:t>
            </a:r>
            <a:r>
              <a:rPr sz="1100" spc="-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This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means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Y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provides 	</a:t>
            </a:r>
            <a:r>
              <a:rPr sz="1100" dirty="0">
                <a:latin typeface="Calibri"/>
                <a:cs typeface="Calibri"/>
              </a:rPr>
              <a:t>greater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value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after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accounting</a:t>
            </a:r>
            <a:r>
              <a:rPr sz="1100" spc="-1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for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both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time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and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risk</a:t>
            </a:r>
            <a:r>
              <a:rPr sz="1100" spc="1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- Y</a:t>
            </a:r>
            <a:r>
              <a:rPr sz="1100" spc="-3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should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dirty="0">
                <a:latin typeface="Calibri"/>
                <a:cs typeface="Calibri"/>
              </a:rPr>
              <a:t>be</a:t>
            </a:r>
            <a:r>
              <a:rPr sz="1100" spc="-20" dirty="0">
                <a:latin typeface="Calibri"/>
                <a:cs typeface="Calibri"/>
              </a:rPr>
              <a:t> </a:t>
            </a:r>
            <a:r>
              <a:rPr sz="1100" spc="-10" dirty="0">
                <a:latin typeface="Calibri"/>
                <a:cs typeface="Calibri"/>
              </a:rPr>
              <a:t>preferred</a:t>
            </a:r>
            <a:endParaRPr sz="1100">
              <a:latin typeface="Calibri"/>
              <a:cs typeface="Calibri"/>
            </a:endParaRPr>
          </a:p>
          <a:p>
            <a:pPr marL="469265" indent="-227965" algn="just">
              <a:lnSpc>
                <a:spcPct val="100000"/>
              </a:lnSpc>
              <a:spcBef>
                <a:spcPts val="75"/>
              </a:spcBef>
              <a:buFont typeface="Symbol"/>
              <a:buChar char=""/>
              <a:tabLst>
                <a:tab pos="469265" algn="l"/>
              </a:tabLst>
            </a:pPr>
            <a:r>
              <a:rPr sz="1100" dirty="0">
                <a:latin typeface="Calibri"/>
                <a:cs typeface="Calibri"/>
              </a:rPr>
              <a:t>Investment</a:t>
            </a:r>
            <a:r>
              <a:rPr sz="1100" spc="-25" dirty="0">
                <a:latin typeface="Calibri"/>
                <a:cs typeface="Calibri"/>
              </a:rPr>
              <a:t> </a:t>
            </a:r>
            <a:r>
              <a:rPr sz="1100" spc="-50" dirty="0">
                <a:latin typeface="Calibri"/>
                <a:cs typeface="Calibri"/>
              </a:rPr>
              <a:t>X</a:t>
            </a:r>
            <a:endParaRPr sz="1100">
              <a:latin typeface="Calibri"/>
              <a:cs typeface="Calibri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372234" y="4530597"/>
          <a:ext cx="5351145" cy="1412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16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7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9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76530">
                <a:tc>
                  <a:txBody>
                    <a:bodyPr/>
                    <a:lstStyle/>
                    <a:p>
                      <a:pPr marL="2540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Year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Cash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Inflow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(GBP)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PV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Factor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Present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(GBP)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295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5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60,000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5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0.89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5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53,400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290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45,000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0.79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35,550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290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35,000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0.71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24,850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290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30,000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0.63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18,900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Total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PV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132,700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Less</a:t>
                      </a:r>
                      <a:r>
                        <a:rPr sz="11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Initial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cost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15,000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5715" algn="ctr">
                        <a:lnSpc>
                          <a:spcPts val="1295"/>
                        </a:lnSpc>
                      </a:pPr>
                      <a:r>
                        <a:rPr sz="1100" spc="-25" dirty="0">
                          <a:latin typeface="Calibri"/>
                          <a:cs typeface="Calibri"/>
                        </a:rPr>
                        <a:t>NPV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5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117,700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1130604" y="6109461"/>
            <a:ext cx="998219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50" dirty="0">
                <a:latin typeface="Arial MT"/>
                <a:cs typeface="Arial MT"/>
              </a:rPr>
              <a:t>Y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72234" y="6286753"/>
          <a:ext cx="5351145" cy="14160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16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7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9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76530">
                <a:tc>
                  <a:txBody>
                    <a:bodyPr/>
                    <a:lstStyle/>
                    <a:p>
                      <a:pPr marL="2540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Year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Cash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Inflow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(GBP)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PV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Factor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Present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Value</a:t>
                      </a:r>
                      <a:r>
                        <a:rPr sz="1100" spc="-10" dirty="0">
                          <a:latin typeface="Calibri"/>
                          <a:cs typeface="Calibri"/>
                        </a:rPr>
                        <a:t> (GBP)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290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65,000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0.84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54,600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290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55,000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0.72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39,600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7165">
                <a:tc>
                  <a:txBody>
                    <a:bodyPr/>
                    <a:lstStyle/>
                    <a:p>
                      <a:pPr marL="3810" algn="ctr">
                        <a:lnSpc>
                          <a:spcPts val="1295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3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5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40,000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5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0.60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5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24,000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290"/>
                        </a:lnSpc>
                      </a:pPr>
                      <a:r>
                        <a:rPr sz="1100" spc="-50" dirty="0">
                          <a:latin typeface="Calibri"/>
                          <a:cs typeface="Calibri"/>
                        </a:rPr>
                        <a:t>4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40,000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290"/>
                        </a:lnSpc>
                      </a:pPr>
                      <a:r>
                        <a:rPr sz="1100" spc="-20" dirty="0">
                          <a:latin typeface="Calibri"/>
                          <a:cs typeface="Calibri"/>
                        </a:rPr>
                        <a:t>0.51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20,400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 algn="ctr">
                        <a:lnSpc>
                          <a:spcPts val="131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Total</a:t>
                      </a:r>
                      <a:r>
                        <a:rPr sz="1100" spc="-3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25" dirty="0">
                          <a:latin typeface="Calibri"/>
                          <a:cs typeface="Calibri"/>
                        </a:rPr>
                        <a:t>PV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31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138,600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dirty="0">
                          <a:latin typeface="Calibri"/>
                          <a:cs typeface="Calibri"/>
                        </a:rPr>
                        <a:t>Less</a:t>
                      </a:r>
                      <a:r>
                        <a:rPr sz="1100" spc="-1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dirty="0">
                          <a:latin typeface="Calibri"/>
                          <a:cs typeface="Calibri"/>
                        </a:rPr>
                        <a:t>Initial</a:t>
                      </a:r>
                      <a:r>
                        <a:rPr sz="1100" spc="-5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sz="1100" spc="-20" dirty="0">
                          <a:latin typeface="Calibri"/>
                          <a:cs typeface="Calibri"/>
                        </a:rPr>
                        <a:t>cost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15,000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5715" algn="ctr">
                        <a:lnSpc>
                          <a:spcPts val="1290"/>
                        </a:lnSpc>
                      </a:pPr>
                      <a:r>
                        <a:rPr sz="1100" spc="-25" dirty="0">
                          <a:latin typeface="Calibri"/>
                          <a:cs typeface="Calibri"/>
                        </a:rPr>
                        <a:t>NPV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290"/>
                        </a:lnSpc>
                      </a:pPr>
                      <a:r>
                        <a:rPr sz="1100" spc="-10" dirty="0">
                          <a:latin typeface="Calibri"/>
                          <a:cs typeface="Calibri"/>
                        </a:rPr>
                        <a:t>123,600</a:t>
                      </a:r>
                      <a:endParaRPr sz="1100">
                        <a:latin typeface="Calibri"/>
                        <a:cs typeface="Calibri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1359535" y="7688706"/>
            <a:ext cx="153543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All</a:t>
            </a:r>
            <a:r>
              <a:rPr sz="1000" spc="-5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numbers</a:t>
            </a:r>
            <a:r>
              <a:rPr sz="1000" spc="-40" dirty="0">
                <a:solidFill>
                  <a:srgbClr val="FF0000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FF0000"/>
                </a:solidFill>
                <a:latin typeface="Arial MT"/>
                <a:cs typeface="Arial MT"/>
              </a:rPr>
              <a:t>rounded</a:t>
            </a:r>
            <a:r>
              <a:rPr sz="1000" spc="-20" dirty="0">
                <a:solidFill>
                  <a:srgbClr val="FF0000"/>
                </a:solidFill>
                <a:latin typeface="Arial MT"/>
                <a:cs typeface="Arial MT"/>
              </a:rPr>
              <a:t> down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257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726430" cy="4718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175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17: Certainty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equivalent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method: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ts val="1150"/>
              </a:lnSpc>
              <a:spcBef>
                <a:spcPts val="6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Exercise: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There are two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projects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 B.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Each involves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GBP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50,000.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expected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inflows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certainty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co-efficient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under: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3180" y="1353565"/>
          <a:ext cx="5782945" cy="10985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85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87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809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372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66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198120">
                <a:tc rowSpan="2">
                  <a:txBody>
                    <a:bodyPr/>
                    <a:lstStyle/>
                    <a:p>
                      <a:pPr marL="6985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B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1625">
                <a:tc v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31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Inflows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317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 marR="441959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Certainty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Co-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efficient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 marR="3352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Inflows 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 marR="31051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Certainty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Co-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efficient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985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317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0.8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985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0.7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0.8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985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0.9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0.7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438526"/>
            <a:ext cx="5727065" cy="15240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Risk-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free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cutoff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 10%.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Suggest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projects should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preferred.</a:t>
            </a:r>
            <a:endParaRPr sz="1000">
              <a:latin typeface="Arial"/>
              <a:cs typeface="Arial"/>
            </a:endParaRPr>
          </a:p>
          <a:p>
            <a:pPr marL="469900" marR="27305" indent="-229235">
              <a:lnSpc>
                <a:spcPts val="1150"/>
              </a:lnSpc>
              <a:spcBef>
                <a:spcPts val="13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Each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first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adjusted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its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certainty coefficient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discounted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risk-free rate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95"/>
              </a:lnSpc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NPV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£6,334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NPV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£4,113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 should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preferred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due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NPV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ts val="1175"/>
              </a:lnSpc>
              <a:spcBef>
                <a:spcPts val="1105"/>
              </a:spcBef>
            </a:pP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Exercise</a:t>
            </a:r>
            <a:r>
              <a:rPr sz="1000" spc="-1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18</a:t>
            </a:r>
            <a:endParaRPr sz="1000">
              <a:latin typeface="Arial MT"/>
              <a:cs typeface="Arial MT"/>
            </a:endParaRPr>
          </a:p>
          <a:p>
            <a:pPr marL="12700" marR="5080">
              <a:lnSpc>
                <a:spcPts val="1150"/>
              </a:lnSpc>
              <a:spcBef>
                <a:spcPts val="60"/>
              </a:spcBef>
            </a:pP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Mr.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M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is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considering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two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mutually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exclusive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project</a:t>
            </a:r>
            <a:r>
              <a:rPr sz="1000" spc="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X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and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Y.</a:t>
            </a:r>
            <a:r>
              <a:rPr sz="1000" spc="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You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are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required</a:t>
            </a:r>
            <a:r>
              <a:rPr sz="1000" spc="-3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to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advise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him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about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25" dirty="0">
                <a:solidFill>
                  <a:srgbClr val="4471C4"/>
                </a:solidFill>
                <a:latin typeface="Arial MT"/>
                <a:cs typeface="Arial MT"/>
              </a:rPr>
              <a:t>the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acceptability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of</a:t>
            </a:r>
            <a:r>
              <a:rPr sz="1000" spc="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the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two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projects</a:t>
            </a:r>
            <a:r>
              <a:rPr sz="1000" spc="-5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from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the</a:t>
            </a:r>
            <a:r>
              <a:rPr sz="1000" spc="-3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following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 information: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14704" y="3951477"/>
          <a:ext cx="5802630" cy="11982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79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7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27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974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70"/>
                        </a:lnSpc>
                      </a:pP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1000" spc="-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X</a:t>
                      </a:r>
                      <a:r>
                        <a:rPr sz="1000" spc="-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Project</a:t>
                      </a:r>
                      <a:r>
                        <a:rPr sz="1000" spc="-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Y</a:t>
                      </a:r>
                      <a:r>
                        <a:rPr sz="1000" spc="-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(GBP)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95"/>
                        </a:lnSpc>
                      </a:pP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Cost of</a:t>
                      </a:r>
                      <a:r>
                        <a:rPr sz="1000" spc="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the</a:t>
                      </a:r>
                      <a:r>
                        <a:rPr sz="1000" spc="-3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investment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95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1,00,000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95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1,00,000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Forecast</a:t>
                      </a:r>
                      <a:r>
                        <a:rPr sz="1000" spc="-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cash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inflows</a:t>
                      </a:r>
                      <a:r>
                        <a:rPr sz="1000" spc="-3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per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annum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for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5</a:t>
                      </a:r>
                      <a:r>
                        <a:rPr sz="1000" spc="-1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years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Optimistic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70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60,000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55,000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75"/>
                        </a:lnSpc>
                      </a:pPr>
                      <a:r>
                        <a:rPr sz="100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Most</a:t>
                      </a:r>
                      <a:r>
                        <a:rPr sz="1000" spc="-25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Likely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75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35,000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75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30,000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70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Pessimistic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70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70"/>
                        </a:lnSpc>
                      </a:pPr>
                      <a:r>
                        <a:rPr sz="1000" spc="-10" dirty="0">
                          <a:solidFill>
                            <a:srgbClr val="4471C4"/>
                          </a:solidFill>
                          <a:latin typeface="Arial MT"/>
                          <a:cs typeface="Arial MT"/>
                        </a:rPr>
                        <a:t>20,000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02004" y="5139944"/>
            <a:ext cx="5696585" cy="13436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8895">
              <a:lnSpc>
                <a:spcPts val="1175"/>
              </a:lnSpc>
              <a:spcBef>
                <a:spcPts val="105"/>
              </a:spcBef>
            </a:pP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(The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10" dirty="0">
                <a:solidFill>
                  <a:srgbClr val="4471C4"/>
                </a:solidFill>
                <a:latin typeface="Arial MT"/>
                <a:cs typeface="Arial MT"/>
              </a:rPr>
              <a:t>cut-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off</a:t>
            </a:r>
            <a:r>
              <a:rPr sz="1000" spc="1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rate</a:t>
            </a:r>
            <a:r>
              <a:rPr sz="1000" spc="-30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may be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assumed to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dirty="0">
                <a:solidFill>
                  <a:srgbClr val="4471C4"/>
                </a:solidFill>
                <a:latin typeface="Arial MT"/>
                <a:cs typeface="Arial MT"/>
              </a:rPr>
              <a:t>be</a:t>
            </a:r>
            <a:r>
              <a:rPr sz="1000" spc="-5" dirty="0">
                <a:solidFill>
                  <a:srgbClr val="4471C4"/>
                </a:solidFill>
                <a:latin typeface="Arial MT"/>
                <a:cs typeface="Arial MT"/>
              </a:rPr>
              <a:t> </a:t>
            </a:r>
            <a:r>
              <a:rPr sz="1000" spc="-20" dirty="0">
                <a:solidFill>
                  <a:srgbClr val="4471C4"/>
                </a:solidFill>
                <a:latin typeface="Arial MT"/>
                <a:cs typeface="Arial MT"/>
              </a:rPr>
              <a:t>15%)</a:t>
            </a:r>
            <a:endParaRPr sz="1000">
              <a:latin typeface="Arial MT"/>
              <a:cs typeface="Arial MT"/>
            </a:endParaRPr>
          </a:p>
          <a:p>
            <a:pPr marL="12700" marR="5080">
              <a:lnSpc>
                <a:spcPct val="95500"/>
              </a:lnSpc>
              <a:spcBef>
                <a:spcPts val="30"/>
              </a:spcBef>
            </a:pP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expected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 using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simple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formula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(O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4M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P)/6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gave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Project</a:t>
            </a:r>
            <a:r>
              <a:rPr sz="1000" spc="50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expected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return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(£36,667)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than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 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(£32,500)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then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discounted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these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over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50" dirty="0">
                <a:latin typeface="Arial MT"/>
                <a:cs typeface="Arial MT"/>
              </a:rPr>
              <a:t>5 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using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15%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annuity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factor (3.352)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obtain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present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values.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 subtracting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initial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resulting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NPVs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were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£22,912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£8,945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Y.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even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though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both </a:t>
            </a:r>
            <a:r>
              <a:rPr sz="1000" dirty="0">
                <a:latin typeface="Arial MT"/>
                <a:cs typeface="Arial MT"/>
              </a:rPr>
              <a:t>are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financially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viable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should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chosen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based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numbers.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ts val="1115"/>
              </a:lnSpc>
            </a:pPr>
            <a:r>
              <a:rPr sz="1000" spc="-50" dirty="0">
                <a:latin typeface="Arial MT"/>
                <a:cs typeface="Arial MT"/>
              </a:rPr>
              <a:t>:</a:t>
            </a:r>
            <a:endParaRPr sz="1000">
              <a:latin typeface="Arial MT"/>
              <a:cs typeface="Arial MT"/>
            </a:endParaRPr>
          </a:p>
          <a:p>
            <a:pPr marL="12700" marR="392430">
              <a:lnSpc>
                <a:spcPts val="1150"/>
              </a:lnSpc>
              <a:spcBef>
                <a:spcPts val="4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19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Two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mutually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exclusive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proposals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considered. 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following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available: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14704" y="6475729"/>
          <a:ext cx="5802630" cy="3981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06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B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(GBP)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Cost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914704" y="7030846"/>
          <a:ext cx="5802630" cy="110172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6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6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36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42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36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01625">
                <a:tc>
                  <a:txBody>
                    <a:bodyPr/>
                    <a:lstStyle/>
                    <a:p>
                      <a:pPr marL="68580" marR="33845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Inflows </a:t>
                      </a: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Year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18,000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1295">
                <a:tc gridSpan="5"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Assuming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cost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Capital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at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(or) advise</a:t>
                      </a: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selection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1000" i="1" spc="-1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Project: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938580" y="8118728"/>
            <a:ext cx="5698490" cy="10756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should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accepted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 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basis 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probability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technique?</a:t>
            </a:r>
            <a:endParaRPr sz="1000">
              <a:latin typeface="Arial"/>
              <a:cs typeface="Arial"/>
            </a:endParaRPr>
          </a:p>
          <a:p>
            <a:pPr marL="433070" indent="-228600">
              <a:lnSpc>
                <a:spcPts val="1175"/>
              </a:lnSpc>
              <a:spcBef>
                <a:spcPts val="25"/>
              </a:spcBef>
              <a:buFont typeface="Symbol"/>
              <a:buChar char=""/>
              <a:tabLst>
                <a:tab pos="433070" algn="l"/>
              </a:tabLst>
            </a:pPr>
            <a:r>
              <a:rPr sz="1000" dirty="0">
                <a:latin typeface="Arial MT"/>
                <a:cs typeface="Arial MT"/>
              </a:rPr>
              <a:t>Using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probability</a:t>
            </a:r>
            <a:r>
              <a:rPr sz="1000" spc="-10" dirty="0">
                <a:latin typeface="Arial MT"/>
                <a:cs typeface="Arial MT"/>
              </a:rPr>
              <a:t> technique</a:t>
            </a:r>
            <a:endParaRPr sz="1000">
              <a:latin typeface="Arial MT"/>
              <a:cs typeface="Arial MT"/>
            </a:endParaRPr>
          </a:p>
          <a:p>
            <a:pPr marL="890269" lvl="1" indent="-228600">
              <a:lnSpc>
                <a:spcPts val="1150"/>
              </a:lnSpc>
              <a:buFont typeface="Courier New"/>
              <a:buChar char="o"/>
              <a:tabLst>
                <a:tab pos="890269" algn="l"/>
              </a:tabLst>
            </a:pPr>
            <a:r>
              <a:rPr sz="1000" dirty="0">
                <a:latin typeface="Arial MT"/>
                <a:cs typeface="Arial MT"/>
              </a:rPr>
              <a:t>Project A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EMV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£14,400</a:t>
            </a:r>
            <a:endParaRPr sz="1000">
              <a:latin typeface="Arial MT"/>
              <a:cs typeface="Arial MT"/>
            </a:endParaRPr>
          </a:p>
          <a:p>
            <a:pPr marL="890269" lvl="1" indent="-228600">
              <a:lnSpc>
                <a:spcPts val="1175"/>
              </a:lnSpc>
              <a:buFont typeface="Courier New"/>
              <a:buChar char="o"/>
              <a:tabLst>
                <a:tab pos="890269" algn="l"/>
              </a:tabLst>
            </a:pPr>
            <a:r>
              <a:rPr sz="1000" dirty="0">
                <a:latin typeface="Arial MT"/>
                <a:cs typeface="Arial MT"/>
              </a:rPr>
              <a:t>Project B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EMV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£14,800</a:t>
            </a:r>
            <a:endParaRPr sz="1000">
              <a:latin typeface="Arial MT"/>
              <a:cs typeface="Arial MT"/>
            </a:endParaRPr>
          </a:p>
          <a:p>
            <a:pPr marL="433070" marR="5080" indent="-229235">
              <a:lnSpc>
                <a:spcPts val="1150"/>
              </a:lnSpc>
              <a:spcBef>
                <a:spcPts val="105"/>
              </a:spcBef>
              <a:buFont typeface="Symbol"/>
              <a:buChar char=""/>
              <a:tabLst>
                <a:tab pos="433070" algn="l"/>
              </a:tabLst>
            </a:pPr>
            <a:r>
              <a:rPr sz="1000" dirty="0">
                <a:latin typeface="Arial MT"/>
                <a:cs typeface="Arial MT"/>
              </a:rPr>
              <a:t>Both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produce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positive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expected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returns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compared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their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 £10,000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but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Project </a:t>
            </a:r>
            <a:r>
              <a:rPr sz="1000" dirty="0">
                <a:latin typeface="Arial MT"/>
                <a:cs typeface="Arial MT"/>
              </a:rPr>
              <a:t>B has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 higher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EMV</a:t>
            </a:r>
            <a:endParaRPr sz="1000">
              <a:latin typeface="Arial MT"/>
              <a:cs typeface="Arial MT"/>
            </a:endParaRPr>
          </a:p>
          <a:p>
            <a:pPr marL="890269" lvl="1" indent="-228600">
              <a:lnSpc>
                <a:spcPts val="1125"/>
              </a:lnSpc>
              <a:buFont typeface="Courier New"/>
              <a:buChar char="o"/>
              <a:tabLst>
                <a:tab pos="890269" algn="l"/>
              </a:tabLst>
            </a:pP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should be </a:t>
            </a:r>
            <a:r>
              <a:rPr sz="1000" spc="-10" dirty="0">
                <a:latin typeface="Arial MT"/>
                <a:cs typeface="Arial MT"/>
              </a:rPr>
              <a:t>selected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258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89761"/>
            <a:ext cx="5519420" cy="32575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18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20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Standard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deviation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method: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Exercise: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information, ascertain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which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should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selected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basis of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standard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deviation.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207261"/>
          <a:ext cx="5781675" cy="1397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43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243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43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236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98120">
                <a:tc gridSpan="2"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X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Project</a:t>
                      </a:r>
                      <a:r>
                        <a:rPr sz="1000" i="1" spc="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GBP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5,500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5,500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7,400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7,400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.4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8,900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8,900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591180"/>
            <a:ext cx="5742940" cy="20878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175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21.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Co-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efficient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Variation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method:</a:t>
            </a:r>
            <a:endParaRPr sz="1000">
              <a:latin typeface="Arial"/>
              <a:cs typeface="Arial"/>
            </a:endParaRPr>
          </a:p>
          <a:p>
            <a:pPr marL="12700" marR="267970">
              <a:lnSpc>
                <a:spcPts val="1150"/>
              </a:lnSpc>
              <a:spcBef>
                <a:spcPts val="6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Exercise: Using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figures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previous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example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compute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co-efficient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variation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suggest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proposal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should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accepted</a:t>
            </a:r>
            <a:r>
              <a:rPr sz="1000" spc="-10" dirty="0">
                <a:latin typeface="Times New Roman"/>
                <a:cs typeface="Times New Roman"/>
              </a:rPr>
              <a:t>:</a:t>
            </a:r>
            <a:endParaRPr sz="1000">
              <a:latin typeface="Times New Roman"/>
              <a:cs typeface="Times New Roman"/>
            </a:endParaRPr>
          </a:p>
          <a:p>
            <a:pPr marL="469900" marR="5080" indent="-229235">
              <a:lnSpc>
                <a:spcPts val="1150"/>
              </a:lnSpc>
              <a:spcBef>
                <a:spcPts val="10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Based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standard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deviation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method,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preferred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option.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Although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50" dirty="0">
                <a:latin typeface="Arial MT"/>
                <a:cs typeface="Arial MT"/>
              </a:rPr>
              <a:t>X </a:t>
            </a:r>
            <a:r>
              <a:rPr sz="1000" dirty="0">
                <a:latin typeface="Arial MT"/>
                <a:cs typeface="Arial MT"/>
              </a:rPr>
              <a:t>has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expected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inflow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standard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deviation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(£10,047)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significantly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higher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than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(£7,668)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meaning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carries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more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risk.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Since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decision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based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on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variability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should be selected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less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risky.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ts val="1165"/>
              </a:lnSpc>
              <a:spcBef>
                <a:spcPts val="105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22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Decision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Tree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analysis: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4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Accept/Reject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criteria:</a:t>
            </a:r>
            <a:endParaRPr sz="1000">
              <a:latin typeface="Arial"/>
              <a:cs typeface="Arial"/>
            </a:endParaRPr>
          </a:p>
          <a:p>
            <a:pPr marL="12700" marR="170180">
              <a:lnSpc>
                <a:spcPts val="1150"/>
              </a:lnSpc>
              <a:spcBef>
                <a:spcPts val="5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net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present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values 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positive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project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may</a:t>
            </a:r>
            <a:r>
              <a:rPr sz="1000" i="1" spc="-4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accepted otherwise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rejected.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Exercise: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Mr.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K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considering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proposal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GBP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40,000.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expected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returns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during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left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investment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under: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25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50" dirty="0">
                <a:solidFill>
                  <a:srgbClr val="4471C4"/>
                </a:solidFill>
                <a:latin typeface="Arial"/>
                <a:cs typeface="Arial"/>
              </a:rPr>
              <a:t>1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14704" y="4670805"/>
          <a:ext cx="5802630" cy="8007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062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56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01295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Event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02004" y="5456935"/>
            <a:ext cx="1545590" cy="3257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175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50" dirty="0">
                <a:solidFill>
                  <a:srgbClr val="4471C4"/>
                </a:solidFill>
                <a:latin typeface="Arial"/>
                <a:cs typeface="Arial"/>
              </a:rPr>
              <a:t>2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75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inflows 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are: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14704" y="5774435"/>
          <a:ext cx="5753735" cy="99821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83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83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15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83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115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9812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tc gridSpan="2"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Cash</a:t>
                      </a:r>
                      <a:r>
                        <a:rPr sz="1000" i="1" spc="-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Inflow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Probability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.6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.8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.5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0066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5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540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7945">
                        <a:lnSpc>
                          <a:spcPts val="1150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.3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902004" y="6758685"/>
            <a:ext cx="5749290" cy="7740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Using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10%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 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capital,</a:t>
            </a:r>
            <a:r>
              <a:rPr sz="1000" i="1" spc="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advise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about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acceptability 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proposal.</a:t>
            </a:r>
            <a:endParaRPr sz="1000">
              <a:latin typeface="Arial"/>
              <a:cs typeface="Arial"/>
            </a:endParaRPr>
          </a:p>
          <a:p>
            <a:pPr marL="469900" marR="5080" indent="-229235">
              <a:lnSpc>
                <a:spcPts val="1150"/>
              </a:lnSpc>
              <a:spcBef>
                <a:spcPts val="11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decision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tree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evaluates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all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potential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flow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outcomes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over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two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years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and</a:t>
            </a:r>
            <a:r>
              <a:rPr sz="1000" spc="-10" dirty="0">
                <a:latin typeface="Arial MT"/>
                <a:cs typeface="Arial MT"/>
              </a:rPr>
              <a:t> discounts </a:t>
            </a:r>
            <a:r>
              <a:rPr sz="1000" dirty="0">
                <a:latin typeface="Arial MT"/>
                <a:cs typeface="Arial MT"/>
              </a:rPr>
              <a:t>each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value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to determine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PV.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multiplying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each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outcome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its</a:t>
            </a:r>
            <a:r>
              <a:rPr sz="1000" spc="-4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joint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probability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the </a:t>
            </a: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expected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EPV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project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£55,041.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After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deducting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initial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investment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£40,000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NPV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£15,041.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positive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 project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should be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accepted.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259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1036065"/>
            <a:ext cx="5716270" cy="29571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1175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Exercise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23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Working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Capital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Management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issues:</a:t>
            </a:r>
            <a:endParaRPr sz="1000">
              <a:latin typeface="Arial"/>
              <a:cs typeface="Arial"/>
            </a:endParaRPr>
          </a:p>
          <a:p>
            <a:pPr marL="12700" marR="1062990">
              <a:lnSpc>
                <a:spcPct val="96100"/>
              </a:lnSpc>
              <a:spcBef>
                <a:spcPts val="2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Prepare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estimate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working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capital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requirement from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scenarios: </a:t>
            </a:r>
            <a:r>
              <a:rPr sz="1000" i="1" u="sng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Scenario</a:t>
            </a:r>
            <a:r>
              <a:rPr sz="1000" i="1" u="sng" spc="-15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 </a:t>
            </a:r>
            <a:r>
              <a:rPr sz="1000" i="1" u="sng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1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: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proforma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 sheet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company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provides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particulars: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Elements 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percentages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05"/>
              </a:lnSpc>
              <a:tabLst>
                <a:tab pos="713105" algn="l"/>
              </a:tabLst>
            </a:pP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Material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	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35%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50"/>
              </a:lnSpc>
              <a:tabLst>
                <a:tab pos="981710" algn="l"/>
              </a:tabLst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Direct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Labours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	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25%</a:t>
            </a:r>
            <a:endParaRPr sz="1000">
              <a:latin typeface="Arial"/>
              <a:cs typeface="Arial"/>
            </a:endParaRPr>
          </a:p>
          <a:p>
            <a:pPr marL="12700" marR="4410075">
              <a:lnSpc>
                <a:spcPts val="1150"/>
              </a:lnSpc>
              <a:spcBef>
                <a:spcPts val="55"/>
              </a:spcBef>
              <a:tabLst>
                <a:tab pos="749935" algn="l"/>
              </a:tabLst>
            </a:pP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Overhead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	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20%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Further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particulars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are: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ts val="1100"/>
              </a:lnSpc>
              <a:buFont typeface="Arial MT"/>
              <a:buChar char="-"/>
              <a:tabLst>
                <a:tab pos="469900" algn="l"/>
              </a:tabLst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It is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proposed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maintain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level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activity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2,50,000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units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ts val="1150"/>
              </a:lnSpc>
              <a:buFont typeface="Arial MT"/>
              <a:buChar char="-"/>
              <a:tabLst>
                <a:tab pos="469900" algn="l"/>
              </a:tabLst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Selling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price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£10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per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unit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ts val="1155"/>
              </a:lnSpc>
              <a:buFont typeface="Arial MT"/>
              <a:buChar char="-"/>
              <a:tabLst>
                <a:tab pos="469900" algn="l"/>
              </a:tabLst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Raw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materials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remain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stores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average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period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 one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month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ts val="1155"/>
              </a:lnSpc>
              <a:buFont typeface="Arial MT"/>
              <a:buChar char="-"/>
              <a:tabLst>
                <a:tab pos="469900" algn="l"/>
              </a:tabLst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Finished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foods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required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stock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average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period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moth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ts val="1150"/>
              </a:lnSpc>
              <a:buFont typeface="Arial MT"/>
              <a:buChar char="-"/>
              <a:tabLst>
                <a:tab pos="469900" algn="l"/>
              </a:tabLst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Credit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allowed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debtors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3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months</a:t>
            </a:r>
            <a:endParaRPr sz="1000">
              <a:latin typeface="Arial"/>
              <a:cs typeface="Arial"/>
            </a:endParaRPr>
          </a:p>
          <a:p>
            <a:pPr marL="469900" indent="-228600">
              <a:lnSpc>
                <a:spcPts val="1150"/>
              </a:lnSpc>
              <a:buFont typeface="Arial MT"/>
              <a:buChar char="-"/>
              <a:tabLst>
                <a:tab pos="469900" algn="l"/>
              </a:tabLst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Credit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allowed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by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suppliers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months</a:t>
            </a:r>
            <a:endParaRPr sz="1000">
              <a:latin typeface="Arial"/>
              <a:cs typeface="Arial"/>
            </a:endParaRPr>
          </a:p>
          <a:p>
            <a:pPr marL="12700" marR="5080">
              <a:lnSpc>
                <a:spcPts val="1150"/>
              </a:lnSpc>
              <a:spcBef>
                <a:spcPts val="5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You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required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prepare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statement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working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capital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requirements,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forecast of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loss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account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balance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sheet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company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assuring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that</a:t>
            </a:r>
            <a:endParaRPr sz="1000">
              <a:latin typeface="Arial"/>
              <a:cs typeface="Arial"/>
            </a:endParaRPr>
          </a:p>
          <a:p>
            <a:pPr marL="469900">
              <a:lnSpc>
                <a:spcPts val="1075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Share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capital</a:t>
            </a:r>
            <a:r>
              <a:rPr sz="1000" i="1" spc="140" dirty="0">
                <a:solidFill>
                  <a:srgbClr val="4471C4"/>
                </a:solidFill>
                <a:latin typeface="Arial"/>
                <a:cs typeface="Arial"/>
              </a:rPr>
              <a:t> 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£12,00,000</a:t>
            </a:r>
            <a:endParaRPr sz="1000">
              <a:latin typeface="Arial"/>
              <a:cs typeface="Arial"/>
            </a:endParaRPr>
          </a:p>
          <a:p>
            <a:pPr marL="469900" marR="3617595">
              <a:lnSpc>
                <a:spcPts val="1150"/>
              </a:lnSpc>
              <a:spcBef>
                <a:spcPts val="5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10%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Debentures</a:t>
            </a:r>
            <a:r>
              <a:rPr sz="1000" i="1" spc="135" dirty="0">
                <a:solidFill>
                  <a:srgbClr val="4471C4"/>
                </a:solidFill>
                <a:latin typeface="Arial"/>
                <a:cs typeface="Arial"/>
              </a:rPr>
              <a:t> 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£3,00,000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Fixed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Assets £11,00,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000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50"/>
              </a:lnSpc>
            </a:pPr>
            <a:r>
              <a:rPr sz="1000" dirty="0">
                <a:latin typeface="Arial MT"/>
                <a:cs typeface="Arial MT"/>
              </a:rPr>
              <a:t>Cost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per</a:t>
            </a:r>
            <a:r>
              <a:rPr sz="1000" spc="-20" dirty="0">
                <a:latin typeface="Arial MT"/>
                <a:cs typeface="Arial MT"/>
              </a:rPr>
              <a:t> unit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72234" y="3981958"/>
          <a:ext cx="5351145" cy="121221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16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7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9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127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Cost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Component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%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Selling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Price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Calculation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Cost Per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Unit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1765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Material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35%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35%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£10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3.50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Labour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25%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25%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£10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2.50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Overhead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20%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20%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£10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2.00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Cost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80%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3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£3.50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£2.50</a:t>
                      </a:r>
                      <a:endParaRPr sz="1000">
                        <a:latin typeface="Arial MT"/>
                        <a:cs typeface="Arial MT"/>
                      </a:endParaRPr>
                    </a:p>
                    <a:p>
                      <a:pPr marL="3810" algn="ctr">
                        <a:lnSpc>
                          <a:spcPts val="111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+£2.00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8.00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444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Profit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20%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17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20%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£10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2.00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Selling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Price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100%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Cost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+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Profit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5179567"/>
            <a:ext cx="75374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latin typeface="Arial MT"/>
                <a:cs typeface="Arial MT"/>
              </a:rPr>
              <a:t>Annual </a:t>
            </a:r>
            <a:r>
              <a:rPr sz="1000" spc="-10" dirty="0">
                <a:latin typeface="Arial MT"/>
                <a:cs typeface="Arial MT"/>
              </a:rPr>
              <a:t>costs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372234" y="5347716"/>
          <a:ext cx="5351145" cy="1212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16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76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176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698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400"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Cost Per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Unit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71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Units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508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Cost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Material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3.50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Labour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2.50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625,000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Overhead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2.00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527050" marR="186690" indent="-332740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Production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Cost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8.00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2,000,000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Sales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Revenue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10.00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2,500,000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2400">
                <a:tc>
                  <a:txBody>
                    <a:bodyPr/>
                    <a:lstStyle/>
                    <a:p>
                      <a:pPr marL="444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Profit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810" algn="ctr">
                        <a:lnSpc>
                          <a:spcPts val="110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2.00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250,000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ts val="110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902004" y="6545326"/>
            <a:ext cx="2201545" cy="3346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component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Raw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materials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stock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month)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72234" y="6868921"/>
          <a:ext cx="3372485" cy="8369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5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Value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Cost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Holding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Period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1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Month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Formula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Materials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12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127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Raw</a:t>
                      </a:r>
                      <a:r>
                        <a:rPr sz="1000" spc="-4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Stock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£72,916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8" name="object 8"/>
          <p:cNvSpPr txBox="1"/>
          <p:nvPr/>
        </p:nvSpPr>
        <p:spPr>
          <a:xfrm>
            <a:off x="1130604" y="7697851"/>
            <a:ext cx="2028189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Finished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goods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stock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month)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1372234" y="7865998"/>
          <a:ext cx="3372485" cy="83946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Value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Cost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Production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200,000,000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Holding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Period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1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Month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Formula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000" spc="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Materials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÷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12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70180">
                <a:tc>
                  <a:txBody>
                    <a:bodyPr/>
                    <a:lstStyle/>
                    <a:p>
                      <a:pPr marL="127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Finished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Goods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Stock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£166,667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0" name="object 10"/>
          <p:cNvSpPr txBox="1"/>
          <p:nvPr/>
        </p:nvSpPr>
        <p:spPr>
          <a:xfrm>
            <a:off x="1130604" y="8697848"/>
            <a:ext cx="168973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Debtors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(3 months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credit)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1372234" y="8865996"/>
          <a:ext cx="3372485" cy="83692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Value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5080" algn="ctr">
                        <a:lnSpc>
                          <a:spcPts val="116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Sales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2,500,000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Credit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Allowed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3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Months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Formula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Sales</a:t>
                      </a:r>
                      <a:r>
                        <a:rPr sz="1000" spc="254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3/12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Debtors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£625,000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260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1130604" y="1194561"/>
            <a:ext cx="175958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Creditors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(2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credit)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72234" y="1362709"/>
          <a:ext cx="3372485" cy="8369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00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Value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5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Annual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Material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Cost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875,000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Supplier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Credit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2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Months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Formula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Materials</a:t>
                      </a:r>
                      <a:r>
                        <a:rPr sz="1000" spc="-5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x</a:t>
                      </a:r>
                      <a:r>
                        <a:rPr sz="1000" spc="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2/12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Creditors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£145,833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902004" y="2185542"/>
            <a:ext cx="1487170" cy="3314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statement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Current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assets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372234" y="2506090"/>
          <a:ext cx="3372485" cy="8362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Asset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Amount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508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Raw</a:t>
                      </a:r>
                      <a:r>
                        <a:rPr sz="1000" spc="-3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Materials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72,916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Finished</a:t>
                      </a:r>
                      <a:r>
                        <a:rPr sz="1000" spc="-3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Goods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166,667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Debtors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625,000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Assets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864,583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1372234" y="3506088"/>
          <a:ext cx="3372485" cy="335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640"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Liability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Amount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1905" algn="ctr">
                        <a:lnSpc>
                          <a:spcPts val="116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Creditors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5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145,833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1130604" y="3337940"/>
            <a:ext cx="1830705" cy="676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Current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liabilities</a:t>
            </a: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buFont typeface="Symbol"/>
              <a:buChar char=""/>
            </a:pPr>
            <a:endParaRPr sz="1000">
              <a:latin typeface="Arial MT"/>
              <a:cs typeface="Arial MT"/>
            </a:endParaRPr>
          </a:p>
          <a:p>
            <a:pPr>
              <a:lnSpc>
                <a:spcPct val="100000"/>
              </a:lnSpc>
              <a:spcBef>
                <a:spcPts val="415"/>
              </a:spcBef>
              <a:buFont typeface="Symbol"/>
              <a:buChar char=""/>
            </a:pPr>
            <a:endParaRPr sz="1000">
              <a:latin typeface="Arial MT"/>
              <a:cs typeface="Arial MT"/>
            </a:endParaRPr>
          </a:p>
          <a:p>
            <a:pPr marL="241300" indent="-228600">
              <a:lnSpc>
                <a:spcPct val="100000"/>
              </a:lnSpc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Net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required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1372234" y="4003293"/>
          <a:ext cx="3372485" cy="6337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640">
                <a:tc>
                  <a:txBody>
                    <a:bodyPr/>
                    <a:lstStyle/>
                    <a:p>
                      <a:pPr marL="571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Calculation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Amount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332105" marR="180340" indent="-140335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Assets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50" dirty="0">
                          <a:latin typeface="Arial MT"/>
                          <a:cs typeface="Arial MT"/>
                        </a:rPr>
                        <a:t>–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Current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Liabilities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864,583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–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145,833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Net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Working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Capital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718,750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" name="object 9"/>
          <p:cNvSpPr txBox="1"/>
          <p:nvPr/>
        </p:nvSpPr>
        <p:spPr>
          <a:xfrm>
            <a:off x="902004" y="4621529"/>
            <a:ext cx="123761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latin typeface="Arial MT"/>
                <a:cs typeface="Arial MT"/>
              </a:rPr>
              <a:t>Profit &amp;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Loss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Account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0" name="object 10"/>
          <p:cNvGraphicFramePr>
            <a:graphicFrameLocks noGrp="1"/>
          </p:cNvGraphicFramePr>
          <p:nvPr/>
        </p:nvGraphicFramePr>
        <p:xfrm>
          <a:off x="1372234" y="4789931"/>
          <a:ext cx="3363595" cy="11874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02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02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76530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Amount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Sales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2,500,000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571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Less: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Cost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Of</a:t>
                      </a:r>
                      <a:r>
                        <a:rPr sz="1000" spc="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Production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(2,000,000)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970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Before</a:t>
                      </a:r>
                      <a:r>
                        <a:rPr sz="1000" spc="-20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Interest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500,000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8450">
                <a:tc>
                  <a:txBody>
                    <a:bodyPr/>
                    <a:lstStyle/>
                    <a:p>
                      <a:pPr marL="569595" marR="109855" indent="-451484">
                        <a:lnSpc>
                          <a:spcPts val="115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Less: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Debenture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(10%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of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300,000)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(30,000)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76530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Profit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dirty="0">
                          <a:latin typeface="Arial MT"/>
                          <a:cs typeface="Arial MT"/>
                        </a:rPr>
                        <a:t>After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Interest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470,000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object 11"/>
          <p:cNvSpPr txBox="1"/>
          <p:nvPr/>
        </p:nvSpPr>
        <p:spPr>
          <a:xfrm>
            <a:off x="902004" y="5963158"/>
            <a:ext cx="864235" cy="3346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39370" algn="r">
              <a:lnSpc>
                <a:spcPct val="100000"/>
              </a:lnSpc>
              <a:spcBef>
                <a:spcPts val="105"/>
              </a:spcBef>
            </a:pPr>
            <a:r>
              <a:rPr sz="1000" dirty="0">
                <a:latin typeface="Arial MT"/>
                <a:cs typeface="Arial MT"/>
              </a:rPr>
              <a:t>Balance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sheet</a:t>
            </a:r>
            <a:endParaRPr sz="1000">
              <a:latin typeface="Arial MT"/>
              <a:cs typeface="Arial MT"/>
            </a:endParaRPr>
          </a:p>
          <a:p>
            <a:pPr marL="228600" marR="5080" indent="-228600" algn="r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228600" algn="l"/>
              </a:tabLst>
            </a:pPr>
            <a:r>
              <a:rPr sz="1000" spc="-10" dirty="0">
                <a:latin typeface="Arial MT"/>
                <a:cs typeface="Arial MT"/>
              </a:rPr>
              <a:t>Assets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1372234" y="6286753"/>
          <a:ext cx="3372485" cy="669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00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Amount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Fixed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Assets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1,100,000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Working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Capital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718,750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Assets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1,818,750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1130604" y="6951090"/>
            <a:ext cx="96456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41300" indent="-228600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241300" algn="l"/>
              </a:tabLst>
            </a:pPr>
            <a:r>
              <a:rPr sz="1000" dirty="0">
                <a:latin typeface="Arial MT"/>
                <a:cs typeface="Arial MT"/>
              </a:rPr>
              <a:t>Financed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By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14" name="object 14"/>
          <p:cNvGraphicFramePr>
            <a:graphicFrameLocks noGrp="1"/>
          </p:cNvGraphicFramePr>
          <p:nvPr/>
        </p:nvGraphicFramePr>
        <p:xfrm>
          <a:off x="1372234" y="7119238"/>
          <a:ext cx="3372485" cy="8356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433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65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640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Item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Amount</a:t>
                      </a:r>
                      <a:r>
                        <a:rPr sz="1000" spc="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25" dirty="0">
                          <a:latin typeface="Arial MT"/>
                          <a:cs typeface="Arial MT"/>
                        </a:rPr>
                        <a:t>(£)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254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Share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Capital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1,200,000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Debentures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300,000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Retained</a:t>
                      </a:r>
                      <a:r>
                        <a:rPr sz="1000" spc="-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Profit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318,750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6700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Total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Financing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1,818,750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261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1036065"/>
            <a:ext cx="5702300" cy="714311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1150"/>
              </a:lnSpc>
              <a:spcBef>
                <a:spcPts val="185"/>
              </a:spcBef>
            </a:pPr>
            <a:r>
              <a:rPr sz="1000" i="1" u="sng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Scenario: 2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From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given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below,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Mr.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X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wants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commence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new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trading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business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and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givs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you</a:t>
            </a:r>
            <a:endParaRPr sz="1000">
              <a:latin typeface="Arial"/>
              <a:cs typeface="Arial"/>
            </a:endParaRPr>
          </a:p>
          <a:p>
            <a:pPr marL="469900">
              <a:lnSpc>
                <a:spcPts val="110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total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estimated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sales 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will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£20,00,000</a:t>
            </a:r>
            <a:endParaRPr sz="1000">
              <a:latin typeface="Arial"/>
              <a:cs typeface="Arial"/>
            </a:endParaRPr>
          </a:p>
          <a:p>
            <a:pPr marL="469900" marR="276225">
              <a:lnSpc>
                <a:spcPts val="1130"/>
              </a:lnSpc>
              <a:spcBef>
                <a:spcPts val="7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His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expenses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are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estimated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fixed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expenses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£3,000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per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month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plus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variable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expenses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equal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10%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his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turover.</a:t>
            </a:r>
            <a:endParaRPr sz="1000">
              <a:latin typeface="Arial"/>
              <a:cs typeface="Arial"/>
            </a:endParaRPr>
          </a:p>
          <a:p>
            <a:pPr marL="469900" marR="19685">
              <a:lnSpc>
                <a:spcPts val="1150"/>
              </a:lnSpc>
              <a:spcBef>
                <a:spcPts val="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expects to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fix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sales price for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each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product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which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will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 33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1/3%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excess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his cost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of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purchase</a:t>
            </a:r>
            <a:endParaRPr sz="1000">
              <a:latin typeface="Arial"/>
              <a:cs typeface="Arial"/>
            </a:endParaRPr>
          </a:p>
          <a:p>
            <a:pPr marL="469900">
              <a:lnSpc>
                <a:spcPts val="110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expects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turover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his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stock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6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times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 a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year</a:t>
            </a:r>
            <a:endParaRPr sz="1000">
              <a:latin typeface="Arial"/>
              <a:cs typeface="Arial"/>
            </a:endParaRPr>
          </a:p>
          <a:p>
            <a:pPr marL="469900" marR="61594">
              <a:lnSpc>
                <a:spcPts val="1150"/>
              </a:lnSpc>
              <a:spcBef>
                <a:spcPts val="5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sales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purchase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will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evenly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spread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throughout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year.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All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sales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will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cash,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but 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expects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one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month’s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credit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purchases.</a:t>
            </a:r>
            <a:endParaRPr sz="1000">
              <a:latin typeface="Arial"/>
              <a:cs typeface="Arial"/>
            </a:endParaRPr>
          </a:p>
          <a:p>
            <a:pPr marL="469900" marR="2856230">
              <a:lnSpc>
                <a:spcPts val="1150"/>
              </a:lnSpc>
              <a:spcBef>
                <a:spcPts val="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Calculate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his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estimated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profit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year.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His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average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working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capital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requirements.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ts val="1150"/>
              </a:lnSpc>
            </a:pP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calculation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Find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COGS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Mark up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33 </a:t>
            </a:r>
            <a:r>
              <a:rPr sz="1000" spc="-20" dirty="0">
                <a:latin typeface="Arial MT"/>
                <a:cs typeface="Arial MT"/>
              </a:rPr>
              <a:t>1/3%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Selling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price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133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1/3%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cost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4/3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 </a:t>
            </a:r>
            <a:r>
              <a:rPr sz="1000" spc="-20" dirty="0">
                <a:latin typeface="Arial MT"/>
                <a:cs typeface="Arial MT"/>
              </a:rPr>
              <a:t>cost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£2,000,000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 ¾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£1,500,000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Gross</a:t>
            </a:r>
            <a:r>
              <a:rPr sz="1000" spc="-4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Profit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£2,000,000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(Sales)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£1,500,000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(COGS)</a:t>
            </a:r>
            <a:r>
              <a:rPr sz="1000" spc="-5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£500,000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spcBef>
                <a:spcPts val="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spc="-10" dirty="0">
                <a:latin typeface="Arial MT"/>
                <a:cs typeface="Arial MT"/>
              </a:rPr>
              <a:t>Expenses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4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Fixed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expense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 £36,000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(3000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spc="-25" dirty="0">
                <a:latin typeface="Arial MT"/>
                <a:cs typeface="Arial MT"/>
              </a:rPr>
              <a:t>12)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4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Variable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expenses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sales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10%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x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£2,000,000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0" dirty="0">
                <a:latin typeface="Arial MT"/>
                <a:cs typeface="Arial MT"/>
              </a:rPr>
              <a:t> £200,000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Expenses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 £36,000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£200,000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£236,000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Estimated net</a:t>
            </a:r>
            <a:r>
              <a:rPr sz="1000" spc="-10" dirty="0">
                <a:latin typeface="Arial MT"/>
                <a:cs typeface="Arial MT"/>
              </a:rPr>
              <a:t> profit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£500,000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 £236,000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£264,000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ts val="1175"/>
              </a:lnSpc>
            </a:pPr>
            <a:r>
              <a:rPr sz="1000" dirty="0">
                <a:latin typeface="Arial MT"/>
                <a:cs typeface="Arial MT"/>
              </a:rPr>
              <a:t>Average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requirement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6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spc="-10" dirty="0">
                <a:latin typeface="Arial MT"/>
                <a:cs typeface="Arial MT"/>
              </a:rPr>
              <a:t>Components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4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spc="-10" dirty="0">
                <a:latin typeface="Arial MT"/>
                <a:cs typeface="Arial MT"/>
              </a:rPr>
              <a:t>Inventory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Debtors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(none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all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sales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are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cash)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Less: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Creditors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Average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inventory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Stock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turnover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times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per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year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Cogs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(£1,500,000)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÷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6 =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£250,000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6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spc="-10" dirty="0">
                <a:latin typeface="Arial MT"/>
                <a:cs typeface="Arial MT"/>
              </a:rPr>
              <a:t>Debtors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6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spc="-25" dirty="0">
                <a:latin typeface="Arial MT"/>
                <a:cs typeface="Arial MT"/>
              </a:rPr>
              <a:t>£0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spcBef>
                <a:spcPts val="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Creditors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(1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credit)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Purchase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COGS</a:t>
            </a:r>
            <a:r>
              <a:rPr sz="1000" spc="-10" dirty="0">
                <a:latin typeface="Arial MT"/>
                <a:cs typeface="Arial MT"/>
              </a:rPr>
              <a:t> £1,500,000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1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months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credit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1/12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of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annual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purchase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5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£1,500,000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÷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12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 </a:t>
            </a:r>
            <a:r>
              <a:rPr sz="1000" spc="-10" dirty="0">
                <a:latin typeface="Arial MT"/>
                <a:cs typeface="Arial MT"/>
              </a:rPr>
              <a:t>£125,000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ts val="1175"/>
              </a:lnSpc>
            </a:pP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capital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6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capital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Inventory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Creditors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40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£250,000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£125,000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£125,000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ts val="1175"/>
              </a:lnSpc>
            </a:pPr>
            <a:r>
              <a:rPr sz="1000" spc="-10" dirty="0">
                <a:latin typeface="Arial MT"/>
                <a:cs typeface="Arial MT"/>
              </a:rPr>
              <a:t>Final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Estimated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Profit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for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the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spc="-20" dirty="0">
                <a:latin typeface="Arial MT"/>
                <a:cs typeface="Arial MT"/>
              </a:rPr>
              <a:t>year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spc="-10" dirty="0">
                <a:latin typeface="Arial MT"/>
                <a:cs typeface="Arial MT"/>
              </a:rPr>
              <a:t>£264,000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ts val="1175"/>
              </a:lnSpc>
              <a:spcBef>
                <a:spcPts val="2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Average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working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capital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ts val="1175"/>
              </a:lnSpc>
              <a:buFont typeface="Courier New"/>
              <a:buChar char="o"/>
              <a:tabLst>
                <a:tab pos="927100" algn="l"/>
              </a:tabLst>
            </a:pPr>
            <a:r>
              <a:rPr sz="1000" spc="-10" dirty="0">
                <a:latin typeface="Arial MT"/>
                <a:cs typeface="Arial MT"/>
              </a:rPr>
              <a:t>£125,000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262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876604" y="1036065"/>
            <a:ext cx="5437505" cy="618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8100">
              <a:lnSpc>
                <a:spcPts val="1175"/>
              </a:lnSpc>
              <a:spcBef>
                <a:spcPts val="105"/>
              </a:spcBef>
            </a:pPr>
            <a:r>
              <a:rPr sz="1000" i="1" u="sng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Scenario</a:t>
            </a:r>
            <a:r>
              <a:rPr sz="1000" i="1" u="sng" spc="-10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 </a:t>
            </a:r>
            <a:r>
              <a:rPr sz="1000" i="1" u="sng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3:</a:t>
            </a:r>
            <a:r>
              <a:rPr sz="1000" i="1" u="sng" spc="5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 </a:t>
            </a:r>
            <a:r>
              <a:rPr sz="1000" i="1" u="sng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Cash</a:t>
            </a:r>
            <a:r>
              <a:rPr sz="1000" i="1" u="sng" spc="-5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 </a:t>
            </a:r>
            <a:r>
              <a:rPr sz="1000" i="1" u="sng" spc="-10" dirty="0">
                <a:solidFill>
                  <a:srgbClr val="4471C4"/>
                </a:solidFill>
                <a:uFill>
                  <a:solidFill>
                    <a:srgbClr val="4471C4"/>
                  </a:solidFill>
                </a:uFill>
                <a:latin typeface="Arial"/>
                <a:cs typeface="Arial"/>
              </a:rPr>
              <a:t>Management</a:t>
            </a:r>
            <a:endParaRPr sz="1000">
              <a:latin typeface="Arial"/>
              <a:cs typeface="Arial"/>
            </a:endParaRPr>
          </a:p>
          <a:p>
            <a:pPr marL="38100" marR="30480">
              <a:lnSpc>
                <a:spcPts val="1150"/>
              </a:lnSpc>
              <a:spcBef>
                <a:spcPts val="6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company expects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have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£37500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</a:t>
            </a:r>
            <a:r>
              <a:rPr sz="975" i="1" baseline="29914" dirty="0">
                <a:solidFill>
                  <a:srgbClr val="4471C4"/>
                </a:solidFill>
                <a:latin typeface="Arial"/>
                <a:cs typeface="Arial"/>
              </a:rPr>
              <a:t>st</a:t>
            </a:r>
            <a:r>
              <a:rPr sz="975" i="1" spc="157" baseline="2991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April,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requires you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prepare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an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estimate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position during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3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months.</a:t>
            </a:r>
            <a:endParaRPr sz="1000">
              <a:latin typeface="Arial"/>
              <a:cs typeface="Arial"/>
            </a:endParaRPr>
          </a:p>
          <a:p>
            <a:pPr marL="38100">
              <a:lnSpc>
                <a:spcPts val="1125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April, May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June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–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following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information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supplied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you:</a:t>
            </a:r>
            <a:endParaRPr sz="1000">
              <a:latin typeface="Arial"/>
              <a:cs typeface="Arial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914704" y="1646554"/>
          <a:ext cx="5753735" cy="15792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108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08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0771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108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0898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299720">
                <a:tc>
                  <a:txBody>
                    <a:bodyPr/>
                    <a:lstStyle/>
                    <a:p>
                      <a:pPr marL="6858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Month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Sales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Purchases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Wages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 marR="17780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Factory Expenses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 marR="17526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Office Expenses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 marR="176530">
                        <a:lnSpc>
                          <a:spcPts val="1150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Selling Expenses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5275">
                <a:tc>
                  <a:txBody>
                    <a:bodyPr/>
                    <a:lstStyle/>
                    <a:p>
                      <a:pPr marL="68580">
                        <a:lnSpc>
                          <a:spcPts val="1135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Feb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75,000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9,000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7,500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4,500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March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48,000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9,750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8,250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4,500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8120">
                <a:tc>
                  <a:txBody>
                    <a:bodyPr/>
                    <a:lstStyle/>
                    <a:p>
                      <a:pPr marL="68580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April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90,000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52,000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10,500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9,000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5,250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4945">
                <a:tc>
                  <a:txBody>
                    <a:bodyPr/>
                    <a:lstStyle/>
                    <a:p>
                      <a:pPr marL="68580">
                        <a:lnSpc>
                          <a:spcPts val="1135"/>
                        </a:lnSpc>
                      </a:pPr>
                      <a:r>
                        <a:rPr sz="1000" i="1" spc="-25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May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1,20,000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13,500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11,250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6,570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7485">
                <a:tc>
                  <a:txBody>
                    <a:bodyPr/>
                    <a:lstStyle/>
                    <a:p>
                      <a:pPr marL="68580">
                        <a:lnSpc>
                          <a:spcPts val="1135"/>
                        </a:lnSpc>
                      </a:pPr>
                      <a:r>
                        <a:rPr sz="1000" i="1" spc="-2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June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1,35,000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60,000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00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14,250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14,000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7,000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6675">
                        <a:lnSpc>
                          <a:spcPts val="1135"/>
                        </a:lnSpc>
                      </a:pPr>
                      <a:r>
                        <a:rPr sz="1000" i="1" spc="-10" dirty="0">
                          <a:solidFill>
                            <a:srgbClr val="4471C4"/>
                          </a:solidFill>
                          <a:latin typeface="Arial"/>
                          <a:cs typeface="Arial"/>
                        </a:rPr>
                        <a:t>7,000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621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775004" y="3212973"/>
            <a:ext cx="6012180" cy="49479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39700">
              <a:lnSpc>
                <a:spcPts val="1175"/>
              </a:lnSpc>
              <a:spcBef>
                <a:spcPts val="10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Other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information:</a:t>
            </a:r>
            <a:endParaRPr sz="1000">
              <a:latin typeface="Arial"/>
              <a:cs typeface="Arial"/>
            </a:endParaRPr>
          </a:p>
          <a:p>
            <a:pPr marL="139700">
              <a:lnSpc>
                <a:spcPts val="115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Period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credit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allowed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suppliers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moths</a:t>
            </a:r>
            <a:endParaRPr sz="1000">
              <a:latin typeface="Arial"/>
              <a:cs typeface="Arial"/>
            </a:endParaRPr>
          </a:p>
          <a:p>
            <a:pPr marL="139700" marR="1005205">
              <a:lnSpc>
                <a:spcPts val="1150"/>
              </a:lnSpc>
              <a:spcBef>
                <a:spcPts val="60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20%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sales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2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cash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period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credit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allowed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customers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for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credit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month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Delay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payment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 all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expenses: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1</a:t>
            </a:r>
            <a:r>
              <a:rPr sz="1000" i="1" spc="-3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month</a:t>
            </a:r>
            <a:endParaRPr sz="1000">
              <a:latin typeface="Arial"/>
              <a:cs typeface="Arial"/>
            </a:endParaRPr>
          </a:p>
          <a:p>
            <a:pPr marL="139700">
              <a:lnSpc>
                <a:spcPts val="1105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Income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tax of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$57,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500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due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paid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on June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15</a:t>
            </a:r>
            <a:r>
              <a:rPr sz="975" i="1" spc="-30" baseline="29914" dirty="0">
                <a:solidFill>
                  <a:srgbClr val="4471C4"/>
                </a:solidFill>
                <a:latin typeface="Arial"/>
                <a:cs typeface="Arial"/>
              </a:rPr>
              <a:t>th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.</a:t>
            </a:r>
            <a:endParaRPr sz="1000">
              <a:latin typeface="Arial"/>
              <a:cs typeface="Arial"/>
            </a:endParaRPr>
          </a:p>
          <a:p>
            <a:pPr marL="139700" marR="132080">
              <a:lnSpc>
                <a:spcPts val="1150"/>
              </a:lnSpc>
              <a:spcBef>
                <a:spcPts val="55"/>
              </a:spcBef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20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company</a:t>
            </a:r>
            <a:r>
              <a:rPr sz="1000" i="1" spc="2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is</a:t>
            </a:r>
            <a:r>
              <a:rPr sz="1000" i="1" spc="19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20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pay</a:t>
            </a:r>
            <a:r>
              <a:rPr sz="1000" i="1" spc="19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dividend</a:t>
            </a:r>
            <a:r>
              <a:rPr sz="1000" i="1" spc="20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20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shareholders</a:t>
            </a:r>
            <a:r>
              <a:rPr sz="1000" i="1" spc="2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20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bonus</a:t>
            </a:r>
            <a:r>
              <a:rPr sz="1000" i="1" spc="2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18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workers</a:t>
            </a:r>
            <a:r>
              <a:rPr sz="1000" i="1" spc="19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19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£15,000</a:t>
            </a:r>
            <a:r>
              <a:rPr sz="1000" i="1" spc="20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204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£22,500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respectively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the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month</a:t>
            </a:r>
            <a:r>
              <a:rPr sz="1000" i="1" spc="-3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of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April.</a:t>
            </a:r>
            <a:endParaRPr sz="1000">
              <a:latin typeface="Arial"/>
              <a:cs typeface="Arial"/>
            </a:endParaRPr>
          </a:p>
          <a:p>
            <a:pPr marL="139700">
              <a:lnSpc>
                <a:spcPts val="1110"/>
              </a:lnSpc>
            </a:pP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plant</a:t>
            </a:r>
            <a:r>
              <a:rPr sz="1000" i="1" spc="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has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been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ordered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to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be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received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and</a:t>
            </a:r>
            <a:r>
              <a:rPr sz="1000" i="1" spc="-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paid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in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May.</a:t>
            </a:r>
            <a:r>
              <a:rPr sz="1000" i="1" spc="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It</a:t>
            </a:r>
            <a:r>
              <a:rPr sz="1000" i="1" spc="-2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will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dirty="0">
                <a:solidFill>
                  <a:srgbClr val="4471C4"/>
                </a:solidFill>
                <a:latin typeface="Arial"/>
                <a:cs typeface="Arial"/>
              </a:rPr>
              <a:t>cost</a:t>
            </a:r>
            <a:r>
              <a:rPr sz="1000" i="1" spc="-15" dirty="0">
                <a:solidFill>
                  <a:srgbClr val="4471C4"/>
                </a:solidFill>
                <a:latin typeface="Arial"/>
                <a:cs typeface="Arial"/>
              </a:rPr>
              <a:t> </a:t>
            </a:r>
            <a:r>
              <a:rPr sz="1000" i="1" spc="-10" dirty="0">
                <a:solidFill>
                  <a:srgbClr val="4471C4"/>
                </a:solidFill>
                <a:latin typeface="Arial"/>
                <a:cs typeface="Arial"/>
              </a:rPr>
              <a:t>£120,000</a:t>
            </a:r>
            <a:endParaRPr sz="1000">
              <a:latin typeface="Arial"/>
              <a:cs typeface="Arial"/>
            </a:endParaRPr>
          </a:p>
          <a:p>
            <a:pPr marL="139700">
              <a:lnSpc>
                <a:spcPts val="1190"/>
              </a:lnSpc>
            </a:pP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Budget</a:t>
            </a:r>
            <a:endParaRPr sz="1000">
              <a:latin typeface="Arial MT"/>
              <a:cs typeface="Arial MT"/>
            </a:endParaRPr>
          </a:p>
          <a:p>
            <a:pPr marL="139700">
              <a:lnSpc>
                <a:spcPct val="100000"/>
              </a:lnSpc>
              <a:spcBef>
                <a:spcPts val="840"/>
              </a:spcBef>
            </a:pPr>
            <a:r>
              <a:rPr sz="1000" spc="-10" dirty="0">
                <a:latin typeface="Arial MT"/>
                <a:cs typeface="Arial MT"/>
              </a:rPr>
              <a:t>April</a:t>
            </a:r>
            <a:endParaRPr sz="1000">
              <a:latin typeface="Arial MT"/>
              <a:cs typeface="Arial MT"/>
            </a:endParaRPr>
          </a:p>
          <a:p>
            <a:pPr marL="1054100" indent="-228600">
              <a:lnSpc>
                <a:spcPct val="100000"/>
              </a:lnSpc>
              <a:spcBef>
                <a:spcPts val="84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Opening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 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37,500</a:t>
            </a:r>
            <a:endParaRPr sz="1000">
              <a:latin typeface="Arial MT"/>
              <a:cs typeface="Arial MT"/>
            </a:endParaRPr>
          </a:p>
          <a:p>
            <a:pPr marL="1054100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Add receipts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 </a:t>
            </a:r>
            <a:r>
              <a:rPr sz="1000" spc="-10" dirty="0">
                <a:latin typeface="Arial MT"/>
                <a:cs typeface="Arial MT"/>
              </a:rPr>
              <a:t>85,200</a:t>
            </a:r>
            <a:endParaRPr sz="1000">
              <a:latin typeface="Arial MT"/>
              <a:cs typeface="Arial MT"/>
            </a:endParaRPr>
          </a:p>
          <a:p>
            <a:pPr marL="1054100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122,700</a:t>
            </a:r>
            <a:endParaRPr sz="1000">
              <a:latin typeface="Arial MT"/>
              <a:cs typeface="Arial MT"/>
            </a:endParaRPr>
          </a:p>
          <a:p>
            <a:pPr marL="596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596900" algn="l"/>
              </a:tabLst>
            </a:pPr>
            <a:r>
              <a:rPr sz="1000" spc="-10" dirty="0">
                <a:latin typeface="Arial MT"/>
                <a:cs typeface="Arial MT"/>
              </a:rPr>
              <a:t>Payments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2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Purchases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(Feb) –</a:t>
            </a:r>
            <a:r>
              <a:rPr sz="1000" spc="-10" dirty="0">
                <a:latin typeface="Arial MT"/>
                <a:cs typeface="Arial MT"/>
              </a:rPr>
              <a:t> 45,000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Expenses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28,500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Dividend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+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bonus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 </a:t>
            </a:r>
            <a:r>
              <a:rPr sz="1000" spc="-10" dirty="0">
                <a:latin typeface="Arial MT"/>
                <a:cs typeface="Arial MT"/>
              </a:rPr>
              <a:t>37,500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Total </a:t>
            </a:r>
            <a:r>
              <a:rPr sz="1000" spc="-10" dirty="0">
                <a:latin typeface="Arial MT"/>
                <a:cs typeface="Arial MT"/>
              </a:rPr>
              <a:t>111,000</a:t>
            </a:r>
            <a:endParaRPr sz="1000">
              <a:latin typeface="Arial MT"/>
              <a:cs typeface="Arial MT"/>
            </a:endParaRPr>
          </a:p>
          <a:p>
            <a:pPr marL="596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596900" algn="l"/>
              </a:tabLst>
            </a:pPr>
            <a:r>
              <a:rPr sz="1000" dirty="0">
                <a:latin typeface="Arial MT"/>
                <a:cs typeface="Arial MT"/>
              </a:rPr>
              <a:t>Closing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122,700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111,000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£11,700</a:t>
            </a:r>
            <a:endParaRPr sz="1000">
              <a:latin typeface="Arial MT"/>
              <a:cs typeface="Arial MT"/>
            </a:endParaRPr>
          </a:p>
          <a:p>
            <a:pPr marL="139700">
              <a:lnSpc>
                <a:spcPct val="100000"/>
              </a:lnSpc>
              <a:spcBef>
                <a:spcPts val="840"/>
              </a:spcBef>
            </a:pPr>
            <a:r>
              <a:rPr sz="1000" spc="-25" dirty="0">
                <a:latin typeface="Arial MT"/>
                <a:cs typeface="Arial MT"/>
              </a:rPr>
              <a:t>May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84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Opening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 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11,700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Add receipts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 </a:t>
            </a:r>
            <a:r>
              <a:rPr sz="1000" spc="-10" dirty="0">
                <a:latin typeface="Arial MT"/>
                <a:cs typeface="Arial MT"/>
              </a:rPr>
              <a:t>96,000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107,700</a:t>
            </a:r>
            <a:endParaRPr sz="1000">
              <a:latin typeface="Arial MT"/>
              <a:cs typeface="Arial MT"/>
            </a:endParaRPr>
          </a:p>
          <a:p>
            <a:pPr marL="596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596900" algn="l"/>
              </a:tabLst>
            </a:pPr>
            <a:r>
              <a:rPr sz="1000" spc="-10" dirty="0">
                <a:latin typeface="Arial MT"/>
                <a:cs typeface="Arial MT"/>
              </a:rPr>
              <a:t>Payments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Purchases</a:t>
            </a:r>
            <a:r>
              <a:rPr sz="1000" spc="-3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(Mar)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48,000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Expenses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30,750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Plant</a:t>
            </a:r>
            <a:r>
              <a:rPr sz="1000" spc="2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2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120,000</a:t>
            </a:r>
            <a:endParaRPr sz="1000">
              <a:latin typeface="Arial MT"/>
              <a:cs typeface="Arial MT"/>
            </a:endParaRPr>
          </a:p>
          <a:p>
            <a:pPr marL="10541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10541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198,750</a:t>
            </a:r>
            <a:endParaRPr sz="1000">
              <a:latin typeface="Arial MT"/>
              <a:cs typeface="Arial MT"/>
            </a:endParaRPr>
          </a:p>
          <a:p>
            <a:pPr marL="596900" indent="-228600">
              <a:lnSpc>
                <a:spcPct val="100000"/>
              </a:lnSpc>
              <a:spcBef>
                <a:spcPts val="125"/>
              </a:spcBef>
              <a:buFont typeface="Symbol"/>
              <a:buChar char=""/>
              <a:tabLst>
                <a:tab pos="596900" algn="l"/>
              </a:tabLst>
            </a:pPr>
            <a:r>
              <a:rPr sz="1000" dirty="0">
                <a:latin typeface="Arial MT"/>
                <a:cs typeface="Arial MT"/>
              </a:rPr>
              <a:t>Closing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107,700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198,750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-</a:t>
            </a:r>
            <a:r>
              <a:rPr sz="1000" dirty="0">
                <a:latin typeface="Arial MT"/>
                <a:cs typeface="Arial MT"/>
              </a:rPr>
              <a:t>£91,050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(overdraft)</a:t>
            </a:r>
            <a:endParaRPr sz="1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>
              <a:lnSpc>
                <a:spcPct val="100000"/>
              </a:lnSpc>
            </a:pPr>
            <a:r>
              <a:rPr dirty="0"/>
              <a:t>Page |</a:t>
            </a:r>
            <a:r>
              <a:rPr spc="-20" dirty="0"/>
              <a:t> </a:t>
            </a:r>
            <a:fld id="{81D60167-4931-47E6-BA6A-407CBD079E47}" type="slidenum">
              <a:rPr spc="-25" dirty="0"/>
              <a:t>263</a:t>
            </a:fld>
            <a:endParaRPr spc="-25" dirty="0"/>
          </a:p>
        </p:txBody>
      </p:sp>
      <p:sp>
        <p:nvSpPr>
          <p:cNvPr id="2" name="object 2"/>
          <p:cNvSpPr txBox="1"/>
          <p:nvPr/>
        </p:nvSpPr>
        <p:spPr>
          <a:xfrm>
            <a:off x="902004" y="892810"/>
            <a:ext cx="3060700" cy="19754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-20" dirty="0">
                <a:latin typeface="Arial MT"/>
                <a:cs typeface="Arial MT"/>
              </a:rPr>
              <a:t>June</a:t>
            </a:r>
            <a:endParaRPr sz="1000">
              <a:latin typeface="Arial MT"/>
              <a:cs typeface="Arial MT"/>
            </a:endParaRPr>
          </a:p>
          <a:p>
            <a:pPr marL="927100" indent="-228600">
              <a:lnSpc>
                <a:spcPct val="100000"/>
              </a:lnSpc>
              <a:spcBef>
                <a:spcPts val="84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Opening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-</a:t>
            </a:r>
            <a:r>
              <a:rPr sz="1000" spc="1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-91,050</a:t>
            </a:r>
            <a:endParaRPr sz="1000">
              <a:latin typeface="Arial MT"/>
              <a:cs typeface="Arial MT"/>
            </a:endParaRPr>
          </a:p>
          <a:p>
            <a:pPr marL="927100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Add receipts</a:t>
            </a:r>
            <a:r>
              <a:rPr sz="1000" spc="-1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 </a:t>
            </a:r>
            <a:r>
              <a:rPr sz="1000" spc="-10" dirty="0">
                <a:latin typeface="Arial MT"/>
                <a:cs typeface="Arial MT"/>
              </a:rPr>
              <a:t>123,000</a:t>
            </a:r>
            <a:endParaRPr sz="1000">
              <a:latin typeface="Arial MT"/>
              <a:cs typeface="Arial MT"/>
            </a:endParaRPr>
          </a:p>
          <a:p>
            <a:pPr marL="927100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Total </a:t>
            </a:r>
            <a:r>
              <a:rPr sz="1000" spc="-10" dirty="0">
                <a:latin typeface="Arial MT"/>
                <a:cs typeface="Arial MT"/>
              </a:rPr>
              <a:t>31,950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120"/>
              </a:spcBef>
              <a:buFont typeface="Symbol"/>
              <a:buChar char=""/>
              <a:tabLst>
                <a:tab pos="469900" algn="l"/>
              </a:tabLst>
            </a:pPr>
            <a:r>
              <a:rPr sz="1000" spc="-10" dirty="0">
                <a:latin typeface="Arial MT"/>
                <a:cs typeface="Arial MT"/>
              </a:rPr>
              <a:t>Payments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Purchases</a:t>
            </a:r>
            <a:r>
              <a:rPr sz="1000" spc="-3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(Apr) –</a:t>
            </a:r>
            <a:r>
              <a:rPr sz="1000" spc="-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52,000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2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Expenses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37,320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45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Tax</a:t>
            </a:r>
            <a:r>
              <a:rPr sz="1000" spc="20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57,500</a:t>
            </a:r>
            <a:endParaRPr sz="1000">
              <a:latin typeface="Arial MT"/>
              <a:cs typeface="Arial MT"/>
            </a:endParaRPr>
          </a:p>
          <a:p>
            <a:pPr marL="927100" lvl="1" indent="-228600">
              <a:lnSpc>
                <a:spcPct val="100000"/>
              </a:lnSpc>
              <a:spcBef>
                <a:spcPts val="50"/>
              </a:spcBef>
              <a:buFont typeface="Courier New"/>
              <a:buChar char="o"/>
              <a:tabLst>
                <a:tab pos="927100" algn="l"/>
              </a:tabLst>
            </a:pPr>
            <a:r>
              <a:rPr sz="1000" dirty="0">
                <a:latin typeface="Arial MT"/>
                <a:cs typeface="Arial MT"/>
              </a:rPr>
              <a:t>Total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146,820</a:t>
            </a:r>
            <a:endParaRPr sz="1000">
              <a:latin typeface="Arial MT"/>
              <a:cs typeface="Arial MT"/>
            </a:endParaRPr>
          </a:p>
          <a:p>
            <a:pPr marL="469900" indent="-228600">
              <a:lnSpc>
                <a:spcPct val="100000"/>
              </a:lnSpc>
              <a:spcBef>
                <a:spcPts val="95"/>
              </a:spcBef>
              <a:buFont typeface="Symbol"/>
              <a:buChar char=""/>
              <a:tabLst>
                <a:tab pos="469900" algn="l"/>
              </a:tabLst>
            </a:pPr>
            <a:r>
              <a:rPr sz="1000" dirty="0">
                <a:latin typeface="Arial MT"/>
                <a:cs typeface="Arial MT"/>
              </a:rPr>
              <a:t>Closing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 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31,950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–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146,820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=</a:t>
            </a:r>
            <a:r>
              <a:rPr sz="1000" spc="15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-£114,870</a:t>
            </a:r>
            <a:endParaRPr sz="100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1000" dirty="0">
                <a:latin typeface="Arial MT"/>
                <a:cs typeface="Arial MT"/>
              </a:rPr>
              <a:t>Final</a:t>
            </a:r>
            <a:r>
              <a:rPr sz="1000" spc="-5" dirty="0">
                <a:latin typeface="Arial MT"/>
                <a:cs typeface="Arial MT"/>
              </a:rPr>
              <a:t> </a:t>
            </a:r>
            <a:r>
              <a:rPr sz="1000" dirty="0">
                <a:latin typeface="Arial MT"/>
                <a:cs typeface="Arial MT"/>
              </a:rPr>
              <a:t>cash</a:t>
            </a:r>
            <a:r>
              <a:rPr sz="1000" spc="-20" dirty="0">
                <a:latin typeface="Arial MT"/>
                <a:cs typeface="Arial MT"/>
              </a:rPr>
              <a:t> </a:t>
            </a:r>
            <a:r>
              <a:rPr sz="1000" spc="-10" dirty="0">
                <a:latin typeface="Arial MT"/>
                <a:cs typeface="Arial MT"/>
              </a:rPr>
              <a:t>balances</a:t>
            </a:r>
            <a:endParaRPr sz="1000">
              <a:latin typeface="Arial MT"/>
              <a:cs typeface="Arial MT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372234" y="2969640"/>
          <a:ext cx="2969895" cy="660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852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84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67005">
                <a:tc>
                  <a:txBody>
                    <a:bodyPr/>
                    <a:lstStyle/>
                    <a:p>
                      <a:pPr marL="317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Month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dirty="0">
                          <a:latin typeface="Arial MT"/>
                          <a:cs typeface="Arial MT"/>
                        </a:rPr>
                        <a:t>Closing</a:t>
                      </a:r>
                      <a:r>
                        <a:rPr sz="1000" spc="-15" dirty="0">
                          <a:latin typeface="Arial MT"/>
                          <a:cs typeface="Arial MT"/>
                        </a:rPr>
                        <a:t> </a:t>
                      </a:r>
                      <a:r>
                        <a:rPr sz="1000" spc="-10" dirty="0">
                          <a:latin typeface="Arial MT"/>
                          <a:cs typeface="Arial MT"/>
                        </a:rPr>
                        <a:t>Balance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64465">
                <a:tc>
                  <a:txBody>
                    <a:bodyPr/>
                    <a:lstStyle/>
                    <a:p>
                      <a:pPr marL="635"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April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£11,700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64465"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25" dirty="0">
                          <a:latin typeface="Arial MT"/>
                          <a:cs typeface="Arial MT"/>
                        </a:rPr>
                        <a:t>May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-£91,050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4465">
                <a:tc>
                  <a:txBody>
                    <a:bodyPr/>
                    <a:lstStyle/>
                    <a:p>
                      <a:pPr marL="3810" algn="ctr">
                        <a:lnSpc>
                          <a:spcPts val="1160"/>
                        </a:lnSpc>
                      </a:pPr>
                      <a:r>
                        <a:rPr sz="1000" spc="-20" dirty="0">
                          <a:latin typeface="Arial MT"/>
                          <a:cs typeface="Arial MT"/>
                        </a:rPr>
                        <a:t>June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160"/>
                        </a:lnSpc>
                      </a:pPr>
                      <a:r>
                        <a:rPr sz="1000" spc="-10" dirty="0">
                          <a:latin typeface="Arial MT"/>
                          <a:cs typeface="Arial MT"/>
                        </a:rPr>
                        <a:t>-£114,870</a:t>
                      </a:r>
                      <a:endParaRPr sz="1000">
                        <a:latin typeface="Arial MT"/>
                        <a:cs typeface="Arial MT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Metadata/LabelInfo.xml><?xml version="1.0" encoding="utf-8"?>
<clbl:labelList xmlns:clbl="http://schemas.microsoft.com/office/2020/mipLabelMetadata">
  <clbl:label id="{73aa366c-74b9-492b-a1b9-5472c41e7d31}" enabled="1" method="Standard" siteId="{44bbd632-fe04-42d7-933e-2649dcd22649}" contentBits="2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158693</Words>
  <Application>Microsoft Office PowerPoint</Application>
  <PresentationFormat>Custom</PresentationFormat>
  <Paragraphs>13892</Paragraphs>
  <Slides>263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263</vt:i4>
      </vt:variant>
    </vt:vector>
  </HeadingPairs>
  <TitlesOfParts>
    <vt:vector size="276" baseType="lpstr">
      <vt:lpstr>Arial</vt:lpstr>
      <vt:lpstr>Arial MT</vt:lpstr>
      <vt:lpstr>Calibri</vt:lpstr>
      <vt:lpstr>Cambria</vt:lpstr>
      <vt:lpstr>Consolas</vt:lpstr>
      <vt:lpstr>Courier New</vt:lpstr>
      <vt:lpstr>News Gothic Std</vt:lpstr>
      <vt:lpstr>Segoe UI</vt:lpstr>
      <vt:lpstr>Symbol</vt:lpstr>
      <vt:lpstr>Tahoma</vt:lpstr>
      <vt:lpstr>Times New Roman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202.2..·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Like• 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B. Directors' Report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Byrne, Darrell</dc:creator>
  <cp:lastModifiedBy>Byrne, Darrell</cp:lastModifiedBy>
  <cp:revision>1</cp:revision>
  <dcterms:created xsi:type="dcterms:W3CDTF">2026-02-25T12:28:44Z</dcterms:created>
  <dcterms:modified xsi:type="dcterms:W3CDTF">2026-02-25T12:42:15Z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2026-02-25T00:00:00Z</vt:filetime>
  </property>
  <property fmtid="{D5CDD505-2E9C-101B-9397-08002B2CF9AE}" pid="3" name="Creator">
    <vt:lpwstr>Microsoft® Word 2016</vt:lpwstr>
  </property>
  <property fmtid="{D5CDD505-2E9C-101B-9397-08002B2CF9AE}" pid="4" name="LastSaved">
    <vt:filetime>2026-02-25T00:00:00Z</vt:filetime>
  </property>
  <property fmtid="{D5CDD505-2E9C-101B-9397-08002B2CF9AE}" pid="5" name="Producer">
    <vt:lpwstr>www.ilovepdf.com</vt:lpwstr>
  </property>
  <property fmtid="{D5CDD505-2E9C-101B-9397-08002B2CF9AE}" pid="6" name="ClassificationContentMarkingFooterLocations">
    <vt:lpwstr>Office Theme:8</vt:lpwstr>
  </property>
  <property fmtid="{D5CDD505-2E9C-101B-9397-08002B2CF9AE}" pid="7" name="ClassificationContentMarkingFooterText">
    <vt:lpwstr>Sensitivity: general</vt:lpwstr>
  </property>
</Properties>
</file>